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328" r:id="rId3"/>
    <p:sldId id="258" r:id="rId4"/>
    <p:sldId id="291" r:id="rId5"/>
    <p:sldId id="292" r:id="rId6"/>
    <p:sldId id="298" r:id="rId7"/>
    <p:sldId id="299" r:id="rId8"/>
    <p:sldId id="301" r:id="rId9"/>
    <p:sldId id="302" r:id="rId10"/>
    <p:sldId id="303" r:id="rId11"/>
    <p:sldId id="306" r:id="rId12"/>
    <p:sldId id="305" r:id="rId13"/>
    <p:sldId id="307" r:id="rId14"/>
    <p:sldId id="330" r:id="rId15"/>
    <p:sldId id="386" r:id="rId16"/>
    <p:sldId id="387" r:id="rId17"/>
    <p:sldId id="308" r:id="rId18"/>
    <p:sldId id="271" r:id="rId19"/>
    <p:sldId id="331" r:id="rId20"/>
    <p:sldId id="334" r:id="rId21"/>
    <p:sldId id="335" r:id="rId22"/>
    <p:sldId id="336" r:id="rId23"/>
    <p:sldId id="388" r:id="rId24"/>
    <p:sldId id="337" r:id="rId25"/>
    <p:sldId id="339" r:id="rId26"/>
    <p:sldId id="340" r:id="rId27"/>
    <p:sldId id="389" r:id="rId28"/>
    <p:sldId id="391" r:id="rId29"/>
    <p:sldId id="398" r:id="rId30"/>
    <p:sldId id="399" r:id="rId31"/>
    <p:sldId id="392" r:id="rId32"/>
    <p:sldId id="393" r:id="rId33"/>
    <p:sldId id="394" r:id="rId34"/>
    <p:sldId id="395" r:id="rId35"/>
    <p:sldId id="396" r:id="rId36"/>
    <p:sldId id="397" r:id="rId37"/>
    <p:sldId id="402" r:id="rId38"/>
    <p:sldId id="403" r:id="rId39"/>
    <p:sldId id="390" r:id="rId40"/>
    <p:sldId id="333" r:id="rId41"/>
    <p:sldId id="378" r:id="rId42"/>
    <p:sldId id="379" r:id="rId43"/>
    <p:sldId id="408" r:id="rId44"/>
    <p:sldId id="380" r:id="rId45"/>
    <p:sldId id="407" r:id="rId46"/>
    <p:sldId id="404" r:id="rId47"/>
    <p:sldId id="405" r:id="rId48"/>
    <p:sldId id="406" r:id="rId49"/>
    <p:sldId id="382" r:id="rId50"/>
    <p:sldId id="272" r:id="rId51"/>
    <p:sldId id="273" r:id="rId52"/>
    <p:sldId id="294" r:id="rId53"/>
    <p:sldId id="284" r:id="rId54"/>
    <p:sldId id="290" r:id="rId55"/>
    <p:sldId id="370" r:id="rId56"/>
    <p:sldId id="371" r:id="rId57"/>
    <p:sldId id="368" r:id="rId58"/>
    <p:sldId id="369" r:id="rId59"/>
    <p:sldId id="366" r:id="rId60"/>
    <p:sldId id="367" r:id="rId61"/>
    <p:sldId id="364" r:id="rId62"/>
    <p:sldId id="384" r:id="rId63"/>
    <p:sldId id="365" r:id="rId64"/>
    <p:sldId id="363" r:id="rId65"/>
    <p:sldId id="362" r:id="rId66"/>
    <p:sldId id="377" r:id="rId67"/>
    <p:sldId id="360" r:id="rId68"/>
    <p:sldId id="359" r:id="rId69"/>
    <p:sldId id="358" r:id="rId70"/>
    <p:sldId id="357" r:id="rId71"/>
    <p:sldId id="356" r:id="rId72"/>
    <p:sldId id="354" r:id="rId73"/>
    <p:sldId id="355" r:id="rId74"/>
    <p:sldId id="352" r:id="rId75"/>
    <p:sldId id="353" r:id="rId76"/>
    <p:sldId id="350" r:id="rId77"/>
    <p:sldId id="351" r:id="rId78"/>
    <p:sldId id="349" r:id="rId79"/>
    <p:sldId id="309" r:id="rId80"/>
    <p:sldId id="319" r:id="rId81"/>
    <p:sldId id="320" r:id="rId82"/>
    <p:sldId id="310" r:id="rId83"/>
    <p:sldId id="316" r:id="rId84"/>
    <p:sldId id="317" r:id="rId85"/>
    <p:sldId id="318" r:id="rId86"/>
    <p:sldId id="372" r:id="rId87"/>
    <p:sldId id="374" r:id="rId88"/>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736" autoAdjust="0"/>
  </p:normalViewPr>
  <p:slideViewPr>
    <p:cSldViewPr>
      <p:cViewPr>
        <p:scale>
          <a:sx n="80" d="100"/>
          <a:sy n="80" d="100"/>
        </p:scale>
        <p:origin x="-107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lvl1pPr>
              <a:defRPr/>
            </a:lvl1pPr>
          </a:lstStyle>
          <a:p>
            <a:pPr>
              <a:defRPr/>
            </a:pPr>
            <a:fld id="{B3259906-A046-470E-871D-A6E3C092EA58}" type="datetimeFigureOut">
              <a:rPr lang="fr-FR"/>
              <a:pPr>
                <a:defRPr/>
              </a:pPr>
              <a:t>19/10/2017</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1B4B6243-51A5-468D-A846-068D831C3BDA}" type="slidenum">
              <a:rPr lang="fr-FR"/>
              <a:pPr>
                <a:defRPr/>
              </a:pPr>
              <a:t>‹N°›</a:t>
            </a:fld>
            <a:endParaRPr lang="fr-FR"/>
          </a:p>
        </p:txBody>
      </p:sp>
    </p:spTree>
    <p:extLst>
      <p:ext uri="{BB962C8B-B14F-4D97-AF65-F5344CB8AC3E}">
        <p14:creationId xmlns:p14="http://schemas.microsoft.com/office/powerpoint/2010/main" val="2271316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1D6CBAFD-E857-430E-B718-FA3D215ED2E2}" type="datetimeFigureOut">
              <a:rPr lang="fr-FR"/>
              <a:pPr>
                <a:defRPr/>
              </a:pPr>
              <a:t>19/10/2017</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37F6F5F8-3761-430F-BBB4-6233566896BE}" type="slidenum">
              <a:rPr lang="fr-FR"/>
              <a:pPr>
                <a:defRPr/>
              </a:pPr>
              <a:t>‹N°›</a:t>
            </a:fld>
            <a:endParaRPr lang="fr-FR"/>
          </a:p>
        </p:txBody>
      </p:sp>
    </p:spTree>
    <p:extLst>
      <p:ext uri="{BB962C8B-B14F-4D97-AF65-F5344CB8AC3E}">
        <p14:creationId xmlns:p14="http://schemas.microsoft.com/office/powerpoint/2010/main" val="3230433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5F21FB6D-4EDD-474B-87B7-22B2492628F5}" type="datetimeFigureOut">
              <a:rPr lang="fr-FR"/>
              <a:pPr>
                <a:defRPr/>
              </a:pPr>
              <a:t>19/10/2017</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FE55FC8B-9B98-477E-8AF6-7A179BD4861F}" type="slidenum">
              <a:rPr lang="fr-FR"/>
              <a:pPr>
                <a:defRPr/>
              </a:pPr>
              <a:t>‹N°›</a:t>
            </a:fld>
            <a:endParaRPr lang="fr-FR"/>
          </a:p>
        </p:txBody>
      </p:sp>
    </p:spTree>
    <p:extLst>
      <p:ext uri="{BB962C8B-B14F-4D97-AF65-F5344CB8AC3E}">
        <p14:creationId xmlns:p14="http://schemas.microsoft.com/office/powerpoint/2010/main" val="2986533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85800" y="609600"/>
            <a:ext cx="7772400" cy="1143000"/>
          </a:xfrm>
        </p:spPr>
        <p:txBody>
          <a:bodyPr/>
          <a:lstStyle/>
          <a:p>
            <a:r>
              <a:rPr lang="fr-FR" smtClean="0"/>
              <a:t>Cliquez pour modifier le style du titre</a:t>
            </a:r>
            <a:endParaRPr lang="fr-FR"/>
          </a:p>
        </p:txBody>
      </p:sp>
      <p:sp>
        <p:nvSpPr>
          <p:cNvPr id="3" name="Espace réservé du texte 2"/>
          <p:cNvSpPr>
            <a:spLocks noGrp="1"/>
          </p:cNvSpPr>
          <p:nvPr>
            <p:ph type="body" sz="half" idx="1"/>
          </p:nvPr>
        </p:nvSpPr>
        <p:spPr>
          <a:xfrm>
            <a:off x="685800" y="1981200"/>
            <a:ext cx="3810000" cy="41148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981200"/>
            <a:ext cx="3810000" cy="41148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4"/>
          <p:cNvSpPr>
            <a:spLocks noGrp="1" noChangeArrowheads="1"/>
          </p:cNvSpPr>
          <p:nvPr>
            <p:ph type="dt" sz="half" idx="10"/>
          </p:nvPr>
        </p:nvSpPr>
        <p:spPr/>
        <p:txBody>
          <a:bodyPr/>
          <a:lstStyle>
            <a:lvl1pPr>
              <a:defRPr/>
            </a:lvl1pPr>
          </a:lstStyle>
          <a:p>
            <a:pPr>
              <a:defRPr/>
            </a:pPr>
            <a:endParaRPr lang="fr-FR"/>
          </a:p>
        </p:txBody>
      </p:sp>
      <p:sp>
        <p:nvSpPr>
          <p:cNvPr id="6" name="Rectangle 5"/>
          <p:cNvSpPr>
            <a:spLocks noGrp="1" noChangeArrowheads="1"/>
          </p:cNvSpPr>
          <p:nvPr>
            <p:ph type="ftr" sz="quarter" idx="11"/>
          </p:nvPr>
        </p:nvSpPr>
        <p:spPr/>
        <p:txBody>
          <a:bodyPr/>
          <a:lstStyle>
            <a:lvl1pPr>
              <a:defRPr/>
            </a:lvl1pPr>
          </a:lstStyle>
          <a:p>
            <a:pPr>
              <a:defRPr/>
            </a:pPr>
            <a:endParaRPr lang="fr-FR"/>
          </a:p>
        </p:txBody>
      </p:sp>
      <p:sp>
        <p:nvSpPr>
          <p:cNvPr id="7" name="Rectangle 6"/>
          <p:cNvSpPr>
            <a:spLocks noGrp="1" noChangeArrowheads="1"/>
          </p:cNvSpPr>
          <p:nvPr>
            <p:ph type="sldNum" sz="quarter" idx="12"/>
          </p:nvPr>
        </p:nvSpPr>
        <p:spPr/>
        <p:txBody>
          <a:bodyPr/>
          <a:lstStyle>
            <a:lvl1pPr>
              <a:defRPr/>
            </a:lvl1pPr>
          </a:lstStyle>
          <a:p>
            <a:pPr>
              <a:defRPr/>
            </a:pPr>
            <a:fld id="{9AD1C744-3AD5-4E8E-8E5C-AD8E6D8D96F5}" type="slidenum">
              <a:rPr lang="fr-FR"/>
              <a:pPr>
                <a:defRPr/>
              </a:pPr>
              <a:t>‹N°›</a:t>
            </a:fld>
            <a:endParaRPr lang="fr-FR"/>
          </a:p>
        </p:txBody>
      </p:sp>
    </p:spTree>
    <p:extLst>
      <p:ext uri="{BB962C8B-B14F-4D97-AF65-F5344CB8AC3E}">
        <p14:creationId xmlns:p14="http://schemas.microsoft.com/office/powerpoint/2010/main" val="1795742833"/>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685800" y="609600"/>
            <a:ext cx="7772400" cy="11430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85800" y="1981200"/>
            <a:ext cx="3810000" cy="41148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648200" y="1981200"/>
            <a:ext cx="3810000" cy="41148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4"/>
          <p:cNvSpPr>
            <a:spLocks noGrp="1" noChangeArrowheads="1"/>
          </p:cNvSpPr>
          <p:nvPr>
            <p:ph type="dt" sz="half" idx="10"/>
          </p:nvPr>
        </p:nvSpPr>
        <p:spPr/>
        <p:txBody>
          <a:bodyPr/>
          <a:lstStyle>
            <a:lvl1pPr>
              <a:defRPr/>
            </a:lvl1pPr>
          </a:lstStyle>
          <a:p>
            <a:pPr>
              <a:defRPr/>
            </a:pPr>
            <a:endParaRPr lang="fr-FR"/>
          </a:p>
        </p:txBody>
      </p:sp>
      <p:sp>
        <p:nvSpPr>
          <p:cNvPr id="6" name="Rectangle 5"/>
          <p:cNvSpPr>
            <a:spLocks noGrp="1" noChangeArrowheads="1"/>
          </p:cNvSpPr>
          <p:nvPr>
            <p:ph type="ftr" sz="quarter" idx="11"/>
          </p:nvPr>
        </p:nvSpPr>
        <p:spPr/>
        <p:txBody>
          <a:bodyPr/>
          <a:lstStyle>
            <a:lvl1pPr>
              <a:defRPr/>
            </a:lvl1pPr>
          </a:lstStyle>
          <a:p>
            <a:pPr>
              <a:defRPr/>
            </a:pPr>
            <a:endParaRPr lang="fr-FR"/>
          </a:p>
        </p:txBody>
      </p:sp>
      <p:sp>
        <p:nvSpPr>
          <p:cNvPr id="7" name="Rectangle 6"/>
          <p:cNvSpPr>
            <a:spLocks noGrp="1" noChangeArrowheads="1"/>
          </p:cNvSpPr>
          <p:nvPr>
            <p:ph type="sldNum" sz="quarter" idx="12"/>
          </p:nvPr>
        </p:nvSpPr>
        <p:spPr/>
        <p:txBody>
          <a:bodyPr/>
          <a:lstStyle>
            <a:lvl1pPr>
              <a:defRPr/>
            </a:lvl1pPr>
          </a:lstStyle>
          <a:p>
            <a:pPr>
              <a:defRPr/>
            </a:pPr>
            <a:fld id="{BC1BC4B7-D2C3-4935-A35B-80DBD8213F8C}" type="slidenum">
              <a:rPr lang="fr-FR"/>
              <a:pPr>
                <a:defRPr/>
              </a:pPr>
              <a:t>‹N°›</a:t>
            </a:fld>
            <a:endParaRPr lang="fr-FR"/>
          </a:p>
        </p:txBody>
      </p:sp>
    </p:spTree>
    <p:extLst>
      <p:ext uri="{BB962C8B-B14F-4D97-AF65-F5344CB8AC3E}">
        <p14:creationId xmlns:p14="http://schemas.microsoft.com/office/powerpoint/2010/main" val="2526232226"/>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0EDA65A7-5D58-4D4F-A49B-7EDB5AFB308A}" type="datetimeFigureOut">
              <a:rPr lang="fr-FR"/>
              <a:pPr>
                <a:defRPr/>
              </a:pPr>
              <a:t>19/10/2017</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48CB62BD-3A12-4440-B5FC-EFAD77A963CC}" type="slidenum">
              <a:rPr lang="fr-FR"/>
              <a:pPr>
                <a:defRPr/>
              </a:pPr>
              <a:t>‹N°›</a:t>
            </a:fld>
            <a:endParaRPr lang="fr-FR"/>
          </a:p>
        </p:txBody>
      </p:sp>
    </p:spTree>
    <p:extLst>
      <p:ext uri="{BB962C8B-B14F-4D97-AF65-F5344CB8AC3E}">
        <p14:creationId xmlns:p14="http://schemas.microsoft.com/office/powerpoint/2010/main" val="2012132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7C3D32A9-43F4-400E-AB83-6EBDB9610DBB}" type="datetimeFigureOut">
              <a:rPr lang="fr-FR"/>
              <a:pPr>
                <a:defRPr/>
              </a:pPr>
              <a:t>19/10/2017</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A0AA180B-718F-41CA-8FB4-54D1A41887E5}" type="slidenum">
              <a:rPr lang="fr-FR"/>
              <a:pPr>
                <a:defRPr/>
              </a:pPr>
              <a:t>‹N°›</a:t>
            </a:fld>
            <a:endParaRPr lang="fr-FR"/>
          </a:p>
        </p:txBody>
      </p:sp>
    </p:spTree>
    <p:extLst>
      <p:ext uri="{BB962C8B-B14F-4D97-AF65-F5344CB8AC3E}">
        <p14:creationId xmlns:p14="http://schemas.microsoft.com/office/powerpoint/2010/main" val="3894808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3"/>
          <p:cNvSpPr>
            <a:spLocks noGrp="1"/>
          </p:cNvSpPr>
          <p:nvPr>
            <p:ph type="dt" sz="half" idx="10"/>
          </p:nvPr>
        </p:nvSpPr>
        <p:spPr/>
        <p:txBody>
          <a:bodyPr/>
          <a:lstStyle>
            <a:lvl1pPr>
              <a:defRPr/>
            </a:lvl1pPr>
          </a:lstStyle>
          <a:p>
            <a:pPr>
              <a:defRPr/>
            </a:pPr>
            <a:fld id="{4DA9900F-4121-4DE3-868A-EAF7F558512C}" type="datetimeFigureOut">
              <a:rPr lang="fr-FR"/>
              <a:pPr>
                <a:defRPr/>
              </a:pPr>
              <a:t>19/10/2017</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179C6A4A-3D68-454C-A610-688A8CE7287B}" type="slidenum">
              <a:rPr lang="fr-FR"/>
              <a:pPr>
                <a:defRPr/>
              </a:pPr>
              <a:t>‹N°›</a:t>
            </a:fld>
            <a:endParaRPr lang="fr-FR"/>
          </a:p>
        </p:txBody>
      </p:sp>
    </p:spTree>
    <p:extLst>
      <p:ext uri="{BB962C8B-B14F-4D97-AF65-F5344CB8AC3E}">
        <p14:creationId xmlns:p14="http://schemas.microsoft.com/office/powerpoint/2010/main" val="370793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3"/>
          <p:cNvSpPr>
            <a:spLocks noGrp="1"/>
          </p:cNvSpPr>
          <p:nvPr>
            <p:ph type="dt" sz="half" idx="10"/>
          </p:nvPr>
        </p:nvSpPr>
        <p:spPr/>
        <p:txBody>
          <a:bodyPr/>
          <a:lstStyle>
            <a:lvl1pPr>
              <a:defRPr/>
            </a:lvl1pPr>
          </a:lstStyle>
          <a:p>
            <a:pPr>
              <a:defRPr/>
            </a:pPr>
            <a:fld id="{58458BB1-A503-4AB6-8902-0775B11CCC06}" type="datetimeFigureOut">
              <a:rPr lang="fr-FR"/>
              <a:pPr>
                <a:defRPr/>
              </a:pPr>
              <a:t>19/10/2017</a:t>
            </a:fld>
            <a:endParaRPr lang="fr-FR"/>
          </a:p>
        </p:txBody>
      </p:sp>
      <p:sp>
        <p:nvSpPr>
          <p:cNvPr id="8" name="Espace réservé du pied de page 4"/>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lvl1pPr>
          </a:lstStyle>
          <a:p>
            <a:pPr>
              <a:defRPr/>
            </a:pPr>
            <a:fld id="{053D4674-85DF-4EA8-A962-6E2D7DACC2A8}" type="slidenum">
              <a:rPr lang="fr-FR"/>
              <a:pPr>
                <a:defRPr/>
              </a:pPr>
              <a:t>‹N°›</a:t>
            </a:fld>
            <a:endParaRPr lang="fr-FR"/>
          </a:p>
        </p:txBody>
      </p:sp>
    </p:spTree>
    <p:extLst>
      <p:ext uri="{BB962C8B-B14F-4D97-AF65-F5344CB8AC3E}">
        <p14:creationId xmlns:p14="http://schemas.microsoft.com/office/powerpoint/2010/main" val="2836504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3"/>
          <p:cNvSpPr>
            <a:spLocks noGrp="1"/>
          </p:cNvSpPr>
          <p:nvPr>
            <p:ph type="dt" sz="half" idx="10"/>
          </p:nvPr>
        </p:nvSpPr>
        <p:spPr/>
        <p:txBody>
          <a:bodyPr/>
          <a:lstStyle>
            <a:lvl1pPr>
              <a:defRPr/>
            </a:lvl1pPr>
          </a:lstStyle>
          <a:p>
            <a:pPr>
              <a:defRPr/>
            </a:pPr>
            <a:fld id="{4B57BA52-10D2-4047-8342-2BA347F5A275}" type="datetimeFigureOut">
              <a:rPr lang="fr-FR"/>
              <a:pPr>
                <a:defRPr/>
              </a:pPr>
              <a:t>19/10/2017</a:t>
            </a:fld>
            <a:endParaRPr lang="fr-F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pPr>
              <a:defRPr/>
            </a:pPr>
            <a:fld id="{78BA3FE8-9441-4042-A37F-2CE6D5B1EACE}" type="slidenum">
              <a:rPr lang="fr-FR"/>
              <a:pPr>
                <a:defRPr/>
              </a:pPr>
              <a:t>‹N°›</a:t>
            </a:fld>
            <a:endParaRPr lang="fr-FR"/>
          </a:p>
        </p:txBody>
      </p:sp>
    </p:spTree>
    <p:extLst>
      <p:ext uri="{BB962C8B-B14F-4D97-AF65-F5344CB8AC3E}">
        <p14:creationId xmlns:p14="http://schemas.microsoft.com/office/powerpoint/2010/main" val="3531402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724A9760-4BE8-471A-9FA6-9AC3EEE980D0}" type="datetimeFigureOut">
              <a:rPr lang="fr-FR"/>
              <a:pPr>
                <a:defRPr/>
              </a:pPr>
              <a:t>19/10/2017</a:t>
            </a:fld>
            <a:endParaRPr lang="fr-FR"/>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pPr>
              <a:defRPr/>
            </a:pPr>
            <a:fld id="{AAC62EED-43BB-45D6-AE85-5BA0A591A3FB}" type="slidenum">
              <a:rPr lang="fr-FR"/>
              <a:pPr>
                <a:defRPr/>
              </a:pPr>
              <a:t>‹N°›</a:t>
            </a:fld>
            <a:endParaRPr lang="fr-FR"/>
          </a:p>
        </p:txBody>
      </p:sp>
    </p:spTree>
    <p:extLst>
      <p:ext uri="{BB962C8B-B14F-4D97-AF65-F5344CB8AC3E}">
        <p14:creationId xmlns:p14="http://schemas.microsoft.com/office/powerpoint/2010/main" val="287154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F80536A6-AAAC-4584-8E87-3412870C0380}" type="datetimeFigureOut">
              <a:rPr lang="fr-FR"/>
              <a:pPr>
                <a:defRPr/>
              </a:pPr>
              <a:t>19/10/2017</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5C4447C8-0EC7-40F5-A19A-455F30566121}" type="slidenum">
              <a:rPr lang="fr-FR"/>
              <a:pPr>
                <a:defRPr/>
              </a:pPr>
              <a:t>‹N°›</a:t>
            </a:fld>
            <a:endParaRPr lang="fr-FR"/>
          </a:p>
        </p:txBody>
      </p:sp>
    </p:spTree>
    <p:extLst>
      <p:ext uri="{BB962C8B-B14F-4D97-AF65-F5344CB8AC3E}">
        <p14:creationId xmlns:p14="http://schemas.microsoft.com/office/powerpoint/2010/main" val="4137812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60DC3433-476B-481E-9ACF-D74F2628C6C9}" type="datetimeFigureOut">
              <a:rPr lang="fr-FR"/>
              <a:pPr>
                <a:defRPr/>
              </a:pPr>
              <a:t>19/10/2017</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55CB1C90-544A-47DA-8C5F-938FD5F426FD}" type="slidenum">
              <a:rPr lang="fr-FR"/>
              <a:pPr>
                <a:defRPr/>
              </a:pPr>
              <a:t>‹N°›</a:t>
            </a:fld>
            <a:endParaRPr lang="fr-FR"/>
          </a:p>
        </p:txBody>
      </p:sp>
    </p:spTree>
    <p:extLst>
      <p:ext uri="{BB962C8B-B14F-4D97-AF65-F5344CB8AC3E}">
        <p14:creationId xmlns:p14="http://schemas.microsoft.com/office/powerpoint/2010/main" val="2296473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Modifiez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Modifiez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308703F-C742-4BC4-850E-EB80D15C56BD}" type="datetimeFigureOut">
              <a:rPr lang="fr-FR"/>
              <a:pPr>
                <a:defRPr/>
              </a:pPr>
              <a:t>19/10/2017</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88EACE5D-D12B-415B-9B9F-E8DE676F5A9E}"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8" Type="http://schemas.openxmlformats.org/officeDocument/2006/relationships/hyperlink" Target="http://fr.wikipedia.org/wiki/Substance_grise" TargetMode="External"/><Relationship Id="rId13" Type="http://schemas.openxmlformats.org/officeDocument/2006/relationships/hyperlink" Target="http://fr.wikipedia.org/wiki/Tronc_c%C3%A9r%C3%A9bral" TargetMode="External"/><Relationship Id="rId18" Type="http://schemas.openxmlformats.org/officeDocument/2006/relationships/hyperlink" Target="http://fr.wikipedia.org/wiki/Protub%C3%A9rance_annulaire" TargetMode="External"/><Relationship Id="rId3" Type="http://schemas.openxmlformats.org/officeDocument/2006/relationships/hyperlink" Target="http://fr.wikipedia.org/wiki/Cortex_c%C3%A9r%C3%A9bral" TargetMode="External"/><Relationship Id="rId7" Type="http://schemas.openxmlformats.org/officeDocument/2006/relationships/hyperlink" Target="http://fr.wikipedia.org/wiki/Vert%C3%A9br%C3%A9" TargetMode="External"/><Relationship Id="rId12" Type="http://schemas.openxmlformats.org/officeDocument/2006/relationships/hyperlink" Target="http://fr.wikipedia.org/wiki/Noyau_sous-thalamique" TargetMode="External"/><Relationship Id="rId17" Type="http://schemas.openxmlformats.org/officeDocument/2006/relationships/hyperlink" Target="http://fr.wikipedia.org/wiki/Stade_embryonnaire" TargetMode="External"/><Relationship Id="rId2" Type="http://schemas.openxmlformats.org/officeDocument/2006/relationships/hyperlink" Target="http://fr.wikipedia.org/wiki/H%C3%A9misph%C3%A8res_c%C3%A9r%C3%A9braux" TargetMode="External"/><Relationship Id="rId16" Type="http://schemas.openxmlformats.org/officeDocument/2006/relationships/hyperlink" Target="http://fr.wikipedia.org/wiki/Syst%C3%A8me_nerveux_central" TargetMode="External"/><Relationship Id="rId20" Type="http://schemas.openxmlformats.org/officeDocument/2006/relationships/hyperlink" Target="http://fr.wikipedia.org/wiki/Moelle_%C3%A9pini%C3%A8re" TargetMode="External"/><Relationship Id="rId1" Type="http://schemas.openxmlformats.org/officeDocument/2006/relationships/slideLayout" Target="../slideLayouts/slideLayout13.xml"/><Relationship Id="rId6" Type="http://schemas.openxmlformats.org/officeDocument/2006/relationships/hyperlink" Target="http://fr.wikipedia.org/wiki/Neuroanatomie" TargetMode="External"/><Relationship Id="rId11" Type="http://schemas.openxmlformats.org/officeDocument/2006/relationships/hyperlink" Target="http://fr.wikipedia.org/wiki/%C3%89pithalamus" TargetMode="External"/><Relationship Id="rId5" Type="http://schemas.openxmlformats.org/officeDocument/2006/relationships/hyperlink" Target="http://fr.wikipedia.org/wiki/Sous-cortical" TargetMode="External"/><Relationship Id="rId15" Type="http://schemas.openxmlformats.org/officeDocument/2006/relationships/hyperlink" Target="http://fr.wikipedia.org/wiki/Enc%C3%A9phale" TargetMode="External"/><Relationship Id="rId10" Type="http://schemas.openxmlformats.org/officeDocument/2006/relationships/hyperlink" Target="http://fr.wikipedia.org/wiki/Hypothalamus" TargetMode="External"/><Relationship Id="rId19" Type="http://schemas.openxmlformats.org/officeDocument/2006/relationships/hyperlink" Target="http://fr.wikipedia.org/wiki/Cervelet" TargetMode="External"/><Relationship Id="rId4" Type="http://schemas.openxmlformats.org/officeDocument/2006/relationships/hyperlink" Target="http://fr.wikipedia.org/wiki/Substance_blanche" TargetMode="External"/><Relationship Id="rId9" Type="http://schemas.openxmlformats.org/officeDocument/2006/relationships/hyperlink" Target="http://fr.wikipedia.org/wiki/Thalamus" TargetMode="External"/><Relationship Id="rId14" Type="http://schemas.openxmlformats.org/officeDocument/2006/relationships/hyperlink" Target="http://fr.wikipedia.org/wiki/Cerveau"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fr.wikipedia.org/wiki/Moelle_%C3%A9pini%C3%A8re" TargetMode="External"/><Relationship Id="rId2" Type="http://schemas.openxmlformats.org/officeDocument/2006/relationships/hyperlink" Target="http://fr.wikipedia.org/wiki/Tronc_c%C3%A9r%C3%A9bral" TargetMode="External"/><Relationship Id="rId1" Type="http://schemas.openxmlformats.org/officeDocument/2006/relationships/slideLayout" Target="../slideLayouts/slideLayout2.xml"/><Relationship Id="rId5" Type="http://schemas.openxmlformats.org/officeDocument/2006/relationships/hyperlink" Target="http://fr.wikipedia.org/wiki/Pont_(syst%C3%A8me_nerveux)" TargetMode="External"/><Relationship Id="rId4" Type="http://schemas.openxmlformats.org/officeDocument/2006/relationships/hyperlink" Target="http://fr.wikipedia.org/wiki/Cervelet"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fr.wikipedia.org/wiki/Cycle_circadien" TargetMode="External"/><Relationship Id="rId2" Type="http://schemas.openxmlformats.org/officeDocument/2006/relationships/hyperlink" Target="http://fr.wikipedia.org/wiki/Glucose" TargetMode="External"/><Relationship Id="rId1" Type="http://schemas.openxmlformats.org/officeDocument/2006/relationships/slideLayout" Target="../slideLayouts/slideLayout2.xml"/><Relationship Id="rId6" Type="http://schemas.openxmlformats.org/officeDocument/2006/relationships/hyperlink" Target="http://fr.wikipedia.org/wiki/Marco_Pantani" TargetMode="External"/><Relationship Id="rId5" Type="http://schemas.openxmlformats.org/officeDocument/2006/relationships/hyperlink" Target="http://fr.wikipedia.org/wiki/Dopage_(Sport)" TargetMode="External"/><Relationship Id="rId4" Type="http://schemas.openxmlformats.org/officeDocument/2006/relationships/hyperlink" Target="http://fr.wikipedia.org/wiki/Rythme_biologique"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3"/>
          <p:cNvSpPr>
            <a:spLocks noChangeShapeType="1"/>
          </p:cNvSpPr>
          <p:nvPr/>
        </p:nvSpPr>
        <p:spPr bwMode="auto">
          <a:xfrm flipV="1">
            <a:off x="0" y="0"/>
            <a:ext cx="9144000" cy="6858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fr-FR"/>
          </a:p>
        </p:txBody>
      </p:sp>
      <p:sp>
        <p:nvSpPr>
          <p:cNvPr id="4099" name="WordArt 4"/>
          <p:cNvSpPr>
            <a:spLocks noChangeArrowheads="1" noChangeShapeType="1" noTextEdit="1"/>
          </p:cNvSpPr>
          <p:nvPr/>
        </p:nvSpPr>
        <p:spPr bwMode="auto">
          <a:xfrm>
            <a:off x="601663" y="307975"/>
            <a:ext cx="8256587" cy="1249363"/>
          </a:xfrm>
          <a:prstGeom prst="rect">
            <a:avLst/>
          </a:prstGeom>
        </p:spPr>
        <p:txBody>
          <a:bodyPr wrap="none" fromWordArt="1">
            <a:prstTxWarp prst="textDoubleWave1">
              <a:avLst>
                <a:gd name="adj1" fmla="val 0"/>
                <a:gd name="adj2" fmla="val -435"/>
              </a:avLst>
            </a:prstTxWarp>
          </a:bodyPr>
          <a:lstStyle/>
          <a:p>
            <a:pPr algn="ctr"/>
            <a:r>
              <a:rPr lang="fr-FR" sz="3600" kern="10">
                <a:ln w="28575">
                  <a:solidFill>
                    <a:srgbClr val="0000FF"/>
                  </a:solidFill>
                  <a:round/>
                  <a:headEnd/>
                  <a:tailEnd/>
                </a:ln>
                <a:solidFill>
                  <a:srgbClr val="00FFFF"/>
                </a:solidFill>
                <a:latin typeface="Impact"/>
              </a:rPr>
              <a:t>LE  SYSTEME  NERVEUX.</a:t>
            </a:r>
          </a:p>
        </p:txBody>
      </p:sp>
      <p:sp>
        <p:nvSpPr>
          <p:cNvPr id="4100" name="WordArt 7"/>
          <p:cNvSpPr>
            <a:spLocks noChangeArrowheads="1" noChangeShapeType="1" noTextEdit="1"/>
          </p:cNvSpPr>
          <p:nvPr/>
        </p:nvSpPr>
        <p:spPr bwMode="auto">
          <a:xfrm>
            <a:off x="755650" y="1862138"/>
            <a:ext cx="8229600" cy="342900"/>
          </a:xfrm>
          <a:prstGeom prst="rect">
            <a:avLst/>
          </a:prstGeom>
        </p:spPr>
        <p:txBody>
          <a:bodyPr wrap="none" fromWordArt="1">
            <a:prstTxWarp prst="textDoubleWave1">
              <a:avLst>
                <a:gd name="adj1" fmla="val 0"/>
                <a:gd name="adj2" fmla="val -9"/>
              </a:avLst>
            </a:prstTxWarp>
          </a:bodyPr>
          <a:lstStyle/>
          <a:p>
            <a:pPr algn="ctr"/>
            <a:r>
              <a:rPr lang="fr-FR" sz="3600" kern="10">
                <a:ln w="19050">
                  <a:solidFill>
                    <a:srgbClr val="0000FF"/>
                  </a:solidFill>
                  <a:round/>
                  <a:headEnd/>
                  <a:tailEnd/>
                </a:ln>
                <a:solidFill>
                  <a:srgbClr val="00FFFF"/>
                </a:solidFill>
                <a:latin typeface="Impact"/>
              </a:rPr>
              <a:t>ANATOMIE  &amp;  PHYSIOLOGIE  DU  SYSTEME  NERVEUX.</a:t>
            </a:r>
          </a:p>
        </p:txBody>
      </p:sp>
      <p:sp>
        <p:nvSpPr>
          <p:cNvPr id="4101" name="Rectangle 3"/>
          <p:cNvSpPr txBox="1">
            <a:spLocks noChangeArrowheads="1"/>
          </p:cNvSpPr>
          <p:nvPr/>
        </p:nvSpPr>
        <p:spPr bwMode="auto">
          <a:xfrm>
            <a:off x="3635375" y="4797425"/>
            <a:ext cx="540067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buFont typeface="Arial" charset="0"/>
              <a:buNone/>
            </a:pPr>
            <a:r>
              <a:rPr lang="fr-FR" altLang="fr-FR" sz="1600" i="1">
                <a:solidFill>
                  <a:srgbClr val="0070C0"/>
                </a:solidFill>
                <a:latin typeface="Times New Roman" pitchFamily="18" charset="0"/>
                <a:cs typeface="Times New Roman" pitchFamily="18" charset="0"/>
              </a:rPr>
              <a:t>Hakim Belghiti    MD -  PhD</a:t>
            </a:r>
          </a:p>
          <a:p>
            <a:pPr algn="ctr">
              <a:buFont typeface="Arial" charset="0"/>
              <a:buNone/>
            </a:pPr>
            <a:r>
              <a:rPr lang="fr-FR" altLang="fr-FR" sz="1600" i="1">
                <a:solidFill>
                  <a:srgbClr val="0070C0"/>
                </a:solidFill>
                <a:latin typeface="Times New Roman" pitchFamily="18" charset="0"/>
                <a:cs typeface="Times New Roman" pitchFamily="18" charset="0"/>
              </a:rPr>
              <a:t>Unité de Nutrition Clinique</a:t>
            </a:r>
          </a:p>
          <a:p>
            <a:pPr algn="ctr">
              <a:buFont typeface="Arial" charset="0"/>
              <a:buNone/>
            </a:pPr>
            <a:r>
              <a:rPr lang="fr-FR" altLang="fr-FR" sz="1600" i="1">
                <a:solidFill>
                  <a:srgbClr val="0070C0"/>
                </a:solidFill>
                <a:latin typeface="Times New Roman" pitchFamily="18" charset="0"/>
                <a:cs typeface="Times New Roman" pitchFamily="18" charset="0"/>
              </a:rPr>
              <a:t>Hôpital Militaire d’Instruction Mohammed V    - Rabat  -</a:t>
            </a:r>
          </a:p>
          <a:p>
            <a:pPr algn="ctr">
              <a:buFont typeface="Arial" charset="0"/>
              <a:buNone/>
            </a:pPr>
            <a:endParaRPr lang="fr-FR" altLang="fr-FR" sz="1600" i="1">
              <a:solidFill>
                <a:srgbClr val="0070C0"/>
              </a:solidFill>
              <a:latin typeface="Times New Roman" pitchFamily="18" charset="0"/>
              <a:cs typeface="Times New Roman" pitchFamily="18" charset="0"/>
            </a:endParaRPr>
          </a:p>
          <a:p>
            <a:pPr algn="ctr">
              <a:buFont typeface="Arial" charset="0"/>
              <a:buNone/>
            </a:pPr>
            <a:r>
              <a:rPr lang="fr-FR" altLang="fr-FR" sz="1600" i="1">
                <a:solidFill>
                  <a:srgbClr val="0070C0"/>
                </a:solidFill>
                <a:latin typeface="Times New Roman" pitchFamily="18" charset="0"/>
                <a:cs typeface="Times New Roman" pitchFamily="18" charset="0"/>
              </a:rPr>
              <a:t>hakbelg@yahoo.fr</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Espace réservé du contenu 2"/>
          <p:cNvSpPr>
            <a:spLocks noGrp="1"/>
          </p:cNvSpPr>
          <p:nvPr>
            <p:ph idx="1"/>
          </p:nvPr>
        </p:nvSpPr>
        <p:spPr>
          <a:xfrm>
            <a:off x="107504" y="228600"/>
            <a:ext cx="9036496" cy="6368752"/>
          </a:xfrm>
        </p:spPr>
        <p:txBody>
          <a:bodyPr rtlCol="0">
            <a:normAutofit lnSpcReduction="10000"/>
          </a:bodyPr>
          <a:lstStyle/>
          <a:p>
            <a:pPr marL="0" indent="0" algn="ctr" fontAlgn="auto">
              <a:spcAft>
                <a:spcPts val="0"/>
              </a:spcAft>
              <a:buFont typeface="Arial" pitchFamily="34" charset="0"/>
              <a:buNone/>
              <a:defRPr/>
            </a:pPr>
            <a:r>
              <a:rPr lang="fr-FR" sz="4000" u="sng" dirty="0" smtClean="0">
                <a:solidFill>
                  <a:srgbClr val="FF0000"/>
                </a:solidFill>
                <a:latin typeface="Comic Sans MS" pitchFamily="66" charset="0"/>
              </a:rPr>
              <a:t>INTRODUCTION </a:t>
            </a:r>
            <a:r>
              <a:rPr lang="fr-FR" sz="4000" u="sng" dirty="0" smtClean="0">
                <a:latin typeface="Comic Sans MS" pitchFamily="66" charset="0"/>
              </a:rPr>
              <a:t>:</a:t>
            </a:r>
            <a:endParaRPr lang="fr-FR" sz="800" u="sng" strike="sngStrike" dirty="0" smtClean="0">
              <a:latin typeface="Comic Sans MS" pitchFamily="66" charset="0"/>
            </a:endParaRPr>
          </a:p>
          <a:p>
            <a:pPr algn="ctr" fontAlgn="auto">
              <a:spcAft>
                <a:spcPts val="0"/>
              </a:spcAft>
              <a:buFont typeface="Arial" pitchFamily="34" charset="0"/>
              <a:buChar char="•"/>
              <a:defRPr/>
            </a:pPr>
            <a:endParaRPr lang="fr-FR" sz="800" u="sng" dirty="0" smtClean="0">
              <a:latin typeface="Comic Sans MS" pitchFamily="66" charset="0"/>
            </a:endParaRPr>
          </a:p>
          <a:p>
            <a:pPr marL="0" indent="0" fontAlgn="auto">
              <a:spcAft>
                <a:spcPts val="0"/>
              </a:spcAft>
              <a:buFont typeface="Arial" pitchFamily="34" charset="0"/>
              <a:buNone/>
              <a:defRPr/>
            </a:pPr>
            <a:r>
              <a:rPr lang="fr-FR" sz="2400" dirty="0" smtClean="0">
                <a:latin typeface="Comic Sans MS" pitchFamily="66" charset="0"/>
              </a:rPr>
              <a:t>Le bon fonctionnement de toutes les fonctions composant l’organisme nécessite l’existence de système assurant le contrôle d’un certain nombre de paramètres.</a:t>
            </a:r>
          </a:p>
          <a:p>
            <a:pPr marL="0" indent="0" fontAlgn="auto">
              <a:spcAft>
                <a:spcPts val="0"/>
              </a:spcAft>
              <a:buFont typeface="Arial" pitchFamily="34" charset="0"/>
              <a:buNone/>
              <a:defRPr/>
            </a:pPr>
            <a:endParaRPr lang="fr-FR" sz="2400" dirty="0">
              <a:latin typeface="Comic Sans MS" pitchFamily="66" charset="0"/>
            </a:endParaRPr>
          </a:p>
          <a:p>
            <a:pPr marL="0" indent="0" fontAlgn="auto">
              <a:spcAft>
                <a:spcPts val="0"/>
              </a:spcAft>
              <a:buFont typeface="Arial" pitchFamily="34" charset="0"/>
              <a:buNone/>
              <a:defRPr/>
            </a:pPr>
            <a:r>
              <a:rPr lang="fr-FR" sz="2400" dirty="0" smtClean="0">
                <a:latin typeface="Comic Sans MS" pitchFamily="66" charset="0"/>
              </a:rPr>
              <a:t>Le milieu interne de l’individu ne doit varier que dans les limites très étroites (notion d’harmonisation).</a:t>
            </a:r>
          </a:p>
          <a:p>
            <a:pPr marL="0" indent="0" fontAlgn="auto">
              <a:spcAft>
                <a:spcPts val="0"/>
              </a:spcAft>
              <a:buFont typeface="Arial" pitchFamily="34" charset="0"/>
              <a:buNone/>
              <a:defRPr/>
            </a:pPr>
            <a:endParaRPr lang="fr-FR" sz="2400" dirty="0">
              <a:latin typeface="Comic Sans MS" pitchFamily="66" charset="0"/>
            </a:endParaRPr>
          </a:p>
          <a:p>
            <a:pPr marL="0" indent="0" fontAlgn="auto">
              <a:spcAft>
                <a:spcPts val="0"/>
              </a:spcAft>
              <a:buFont typeface="Arial" pitchFamily="34" charset="0"/>
              <a:buNone/>
              <a:defRPr/>
            </a:pPr>
            <a:r>
              <a:rPr lang="fr-FR" sz="2400" dirty="0" smtClean="0">
                <a:latin typeface="Comic Sans MS" pitchFamily="66" charset="0"/>
              </a:rPr>
              <a:t>Sur un autre plan, afin d’assurer une harmonie de fonctionnement à l’ensemble, l’existence d’un système de coordination est indispensable.</a:t>
            </a:r>
          </a:p>
          <a:p>
            <a:pPr marL="0" indent="0" fontAlgn="auto">
              <a:spcAft>
                <a:spcPts val="0"/>
              </a:spcAft>
              <a:buFont typeface="Arial" pitchFamily="34" charset="0"/>
              <a:buNone/>
              <a:defRPr/>
            </a:pPr>
            <a:endParaRPr lang="fr-FR" sz="2400" dirty="0">
              <a:latin typeface="Comic Sans MS" pitchFamily="66" charset="0"/>
            </a:endParaRPr>
          </a:p>
          <a:p>
            <a:pPr marL="0" indent="0" fontAlgn="auto">
              <a:spcAft>
                <a:spcPts val="0"/>
              </a:spcAft>
              <a:buFont typeface="Arial" pitchFamily="34" charset="0"/>
              <a:buNone/>
              <a:defRPr/>
            </a:pPr>
            <a:r>
              <a:rPr lang="fr-FR" sz="2400" b="1" dirty="0" smtClean="0">
                <a:latin typeface="Comic Sans MS" pitchFamily="66" charset="0"/>
              </a:rPr>
              <a:t>La réalisation d’une performance sportive dépend pour beaucoup du bon fonctionnement de ces systèmes régulateurs.</a:t>
            </a:r>
          </a:p>
          <a:p>
            <a:pPr marL="0" indent="0" fontAlgn="auto">
              <a:spcAft>
                <a:spcPts val="0"/>
              </a:spcAft>
              <a:buFont typeface="Arial" pitchFamily="34" charset="0"/>
              <a:buNone/>
              <a:defRPr/>
            </a:pPr>
            <a:endParaRPr lang="fr-FR" sz="2400" dirty="0" smtClean="0">
              <a:latin typeface="Comic Sans MS" pitchFamily="66" charset="0"/>
            </a:endParaRPr>
          </a:p>
          <a:p>
            <a:pPr marL="0" indent="0" fontAlgn="auto">
              <a:spcAft>
                <a:spcPts val="0"/>
              </a:spcAft>
              <a:buFont typeface="Arial" pitchFamily="34" charset="0"/>
              <a:buNone/>
              <a:defRPr/>
            </a:pPr>
            <a:endParaRPr lang="fr-FR" sz="2400" dirty="0">
              <a:latin typeface="Comic Sans MS" pitchFamily="66"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8"/>
          <p:cNvSpPr>
            <a:spLocks noChangeArrowheads="1"/>
          </p:cNvSpPr>
          <p:nvPr/>
        </p:nvSpPr>
        <p:spPr bwMode="auto">
          <a:xfrm>
            <a:off x="323850" y="115888"/>
            <a:ext cx="84248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fr-FR" altLang="fr-FR" sz="4000">
                <a:latin typeface="Comic Sans MS" pitchFamily="66" charset="0"/>
              </a:rPr>
              <a:t>Modèle d’organisation des mécanismes de contrôle</a:t>
            </a:r>
          </a:p>
        </p:txBody>
      </p:sp>
      <p:sp>
        <p:nvSpPr>
          <p:cNvPr id="14339" name="Text Box 11"/>
          <p:cNvSpPr txBox="1">
            <a:spLocks noChangeArrowheads="1"/>
          </p:cNvSpPr>
          <p:nvPr/>
        </p:nvSpPr>
        <p:spPr bwMode="auto">
          <a:xfrm>
            <a:off x="3563938" y="1639888"/>
            <a:ext cx="1728787" cy="1016000"/>
          </a:xfrm>
          <a:prstGeom prst="rect">
            <a:avLst/>
          </a:prstGeom>
          <a:solidFill>
            <a:schemeClr val="bg1"/>
          </a:solidFill>
          <a:ln w="38100" cmpd="dbl">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sz="2000">
                <a:latin typeface="Arial" charset="0"/>
              </a:rPr>
              <a:t>SYSTÈME DE CONTROLE</a:t>
            </a:r>
          </a:p>
        </p:txBody>
      </p:sp>
      <p:sp>
        <p:nvSpPr>
          <p:cNvPr id="14340" name="Text Box 11"/>
          <p:cNvSpPr txBox="1">
            <a:spLocks noChangeArrowheads="1"/>
          </p:cNvSpPr>
          <p:nvPr/>
        </p:nvSpPr>
        <p:spPr bwMode="auto">
          <a:xfrm>
            <a:off x="6443663" y="5084763"/>
            <a:ext cx="1296987" cy="369887"/>
          </a:xfrm>
          <a:prstGeom prst="rect">
            <a:avLst/>
          </a:prstGeom>
          <a:solidFill>
            <a:schemeClr val="bg1"/>
          </a:solidFill>
          <a:ln w="38100" cmpd="dbl">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sz="1800">
                <a:latin typeface="Arial" charset="0"/>
              </a:rPr>
              <a:t>Feed Back</a:t>
            </a:r>
          </a:p>
        </p:txBody>
      </p:sp>
      <p:sp>
        <p:nvSpPr>
          <p:cNvPr id="14341" name="Text Box 11"/>
          <p:cNvSpPr txBox="1">
            <a:spLocks noChangeArrowheads="1"/>
          </p:cNvSpPr>
          <p:nvPr/>
        </p:nvSpPr>
        <p:spPr bwMode="auto">
          <a:xfrm>
            <a:off x="474663" y="3146425"/>
            <a:ext cx="1296987" cy="369888"/>
          </a:xfrm>
          <a:prstGeom prst="rect">
            <a:avLst/>
          </a:prstGeom>
          <a:solidFill>
            <a:schemeClr val="bg1"/>
          </a:solidFill>
          <a:ln w="38100" cmpd="dbl">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sz="1800">
                <a:latin typeface="Arial" charset="0"/>
              </a:rPr>
              <a:t>Récepteur</a:t>
            </a:r>
          </a:p>
        </p:txBody>
      </p:sp>
      <p:sp>
        <p:nvSpPr>
          <p:cNvPr id="14342" name="Text Box 11"/>
          <p:cNvSpPr txBox="1">
            <a:spLocks noChangeArrowheads="1"/>
          </p:cNvSpPr>
          <p:nvPr/>
        </p:nvSpPr>
        <p:spPr bwMode="auto">
          <a:xfrm>
            <a:off x="3563938" y="2840038"/>
            <a:ext cx="1620837" cy="708025"/>
          </a:xfrm>
          <a:prstGeom prst="rect">
            <a:avLst/>
          </a:prstGeom>
          <a:solidFill>
            <a:schemeClr val="bg1"/>
          </a:solidFill>
          <a:ln w="38100" cmpd="dbl">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fr-FR" altLang="fr-FR" sz="1000">
              <a:latin typeface="Arial" charset="0"/>
            </a:endParaRPr>
          </a:p>
          <a:p>
            <a:pPr algn="ctr">
              <a:spcBef>
                <a:spcPct val="0"/>
              </a:spcBef>
              <a:buFontTx/>
              <a:buNone/>
            </a:pPr>
            <a:endParaRPr lang="fr-FR" altLang="fr-FR" sz="1000">
              <a:latin typeface="Arial" charset="0"/>
            </a:endParaRPr>
          </a:p>
          <a:p>
            <a:pPr algn="ctr">
              <a:spcBef>
                <a:spcPct val="0"/>
              </a:spcBef>
              <a:buFontTx/>
              <a:buNone/>
            </a:pPr>
            <a:endParaRPr lang="fr-FR" altLang="fr-FR" sz="1000">
              <a:latin typeface="Arial" charset="0"/>
            </a:endParaRPr>
          </a:p>
          <a:p>
            <a:pPr algn="ctr">
              <a:spcBef>
                <a:spcPct val="0"/>
              </a:spcBef>
              <a:buFontTx/>
              <a:buNone/>
            </a:pPr>
            <a:endParaRPr lang="fr-FR" altLang="fr-FR" sz="1000">
              <a:latin typeface="Arial" charset="0"/>
            </a:endParaRPr>
          </a:p>
        </p:txBody>
      </p:sp>
      <p:sp>
        <p:nvSpPr>
          <p:cNvPr id="14343" name="Text Box 11"/>
          <p:cNvSpPr txBox="1">
            <a:spLocks noChangeArrowheads="1"/>
          </p:cNvSpPr>
          <p:nvPr/>
        </p:nvSpPr>
        <p:spPr bwMode="auto">
          <a:xfrm>
            <a:off x="6443663" y="3176588"/>
            <a:ext cx="1296987" cy="369887"/>
          </a:xfrm>
          <a:prstGeom prst="rect">
            <a:avLst/>
          </a:prstGeom>
          <a:solidFill>
            <a:schemeClr val="bg1"/>
          </a:solidFill>
          <a:ln w="38100" cmpd="dbl">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sz="1800">
                <a:latin typeface="Arial" charset="0"/>
              </a:rPr>
              <a:t>Effecteur</a:t>
            </a:r>
          </a:p>
        </p:txBody>
      </p:sp>
      <p:cxnSp>
        <p:nvCxnSpPr>
          <p:cNvPr id="3" name="Connecteur droit avec flèche 2"/>
          <p:cNvCxnSpPr/>
          <p:nvPr/>
        </p:nvCxnSpPr>
        <p:spPr>
          <a:xfrm>
            <a:off x="7812088" y="3346450"/>
            <a:ext cx="9366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Connecteur droit avec flèche 4"/>
          <p:cNvCxnSpPr>
            <a:stCxn id="14341" idx="3"/>
          </p:cNvCxnSpPr>
          <p:nvPr/>
        </p:nvCxnSpPr>
        <p:spPr>
          <a:xfrm>
            <a:off x="1771650" y="3332163"/>
            <a:ext cx="15763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346" name="Text Box 11"/>
          <p:cNvSpPr txBox="1">
            <a:spLocks noChangeArrowheads="1"/>
          </p:cNvSpPr>
          <p:nvPr/>
        </p:nvSpPr>
        <p:spPr bwMode="auto">
          <a:xfrm>
            <a:off x="1801813" y="2654300"/>
            <a:ext cx="1576387" cy="369888"/>
          </a:xfrm>
          <a:prstGeom prst="rect">
            <a:avLst/>
          </a:prstGeom>
          <a:solidFill>
            <a:schemeClr val="bg1"/>
          </a:solidFill>
          <a:ln w="38100" cmpd="dbl">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sz="1800">
                <a:latin typeface="Arial" charset="0"/>
              </a:rPr>
              <a:t>Information</a:t>
            </a:r>
          </a:p>
        </p:txBody>
      </p:sp>
      <p:cxnSp>
        <p:nvCxnSpPr>
          <p:cNvPr id="12" name="Connecteur droit avec flèche 11"/>
          <p:cNvCxnSpPr/>
          <p:nvPr/>
        </p:nvCxnSpPr>
        <p:spPr>
          <a:xfrm>
            <a:off x="8135938" y="3360738"/>
            <a:ext cx="12700" cy="12620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H="1">
            <a:off x="6300788" y="4622800"/>
            <a:ext cx="1847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flipH="1">
            <a:off x="3833813" y="4622800"/>
            <a:ext cx="24669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endCxn id="14343" idx="1"/>
          </p:cNvCxnSpPr>
          <p:nvPr/>
        </p:nvCxnSpPr>
        <p:spPr>
          <a:xfrm>
            <a:off x="5184775" y="3332163"/>
            <a:ext cx="1258888" cy="28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351" name="Text Box 11"/>
          <p:cNvSpPr txBox="1">
            <a:spLocks noChangeArrowheads="1"/>
          </p:cNvSpPr>
          <p:nvPr/>
        </p:nvSpPr>
        <p:spPr bwMode="auto">
          <a:xfrm>
            <a:off x="2520950" y="5084763"/>
            <a:ext cx="1652588" cy="369887"/>
          </a:xfrm>
          <a:prstGeom prst="rect">
            <a:avLst/>
          </a:prstGeom>
          <a:solidFill>
            <a:schemeClr val="bg1"/>
          </a:solidFill>
          <a:ln w="38100" cmpd="dbl">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sz="1800">
                <a:latin typeface="Arial" charset="0"/>
              </a:rPr>
              <a:t>Comparateur</a:t>
            </a:r>
          </a:p>
        </p:txBody>
      </p:sp>
      <p:sp>
        <p:nvSpPr>
          <p:cNvPr id="14352" name="Text Box 11"/>
          <p:cNvSpPr txBox="1">
            <a:spLocks noChangeArrowheads="1"/>
          </p:cNvSpPr>
          <p:nvPr/>
        </p:nvSpPr>
        <p:spPr bwMode="auto">
          <a:xfrm>
            <a:off x="4797425" y="5084763"/>
            <a:ext cx="1403350" cy="369887"/>
          </a:xfrm>
          <a:prstGeom prst="rect">
            <a:avLst/>
          </a:prstGeom>
          <a:solidFill>
            <a:schemeClr val="bg1"/>
          </a:solidFill>
          <a:ln w="38100" cmpd="dbl">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sz="1800">
                <a:latin typeface="Arial" charset="0"/>
              </a:rPr>
              <a:t>Calculateur</a:t>
            </a:r>
          </a:p>
        </p:txBody>
      </p:sp>
      <p:sp>
        <p:nvSpPr>
          <p:cNvPr id="4097" name="Rectangle 4096"/>
          <p:cNvSpPr/>
          <p:nvPr/>
        </p:nvSpPr>
        <p:spPr>
          <a:xfrm>
            <a:off x="4643438" y="3146425"/>
            <a:ext cx="468312" cy="354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cxnSp>
        <p:nvCxnSpPr>
          <p:cNvPr id="4107" name="Connecteur droit avec flèche 4106"/>
          <p:cNvCxnSpPr/>
          <p:nvPr/>
        </p:nvCxnSpPr>
        <p:spPr>
          <a:xfrm flipV="1">
            <a:off x="3862388" y="3481388"/>
            <a:ext cx="0" cy="11953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08" name="Organigramme : Connecteur 4107"/>
          <p:cNvSpPr/>
          <p:nvPr/>
        </p:nvSpPr>
        <p:spPr>
          <a:xfrm>
            <a:off x="3622675" y="3024188"/>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cxnSp>
        <p:nvCxnSpPr>
          <p:cNvPr id="4111" name="Connecteur droit avec flèche 4110"/>
          <p:cNvCxnSpPr/>
          <p:nvPr/>
        </p:nvCxnSpPr>
        <p:spPr>
          <a:xfrm>
            <a:off x="4079875" y="3252788"/>
            <a:ext cx="5635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 name="Connecteur droit avec flèche 3"/>
          <p:cNvCxnSpPr>
            <a:endCxn id="4108" idx="3"/>
          </p:cNvCxnSpPr>
          <p:nvPr/>
        </p:nvCxnSpPr>
        <p:spPr>
          <a:xfrm flipV="1">
            <a:off x="2843213" y="3414713"/>
            <a:ext cx="847725" cy="1670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flipV="1">
            <a:off x="7380288" y="4676775"/>
            <a:ext cx="0" cy="407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flipH="1" flipV="1">
            <a:off x="4878388" y="3516313"/>
            <a:ext cx="306387" cy="1568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Espace réservé du contenu 2"/>
          <p:cNvSpPr>
            <a:spLocks noGrp="1"/>
          </p:cNvSpPr>
          <p:nvPr>
            <p:ph idx="1"/>
          </p:nvPr>
        </p:nvSpPr>
        <p:spPr>
          <a:xfrm>
            <a:off x="107504" y="228600"/>
            <a:ext cx="9036496" cy="6368752"/>
          </a:xfrm>
        </p:spPr>
        <p:txBody>
          <a:bodyPr rtlCol="0">
            <a:normAutofit/>
          </a:bodyPr>
          <a:lstStyle/>
          <a:p>
            <a:pPr marL="0" indent="0" algn="ctr" fontAlgn="auto">
              <a:spcAft>
                <a:spcPts val="0"/>
              </a:spcAft>
              <a:buFont typeface="Arial" pitchFamily="34" charset="0"/>
              <a:buNone/>
              <a:defRPr/>
            </a:pPr>
            <a:r>
              <a:rPr lang="fr-FR" sz="4000" u="sng" dirty="0" smtClean="0">
                <a:solidFill>
                  <a:srgbClr val="FF0000"/>
                </a:solidFill>
                <a:latin typeface="Comic Sans MS" pitchFamily="66" charset="0"/>
              </a:rPr>
              <a:t>INTRODUCTION :</a:t>
            </a:r>
            <a:endParaRPr lang="fr-FR" sz="800" u="sng" strike="sngStrike" dirty="0" smtClean="0">
              <a:solidFill>
                <a:srgbClr val="FF0000"/>
              </a:solidFill>
              <a:latin typeface="Comic Sans MS" pitchFamily="66" charset="0"/>
            </a:endParaRPr>
          </a:p>
          <a:p>
            <a:pPr algn="ctr" fontAlgn="auto">
              <a:spcAft>
                <a:spcPts val="0"/>
              </a:spcAft>
              <a:buFont typeface="Arial" pitchFamily="34" charset="0"/>
              <a:buChar char="•"/>
              <a:defRPr/>
            </a:pPr>
            <a:endParaRPr lang="fr-FR" sz="800" u="sng" dirty="0" smtClean="0">
              <a:latin typeface="Comic Sans MS" pitchFamily="66" charset="0"/>
            </a:endParaRPr>
          </a:p>
          <a:p>
            <a:pPr marL="0" indent="0" fontAlgn="auto">
              <a:spcAft>
                <a:spcPts val="0"/>
              </a:spcAft>
              <a:buFont typeface="Arial" pitchFamily="34" charset="0"/>
              <a:buNone/>
              <a:defRPr/>
            </a:pPr>
            <a:endParaRPr lang="fr-FR" sz="2400" dirty="0" smtClean="0">
              <a:latin typeface="Comic Sans MS" pitchFamily="66" charset="0"/>
            </a:endParaRPr>
          </a:p>
          <a:p>
            <a:pPr marL="0" indent="0" fontAlgn="auto">
              <a:spcAft>
                <a:spcPts val="0"/>
              </a:spcAft>
              <a:buFont typeface="Arial" pitchFamily="34" charset="0"/>
              <a:buNone/>
              <a:defRPr/>
            </a:pPr>
            <a:r>
              <a:rPr lang="fr-FR" sz="2400" b="1" dirty="0" smtClean="0">
                <a:latin typeface="Comic Sans MS" pitchFamily="66" charset="0"/>
              </a:rPr>
              <a:t>Les différents systèmes qui assurent le contrôle et la coordination de toutes les fonctions sont organisés sur un même schéma général.</a:t>
            </a:r>
          </a:p>
          <a:p>
            <a:pPr marL="0" indent="0" fontAlgn="auto">
              <a:spcAft>
                <a:spcPts val="0"/>
              </a:spcAft>
              <a:buFont typeface="Arial" pitchFamily="34" charset="0"/>
              <a:buNone/>
              <a:defRPr/>
            </a:pPr>
            <a:endParaRPr lang="fr-FR" sz="2400" b="1" dirty="0">
              <a:latin typeface="Comic Sans MS" pitchFamily="66" charset="0"/>
            </a:endParaRPr>
          </a:p>
          <a:p>
            <a:pPr marL="0" indent="0" fontAlgn="auto">
              <a:spcAft>
                <a:spcPts val="0"/>
              </a:spcAft>
              <a:buFont typeface="Arial" pitchFamily="34" charset="0"/>
              <a:buNone/>
              <a:defRPr/>
            </a:pPr>
            <a:r>
              <a:rPr lang="fr-FR" sz="2400" b="1" dirty="0" smtClean="0">
                <a:latin typeface="Comic Sans MS" pitchFamily="66" charset="0"/>
              </a:rPr>
              <a:t>L’information (issue d’un récepteur) est transmise au centre de contrôle où elle est comparée (comparateur) à une valeur modèle. En fonction du résultat de la comparaison, des instructions sont préparées (calculateur) puis transmises à un effecteur qui doit en assurer la bonne réalisation. </a:t>
            </a:r>
          </a:p>
          <a:p>
            <a:pPr marL="0" indent="0" fontAlgn="auto">
              <a:spcAft>
                <a:spcPts val="0"/>
              </a:spcAft>
              <a:buFont typeface="Arial" pitchFamily="34" charset="0"/>
              <a:buNone/>
              <a:defRPr/>
            </a:pPr>
            <a:r>
              <a:rPr lang="fr-FR" sz="2400" b="1" dirty="0" smtClean="0">
                <a:latin typeface="Comic Sans MS" pitchFamily="66" charset="0"/>
              </a:rPr>
              <a:t>En retour (</a:t>
            </a:r>
            <a:r>
              <a:rPr lang="fr-FR" sz="2400" b="1" dirty="0" err="1" smtClean="0">
                <a:latin typeface="Comic Sans MS" pitchFamily="66" charset="0"/>
              </a:rPr>
              <a:t>feed</a:t>
            </a:r>
            <a:r>
              <a:rPr lang="fr-FR" sz="2400" b="1" dirty="0" smtClean="0">
                <a:latin typeface="Comic Sans MS" pitchFamily="66" charset="0"/>
              </a:rPr>
              <a:t> back), le système de contrôle est informé des effets produits par l’ordre transmis</a:t>
            </a:r>
          </a:p>
          <a:p>
            <a:pPr marL="0" indent="0" fontAlgn="auto">
              <a:spcAft>
                <a:spcPts val="0"/>
              </a:spcAft>
              <a:buFont typeface="Arial" pitchFamily="34" charset="0"/>
              <a:buNone/>
              <a:defRPr/>
            </a:pPr>
            <a:endParaRPr lang="fr-FR" sz="2400" dirty="0" smtClean="0">
              <a:latin typeface="Comic Sans MS" pitchFamily="66" charset="0"/>
            </a:endParaRPr>
          </a:p>
          <a:p>
            <a:pPr marL="0" indent="0" fontAlgn="auto">
              <a:spcAft>
                <a:spcPts val="0"/>
              </a:spcAft>
              <a:buFont typeface="Arial" pitchFamily="34" charset="0"/>
              <a:buNone/>
              <a:defRPr/>
            </a:pPr>
            <a:endParaRPr lang="fr-FR" sz="2400" dirty="0">
              <a:latin typeface="Comic Sans MS" pitchFamily="66"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Espace réservé du contenu 2"/>
          <p:cNvSpPr>
            <a:spLocks noGrp="1"/>
          </p:cNvSpPr>
          <p:nvPr>
            <p:ph idx="1"/>
          </p:nvPr>
        </p:nvSpPr>
        <p:spPr>
          <a:xfrm>
            <a:off x="107504" y="228600"/>
            <a:ext cx="9036496" cy="6368752"/>
          </a:xfrm>
        </p:spPr>
        <p:txBody>
          <a:bodyPr rtlCol="0">
            <a:normAutofit/>
          </a:bodyPr>
          <a:lstStyle/>
          <a:p>
            <a:pPr marL="0" indent="0" algn="ctr" fontAlgn="auto">
              <a:spcAft>
                <a:spcPts val="0"/>
              </a:spcAft>
              <a:buFont typeface="Arial" pitchFamily="34" charset="0"/>
              <a:buNone/>
              <a:defRPr/>
            </a:pPr>
            <a:r>
              <a:rPr lang="fr-FR" sz="4000" u="sng" dirty="0" smtClean="0">
                <a:solidFill>
                  <a:srgbClr val="FF0000"/>
                </a:solidFill>
                <a:latin typeface="Comic Sans MS" pitchFamily="66" charset="0"/>
              </a:rPr>
              <a:t>INTRODUCTION :</a:t>
            </a:r>
            <a:endParaRPr lang="fr-FR" sz="800" u="sng" strike="sngStrike" dirty="0" smtClean="0">
              <a:solidFill>
                <a:srgbClr val="FF0000"/>
              </a:solidFill>
              <a:latin typeface="Comic Sans MS" pitchFamily="66" charset="0"/>
            </a:endParaRPr>
          </a:p>
          <a:p>
            <a:pPr algn="ctr" fontAlgn="auto">
              <a:spcAft>
                <a:spcPts val="0"/>
              </a:spcAft>
              <a:buFont typeface="Arial" pitchFamily="34" charset="0"/>
              <a:buChar char="•"/>
              <a:defRPr/>
            </a:pPr>
            <a:endParaRPr lang="fr-FR" sz="800" u="sng" dirty="0" smtClean="0">
              <a:latin typeface="Comic Sans MS" pitchFamily="66" charset="0"/>
            </a:endParaRPr>
          </a:p>
          <a:p>
            <a:pPr marL="0" indent="0" fontAlgn="auto">
              <a:spcAft>
                <a:spcPts val="0"/>
              </a:spcAft>
              <a:buFont typeface="Arial" pitchFamily="34" charset="0"/>
              <a:buNone/>
              <a:defRPr/>
            </a:pPr>
            <a:endParaRPr lang="fr-FR" sz="2400" dirty="0" smtClean="0">
              <a:latin typeface="Comic Sans MS" pitchFamily="66" charset="0"/>
            </a:endParaRPr>
          </a:p>
          <a:p>
            <a:pPr marL="0" indent="0" algn="ctr" fontAlgn="auto">
              <a:spcAft>
                <a:spcPts val="0"/>
              </a:spcAft>
              <a:buFont typeface="Arial" pitchFamily="34" charset="0"/>
              <a:buNone/>
              <a:defRPr/>
            </a:pPr>
            <a:r>
              <a:rPr lang="fr-FR" sz="5400" b="1" dirty="0" smtClean="0">
                <a:latin typeface="Comic Sans MS" pitchFamily="66" charset="0"/>
              </a:rPr>
              <a:t>Le contrôle du fonctionnement est assuré par l’action combinée du système nerveux et du système hormonal. </a:t>
            </a:r>
          </a:p>
          <a:p>
            <a:pPr marL="0" indent="0" algn="ctr" fontAlgn="auto">
              <a:spcAft>
                <a:spcPts val="0"/>
              </a:spcAft>
              <a:buFont typeface="Arial" pitchFamily="34" charset="0"/>
              <a:buNone/>
              <a:defRPr/>
            </a:pPr>
            <a:endParaRPr lang="fr-FR" sz="5400" b="1" dirty="0">
              <a:latin typeface="Comic Sans MS" pitchFamily="66" charset="0"/>
            </a:endParaRPr>
          </a:p>
          <a:p>
            <a:pPr marL="0" indent="0" fontAlgn="auto">
              <a:spcAft>
                <a:spcPts val="0"/>
              </a:spcAft>
              <a:buFont typeface="Arial" pitchFamily="34" charset="0"/>
              <a:buNone/>
              <a:defRPr/>
            </a:pPr>
            <a:endParaRPr lang="fr-FR" sz="2400" dirty="0">
              <a:latin typeface="Comic Sans MS" pitchFamily="66"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13"/>
          <p:cNvGrpSpPr>
            <a:grpSpLocks/>
          </p:cNvGrpSpPr>
          <p:nvPr/>
        </p:nvGrpSpPr>
        <p:grpSpPr bwMode="auto">
          <a:xfrm>
            <a:off x="25400" y="355600"/>
            <a:ext cx="8964613" cy="6264275"/>
            <a:chOff x="53" y="297"/>
            <a:chExt cx="5647" cy="3946"/>
          </a:xfrm>
        </p:grpSpPr>
        <p:sp>
          <p:nvSpPr>
            <p:cNvPr id="17411" name="Rectangle 6"/>
            <p:cNvSpPr>
              <a:spLocks noChangeArrowheads="1"/>
            </p:cNvSpPr>
            <p:nvPr/>
          </p:nvSpPr>
          <p:spPr bwMode="auto">
            <a:xfrm>
              <a:off x="276" y="297"/>
              <a:ext cx="5196" cy="363"/>
            </a:xfrm>
            <a:prstGeom prst="rect">
              <a:avLst/>
            </a:prstGeom>
            <a:noFill/>
            <a:ln w="57150">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fr-FR" altLang="fr-FR" sz="3200" b="1">
                  <a:solidFill>
                    <a:srgbClr val="FF0000"/>
                  </a:solidFill>
                  <a:latin typeface="Comic Sans MS" pitchFamily="66" charset="0"/>
                </a:rPr>
                <a:t>ANATOMIE  DU  SYSTEME  NERVEUX</a:t>
              </a:r>
            </a:p>
          </p:txBody>
        </p:sp>
        <p:sp>
          <p:nvSpPr>
            <p:cNvPr id="17412" name="Rectangle 7"/>
            <p:cNvSpPr>
              <a:spLocks noChangeArrowheads="1"/>
            </p:cNvSpPr>
            <p:nvPr/>
          </p:nvSpPr>
          <p:spPr bwMode="auto">
            <a:xfrm>
              <a:off x="53" y="1295"/>
              <a:ext cx="5647" cy="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Tx/>
                <a:buChar char="•"/>
              </a:pPr>
              <a:r>
                <a:rPr lang="fr-FR" altLang="fr-FR" sz="2800" b="1">
                  <a:solidFill>
                    <a:srgbClr val="92D050"/>
                  </a:solidFill>
                  <a:latin typeface="Comic Sans MS" pitchFamily="66" charset="0"/>
                </a:rPr>
                <a:t>LE  SYSTEME  NERVEUX  CENTRAL  :  SNC</a:t>
              </a:r>
              <a:r>
                <a:rPr lang="fr-FR" altLang="fr-FR" sz="2800">
                  <a:solidFill>
                    <a:srgbClr val="0070C0"/>
                  </a:solidFill>
                  <a:latin typeface="Comic Sans MS" pitchFamily="66" charset="0"/>
                </a:rPr>
                <a:t>.</a:t>
              </a:r>
            </a:p>
            <a:p>
              <a:pPr>
                <a:spcBef>
                  <a:spcPct val="20000"/>
                </a:spcBef>
              </a:pPr>
              <a:r>
                <a:rPr lang="fr-FR" altLang="fr-FR" sz="2000">
                  <a:solidFill>
                    <a:srgbClr val="0070C0"/>
                  </a:solidFill>
                  <a:latin typeface="Comic Sans MS" pitchFamily="66" charset="0"/>
                </a:rPr>
                <a:t>    -LE  SYSTEME  NERVEUX  CENTRAL  REGROUPE  :  </a:t>
              </a:r>
            </a:p>
            <a:p>
              <a:pPr>
                <a:spcBef>
                  <a:spcPct val="20000"/>
                </a:spcBef>
                <a:buFontTx/>
                <a:buChar char="•"/>
              </a:pPr>
              <a:r>
                <a:rPr lang="fr-FR" altLang="fr-FR" sz="2000">
                  <a:solidFill>
                    <a:srgbClr val="0070C0"/>
                  </a:solidFill>
                  <a:latin typeface="Comic Sans MS" pitchFamily="66" charset="0"/>
                </a:rPr>
                <a:t>L’ ENCEPHALE  ( Cerveau  </a:t>
              </a:r>
              <a:r>
                <a:rPr lang="fr-FR" altLang="fr-FR">
                  <a:solidFill>
                    <a:srgbClr val="0070C0"/>
                  </a:solidFill>
                  <a:latin typeface="Comic Sans MS" pitchFamily="66" charset="0"/>
                </a:rPr>
                <a:t>+</a:t>
              </a:r>
              <a:r>
                <a:rPr lang="fr-FR" altLang="fr-FR" sz="2000">
                  <a:solidFill>
                    <a:srgbClr val="0070C0"/>
                  </a:solidFill>
                  <a:latin typeface="Comic Sans MS" pitchFamily="66" charset="0"/>
                </a:rPr>
                <a:t>  Cervelet  </a:t>
              </a:r>
              <a:r>
                <a:rPr lang="fr-FR" altLang="fr-FR">
                  <a:solidFill>
                    <a:srgbClr val="0070C0"/>
                  </a:solidFill>
                  <a:latin typeface="Comic Sans MS" pitchFamily="66" charset="0"/>
                </a:rPr>
                <a:t>+</a:t>
              </a:r>
              <a:r>
                <a:rPr lang="fr-FR" altLang="fr-FR" sz="2000">
                  <a:solidFill>
                    <a:srgbClr val="0070C0"/>
                  </a:solidFill>
                  <a:latin typeface="Comic Sans MS" pitchFamily="66" charset="0"/>
                </a:rPr>
                <a:t>  Tronc  Cérébral ) </a:t>
              </a:r>
              <a:r>
                <a:rPr lang="fr-FR" altLang="fr-FR" sz="2000">
                  <a:solidFill>
                    <a:srgbClr val="0070C0"/>
                  </a:solidFill>
                  <a:latin typeface="Comic Sans MS" pitchFamily="66" charset="0"/>
                  <a:sym typeface="Wingdings" pitchFamily="2" charset="2"/>
                </a:rPr>
                <a:t>: ( Crâne )</a:t>
              </a:r>
              <a:r>
                <a:rPr lang="fr-FR" altLang="fr-FR" sz="2000">
                  <a:solidFill>
                    <a:srgbClr val="0070C0"/>
                  </a:solidFill>
                  <a:latin typeface="Comic Sans MS" pitchFamily="66" charset="0"/>
                </a:rPr>
                <a:t> </a:t>
              </a:r>
            </a:p>
            <a:p>
              <a:pPr>
                <a:spcBef>
                  <a:spcPct val="20000"/>
                </a:spcBef>
                <a:buFontTx/>
                <a:buChar char="•"/>
              </a:pPr>
              <a:r>
                <a:rPr lang="fr-FR" altLang="fr-FR" sz="2000">
                  <a:solidFill>
                    <a:srgbClr val="0070C0"/>
                  </a:solidFill>
                  <a:latin typeface="Comic Sans MS" pitchFamily="66" charset="0"/>
                </a:rPr>
                <a:t>ET  LA  MOËLLE  EPINIERE  :  (Colonne  Vertébrale )</a:t>
              </a:r>
            </a:p>
          </p:txBody>
        </p:sp>
        <p:sp>
          <p:nvSpPr>
            <p:cNvPr id="17413" name="Text Box 8"/>
            <p:cNvSpPr txBox="1">
              <a:spLocks noChangeArrowheads="1"/>
            </p:cNvSpPr>
            <p:nvPr/>
          </p:nvSpPr>
          <p:spPr bwMode="auto">
            <a:xfrm>
              <a:off x="204" y="716"/>
              <a:ext cx="535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sz="1600">
                  <a:latin typeface="Comic Sans MS" pitchFamily="66" charset="0"/>
                </a:rPr>
                <a:t>LE  SYSTEME  NERVEUX  SE  COMPOSE  DE  DEUX  SOUS – ENSEMBLES  :</a:t>
              </a:r>
            </a:p>
            <a:p>
              <a:pPr algn="ctr">
                <a:spcBef>
                  <a:spcPct val="0"/>
                </a:spcBef>
                <a:buFontTx/>
                <a:buNone/>
              </a:pPr>
              <a:r>
                <a:rPr lang="fr-FR" altLang="fr-FR" sz="1600">
                  <a:latin typeface="Comic Sans MS" pitchFamily="66" charset="0"/>
                </a:rPr>
                <a:t>LE  SYSTEME  NERVEUX  CENTRAL  &amp;  LE  SYSTEME  NERVEUX  PERIFERIQUE</a:t>
              </a:r>
              <a:r>
                <a:rPr lang="fr-FR" altLang="fr-FR" sz="1600">
                  <a:latin typeface="Arial Rounded MT Bold" pitchFamily="34" charset="0"/>
                </a:rPr>
                <a:t>.</a:t>
              </a:r>
            </a:p>
          </p:txBody>
        </p:sp>
        <p:sp>
          <p:nvSpPr>
            <p:cNvPr id="17414" name="Rectangle 9"/>
            <p:cNvSpPr>
              <a:spLocks noChangeArrowheads="1"/>
            </p:cNvSpPr>
            <p:nvPr/>
          </p:nvSpPr>
          <p:spPr bwMode="auto">
            <a:xfrm>
              <a:off x="53" y="2429"/>
              <a:ext cx="5647" cy="1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Tx/>
                <a:buChar char="•"/>
              </a:pPr>
              <a:endParaRPr lang="fr-FR" altLang="fr-FR" sz="2000">
                <a:latin typeface="Comic Sans MS" pitchFamily="66" charset="0"/>
              </a:endParaRPr>
            </a:p>
          </p:txBody>
        </p:sp>
      </p:gr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13"/>
          <p:cNvGrpSpPr>
            <a:grpSpLocks/>
          </p:cNvGrpSpPr>
          <p:nvPr/>
        </p:nvGrpSpPr>
        <p:grpSpPr bwMode="auto">
          <a:xfrm>
            <a:off x="25400" y="355600"/>
            <a:ext cx="8964613" cy="5305425"/>
            <a:chOff x="53" y="297"/>
            <a:chExt cx="5647" cy="3342"/>
          </a:xfrm>
        </p:grpSpPr>
        <p:sp>
          <p:nvSpPr>
            <p:cNvPr id="18435" name="Rectangle 6"/>
            <p:cNvSpPr>
              <a:spLocks noChangeArrowheads="1"/>
            </p:cNvSpPr>
            <p:nvPr/>
          </p:nvSpPr>
          <p:spPr bwMode="auto">
            <a:xfrm>
              <a:off x="276" y="297"/>
              <a:ext cx="5196" cy="363"/>
            </a:xfrm>
            <a:prstGeom prst="rect">
              <a:avLst/>
            </a:prstGeom>
            <a:noFill/>
            <a:ln w="57150">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fr-FR" altLang="fr-FR" sz="3200" b="1">
                  <a:solidFill>
                    <a:srgbClr val="FF0000"/>
                  </a:solidFill>
                  <a:latin typeface="Comic Sans MS" pitchFamily="66" charset="0"/>
                </a:rPr>
                <a:t>ANATOMIE  DU  SYSTEME  NERVEUX</a:t>
              </a:r>
            </a:p>
          </p:txBody>
        </p:sp>
        <p:sp>
          <p:nvSpPr>
            <p:cNvPr id="18436" name="Rectangle 7"/>
            <p:cNvSpPr>
              <a:spLocks noChangeArrowheads="1"/>
            </p:cNvSpPr>
            <p:nvPr/>
          </p:nvSpPr>
          <p:spPr bwMode="auto">
            <a:xfrm>
              <a:off x="53" y="1295"/>
              <a:ext cx="5647" cy="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Tx/>
                <a:buChar char="•"/>
              </a:pPr>
              <a:endParaRPr lang="fr-FR" altLang="fr-FR" sz="2000">
                <a:latin typeface="Comic Sans MS" pitchFamily="66" charset="0"/>
              </a:endParaRPr>
            </a:p>
          </p:txBody>
        </p:sp>
        <p:sp>
          <p:nvSpPr>
            <p:cNvPr id="18437" name="Rectangle 9"/>
            <p:cNvSpPr>
              <a:spLocks noChangeArrowheads="1"/>
            </p:cNvSpPr>
            <p:nvPr/>
          </p:nvSpPr>
          <p:spPr bwMode="auto">
            <a:xfrm>
              <a:off x="53" y="826"/>
              <a:ext cx="5647" cy="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Tx/>
                <a:buChar char="•"/>
              </a:pPr>
              <a:r>
                <a:rPr lang="fr-FR" altLang="fr-FR" sz="2800">
                  <a:solidFill>
                    <a:srgbClr val="92D050"/>
                  </a:solidFill>
                  <a:latin typeface="Comic Sans MS" pitchFamily="66" charset="0"/>
                </a:rPr>
                <a:t>LE  SYSTEME  NERVEUX  PERIPHERIQUE : SNP.</a:t>
              </a:r>
            </a:p>
            <a:p>
              <a:pPr>
                <a:spcBef>
                  <a:spcPct val="20000"/>
                </a:spcBef>
              </a:pPr>
              <a:r>
                <a:rPr lang="fr-FR" altLang="fr-FR" sz="2000">
                  <a:solidFill>
                    <a:srgbClr val="0070C0"/>
                  </a:solidFill>
                  <a:latin typeface="Comic Sans MS" pitchFamily="66" charset="0"/>
                </a:rPr>
                <a:t>    -LE  SYSTEME  NERVEUX  PERIPHERIQUE  REGROUPE  :</a:t>
              </a:r>
              <a:r>
                <a:rPr lang="fr-FR" altLang="fr-FR" sz="2800">
                  <a:solidFill>
                    <a:srgbClr val="0070C0"/>
                  </a:solidFill>
                  <a:latin typeface="Comic Sans MS" pitchFamily="66" charset="0"/>
                </a:rPr>
                <a:t>   </a:t>
              </a:r>
            </a:p>
            <a:p>
              <a:pPr>
                <a:spcBef>
                  <a:spcPct val="20000"/>
                </a:spcBef>
                <a:buFontTx/>
                <a:buChar char="•"/>
              </a:pPr>
              <a:r>
                <a:rPr lang="fr-FR" altLang="fr-FR" sz="2000">
                  <a:solidFill>
                    <a:srgbClr val="0070C0"/>
                  </a:solidFill>
                  <a:latin typeface="Comic Sans MS" pitchFamily="66" charset="0"/>
                </a:rPr>
                <a:t>LES  NERFS  CRÂNIENS</a:t>
              </a:r>
            </a:p>
            <a:p>
              <a:pPr>
                <a:spcBef>
                  <a:spcPct val="20000"/>
                </a:spcBef>
                <a:buFontTx/>
                <a:buChar char="•"/>
              </a:pPr>
              <a:r>
                <a:rPr lang="fr-FR" altLang="fr-FR" sz="2000">
                  <a:solidFill>
                    <a:srgbClr val="0070C0"/>
                  </a:solidFill>
                  <a:latin typeface="Comic Sans MS" pitchFamily="66" charset="0"/>
                </a:rPr>
                <a:t>LES  NERFS  RACHIDIENS.</a:t>
              </a:r>
            </a:p>
            <a:p>
              <a:pPr>
                <a:spcBef>
                  <a:spcPct val="20000"/>
                </a:spcBef>
                <a:buFontTx/>
                <a:buChar char="•"/>
              </a:pPr>
              <a:r>
                <a:rPr lang="fr-FR" altLang="fr-FR" sz="2000">
                  <a:solidFill>
                    <a:srgbClr val="0070C0"/>
                  </a:solidFill>
                  <a:latin typeface="Comic Sans MS" pitchFamily="66" charset="0"/>
                </a:rPr>
                <a:t>LE  SYSTEME  NERVEUX  AUTONOME  OU  VEGETATIF : c’est  la partie du </a:t>
              </a:r>
              <a:r>
                <a:rPr lang="fr-FR" altLang="fr-FR" sz="2000" u="sng">
                  <a:solidFill>
                    <a:srgbClr val="0070C0"/>
                  </a:solidFill>
                  <a:latin typeface="Comic Sans MS" pitchFamily="66" charset="0"/>
                </a:rPr>
                <a:t>système nerveux  </a:t>
              </a:r>
              <a:r>
                <a:rPr lang="fr-FR" altLang="fr-FR" sz="2000">
                  <a:solidFill>
                    <a:srgbClr val="0070C0"/>
                  </a:solidFill>
                  <a:latin typeface="Comic Sans MS" pitchFamily="66" charset="0"/>
                </a:rPr>
                <a:t>responsable des fonctions automatiques, non soumise au contrôle volontaire. C’est le maintien de l’équilibre du milieu intérieur, ou homéostasie.</a:t>
              </a:r>
            </a:p>
            <a:p>
              <a:pPr>
                <a:spcBef>
                  <a:spcPct val="20000"/>
                </a:spcBef>
                <a:buFontTx/>
                <a:buChar char="•"/>
              </a:pPr>
              <a:r>
                <a:rPr lang="fr-FR" altLang="fr-FR" sz="2000">
                  <a:solidFill>
                    <a:srgbClr val="0070C0"/>
                  </a:solidFill>
                  <a:latin typeface="Comic Sans MS" pitchFamily="66" charset="0"/>
                </a:rPr>
                <a:t>LE SYSTEME  NERVEUX  PERIPHERIQUE  SOMATIQUE :</a:t>
              </a:r>
              <a:r>
                <a:rPr lang="fr-FR" altLang="fr-FR" sz="2000">
                  <a:solidFill>
                    <a:srgbClr val="0070C0"/>
                  </a:solidFill>
                </a:rPr>
                <a:t> </a:t>
              </a:r>
              <a:r>
                <a:rPr lang="fr-FR" altLang="fr-FR" sz="2000">
                  <a:solidFill>
                    <a:srgbClr val="0070C0"/>
                  </a:solidFill>
                  <a:latin typeface="Comic Sans MS" pitchFamily="66" charset="0"/>
                </a:rPr>
                <a:t>Le système nerveux somatique est ainsi constitué de fibres efférentes qui sont responsables de la contraction musculaire, et de fibres afférentes recevant des informations </a:t>
              </a:r>
            </a:p>
            <a:p>
              <a:pPr>
                <a:spcBef>
                  <a:spcPct val="20000"/>
                </a:spcBef>
                <a:buFontTx/>
                <a:buChar char="•"/>
              </a:pPr>
              <a:r>
                <a:rPr lang="fr-FR" altLang="fr-FR" sz="2000">
                  <a:solidFill>
                    <a:srgbClr val="0070C0"/>
                  </a:solidFill>
                  <a:latin typeface="Comic Sans MS" pitchFamily="66" charset="0"/>
                </a:rPr>
                <a:t>LES  SYSTEMES  SYMPATHIQUES  ET  PARASYMPATHIQUE.</a:t>
              </a:r>
            </a:p>
          </p:txBody>
        </p:sp>
      </p:gr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8"/>
          <p:cNvSpPr>
            <a:spLocks noChangeArrowheads="1"/>
          </p:cNvSpPr>
          <p:nvPr/>
        </p:nvSpPr>
        <p:spPr bwMode="auto">
          <a:xfrm>
            <a:off x="323850" y="115888"/>
            <a:ext cx="84248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fr-FR" altLang="fr-FR" sz="4000">
                <a:solidFill>
                  <a:schemeClr val="tx2"/>
                </a:solidFill>
                <a:latin typeface="Arial Rounded MT Bold" pitchFamily="34" charset="0"/>
              </a:rPr>
              <a:t>LE  SYSTEME  NERVEUX</a:t>
            </a:r>
          </a:p>
        </p:txBody>
      </p:sp>
      <p:grpSp>
        <p:nvGrpSpPr>
          <p:cNvPr id="19459" name="Group 9"/>
          <p:cNvGrpSpPr>
            <a:grpSpLocks/>
          </p:cNvGrpSpPr>
          <p:nvPr/>
        </p:nvGrpSpPr>
        <p:grpSpPr bwMode="auto">
          <a:xfrm>
            <a:off x="323850" y="1412875"/>
            <a:ext cx="8496300" cy="5111750"/>
            <a:chOff x="204" y="890"/>
            <a:chExt cx="5352" cy="3220"/>
          </a:xfrm>
        </p:grpSpPr>
        <p:pic>
          <p:nvPicPr>
            <p:cNvPr id="19460" name="Picture 10" descr="Le_systeme_nerveu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 y="890"/>
              <a:ext cx="5352" cy="3220"/>
            </a:xfrm>
            <a:prstGeom prst="rect">
              <a:avLst/>
            </a:prstGeom>
            <a:solidFill>
              <a:schemeClr val="bg1"/>
            </a:solidFill>
            <a:ln w="50800" cmpd="dbl">
              <a:solidFill>
                <a:schemeClr val="tx1"/>
              </a:solidFill>
              <a:miter lim="800000"/>
              <a:headEnd/>
              <a:tailEnd/>
            </a:ln>
          </p:spPr>
        </p:pic>
        <p:sp>
          <p:nvSpPr>
            <p:cNvPr id="19461" name="Text Box 11"/>
            <p:cNvSpPr txBox="1">
              <a:spLocks noChangeArrowheads="1"/>
            </p:cNvSpPr>
            <p:nvPr/>
          </p:nvSpPr>
          <p:spPr bwMode="auto">
            <a:xfrm>
              <a:off x="1020" y="3385"/>
              <a:ext cx="817" cy="178"/>
            </a:xfrm>
            <a:prstGeom prst="rect">
              <a:avLst/>
            </a:prstGeom>
            <a:solidFill>
              <a:schemeClr val="bg1"/>
            </a:solidFill>
            <a:ln w="38100" cmpd="dbl">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sz="1000">
                  <a:latin typeface="Arial" charset="0"/>
                </a:rPr>
                <a:t>P.  MATHIOTTE</a:t>
              </a:r>
            </a:p>
          </p:txBody>
        </p:sp>
      </p:gr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276225"/>
            <a:ext cx="7772400" cy="1143000"/>
          </a:xfrm>
        </p:spPr>
        <p:txBody>
          <a:bodyPr/>
          <a:lstStyle/>
          <a:p>
            <a:r>
              <a:rPr lang="fr-FR" altLang="fr-FR" sz="4000" smtClean="0">
                <a:latin typeface="Arial Rounded MT Bold" pitchFamily="34" charset="0"/>
              </a:rPr>
              <a:t>LE  SYSTEME  NERVEUX</a:t>
            </a:r>
          </a:p>
        </p:txBody>
      </p:sp>
      <p:pic>
        <p:nvPicPr>
          <p:cNvPr id="20483" name="Picture 3" descr="organisationgenera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1557338"/>
            <a:ext cx="3889375" cy="4895850"/>
          </a:xfrm>
          <a:prstGeom prst="rect">
            <a:avLst/>
          </a:prstGeom>
          <a:solidFill>
            <a:schemeClr val="bg1"/>
          </a:solidFill>
          <a:ln w="38100" cmpd="dbl">
            <a:solidFill>
              <a:srgbClr val="000000"/>
            </a:solidFill>
            <a:miter lim="800000"/>
            <a:headEnd/>
            <a:tailEnd/>
          </a:ln>
        </p:spPr>
      </p:pic>
      <p:pic>
        <p:nvPicPr>
          <p:cNvPr id="20484" name="Picture 4" descr="systeme_nerveux"/>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787900" y="1557338"/>
            <a:ext cx="3887788" cy="4895850"/>
          </a:xfrm>
          <a:ln w="38100" cmpd="dbl">
            <a:solidFill>
              <a:srgbClr val="000000"/>
            </a:solidFill>
            <a:miter lim="800000"/>
            <a:headEnd/>
            <a:tailEnd/>
          </a:ln>
        </p:spPr>
      </p:pic>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Espace réservé du contenu 2"/>
          <p:cNvSpPr>
            <a:spLocks noGrp="1"/>
          </p:cNvSpPr>
          <p:nvPr>
            <p:ph idx="1"/>
          </p:nvPr>
        </p:nvSpPr>
        <p:spPr>
          <a:xfrm>
            <a:off x="107950" y="228600"/>
            <a:ext cx="9036050" cy="6369050"/>
          </a:xfrm>
        </p:spPr>
        <p:txBody>
          <a:bodyPr/>
          <a:lstStyle/>
          <a:p>
            <a:r>
              <a:rPr lang="fr-FR" altLang="fr-FR" sz="2400" smtClean="0">
                <a:latin typeface="Comic Sans MS" pitchFamily="66" charset="0"/>
              </a:rPr>
              <a:t>Le système nerveux a la responsabilité de coordonner les fonctions de toutes les parties de notre corps.</a:t>
            </a:r>
          </a:p>
          <a:p>
            <a:endParaRPr lang="fr-FR" altLang="fr-FR" sz="2400" smtClean="0">
              <a:latin typeface="Comic Sans MS" pitchFamily="66" charset="0"/>
            </a:endParaRPr>
          </a:p>
          <a:p>
            <a:r>
              <a:rPr lang="fr-FR" altLang="fr-FR" sz="2400" smtClean="0">
                <a:latin typeface="Comic Sans MS" pitchFamily="66" charset="0"/>
              </a:rPr>
              <a:t>Il est chargé de nous mettre en relation avec tout ce qui nous entoure.</a:t>
            </a:r>
          </a:p>
          <a:p>
            <a:endParaRPr lang="fr-FR" altLang="fr-FR" sz="2400" smtClean="0">
              <a:latin typeface="Comic Sans MS" pitchFamily="66" charset="0"/>
            </a:endParaRPr>
          </a:p>
          <a:p>
            <a:r>
              <a:rPr lang="fr-FR" altLang="fr-FR" sz="2400" smtClean="0">
                <a:latin typeface="Comic Sans MS" pitchFamily="66" charset="0"/>
              </a:rPr>
              <a:t>Il reçoit les messages de l’extérieur, élabore les réponses et donne des ordres adéquats pour que les muscles ou les organes correspondants fonctionnent dans chaque cas.</a:t>
            </a:r>
          </a:p>
          <a:p>
            <a:endParaRPr lang="fr-FR" altLang="fr-FR" sz="2400" smtClean="0">
              <a:latin typeface="Comic Sans MS" pitchFamily="66" charset="0"/>
            </a:endParaRPr>
          </a:p>
          <a:p>
            <a:r>
              <a:rPr lang="fr-FR" altLang="fr-FR" sz="2400" smtClean="0">
                <a:latin typeface="Comic Sans MS" pitchFamily="66" charset="0"/>
              </a:rPr>
              <a:t>Notre volonté réside dans notre cerveau, et que ce dernier est fait pour pouvoir envoyer des ordres aux muscles.</a:t>
            </a:r>
          </a:p>
          <a:p>
            <a:endParaRPr lang="fr-FR" altLang="fr-FR" sz="2400" smtClean="0">
              <a:latin typeface="Comic Sans MS" pitchFamily="66" charset="0"/>
            </a:endParaRPr>
          </a:p>
          <a:p>
            <a:r>
              <a:rPr lang="fr-FR" altLang="fr-FR" sz="2400" smtClean="0">
                <a:latin typeface="Comic Sans MS" pitchFamily="66" charset="0"/>
              </a:rPr>
              <a:t>Le système nerveux règle à la fois nos actes involontaires et nos actions volontaires,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250825" y="260350"/>
            <a:ext cx="8642350" cy="6337300"/>
          </a:xfrm>
          <a:prstGeom prst="rect">
            <a:avLst/>
          </a:prstGeom>
          <a:solidFill>
            <a:srgbClr val="E4FFC9"/>
          </a:solidFill>
          <a:ln w="9525">
            <a:solidFill>
              <a:schemeClr val="tx1"/>
            </a:solidFill>
            <a:miter lim="800000"/>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sp>
        <p:nvSpPr>
          <p:cNvPr id="22531" name="Rectangle 3"/>
          <p:cNvSpPr>
            <a:spLocks noGrp="1" noChangeArrowheads="1"/>
          </p:cNvSpPr>
          <p:nvPr>
            <p:ph type="title"/>
          </p:nvPr>
        </p:nvSpPr>
        <p:spPr>
          <a:xfrm>
            <a:off x="685800" y="609600"/>
            <a:ext cx="7772400" cy="777875"/>
          </a:xfrm>
        </p:spPr>
        <p:txBody>
          <a:bodyPr/>
          <a:lstStyle/>
          <a:p>
            <a:r>
              <a:rPr lang="fr-FR" altLang="fr-FR" sz="3200" smtClean="0">
                <a:latin typeface="Comic Sans MS" pitchFamily="66" charset="0"/>
              </a:rPr>
              <a:t>LE  SYSTEME  NERVEUX  CENTRAL</a:t>
            </a:r>
          </a:p>
        </p:txBody>
      </p:sp>
      <p:sp>
        <p:nvSpPr>
          <p:cNvPr id="22532" name="Rectangle 4"/>
          <p:cNvSpPr>
            <a:spLocks noChangeArrowheads="1"/>
          </p:cNvSpPr>
          <p:nvPr/>
        </p:nvSpPr>
        <p:spPr bwMode="auto">
          <a:xfrm>
            <a:off x="323850" y="1346200"/>
            <a:ext cx="84963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fr-FR" altLang="fr-FR" sz="2000">
                <a:latin typeface="Comic Sans MS" pitchFamily="66" charset="0"/>
              </a:rPr>
              <a:t>LE  SYSTEME  NERVEUX  CENTRAL  EST  COMPOSE  DE</a:t>
            </a:r>
          </a:p>
          <a:p>
            <a:r>
              <a:rPr lang="fr-FR" altLang="fr-FR" sz="2000">
                <a:latin typeface="Comic Sans MS" pitchFamily="66" charset="0"/>
              </a:rPr>
              <a:t>L’ ENCEPHALE  ET  DE  LA  MOËLLE  EPINIERE.</a:t>
            </a:r>
          </a:p>
          <a:p>
            <a:endParaRPr lang="fr-FR" altLang="fr-FR" sz="2000">
              <a:latin typeface="Arial Rounded MT Bold" pitchFamily="34" charset="0"/>
            </a:endParaRPr>
          </a:p>
          <a:p>
            <a:r>
              <a:rPr lang="fr-FR" altLang="fr-FR" sz="2000">
                <a:latin typeface="Comic Sans MS" pitchFamily="66" charset="0"/>
              </a:rPr>
              <a:t>L’ ENCEPHALE  COMPREND  LE  CERVEAU,  LE  CERVELET,  </a:t>
            </a:r>
          </a:p>
          <a:p>
            <a:r>
              <a:rPr lang="fr-FR" altLang="fr-FR" sz="2000">
                <a:latin typeface="Comic Sans MS" pitchFamily="66" charset="0"/>
              </a:rPr>
              <a:t>ET  LE  TRONC  CEREBRAL  SITUES  DANS  LA  CAVITE  DE  LA  BOITE  CRÂNIENNE.</a:t>
            </a:r>
          </a:p>
          <a:p>
            <a:endParaRPr lang="fr-FR" altLang="fr-FR" sz="2000">
              <a:latin typeface="Comic Sans MS" pitchFamily="66" charset="0"/>
            </a:endParaRPr>
          </a:p>
          <a:p>
            <a:r>
              <a:rPr lang="fr-FR" altLang="fr-FR" sz="2000">
                <a:latin typeface="Comic Sans MS" pitchFamily="66" charset="0"/>
              </a:rPr>
              <a:t>LA  MOËLLE  EPINIERE  EST  SITUEE  DANS  LE  CANAL  RACHIDIEN  QUI  RESULTE  DE  LA  SUPERPOSITION  DES  VERTEBRES  DE  LA  COLONNE  VERTEBRALE.</a:t>
            </a:r>
          </a:p>
          <a:p>
            <a:endParaRPr lang="fr-FR" altLang="fr-FR" sz="2000">
              <a:latin typeface="Comic Sans MS" pitchFamily="66" charset="0"/>
            </a:endParaRPr>
          </a:p>
          <a:p>
            <a:r>
              <a:rPr lang="fr-FR" altLang="fr-FR" sz="2000">
                <a:latin typeface="Comic Sans MS" pitchFamily="66" charset="0"/>
              </a:rPr>
              <a:t>LES  ORGANES  DU  SYSTEME  NERVEUX  CENTRAL  SONT  DES  CENTRES  D’ INTEGRATION  QUI  ANALYSENT  ET INTERPRETENT  LES  INFORMATIONS  SENSORIELLES  AFIN  DE  GENERER  DES  ORDRES  MOTEURS  ADAPTES  AUX  CONDITIONS  DES  MILIEUX  EXTERIEUR  ET  INTERIEUR.</a:t>
            </a: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Espace réservé du contenu 2"/>
          <p:cNvSpPr>
            <a:spLocks noGrp="1"/>
          </p:cNvSpPr>
          <p:nvPr>
            <p:ph idx="1"/>
          </p:nvPr>
        </p:nvSpPr>
        <p:spPr>
          <a:xfrm>
            <a:off x="107950" y="228600"/>
            <a:ext cx="9036050" cy="6369050"/>
          </a:xfrm>
        </p:spPr>
        <p:txBody>
          <a:bodyPr rtlCol="0">
            <a:normAutofit lnSpcReduction="10000"/>
          </a:bodyPr>
          <a:lstStyle/>
          <a:p>
            <a:pPr marL="0" indent="0" algn="ctr" fontAlgn="auto">
              <a:spcAft>
                <a:spcPts val="0"/>
              </a:spcAft>
              <a:buFont typeface="Arial" pitchFamily="34" charset="0"/>
              <a:buNone/>
              <a:defRPr/>
            </a:pPr>
            <a:r>
              <a:rPr lang="fr-FR" sz="4000" u="sng" dirty="0" smtClean="0">
                <a:solidFill>
                  <a:srgbClr val="FF0000"/>
                </a:solidFill>
                <a:latin typeface="Comic Sans MS" pitchFamily="66" charset="0"/>
              </a:rPr>
              <a:t>Sommaire :</a:t>
            </a:r>
          </a:p>
          <a:p>
            <a:pPr marL="0" indent="0" fontAlgn="auto">
              <a:spcAft>
                <a:spcPts val="0"/>
              </a:spcAft>
              <a:buFont typeface="Arial" pitchFamily="34" charset="0"/>
              <a:buNone/>
              <a:defRPr/>
            </a:pPr>
            <a:r>
              <a:rPr lang="fr-FR" sz="1200" dirty="0" smtClean="0">
                <a:latin typeface="Comic Sans MS" pitchFamily="66" charset="0"/>
              </a:rPr>
              <a:t>Introduction</a:t>
            </a:r>
          </a:p>
          <a:p>
            <a:pPr marL="0" indent="0" fontAlgn="auto">
              <a:spcAft>
                <a:spcPts val="0"/>
              </a:spcAft>
              <a:buFont typeface="Arial" pitchFamily="34" charset="0"/>
              <a:buNone/>
              <a:defRPr/>
            </a:pPr>
            <a:r>
              <a:rPr lang="fr-FR" sz="1200" dirty="0" smtClean="0">
                <a:latin typeface="Comic Sans MS" pitchFamily="66" charset="0"/>
              </a:rPr>
              <a:t>Le système nerveux :</a:t>
            </a:r>
          </a:p>
          <a:p>
            <a:pPr marL="0" indent="0" fontAlgn="auto">
              <a:spcAft>
                <a:spcPts val="0"/>
              </a:spcAft>
              <a:buFont typeface="Arial" pitchFamily="34" charset="0"/>
              <a:buNone/>
              <a:defRPr/>
            </a:pPr>
            <a:r>
              <a:rPr lang="fr-FR" sz="1200" dirty="0">
                <a:latin typeface="Comic Sans MS" pitchFamily="66" charset="0"/>
              </a:rPr>
              <a:t>	</a:t>
            </a:r>
            <a:r>
              <a:rPr lang="fr-FR" sz="1200" dirty="0" smtClean="0">
                <a:latin typeface="Comic Sans MS" pitchFamily="66" charset="0"/>
              </a:rPr>
              <a:t>- La cellule nerveuse</a:t>
            </a:r>
          </a:p>
          <a:p>
            <a:pPr marL="0" indent="0" fontAlgn="auto">
              <a:spcAft>
                <a:spcPts val="0"/>
              </a:spcAft>
              <a:buFont typeface="Arial" pitchFamily="34" charset="0"/>
              <a:buNone/>
              <a:defRPr/>
            </a:pPr>
            <a:r>
              <a:rPr lang="fr-FR" sz="1200" dirty="0" smtClean="0">
                <a:latin typeface="Comic Sans MS" pitchFamily="66" charset="0"/>
              </a:rPr>
              <a:t>	- Les centres nerveux et les nerfs,</a:t>
            </a:r>
          </a:p>
          <a:p>
            <a:pPr marL="0" indent="0" fontAlgn="auto">
              <a:spcAft>
                <a:spcPts val="0"/>
              </a:spcAft>
              <a:buFont typeface="Arial" pitchFamily="34" charset="0"/>
              <a:buNone/>
              <a:defRPr/>
            </a:pPr>
            <a:r>
              <a:rPr lang="fr-FR" sz="1200" dirty="0" smtClean="0">
                <a:latin typeface="Comic Sans MS" pitchFamily="66" charset="0"/>
              </a:rPr>
              <a:t>	- L’Influx nerveux et sa propagation</a:t>
            </a:r>
          </a:p>
          <a:p>
            <a:pPr marL="0" indent="0" fontAlgn="auto">
              <a:spcAft>
                <a:spcPts val="0"/>
              </a:spcAft>
              <a:buFont typeface="Arial" pitchFamily="34" charset="0"/>
              <a:buNone/>
              <a:defRPr/>
            </a:pPr>
            <a:r>
              <a:rPr lang="fr-FR" sz="1200" dirty="0" smtClean="0">
                <a:latin typeface="Comic Sans MS" pitchFamily="66" charset="0"/>
              </a:rPr>
              <a:t>Les récepteurs et le système nerveux sensitif</a:t>
            </a:r>
          </a:p>
          <a:p>
            <a:pPr marL="0" indent="0" fontAlgn="auto">
              <a:spcAft>
                <a:spcPts val="0"/>
              </a:spcAft>
              <a:buFont typeface="Arial" pitchFamily="34" charset="0"/>
              <a:buNone/>
              <a:defRPr/>
            </a:pPr>
            <a:r>
              <a:rPr lang="fr-FR" sz="1200" dirty="0" smtClean="0">
                <a:latin typeface="Comic Sans MS" pitchFamily="66" charset="0"/>
              </a:rPr>
              <a:t>Le système nerveux moteur :</a:t>
            </a:r>
          </a:p>
          <a:p>
            <a:pPr marL="0" indent="0" fontAlgn="auto">
              <a:spcAft>
                <a:spcPts val="0"/>
              </a:spcAft>
              <a:buFont typeface="Arial" pitchFamily="34" charset="0"/>
              <a:buNone/>
              <a:defRPr/>
            </a:pPr>
            <a:r>
              <a:rPr lang="fr-FR" sz="1200" dirty="0">
                <a:latin typeface="Comic Sans MS" pitchFamily="66" charset="0"/>
              </a:rPr>
              <a:t>	</a:t>
            </a:r>
            <a:r>
              <a:rPr lang="fr-FR" sz="1200" dirty="0" smtClean="0">
                <a:latin typeface="Comic Sans MS" pitchFamily="66" charset="0"/>
              </a:rPr>
              <a:t>	la commande des muscles squelettiques</a:t>
            </a:r>
          </a:p>
          <a:p>
            <a:pPr marL="0" indent="0" fontAlgn="auto">
              <a:spcAft>
                <a:spcPts val="0"/>
              </a:spcAft>
              <a:buFont typeface="Arial" pitchFamily="34" charset="0"/>
              <a:buNone/>
              <a:defRPr/>
            </a:pPr>
            <a:r>
              <a:rPr lang="fr-FR" sz="1200" dirty="0">
                <a:latin typeface="Comic Sans MS" pitchFamily="66" charset="0"/>
              </a:rPr>
              <a:t>	</a:t>
            </a:r>
            <a:r>
              <a:rPr lang="fr-FR" sz="1200" dirty="0" smtClean="0">
                <a:latin typeface="Comic Sans MS" pitchFamily="66" charset="0"/>
              </a:rPr>
              <a:t>	le système nerveux autonome</a:t>
            </a:r>
          </a:p>
          <a:p>
            <a:pPr marL="0" indent="0" fontAlgn="auto">
              <a:spcAft>
                <a:spcPts val="0"/>
              </a:spcAft>
              <a:buFont typeface="Arial" pitchFamily="34" charset="0"/>
              <a:buNone/>
              <a:defRPr/>
            </a:pPr>
            <a:r>
              <a:rPr lang="fr-FR" sz="1200" dirty="0" smtClean="0">
                <a:latin typeface="Comic Sans MS" pitchFamily="66" charset="0"/>
              </a:rPr>
              <a:t>Les niveaux de commande et d’intégration</a:t>
            </a:r>
          </a:p>
          <a:p>
            <a:pPr marL="0" indent="0" fontAlgn="auto">
              <a:spcAft>
                <a:spcPts val="0"/>
              </a:spcAft>
              <a:buFont typeface="Arial" pitchFamily="34" charset="0"/>
              <a:buNone/>
              <a:defRPr/>
            </a:pPr>
            <a:r>
              <a:rPr lang="fr-FR" sz="1200" dirty="0" smtClean="0">
                <a:latin typeface="Comic Sans MS" pitchFamily="66" charset="0"/>
              </a:rPr>
              <a:t>Le contrôle nerveux des différentes fonctions :</a:t>
            </a:r>
          </a:p>
          <a:p>
            <a:pPr marL="0" indent="0" fontAlgn="auto">
              <a:spcAft>
                <a:spcPts val="0"/>
              </a:spcAft>
              <a:buFont typeface="Arial" pitchFamily="34" charset="0"/>
              <a:buNone/>
              <a:defRPr/>
            </a:pPr>
            <a:r>
              <a:rPr lang="fr-FR" sz="1200" dirty="0">
                <a:latin typeface="Comic Sans MS" pitchFamily="66" charset="0"/>
              </a:rPr>
              <a:t>	</a:t>
            </a:r>
            <a:r>
              <a:rPr lang="fr-FR" sz="1200" dirty="0" smtClean="0">
                <a:latin typeface="Comic Sans MS" pitchFamily="66" charset="0"/>
              </a:rPr>
              <a:t>- les muscles squelettiques : </a:t>
            </a:r>
          </a:p>
          <a:p>
            <a:pPr marL="0" indent="0" fontAlgn="auto">
              <a:spcAft>
                <a:spcPts val="0"/>
              </a:spcAft>
              <a:buFont typeface="Arial" pitchFamily="34" charset="0"/>
              <a:buNone/>
              <a:defRPr/>
            </a:pPr>
            <a:r>
              <a:rPr lang="fr-FR" sz="1200" dirty="0">
                <a:latin typeface="Comic Sans MS" pitchFamily="66" charset="0"/>
              </a:rPr>
              <a:t>	</a:t>
            </a:r>
            <a:r>
              <a:rPr lang="fr-FR" sz="1200" dirty="0" smtClean="0">
                <a:latin typeface="Comic Sans MS" pitchFamily="66" charset="0"/>
              </a:rPr>
              <a:t>	le mouvement réflexe,</a:t>
            </a:r>
          </a:p>
          <a:p>
            <a:pPr marL="0" indent="0" fontAlgn="auto">
              <a:spcAft>
                <a:spcPts val="0"/>
              </a:spcAft>
              <a:buFont typeface="Arial" pitchFamily="34" charset="0"/>
              <a:buNone/>
              <a:defRPr/>
            </a:pPr>
            <a:r>
              <a:rPr lang="fr-FR" sz="1200" dirty="0">
                <a:latin typeface="Comic Sans MS" pitchFamily="66" charset="0"/>
              </a:rPr>
              <a:t>	</a:t>
            </a:r>
            <a:r>
              <a:rPr lang="fr-FR" sz="1200" dirty="0" smtClean="0">
                <a:latin typeface="Comic Sans MS" pitchFamily="66" charset="0"/>
              </a:rPr>
              <a:t>	le réflexe d’extension,</a:t>
            </a:r>
          </a:p>
          <a:p>
            <a:pPr marL="0" indent="0" fontAlgn="auto">
              <a:spcAft>
                <a:spcPts val="0"/>
              </a:spcAft>
              <a:buFont typeface="Arial" pitchFamily="34" charset="0"/>
              <a:buNone/>
              <a:defRPr/>
            </a:pPr>
            <a:r>
              <a:rPr lang="fr-FR" sz="1200" dirty="0" smtClean="0">
                <a:latin typeface="Comic Sans MS" pitchFamily="66" charset="0"/>
              </a:rPr>
              <a:t>                                        le </a:t>
            </a:r>
            <a:r>
              <a:rPr lang="fr-FR" sz="1200" dirty="0">
                <a:latin typeface="Comic Sans MS" pitchFamily="66" charset="0"/>
              </a:rPr>
              <a:t>réflexe de flexion,</a:t>
            </a:r>
          </a:p>
          <a:p>
            <a:pPr marL="0" indent="0" fontAlgn="auto">
              <a:spcAft>
                <a:spcPts val="0"/>
              </a:spcAft>
              <a:buFont typeface="Arial" pitchFamily="34" charset="0"/>
              <a:buNone/>
              <a:defRPr/>
            </a:pPr>
            <a:r>
              <a:rPr lang="fr-FR" sz="1200" dirty="0">
                <a:latin typeface="Comic Sans MS" pitchFamily="66" charset="0"/>
              </a:rPr>
              <a:t>		</a:t>
            </a:r>
            <a:r>
              <a:rPr lang="fr-FR" sz="1200" dirty="0" smtClean="0">
                <a:latin typeface="Comic Sans MS" pitchFamily="66" charset="0"/>
              </a:rPr>
              <a:t>le </a:t>
            </a:r>
            <a:r>
              <a:rPr lang="fr-FR" sz="1200" dirty="0">
                <a:latin typeface="Comic Sans MS" pitchFamily="66" charset="0"/>
              </a:rPr>
              <a:t>réflexe d’extension croisée,</a:t>
            </a:r>
          </a:p>
          <a:p>
            <a:pPr marL="0" indent="0" fontAlgn="auto">
              <a:spcAft>
                <a:spcPts val="0"/>
              </a:spcAft>
              <a:buFont typeface="Arial" pitchFamily="34" charset="0"/>
              <a:buNone/>
              <a:defRPr/>
            </a:pPr>
            <a:r>
              <a:rPr lang="fr-FR" sz="1200" dirty="0">
                <a:latin typeface="Comic Sans MS" pitchFamily="66" charset="0"/>
              </a:rPr>
              <a:t>		</a:t>
            </a:r>
            <a:r>
              <a:rPr lang="fr-FR" sz="1200" dirty="0" smtClean="0">
                <a:latin typeface="Comic Sans MS" pitchFamily="66" charset="0"/>
              </a:rPr>
              <a:t>les </a:t>
            </a:r>
            <a:r>
              <a:rPr lang="fr-FR" sz="1200" dirty="0">
                <a:latin typeface="Comic Sans MS" pitchFamily="66" charset="0"/>
              </a:rPr>
              <a:t>réflexes proprioceptifs,</a:t>
            </a:r>
          </a:p>
          <a:p>
            <a:pPr marL="0" indent="0" fontAlgn="auto">
              <a:spcAft>
                <a:spcPts val="0"/>
              </a:spcAft>
              <a:buFont typeface="Arial" pitchFamily="34" charset="0"/>
              <a:buNone/>
              <a:defRPr/>
            </a:pPr>
            <a:r>
              <a:rPr lang="fr-FR" sz="1200" dirty="0">
                <a:latin typeface="Comic Sans MS" pitchFamily="66" charset="0"/>
              </a:rPr>
              <a:t>		</a:t>
            </a:r>
            <a:r>
              <a:rPr lang="fr-FR" sz="1200" dirty="0" smtClean="0">
                <a:latin typeface="Comic Sans MS" pitchFamily="66" charset="0"/>
              </a:rPr>
              <a:t>L’équilibration </a:t>
            </a:r>
            <a:r>
              <a:rPr lang="fr-FR" sz="1200" dirty="0">
                <a:latin typeface="Comic Sans MS" pitchFamily="66" charset="0"/>
              </a:rPr>
              <a:t>et la posture,</a:t>
            </a:r>
          </a:p>
          <a:p>
            <a:pPr marL="0" indent="0" fontAlgn="auto">
              <a:spcAft>
                <a:spcPts val="0"/>
              </a:spcAft>
              <a:buFont typeface="Arial" pitchFamily="34" charset="0"/>
              <a:buNone/>
              <a:defRPr/>
            </a:pPr>
            <a:r>
              <a:rPr lang="fr-FR" sz="1200" dirty="0">
                <a:latin typeface="Comic Sans MS" pitchFamily="66" charset="0"/>
              </a:rPr>
              <a:t>		</a:t>
            </a:r>
            <a:r>
              <a:rPr lang="fr-FR" sz="1200" dirty="0" smtClean="0">
                <a:latin typeface="Comic Sans MS" pitchFamily="66" charset="0"/>
              </a:rPr>
              <a:t>Le </a:t>
            </a:r>
            <a:r>
              <a:rPr lang="fr-FR" sz="1200" dirty="0">
                <a:latin typeface="Comic Sans MS" pitchFamily="66" charset="0"/>
              </a:rPr>
              <a:t>tonus musculaire,</a:t>
            </a:r>
          </a:p>
          <a:p>
            <a:pPr marL="0" indent="0" fontAlgn="auto">
              <a:spcAft>
                <a:spcPts val="0"/>
              </a:spcAft>
              <a:buFont typeface="Arial" pitchFamily="34" charset="0"/>
              <a:buNone/>
              <a:defRPr/>
            </a:pPr>
            <a:r>
              <a:rPr lang="fr-FR" sz="1200" dirty="0">
                <a:latin typeface="Comic Sans MS" pitchFamily="66" charset="0"/>
              </a:rPr>
              <a:t>		Le mouvement volontaire,</a:t>
            </a:r>
          </a:p>
          <a:p>
            <a:pPr marL="0" indent="0" fontAlgn="auto">
              <a:spcAft>
                <a:spcPts val="0"/>
              </a:spcAft>
              <a:buFont typeface="Arial" pitchFamily="34" charset="0"/>
              <a:buNone/>
              <a:defRPr/>
            </a:pPr>
            <a:r>
              <a:rPr lang="fr-FR" sz="1200" dirty="0">
                <a:latin typeface="Comic Sans MS" pitchFamily="66" charset="0"/>
              </a:rPr>
              <a:t>		Le mouvement automatique</a:t>
            </a:r>
          </a:p>
          <a:p>
            <a:pPr marL="0" indent="0" fontAlgn="auto">
              <a:spcAft>
                <a:spcPts val="0"/>
              </a:spcAft>
              <a:buFont typeface="Arial" pitchFamily="34" charset="0"/>
              <a:buNone/>
              <a:defRPr/>
            </a:pPr>
            <a:r>
              <a:rPr lang="fr-FR" sz="1200" dirty="0">
                <a:latin typeface="Comic Sans MS" pitchFamily="66" charset="0"/>
              </a:rPr>
              <a:t>	Les fonctions automatiques</a:t>
            </a:r>
          </a:p>
          <a:p>
            <a:pPr marL="0" indent="0" fontAlgn="auto">
              <a:spcAft>
                <a:spcPts val="0"/>
              </a:spcAft>
              <a:buFont typeface="Arial" pitchFamily="34" charset="0"/>
              <a:buNone/>
              <a:defRPr/>
            </a:pPr>
            <a:r>
              <a:rPr lang="fr-FR" sz="1200" dirty="0">
                <a:latin typeface="Comic Sans MS" pitchFamily="66" charset="0"/>
              </a:rPr>
              <a:t>		régulation de la respiration,</a:t>
            </a:r>
          </a:p>
          <a:p>
            <a:pPr marL="0" indent="0" fontAlgn="auto">
              <a:spcAft>
                <a:spcPts val="0"/>
              </a:spcAft>
              <a:buFont typeface="Arial" pitchFamily="34" charset="0"/>
              <a:buNone/>
              <a:defRPr/>
            </a:pPr>
            <a:r>
              <a:rPr lang="fr-FR" sz="1200" dirty="0">
                <a:latin typeface="Comic Sans MS" pitchFamily="66" charset="0"/>
              </a:rPr>
              <a:t>		régulation du fonctionnement de l’appareil </a:t>
            </a:r>
            <a:r>
              <a:rPr lang="fr-FR" sz="1200" dirty="0" smtClean="0">
                <a:latin typeface="Comic Sans MS" pitchFamily="66" charset="0"/>
              </a:rPr>
              <a:t>circulatoire</a:t>
            </a:r>
            <a:endParaRPr lang="fr-FR" sz="1200" dirty="0">
              <a:latin typeface="Comic Sans MS" pitchFamily="66" charset="0"/>
            </a:endParaRPr>
          </a:p>
          <a:p>
            <a:pPr marL="0" indent="0" fontAlgn="auto">
              <a:spcAft>
                <a:spcPts val="0"/>
              </a:spcAft>
              <a:buFont typeface="Arial" pitchFamily="34" charset="0"/>
              <a:buNone/>
              <a:defRPr/>
            </a:pPr>
            <a:r>
              <a:rPr lang="fr-FR" sz="1200" dirty="0">
                <a:latin typeface="Comic Sans MS" pitchFamily="66" charset="0"/>
              </a:rPr>
              <a:t>		Autres fonctions</a:t>
            </a:r>
          </a:p>
          <a:p>
            <a:pPr marL="0" indent="0" fontAlgn="auto">
              <a:spcAft>
                <a:spcPts val="0"/>
              </a:spcAft>
              <a:buFont typeface="Arial" pitchFamily="34" charset="0"/>
              <a:buNone/>
              <a:defRPr/>
            </a:pPr>
            <a:r>
              <a:rPr lang="fr-FR" sz="1200" dirty="0">
                <a:latin typeface="Comic Sans MS" pitchFamily="66" charset="0"/>
              </a:rPr>
              <a:t>Le contrôle hormonale</a:t>
            </a:r>
          </a:p>
          <a:p>
            <a:pPr marL="0" indent="0" fontAlgn="auto">
              <a:spcAft>
                <a:spcPts val="0"/>
              </a:spcAft>
              <a:buFont typeface="Arial" pitchFamily="34" charset="0"/>
              <a:buNone/>
              <a:defRPr/>
            </a:pPr>
            <a:r>
              <a:rPr lang="fr-FR" sz="1200" dirty="0">
                <a:latin typeface="Comic Sans MS" pitchFamily="66" charset="0"/>
              </a:rPr>
              <a:t>Conclusion</a:t>
            </a:r>
          </a:p>
          <a:p>
            <a:pPr marL="0" indent="0" fontAlgn="auto">
              <a:spcAft>
                <a:spcPts val="0"/>
              </a:spcAft>
              <a:buFont typeface="Arial" pitchFamily="34" charset="0"/>
              <a:buNone/>
              <a:defRPr/>
            </a:pPr>
            <a:endParaRPr lang="fr-FR" sz="1200" dirty="0" smtClean="0">
              <a:latin typeface="Comic Sans MS" pitchFamily="66"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3" descr="evolhumanmonkeycat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 y="1282700"/>
            <a:ext cx="833278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ext Box 4"/>
          <p:cNvSpPr txBox="1">
            <a:spLocks noChangeArrowheads="1"/>
          </p:cNvSpPr>
          <p:nvPr/>
        </p:nvSpPr>
        <p:spPr bwMode="auto">
          <a:xfrm>
            <a:off x="965200" y="45339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CA" altLang="fr-FR" sz="2400">
                <a:solidFill>
                  <a:srgbClr val="FFFF00"/>
                </a:solidFill>
                <a:latin typeface="Arial Rounded MT Bold" pitchFamily="34" charset="0"/>
              </a:rPr>
              <a:t>Chat</a:t>
            </a:r>
          </a:p>
        </p:txBody>
      </p:sp>
      <p:sp>
        <p:nvSpPr>
          <p:cNvPr id="23556" name="Text Box 5"/>
          <p:cNvSpPr txBox="1">
            <a:spLocks noChangeArrowheads="1"/>
          </p:cNvSpPr>
          <p:nvPr/>
        </p:nvSpPr>
        <p:spPr bwMode="auto">
          <a:xfrm>
            <a:off x="2413000" y="45212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CA" altLang="fr-FR" sz="2400">
                <a:solidFill>
                  <a:srgbClr val="FFFF00"/>
                </a:solidFill>
                <a:latin typeface="Arial Rounded MT Bold" pitchFamily="34" charset="0"/>
              </a:rPr>
              <a:t>Singe</a:t>
            </a:r>
          </a:p>
        </p:txBody>
      </p:sp>
      <p:sp>
        <p:nvSpPr>
          <p:cNvPr id="23557" name="Text Box 6"/>
          <p:cNvSpPr txBox="1">
            <a:spLocks noChangeArrowheads="1"/>
          </p:cNvSpPr>
          <p:nvPr/>
        </p:nvSpPr>
        <p:spPr bwMode="auto">
          <a:xfrm>
            <a:off x="5562600" y="45212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CA" altLang="fr-FR" sz="2400">
                <a:solidFill>
                  <a:srgbClr val="FFFF00"/>
                </a:solidFill>
                <a:latin typeface="Arial Rounded MT Bold" pitchFamily="34" charset="0"/>
              </a:rPr>
              <a:t>Humain</a:t>
            </a:r>
          </a:p>
        </p:txBody>
      </p:sp>
      <p:sp>
        <p:nvSpPr>
          <p:cNvPr id="23558" name="Text Box 7"/>
          <p:cNvSpPr txBox="1">
            <a:spLocks noChangeArrowheads="1"/>
          </p:cNvSpPr>
          <p:nvPr/>
        </p:nvSpPr>
        <p:spPr bwMode="auto">
          <a:xfrm>
            <a:off x="0" y="5816600"/>
            <a:ext cx="914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CA" altLang="fr-FR" sz="2400">
                <a:latin typeface="Arial Rounded MT Bold" pitchFamily="34" charset="0"/>
              </a:rPr>
              <a:t>C’est  surtout  le  télencéphale  qui  augmente  en </a:t>
            </a:r>
          </a:p>
          <a:p>
            <a:pPr algn="ctr">
              <a:spcBef>
                <a:spcPct val="0"/>
              </a:spcBef>
              <a:buFontTx/>
              <a:buNone/>
            </a:pPr>
            <a:r>
              <a:rPr lang="fr-CA" altLang="fr-FR" sz="2400">
                <a:latin typeface="Arial Rounded MT Bold" pitchFamily="34" charset="0"/>
              </a:rPr>
              <a:t>taille  au  cours  de  l’ évolution  des  mammifères.</a:t>
            </a:r>
          </a:p>
        </p:txBody>
      </p:sp>
      <p:sp>
        <p:nvSpPr>
          <p:cNvPr id="23559" name="Text Box 9"/>
          <p:cNvSpPr txBox="1">
            <a:spLocks noChangeArrowheads="1"/>
          </p:cNvSpPr>
          <p:nvPr/>
        </p:nvSpPr>
        <p:spPr bwMode="auto">
          <a:xfrm>
            <a:off x="373063" y="366713"/>
            <a:ext cx="83454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a:latin typeface="Arial Rounded MT Bold" pitchFamily="34" charset="0"/>
              </a:rPr>
              <a:t>MORPHOLOGIE  COMPARATIVE</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
          <p:cNvGrpSpPr>
            <a:grpSpLocks/>
          </p:cNvGrpSpPr>
          <p:nvPr/>
        </p:nvGrpSpPr>
        <p:grpSpPr bwMode="auto">
          <a:xfrm>
            <a:off x="0" y="0"/>
            <a:ext cx="9144000" cy="6858000"/>
            <a:chOff x="0" y="0"/>
            <a:chExt cx="5760" cy="4320"/>
          </a:xfrm>
        </p:grpSpPr>
        <p:sp>
          <p:nvSpPr>
            <p:cNvPr id="24579" name="Line 3"/>
            <p:cNvSpPr>
              <a:spLocks noChangeShapeType="1"/>
            </p:cNvSpPr>
            <p:nvPr/>
          </p:nvSpPr>
          <p:spPr bwMode="auto">
            <a:xfrm flipV="1">
              <a:off x="0" y="0"/>
              <a:ext cx="5760" cy="43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fr-FR"/>
            </a:p>
          </p:txBody>
        </p:sp>
        <p:sp>
          <p:nvSpPr>
            <p:cNvPr id="24580" name="WordArt 4"/>
            <p:cNvSpPr>
              <a:spLocks noChangeArrowheads="1" noChangeShapeType="1" noTextEdit="1"/>
            </p:cNvSpPr>
            <p:nvPr/>
          </p:nvSpPr>
          <p:spPr bwMode="auto">
            <a:xfrm rot="-2200429">
              <a:off x="280" y="1942"/>
              <a:ext cx="5201" cy="422"/>
            </a:xfrm>
            <a:prstGeom prst="rect">
              <a:avLst/>
            </a:prstGeom>
          </p:spPr>
          <p:txBody>
            <a:bodyPr wrap="none" fromWordArt="1">
              <a:prstTxWarp prst="textDoubleWave1">
                <a:avLst>
                  <a:gd name="adj1" fmla="val 0"/>
                  <a:gd name="adj2" fmla="val 0"/>
                </a:avLst>
              </a:prstTxWarp>
            </a:bodyPr>
            <a:lstStyle/>
            <a:p>
              <a:pPr algn="ctr"/>
              <a:r>
                <a:rPr lang="fr-FR" sz="3600" kern="10">
                  <a:ln w="12700">
                    <a:solidFill>
                      <a:srgbClr val="0000FF"/>
                    </a:solidFill>
                    <a:round/>
                    <a:headEnd/>
                    <a:tailEnd/>
                  </a:ln>
                  <a:solidFill>
                    <a:srgbClr val="00FFFF"/>
                  </a:solidFill>
                  <a:latin typeface="Impact"/>
                </a:rPr>
                <a:t>STRUCTURE     DU     CERVEAU</a:t>
              </a:r>
            </a:p>
          </p:txBody>
        </p:sp>
      </p:gr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durem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3" y="1374775"/>
            <a:ext cx="523875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 Box 3"/>
          <p:cNvSpPr txBox="1">
            <a:spLocks noChangeArrowheads="1"/>
          </p:cNvSpPr>
          <p:nvPr/>
        </p:nvSpPr>
        <p:spPr bwMode="auto">
          <a:xfrm>
            <a:off x="7116763" y="1349375"/>
            <a:ext cx="1584325" cy="4254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CA" altLang="fr-FR" sz="2000">
                <a:latin typeface="Arial Rounded MT Bold" pitchFamily="34" charset="0"/>
              </a:rPr>
              <a:t>Dure-mère</a:t>
            </a:r>
          </a:p>
        </p:txBody>
      </p:sp>
      <p:sp>
        <p:nvSpPr>
          <p:cNvPr id="25604" name="Text Box 4"/>
          <p:cNvSpPr txBox="1">
            <a:spLocks noChangeArrowheads="1"/>
          </p:cNvSpPr>
          <p:nvPr/>
        </p:nvSpPr>
        <p:spPr bwMode="auto">
          <a:xfrm>
            <a:off x="7485063" y="1914525"/>
            <a:ext cx="1220787" cy="7302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CA" altLang="fr-FR" sz="2000">
                <a:latin typeface="Arial Rounded MT Bold" pitchFamily="34" charset="0"/>
              </a:rPr>
              <a:t>Sinus veineux</a:t>
            </a:r>
          </a:p>
        </p:txBody>
      </p:sp>
      <p:pic>
        <p:nvPicPr>
          <p:cNvPr id="25605" name="Picture 7" descr="tente-sin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8463" y="2857500"/>
            <a:ext cx="3252787" cy="360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Line 8"/>
          <p:cNvSpPr>
            <a:spLocks noChangeShapeType="1"/>
          </p:cNvSpPr>
          <p:nvPr/>
        </p:nvSpPr>
        <p:spPr bwMode="auto">
          <a:xfrm flipH="1">
            <a:off x="4068763" y="1574800"/>
            <a:ext cx="3033712" cy="9128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r-FR"/>
          </a:p>
        </p:txBody>
      </p:sp>
      <p:sp>
        <p:nvSpPr>
          <p:cNvPr id="25607" name="Line 9"/>
          <p:cNvSpPr>
            <a:spLocks noChangeShapeType="1"/>
          </p:cNvSpPr>
          <p:nvPr/>
        </p:nvSpPr>
        <p:spPr bwMode="auto">
          <a:xfrm flipH="1" flipV="1">
            <a:off x="6424613" y="3271838"/>
            <a:ext cx="1328737" cy="79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r-FR"/>
          </a:p>
        </p:txBody>
      </p:sp>
      <p:sp>
        <p:nvSpPr>
          <p:cNvPr id="25608" name="Line 10"/>
          <p:cNvSpPr>
            <a:spLocks noChangeShapeType="1"/>
          </p:cNvSpPr>
          <p:nvPr/>
        </p:nvSpPr>
        <p:spPr bwMode="auto">
          <a:xfrm>
            <a:off x="7751763" y="3278188"/>
            <a:ext cx="7937" cy="8032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r-FR"/>
          </a:p>
        </p:txBody>
      </p:sp>
      <p:sp>
        <p:nvSpPr>
          <p:cNvPr id="25609" name="Line 11"/>
          <p:cNvSpPr>
            <a:spLocks noChangeShapeType="1"/>
          </p:cNvSpPr>
          <p:nvPr/>
        </p:nvSpPr>
        <p:spPr bwMode="auto">
          <a:xfrm>
            <a:off x="7754938" y="3263900"/>
            <a:ext cx="530225" cy="13446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r-FR"/>
          </a:p>
        </p:txBody>
      </p:sp>
      <p:sp>
        <p:nvSpPr>
          <p:cNvPr id="25610" name="Line 13"/>
          <p:cNvSpPr>
            <a:spLocks noChangeShapeType="1"/>
          </p:cNvSpPr>
          <p:nvPr/>
        </p:nvSpPr>
        <p:spPr bwMode="auto">
          <a:xfrm flipV="1">
            <a:off x="7759700" y="2636838"/>
            <a:ext cx="354013" cy="657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fr-FR"/>
          </a:p>
        </p:txBody>
      </p:sp>
      <p:sp>
        <p:nvSpPr>
          <p:cNvPr id="25611" name="Line 5"/>
          <p:cNvSpPr>
            <a:spLocks noChangeShapeType="1"/>
          </p:cNvSpPr>
          <p:nvPr/>
        </p:nvSpPr>
        <p:spPr bwMode="auto">
          <a:xfrm flipH="1">
            <a:off x="4483100" y="2293938"/>
            <a:ext cx="3005138" cy="9128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r-FR"/>
          </a:p>
        </p:txBody>
      </p:sp>
      <p:sp>
        <p:nvSpPr>
          <p:cNvPr id="25612" name="Text Box 14"/>
          <p:cNvSpPr txBox="1">
            <a:spLocks noChangeArrowheads="1"/>
          </p:cNvSpPr>
          <p:nvPr/>
        </p:nvSpPr>
        <p:spPr bwMode="auto">
          <a:xfrm>
            <a:off x="373063" y="271463"/>
            <a:ext cx="83454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a:latin typeface="Arial Rounded MT Bold" pitchFamily="34" charset="0"/>
              </a:rPr>
              <a:t>LES  MENINGES.</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3"/>
          <p:cNvSpPr txBox="1">
            <a:spLocks noChangeArrowheads="1"/>
          </p:cNvSpPr>
          <p:nvPr/>
        </p:nvSpPr>
        <p:spPr bwMode="auto">
          <a:xfrm>
            <a:off x="990600" y="2084388"/>
            <a:ext cx="755967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381000" indent="-381000">
              <a:spcBef>
                <a:spcPct val="20000"/>
              </a:spcBef>
              <a:buFont typeface="Arial" charset="0"/>
              <a:buChar char="•"/>
              <a:defRPr sz="3200">
                <a:solidFill>
                  <a:schemeClr val="tx1"/>
                </a:solidFill>
                <a:latin typeface="Calibri" pitchFamily="34" charset="0"/>
              </a:defRPr>
            </a:lvl1pPr>
            <a:lvl2pPr marL="8572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Char char="•"/>
            </a:pPr>
            <a:r>
              <a:rPr lang="fr-CA" altLang="fr-FR" sz="2400">
                <a:latin typeface="Arial Rounded MT Bold" pitchFamily="34" charset="0"/>
              </a:rPr>
              <a:t>Les  méninges  sont  au  nombre  de  trois  :</a:t>
            </a:r>
          </a:p>
          <a:p>
            <a:pPr>
              <a:spcBef>
                <a:spcPct val="0"/>
              </a:spcBef>
              <a:buFontTx/>
              <a:buNone/>
            </a:pPr>
            <a:endParaRPr lang="fr-CA" altLang="fr-FR" sz="2400">
              <a:latin typeface="Arial Rounded MT Bold" pitchFamily="34" charset="0"/>
            </a:endParaRPr>
          </a:p>
          <a:p>
            <a:pPr lvl="1">
              <a:spcBef>
                <a:spcPct val="0"/>
              </a:spcBef>
              <a:buFontTx/>
              <a:buChar char="-"/>
            </a:pPr>
            <a:r>
              <a:rPr lang="fr-CA" altLang="fr-FR" sz="2400">
                <a:latin typeface="Arial Rounded MT Bold" pitchFamily="34" charset="0"/>
              </a:rPr>
              <a:t>La  Dure - mère  :  Rôle  de  PROTECTION.</a:t>
            </a:r>
          </a:p>
          <a:p>
            <a:pPr lvl="1">
              <a:spcBef>
                <a:spcPct val="0"/>
              </a:spcBef>
              <a:buFontTx/>
              <a:buChar char="-"/>
            </a:pPr>
            <a:r>
              <a:rPr lang="fr-CA" altLang="fr-FR" sz="2400">
                <a:latin typeface="Arial Rounded MT Bold" pitchFamily="34" charset="0"/>
              </a:rPr>
              <a:t>L’ Arachnoïde  :  Rôle  d’ AMORTISSEMENT.</a:t>
            </a:r>
          </a:p>
          <a:p>
            <a:pPr lvl="1">
              <a:spcBef>
                <a:spcPct val="0"/>
              </a:spcBef>
              <a:buFontTx/>
              <a:buChar char="-"/>
            </a:pPr>
            <a:r>
              <a:rPr lang="fr-CA" altLang="fr-FR" sz="2400">
                <a:latin typeface="Arial Rounded MT Bold" pitchFamily="34" charset="0"/>
              </a:rPr>
              <a:t>La  Pie - mère     :  Rôle  de  NUTRITION.</a:t>
            </a:r>
          </a:p>
          <a:p>
            <a:pPr lvl="1">
              <a:spcBef>
                <a:spcPct val="0"/>
              </a:spcBef>
              <a:buFontTx/>
              <a:buNone/>
            </a:pPr>
            <a:endParaRPr lang="fr-CA" altLang="fr-FR" sz="2400">
              <a:latin typeface="Arial Rounded MT Bold" pitchFamily="34" charset="0"/>
            </a:endParaRPr>
          </a:p>
          <a:p>
            <a:pPr>
              <a:spcBef>
                <a:spcPct val="0"/>
              </a:spcBef>
              <a:buFontTx/>
              <a:buChar char="•"/>
            </a:pPr>
            <a:r>
              <a:rPr lang="fr-CA" altLang="fr-FR" sz="2400">
                <a:latin typeface="Arial Rounded MT Bold" pitchFamily="34" charset="0"/>
              </a:rPr>
              <a:t>Le liquide céphalorachidien</a:t>
            </a:r>
          </a:p>
        </p:txBody>
      </p:sp>
      <p:sp>
        <p:nvSpPr>
          <p:cNvPr id="26627" name="Text Box 4"/>
          <p:cNvSpPr txBox="1">
            <a:spLocks noChangeArrowheads="1"/>
          </p:cNvSpPr>
          <p:nvPr/>
        </p:nvSpPr>
        <p:spPr bwMode="auto">
          <a:xfrm>
            <a:off x="0" y="13970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CA" altLang="fr-FR" sz="2400">
                <a:latin typeface="Arial Rounded MT Bold" pitchFamily="34" charset="0"/>
              </a:rPr>
              <a:t>Le SYSTEME  NERVEUX  CENTRAL  est   protégé   par:</a:t>
            </a:r>
          </a:p>
        </p:txBody>
      </p:sp>
      <p:sp>
        <p:nvSpPr>
          <p:cNvPr id="26628" name="Text Box 5"/>
          <p:cNvSpPr txBox="1">
            <a:spLocks noChangeArrowheads="1"/>
          </p:cNvSpPr>
          <p:nvPr/>
        </p:nvSpPr>
        <p:spPr bwMode="auto">
          <a:xfrm>
            <a:off x="373063" y="284163"/>
            <a:ext cx="83454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a:latin typeface="Arial Rounded MT Bold" pitchFamily="34" charset="0"/>
              </a:rPr>
              <a:t>LES  MENINGES.</a:t>
            </a:r>
          </a:p>
        </p:txBody>
      </p:sp>
      <p:grpSp>
        <p:nvGrpSpPr>
          <p:cNvPr id="26629" name="Group 6"/>
          <p:cNvGrpSpPr>
            <a:grpSpLocks/>
          </p:cNvGrpSpPr>
          <p:nvPr/>
        </p:nvGrpSpPr>
        <p:grpSpPr bwMode="auto">
          <a:xfrm>
            <a:off x="468313" y="1125538"/>
            <a:ext cx="8207375" cy="5372100"/>
            <a:chOff x="295" y="709"/>
            <a:chExt cx="5170" cy="3384"/>
          </a:xfrm>
        </p:grpSpPr>
        <p:sp>
          <p:nvSpPr>
            <p:cNvPr id="26630" name="Rectangle 7"/>
            <p:cNvSpPr>
              <a:spLocks noChangeArrowheads="1"/>
            </p:cNvSpPr>
            <p:nvPr/>
          </p:nvSpPr>
          <p:spPr bwMode="auto">
            <a:xfrm>
              <a:off x="295" y="709"/>
              <a:ext cx="5170" cy="3384"/>
            </a:xfrm>
            <a:prstGeom prst="rect">
              <a:avLst/>
            </a:prstGeom>
            <a:solidFill>
              <a:srgbClr val="FFFFCC"/>
            </a:solidFill>
            <a:ln w="88900" cmpd="dbl">
              <a:solidFill>
                <a:schemeClr val="tx1"/>
              </a:solidFill>
              <a:miter lim="800000"/>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pic>
          <p:nvPicPr>
            <p:cNvPr id="26631" name="Picture 8" descr="i_01_cr_ana_1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 y="961"/>
              <a:ext cx="2768" cy="2938"/>
            </a:xfrm>
            <a:prstGeom prst="rect">
              <a:avLst/>
            </a:prstGeom>
            <a:solidFill>
              <a:schemeClr val="bg1"/>
            </a:solidFill>
            <a:ln>
              <a:noFill/>
            </a:ln>
            <a:extLst>
              <a:ext uri="{91240B29-F687-4F45-9708-019B960494DF}">
                <a14:hiddenLine xmlns:a14="http://schemas.microsoft.com/office/drawing/2010/main" w="38100" cmpd="dbl">
                  <a:solidFill>
                    <a:srgbClr val="000000"/>
                  </a:solidFill>
                  <a:miter lim="800000"/>
                  <a:headEnd/>
                  <a:tailEnd/>
                </a14:hiddenLine>
              </a:ext>
            </a:extLst>
          </p:spPr>
        </p:pic>
        <p:sp>
          <p:nvSpPr>
            <p:cNvPr id="26632" name="Rectangle 9"/>
            <p:cNvSpPr>
              <a:spLocks noChangeArrowheads="1"/>
            </p:cNvSpPr>
            <p:nvPr/>
          </p:nvSpPr>
          <p:spPr bwMode="auto">
            <a:xfrm>
              <a:off x="2426" y="1752"/>
              <a:ext cx="1270" cy="816"/>
            </a:xfrm>
            <a:prstGeom prst="rect">
              <a:avLst/>
            </a:prstGeom>
            <a:solidFill>
              <a:srgbClr val="FFFFCC"/>
            </a:solidFill>
            <a:ln>
              <a:noFill/>
            </a:ln>
            <a:extLst>
              <a:ext uri="{91240B29-F687-4F45-9708-019B960494DF}">
                <a14:hiddenLine xmlns:a14="http://schemas.microsoft.com/office/drawing/2010/main" w="38100" cmpd="dbl">
                  <a:solidFill>
                    <a:srgbClr val="000000"/>
                  </a:solidFill>
                  <a:miter lim="800000"/>
                  <a:headEnd/>
                  <a:tailEnd/>
                </a14:hiddenLine>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sp>
          <p:nvSpPr>
            <p:cNvPr id="26633" name="Text Box 10"/>
            <p:cNvSpPr txBox="1">
              <a:spLocks noChangeArrowheads="1"/>
            </p:cNvSpPr>
            <p:nvPr/>
          </p:nvSpPr>
          <p:spPr bwMode="auto">
            <a:xfrm>
              <a:off x="2419" y="2326"/>
              <a:ext cx="1292" cy="249"/>
            </a:xfrm>
            <a:prstGeom prst="rect">
              <a:avLst/>
            </a:prstGeom>
            <a:solidFill>
              <a:srgbClr val="FFFFCC"/>
            </a:solidFill>
            <a:ln w="2857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sz="1800">
                  <a:latin typeface="Arial Rounded MT Bold" pitchFamily="34" charset="0"/>
                </a:rPr>
                <a:t>PIE-MERE</a:t>
              </a:r>
            </a:p>
          </p:txBody>
        </p:sp>
        <p:sp>
          <p:nvSpPr>
            <p:cNvPr id="26634" name="Text Box 11"/>
            <p:cNvSpPr txBox="1">
              <a:spLocks noChangeArrowheads="1"/>
            </p:cNvSpPr>
            <p:nvPr/>
          </p:nvSpPr>
          <p:spPr bwMode="auto">
            <a:xfrm>
              <a:off x="2419" y="2053"/>
              <a:ext cx="1292" cy="249"/>
            </a:xfrm>
            <a:prstGeom prst="rect">
              <a:avLst/>
            </a:prstGeom>
            <a:solidFill>
              <a:srgbClr val="FFFFCC"/>
            </a:solidFill>
            <a:ln w="2857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FR" altLang="fr-FR" sz="1800">
                  <a:latin typeface="Arial Rounded MT Bold" pitchFamily="34" charset="0"/>
                </a:rPr>
                <a:t>ARACHNOÏDE</a:t>
              </a:r>
            </a:p>
          </p:txBody>
        </p:sp>
        <p:sp>
          <p:nvSpPr>
            <p:cNvPr id="26635" name="Text Box 12"/>
            <p:cNvSpPr txBox="1">
              <a:spLocks noChangeArrowheads="1"/>
            </p:cNvSpPr>
            <p:nvPr/>
          </p:nvSpPr>
          <p:spPr bwMode="auto">
            <a:xfrm>
              <a:off x="2419" y="1486"/>
              <a:ext cx="1292" cy="249"/>
            </a:xfrm>
            <a:prstGeom prst="rect">
              <a:avLst/>
            </a:prstGeom>
            <a:solidFill>
              <a:srgbClr val="FFFFCC"/>
            </a:solidFill>
            <a:ln w="2857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sz="1800">
                  <a:latin typeface="Arial Rounded MT Bold" pitchFamily="34" charset="0"/>
                </a:rPr>
                <a:t>CRÂNE</a:t>
              </a:r>
            </a:p>
          </p:txBody>
        </p:sp>
        <p:sp>
          <p:nvSpPr>
            <p:cNvPr id="26636" name="Text Box 13"/>
            <p:cNvSpPr txBox="1">
              <a:spLocks noChangeArrowheads="1"/>
            </p:cNvSpPr>
            <p:nvPr/>
          </p:nvSpPr>
          <p:spPr bwMode="auto">
            <a:xfrm>
              <a:off x="2419" y="1087"/>
              <a:ext cx="1292" cy="249"/>
            </a:xfrm>
            <a:prstGeom prst="rect">
              <a:avLst/>
            </a:prstGeom>
            <a:solidFill>
              <a:srgbClr val="FFFFCC"/>
            </a:solidFill>
            <a:ln w="2857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sz="1800">
                  <a:latin typeface="Arial Rounded MT Bold" pitchFamily="34" charset="0"/>
                </a:rPr>
                <a:t>PEAU</a:t>
              </a:r>
            </a:p>
          </p:txBody>
        </p:sp>
        <p:sp>
          <p:nvSpPr>
            <p:cNvPr id="26637" name="Text Box 14"/>
            <p:cNvSpPr txBox="1">
              <a:spLocks noChangeArrowheads="1"/>
            </p:cNvSpPr>
            <p:nvPr/>
          </p:nvSpPr>
          <p:spPr bwMode="auto">
            <a:xfrm>
              <a:off x="2419" y="1758"/>
              <a:ext cx="1292" cy="249"/>
            </a:xfrm>
            <a:prstGeom prst="rect">
              <a:avLst/>
            </a:prstGeom>
            <a:solidFill>
              <a:srgbClr val="FFFFCC"/>
            </a:solidFill>
            <a:ln w="2857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sz="1800">
                  <a:latin typeface="Arial Rounded MT Bold" pitchFamily="34" charset="0"/>
                </a:rPr>
                <a:t>DURE-MERE</a:t>
              </a:r>
            </a:p>
          </p:txBody>
        </p:sp>
        <p:sp>
          <p:nvSpPr>
            <p:cNvPr id="26638" name="Text Box 15"/>
            <p:cNvSpPr txBox="1">
              <a:spLocks noChangeArrowheads="1"/>
            </p:cNvSpPr>
            <p:nvPr/>
          </p:nvSpPr>
          <p:spPr bwMode="auto">
            <a:xfrm>
              <a:off x="2419" y="3032"/>
              <a:ext cx="1292" cy="249"/>
            </a:xfrm>
            <a:prstGeom prst="rect">
              <a:avLst/>
            </a:prstGeom>
            <a:solidFill>
              <a:srgbClr val="FFFFCC"/>
            </a:solidFill>
            <a:ln w="2857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sz="1800">
                  <a:latin typeface="Arial Rounded MT Bold" pitchFamily="34" charset="0"/>
                </a:rPr>
                <a:t>CORTEX</a:t>
              </a:r>
            </a:p>
          </p:txBody>
        </p:sp>
        <p:sp>
          <p:nvSpPr>
            <p:cNvPr id="26639" name="AutoShape 16"/>
            <p:cNvSpPr>
              <a:spLocks/>
            </p:cNvSpPr>
            <p:nvPr/>
          </p:nvSpPr>
          <p:spPr bwMode="auto">
            <a:xfrm>
              <a:off x="3803" y="1758"/>
              <a:ext cx="92" cy="798"/>
            </a:xfrm>
            <a:prstGeom prst="rightBrace">
              <a:avLst>
                <a:gd name="adj1" fmla="val 72283"/>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sp>
          <p:nvSpPr>
            <p:cNvPr id="26640" name="Text Box 17"/>
            <p:cNvSpPr txBox="1">
              <a:spLocks noChangeArrowheads="1"/>
            </p:cNvSpPr>
            <p:nvPr/>
          </p:nvSpPr>
          <p:spPr bwMode="auto">
            <a:xfrm>
              <a:off x="4033" y="2053"/>
              <a:ext cx="1293" cy="24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sz="1800">
                  <a:latin typeface="Arial Rounded MT Bold" pitchFamily="34" charset="0"/>
                </a:rPr>
                <a:t>MENINGES</a:t>
              </a:r>
            </a:p>
          </p:txBody>
        </p:sp>
      </p:gr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
          <p:cNvSpPr txBox="1">
            <a:spLocks noChangeArrowheads="1"/>
          </p:cNvSpPr>
          <p:nvPr/>
        </p:nvSpPr>
        <p:spPr bwMode="auto">
          <a:xfrm>
            <a:off x="373063" y="1841500"/>
            <a:ext cx="8520112" cy="464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381000" indent="-381000">
              <a:spcBef>
                <a:spcPct val="20000"/>
              </a:spcBef>
              <a:buFont typeface="Arial" charset="0"/>
              <a:buChar char="•"/>
              <a:defRPr sz="3200">
                <a:solidFill>
                  <a:schemeClr val="tx1"/>
                </a:solidFill>
                <a:latin typeface="Calibri" pitchFamily="34" charset="0"/>
              </a:defRPr>
            </a:lvl1pPr>
            <a:lvl2pPr marL="8572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Char char="•"/>
            </a:pPr>
            <a:r>
              <a:rPr lang="fr-CA" altLang="fr-FR" sz="2400">
                <a:latin typeface="Comic Sans MS" pitchFamily="66" charset="0"/>
              </a:rPr>
              <a:t>Les  méninges  sont  au  nombre  de  trois  :</a:t>
            </a:r>
          </a:p>
          <a:p>
            <a:pPr>
              <a:spcBef>
                <a:spcPct val="0"/>
              </a:spcBef>
              <a:buFontTx/>
              <a:buNone/>
            </a:pPr>
            <a:endParaRPr lang="fr-CA" altLang="fr-FR" sz="2400">
              <a:latin typeface="Comic Sans MS" pitchFamily="66" charset="0"/>
            </a:endParaRPr>
          </a:p>
          <a:p>
            <a:pPr lvl="1">
              <a:spcBef>
                <a:spcPct val="0"/>
              </a:spcBef>
              <a:buFontTx/>
              <a:buChar char="-"/>
            </a:pPr>
            <a:r>
              <a:rPr lang="fr-CA" altLang="fr-FR" sz="2400">
                <a:latin typeface="Comic Sans MS" pitchFamily="66" charset="0"/>
              </a:rPr>
              <a:t>La  Dure - mère  :  Rôle  de  PROTECTION.</a:t>
            </a:r>
          </a:p>
          <a:p>
            <a:pPr lvl="1">
              <a:spcBef>
                <a:spcPct val="0"/>
              </a:spcBef>
              <a:buFontTx/>
              <a:buChar char="-"/>
            </a:pPr>
            <a:r>
              <a:rPr lang="fr-CA" altLang="fr-FR" sz="2400">
                <a:latin typeface="Comic Sans MS" pitchFamily="66" charset="0"/>
              </a:rPr>
              <a:t>L’ Arachnoïde  :  Rôle  d’ AMORTISSEMENT.</a:t>
            </a:r>
          </a:p>
          <a:p>
            <a:pPr lvl="1">
              <a:spcBef>
                <a:spcPct val="0"/>
              </a:spcBef>
              <a:buFontTx/>
              <a:buChar char="-"/>
            </a:pPr>
            <a:r>
              <a:rPr lang="fr-CA" altLang="fr-FR" sz="2400">
                <a:latin typeface="Comic Sans MS" pitchFamily="66" charset="0"/>
              </a:rPr>
              <a:t>La  Pie - mère     :  Rôle  de  NUTRITION.</a:t>
            </a:r>
          </a:p>
          <a:p>
            <a:pPr lvl="1">
              <a:spcBef>
                <a:spcPct val="0"/>
              </a:spcBef>
              <a:buFontTx/>
              <a:buNone/>
            </a:pPr>
            <a:endParaRPr lang="fr-CA" altLang="fr-FR" sz="2400">
              <a:latin typeface="Comic Sans MS" pitchFamily="66" charset="0"/>
            </a:endParaRPr>
          </a:p>
          <a:p>
            <a:pPr>
              <a:spcBef>
                <a:spcPct val="0"/>
              </a:spcBef>
              <a:buFontTx/>
              <a:buNone/>
            </a:pPr>
            <a:r>
              <a:rPr lang="fr-CA" altLang="fr-FR" sz="2400">
                <a:latin typeface="Comic Sans MS" pitchFamily="66" charset="0"/>
              </a:rPr>
              <a:t>Le liquide céphalorachidien : </a:t>
            </a:r>
            <a:r>
              <a:rPr lang="fr-FR" altLang="fr-FR" sz="1600">
                <a:latin typeface="Comic Sans MS" pitchFamily="66" charset="0"/>
              </a:rPr>
              <a:t>C'est également le liquide qui circule dans les quatre ventricules cérébraux, à l'intérieur du cerveau, et dans le canal central de la moelle épinière.</a:t>
            </a:r>
          </a:p>
          <a:p>
            <a:pPr>
              <a:spcBef>
                <a:spcPct val="0"/>
              </a:spcBef>
              <a:buFontTx/>
              <a:buNone/>
            </a:pPr>
            <a:r>
              <a:rPr lang="fr-FR" altLang="fr-FR" sz="1600">
                <a:latin typeface="Comic Sans MS" pitchFamily="66" charset="0"/>
              </a:rPr>
              <a:t>	Le liquide céphalo-rachidien absorbe et amortit les mouvements ou les chocs qui </a:t>
            </a:r>
            <a:r>
              <a:rPr lang="fr-FR" altLang="fr-FR" sz="1600" u="sng">
                <a:latin typeface="Comic Sans MS" pitchFamily="66" charset="0"/>
              </a:rPr>
              <a:t>risqueraient d'endommager le cerveau</a:t>
            </a:r>
            <a:r>
              <a:rPr lang="fr-FR" altLang="fr-FR" sz="1600">
                <a:latin typeface="Comic Sans MS" pitchFamily="66" charset="0"/>
              </a:rPr>
              <a:t>. Il est également le liquide dans lequel sont évacuées les molécules et les "déchets" provenant du cerveau et joue également un rôle de protection immunologique. Sa composition est ainsi supposée refléter l'état physiopathologique du cerveau (inflammation, infection, présence de molécules pharmacologiques, etc.).</a:t>
            </a:r>
          </a:p>
        </p:txBody>
      </p:sp>
      <p:sp>
        <p:nvSpPr>
          <p:cNvPr id="27651" name="Text Box 4"/>
          <p:cNvSpPr txBox="1">
            <a:spLocks noChangeArrowheads="1"/>
          </p:cNvSpPr>
          <p:nvPr/>
        </p:nvSpPr>
        <p:spPr bwMode="auto">
          <a:xfrm>
            <a:off x="60325" y="1052513"/>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CA" altLang="fr-FR" sz="2400">
                <a:latin typeface="Comic Sans MS" pitchFamily="66" charset="0"/>
              </a:rPr>
              <a:t>Le SYSTEME  NERVEUX  CENTRAL  est   protégé   par:</a:t>
            </a:r>
          </a:p>
        </p:txBody>
      </p:sp>
      <p:sp>
        <p:nvSpPr>
          <p:cNvPr id="27652" name="Text Box 5"/>
          <p:cNvSpPr txBox="1">
            <a:spLocks noChangeArrowheads="1"/>
          </p:cNvSpPr>
          <p:nvPr/>
        </p:nvSpPr>
        <p:spPr bwMode="auto">
          <a:xfrm>
            <a:off x="373063" y="284163"/>
            <a:ext cx="83454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a:latin typeface="Comic Sans MS" pitchFamily="66" charset="0"/>
              </a:rPr>
              <a:t>LES  MENINGES.</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3" descr="ventricule2f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1133475"/>
            <a:ext cx="8334375" cy="5343525"/>
          </a:xfrm>
          <a:prstGeom prst="rect">
            <a:avLst/>
          </a:prstGeom>
          <a:noFill/>
          <a:ln w="9525">
            <a:solidFill>
              <a:srgbClr val="C2DAB8"/>
            </a:solidFill>
            <a:miter lim="800000"/>
            <a:headEnd/>
            <a:tailEnd/>
          </a:ln>
          <a:extLst>
            <a:ext uri="{909E8E84-426E-40DD-AFC4-6F175D3DCCD1}">
              <a14:hiddenFill xmlns:a14="http://schemas.microsoft.com/office/drawing/2010/main">
                <a:solidFill>
                  <a:srgbClr val="FFFFFF"/>
                </a:solidFill>
              </a14:hiddenFill>
            </a:ext>
          </a:extLst>
        </p:spPr>
      </p:pic>
      <p:sp>
        <p:nvSpPr>
          <p:cNvPr id="28675" name="Text Box 6"/>
          <p:cNvSpPr txBox="1">
            <a:spLocks noChangeArrowheads="1"/>
          </p:cNvSpPr>
          <p:nvPr/>
        </p:nvSpPr>
        <p:spPr bwMode="auto">
          <a:xfrm>
            <a:off x="373063" y="271463"/>
            <a:ext cx="83454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a:latin typeface="Arial Rounded MT Bold" pitchFamily="34" charset="0"/>
              </a:rPr>
              <a:t>LES  MENINGES.</a:t>
            </a:r>
          </a:p>
        </p:txBody>
      </p:sp>
      <p:sp>
        <p:nvSpPr>
          <p:cNvPr id="28676" name="Rectangle 8"/>
          <p:cNvSpPr>
            <a:spLocks noChangeArrowheads="1"/>
          </p:cNvSpPr>
          <p:nvPr/>
        </p:nvSpPr>
        <p:spPr bwMode="auto">
          <a:xfrm rot="-895885">
            <a:off x="2686050" y="2193925"/>
            <a:ext cx="136525"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sp>
        <p:nvSpPr>
          <p:cNvPr id="28677" name="Line 11"/>
          <p:cNvSpPr>
            <a:spLocks noChangeShapeType="1"/>
          </p:cNvSpPr>
          <p:nvPr/>
        </p:nvSpPr>
        <p:spPr bwMode="auto">
          <a:xfrm flipV="1">
            <a:off x="2851150" y="2133600"/>
            <a:ext cx="133350" cy="15875"/>
          </a:xfrm>
          <a:prstGeom prst="line">
            <a:avLst/>
          </a:prstGeom>
          <a:noFill/>
          <a:ln w="31750" cmpd="dbl">
            <a:solidFill>
              <a:schemeClr val="folHlink"/>
            </a:solidFill>
            <a:round/>
            <a:headEnd/>
            <a:tailEnd/>
          </a:ln>
          <a:extLst>
            <a:ext uri="{909E8E84-426E-40DD-AFC4-6F175D3DCCD1}">
              <a14:hiddenFill xmlns:a14="http://schemas.microsoft.com/office/drawing/2010/main">
                <a:noFill/>
              </a14:hiddenFill>
            </a:ext>
          </a:extLst>
        </p:spPr>
        <p:txBody>
          <a:bodyPr>
            <a:spAutoFit/>
          </a:bodyPr>
          <a:lstStyle/>
          <a:p>
            <a:endParaRPr lang="fr-FR"/>
          </a:p>
        </p:txBody>
      </p:sp>
      <p:sp>
        <p:nvSpPr>
          <p:cNvPr id="28678" name="Line 12"/>
          <p:cNvSpPr>
            <a:spLocks noChangeShapeType="1"/>
          </p:cNvSpPr>
          <p:nvPr/>
        </p:nvSpPr>
        <p:spPr bwMode="auto">
          <a:xfrm flipV="1">
            <a:off x="2825750" y="2127250"/>
            <a:ext cx="196850" cy="254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fr-FR"/>
          </a:p>
        </p:txBody>
      </p:sp>
      <p:grpSp>
        <p:nvGrpSpPr>
          <p:cNvPr id="28679" name="Group 20"/>
          <p:cNvGrpSpPr>
            <a:grpSpLocks/>
          </p:cNvGrpSpPr>
          <p:nvPr/>
        </p:nvGrpSpPr>
        <p:grpSpPr bwMode="auto">
          <a:xfrm>
            <a:off x="2546350" y="1749425"/>
            <a:ext cx="517525" cy="501650"/>
            <a:chOff x="1604" y="1102"/>
            <a:chExt cx="326" cy="316"/>
          </a:xfrm>
        </p:grpSpPr>
        <p:grpSp>
          <p:nvGrpSpPr>
            <p:cNvPr id="28680" name="Group 18"/>
            <p:cNvGrpSpPr>
              <a:grpSpLocks/>
            </p:cNvGrpSpPr>
            <p:nvPr/>
          </p:nvGrpSpPr>
          <p:grpSpPr bwMode="auto">
            <a:xfrm>
              <a:off x="1604" y="1102"/>
              <a:ext cx="326" cy="316"/>
              <a:chOff x="1604" y="1102"/>
              <a:chExt cx="326" cy="316"/>
            </a:xfrm>
          </p:grpSpPr>
          <p:sp>
            <p:nvSpPr>
              <p:cNvPr id="28682" name="Rectangle 9"/>
              <p:cNvSpPr>
                <a:spLocks noChangeArrowheads="1"/>
              </p:cNvSpPr>
              <p:nvPr/>
            </p:nvSpPr>
            <p:spPr bwMode="auto">
              <a:xfrm rot="-365081">
                <a:off x="1816" y="1358"/>
                <a:ext cx="111" cy="55"/>
              </a:xfrm>
              <a:prstGeom prst="rect">
                <a:avLst/>
              </a:prstGeom>
              <a:solidFill>
                <a:srgbClr val="C9656C"/>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sp>
            <p:nvSpPr>
              <p:cNvPr id="28683" name="Line 13"/>
              <p:cNvSpPr>
                <a:spLocks noChangeShapeType="1"/>
              </p:cNvSpPr>
              <p:nvPr/>
            </p:nvSpPr>
            <p:spPr bwMode="auto">
              <a:xfrm flipV="1">
                <a:off x="1794" y="1332"/>
                <a:ext cx="74" cy="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fr-FR"/>
              </a:p>
            </p:txBody>
          </p:sp>
          <p:sp>
            <p:nvSpPr>
              <p:cNvPr id="28684" name="Line 15"/>
              <p:cNvSpPr>
                <a:spLocks noChangeShapeType="1"/>
              </p:cNvSpPr>
              <p:nvPr/>
            </p:nvSpPr>
            <p:spPr bwMode="auto">
              <a:xfrm>
                <a:off x="1604" y="1102"/>
                <a:ext cx="218" cy="23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fr-FR"/>
              </a:p>
            </p:txBody>
          </p:sp>
          <p:sp>
            <p:nvSpPr>
              <p:cNvPr id="28685" name="Line 16"/>
              <p:cNvSpPr>
                <a:spLocks noChangeShapeType="1"/>
              </p:cNvSpPr>
              <p:nvPr/>
            </p:nvSpPr>
            <p:spPr bwMode="auto">
              <a:xfrm flipV="1">
                <a:off x="1782" y="1352"/>
                <a:ext cx="114" cy="14"/>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fr-FR"/>
              </a:p>
            </p:txBody>
          </p:sp>
          <p:sp>
            <p:nvSpPr>
              <p:cNvPr id="28686" name="Line 17"/>
              <p:cNvSpPr>
                <a:spLocks noChangeShapeType="1"/>
              </p:cNvSpPr>
              <p:nvPr/>
            </p:nvSpPr>
            <p:spPr bwMode="auto">
              <a:xfrm flipV="1">
                <a:off x="1884" y="1414"/>
                <a:ext cx="46" cy="4"/>
              </a:xfrm>
              <a:prstGeom prst="line">
                <a:avLst/>
              </a:prstGeom>
              <a:noFill/>
              <a:ln w="12700">
                <a:solidFill>
                  <a:srgbClr val="C2DAB8"/>
                </a:solidFill>
                <a:round/>
                <a:headEnd/>
                <a:tailEnd/>
              </a:ln>
              <a:extLst>
                <a:ext uri="{909E8E84-426E-40DD-AFC4-6F175D3DCCD1}">
                  <a14:hiddenFill xmlns:a14="http://schemas.microsoft.com/office/drawing/2010/main">
                    <a:noFill/>
                  </a14:hiddenFill>
                </a:ext>
              </a:extLst>
            </p:spPr>
            <p:txBody>
              <a:bodyPr>
                <a:spAutoFit/>
              </a:bodyPr>
              <a:lstStyle/>
              <a:p>
                <a:endParaRPr lang="fr-FR"/>
              </a:p>
            </p:txBody>
          </p:sp>
        </p:grpSp>
        <p:sp>
          <p:nvSpPr>
            <p:cNvPr id="28681" name="Line 19"/>
            <p:cNvSpPr>
              <a:spLocks noChangeShapeType="1"/>
            </p:cNvSpPr>
            <p:nvPr/>
          </p:nvSpPr>
          <p:spPr bwMode="auto">
            <a:xfrm flipV="1">
              <a:off x="1794" y="1326"/>
              <a:ext cx="58" cy="6"/>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fr-FR"/>
            </a:p>
          </p:txBody>
        </p:sp>
      </p:gr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98"/>
          <p:cNvGrpSpPr>
            <a:grpSpLocks/>
          </p:cNvGrpSpPr>
          <p:nvPr/>
        </p:nvGrpSpPr>
        <p:grpSpPr bwMode="auto">
          <a:xfrm>
            <a:off x="219075" y="376238"/>
            <a:ext cx="8553450" cy="5989637"/>
            <a:chOff x="138" y="237"/>
            <a:chExt cx="5388" cy="3773"/>
          </a:xfrm>
        </p:grpSpPr>
        <p:pic>
          <p:nvPicPr>
            <p:cNvPr id="29699" name="Picture 2" descr="brain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2" y="828"/>
              <a:ext cx="3744" cy="3161"/>
            </a:xfrm>
            <a:prstGeom prst="rect">
              <a:avLst/>
            </a:prstGeom>
            <a:noFill/>
            <a:ln w="63500" cmpd="dbl">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9700" name="Text Box 83"/>
            <p:cNvSpPr txBox="1">
              <a:spLocks noChangeArrowheads="1"/>
            </p:cNvSpPr>
            <p:nvPr/>
          </p:nvSpPr>
          <p:spPr bwMode="auto">
            <a:xfrm>
              <a:off x="235" y="237"/>
              <a:ext cx="52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a:latin typeface="Arial Rounded MT Bold" pitchFamily="34" charset="0"/>
                </a:rPr>
                <a:t>STRUCTURE  DU  CERVEAU</a:t>
              </a:r>
            </a:p>
          </p:txBody>
        </p:sp>
        <p:grpSp>
          <p:nvGrpSpPr>
            <p:cNvPr id="29701" name="Group 97"/>
            <p:cNvGrpSpPr>
              <a:grpSpLocks/>
            </p:cNvGrpSpPr>
            <p:nvPr/>
          </p:nvGrpSpPr>
          <p:grpSpPr bwMode="auto">
            <a:xfrm>
              <a:off x="138" y="804"/>
              <a:ext cx="5176" cy="3206"/>
              <a:chOff x="138" y="804"/>
              <a:chExt cx="5176" cy="3206"/>
            </a:xfrm>
          </p:grpSpPr>
          <p:grpSp>
            <p:nvGrpSpPr>
              <p:cNvPr id="29702" name="Group 78"/>
              <p:cNvGrpSpPr>
                <a:grpSpLocks/>
              </p:cNvGrpSpPr>
              <p:nvPr/>
            </p:nvGrpSpPr>
            <p:grpSpPr bwMode="auto">
              <a:xfrm>
                <a:off x="299" y="804"/>
                <a:ext cx="4570" cy="1314"/>
                <a:chOff x="287" y="906"/>
                <a:chExt cx="4570" cy="1314"/>
              </a:xfrm>
            </p:grpSpPr>
            <p:sp>
              <p:nvSpPr>
                <p:cNvPr id="29731" name="Line 8"/>
                <p:cNvSpPr>
                  <a:spLocks noChangeShapeType="1"/>
                </p:cNvSpPr>
                <p:nvPr/>
              </p:nvSpPr>
              <p:spPr bwMode="auto">
                <a:xfrm>
                  <a:off x="1643" y="1059"/>
                  <a:ext cx="1031" cy="1161"/>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r-FR"/>
                </a:p>
              </p:txBody>
            </p:sp>
            <p:sp>
              <p:nvSpPr>
                <p:cNvPr id="29732" name="Text Box 3"/>
                <p:cNvSpPr txBox="1">
                  <a:spLocks noChangeArrowheads="1"/>
                </p:cNvSpPr>
                <p:nvPr/>
              </p:nvSpPr>
              <p:spPr bwMode="auto">
                <a:xfrm>
                  <a:off x="287" y="906"/>
                  <a:ext cx="1354" cy="268"/>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CA" altLang="fr-FR" sz="2000">
                      <a:latin typeface="Arial Rounded MT Bold" pitchFamily="34" charset="0"/>
                    </a:rPr>
                    <a:t>Télencéphale</a:t>
                  </a:r>
                </a:p>
              </p:txBody>
            </p:sp>
            <p:sp>
              <p:nvSpPr>
                <p:cNvPr id="29733" name="Line 9"/>
                <p:cNvSpPr>
                  <a:spLocks noChangeShapeType="1"/>
                </p:cNvSpPr>
                <p:nvPr/>
              </p:nvSpPr>
              <p:spPr bwMode="auto">
                <a:xfrm>
                  <a:off x="1642" y="1054"/>
                  <a:ext cx="3215" cy="1052"/>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r-FR"/>
                </a:p>
              </p:txBody>
            </p:sp>
            <p:sp>
              <p:nvSpPr>
                <p:cNvPr id="29734" name="Line 10"/>
                <p:cNvSpPr>
                  <a:spLocks noChangeShapeType="1"/>
                </p:cNvSpPr>
                <p:nvPr/>
              </p:nvSpPr>
              <p:spPr bwMode="auto">
                <a:xfrm>
                  <a:off x="1644" y="1062"/>
                  <a:ext cx="1174" cy="75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r-FR"/>
                </a:p>
              </p:txBody>
            </p:sp>
            <p:sp>
              <p:nvSpPr>
                <p:cNvPr id="29735" name="Line 11"/>
                <p:cNvSpPr>
                  <a:spLocks noChangeShapeType="1"/>
                </p:cNvSpPr>
                <p:nvPr/>
              </p:nvSpPr>
              <p:spPr bwMode="auto">
                <a:xfrm>
                  <a:off x="1639" y="1037"/>
                  <a:ext cx="2147" cy="359"/>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r-FR"/>
                </a:p>
              </p:txBody>
            </p:sp>
          </p:grpSp>
          <p:grpSp>
            <p:nvGrpSpPr>
              <p:cNvPr id="29703" name="Group 80"/>
              <p:cNvGrpSpPr>
                <a:grpSpLocks/>
              </p:cNvGrpSpPr>
              <p:nvPr/>
            </p:nvGrpSpPr>
            <p:grpSpPr bwMode="auto">
              <a:xfrm>
                <a:off x="302" y="1964"/>
                <a:ext cx="3570" cy="621"/>
                <a:chOff x="290" y="2066"/>
                <a:chExt cx="3570" cy="621"/>
              </a:xfrm>
            </p:grpSpPr>
            <p:sp>
              <p:nvSpPr>
                <p:cNvPr id="29729" name="Text Box 5"/>
                <p:cNvSpPr txBox="1">
                  <a:spLocks noChangeArrowheads="1"/>
                </p:cNvSpPr>
                <p:nvPr/>
              </p:nvSpPr>
              <p:spPr bwMode="auto">
                <a:xfrm>
                  <a:off x="290" y="2066"/>
                  <a:ext cx="1346" cy="268"/>
                </a:xfrm>
                <a:prstGeom prst="rect">
                  <a:avLst/>
                </a:prstGeom>
                <a:noFill/>
                <a:ln w="28575">
                  <a:solidFill>
                    <a:srgbClr val="0099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CA" altLang="fr-FR" sz="2000">
                      <a:latin typeface="Arial Rounded MT Bold" pitchFamily="34" charset="0"/>
                    </a:rPr>
                    <a:t>Mésencéphale</a:t>
                  </a:r>
                </a:p>
              </p:txBody>
            </p:sp>
            <p:sp>
              <p:nvSpPr>
                <p:cNvPr id="29730" name="Line 22"/>
                <p:cNvSpPr>
                  <a:spLocks noChangeShapeType="1"/>
                </p:cNvSpPr>
                <p:nvPr/>
              </p:nvSpPr>
              <p:spPr bwMode="auto">
                <a:xfrm>
                  <a:off x="1636" y="2202"/>
                  <a:ext cx="2224" cy="485"/>
                </a:xfrm>
                <a:prstGeom prst="line">
                  <a:avLst/>
                </a:prstGeom>
                <a:noFill/>
                <a:ln w="28575">
                  <a:solidFill>
                    <a:srgbClr val="0099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r-FR"/>
                </a:p>
              </p:txBody>
            </p:sp>
          </p:grpSp>
          <p:grpSp>
            <p:nvGrpSpPr>
              <p:cNvPr id="29704" name="Group 84"/>
              <p:cNvGrpSpPr>
                <a:grpSpLocks/>
              </p:cNvGrpSpPr>
              <p:nvPr/>
            </p:nvGrpSpPr>
            <p:grpSpPr bwMode="auto">
              <a:xfrm>
                <a:off x="297" y="2544"/>
                <a:ext cx="3502" cy="364"/>
                <a:chOff x="285" y="2646"/>
                <a:chExt cx="3502" cy="364"/>
              </a:xfrm>
            </p:grpSpPr>
            <p:sp>
              <p:nvSpPr>
                <p:cNvPr id="29727" name="Text Box 6"/>
                <p:cNvSpPr txBox="1">
                  <a:spLocks noChangeArrowheads="1"/>
                </p:cNvSpPr>
                <p:nvPr/>
              </p:nvSpPr>
              <p:spPr bwMode="auto">
                <a:xfrm>
                  <a:off x="285" y="2646"/>
                  <a:ext cx="1355" cy="268"/>
                </a:xfrm>
                <a:prstGeom prst="rect">
                  <a:avLst/>
                </a:prstGeom>
                <a:noFill/>
                <a:ln w="28575">
                  <a:solidFill>
                    <a:srgbClr val="FFA21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CA" altLang="fr-FR" sz="2000">
                      <a:latin typeface="Arial Rounded MT Bold" pitchFamily="34" charset="0"/>
                    </a:rPr>
                    <a:t>Pont de Varole</a:t>
                  </a:r>
                </a:p>
              </p:txBody>
            </p:sp>
            <p:sp>
              <p:nvSpPr>
                <p:cNvPr id="29728" name="Line 25"/>
                <p:cNvSpPr>
                  <a:spLocks noChangeShapeType="1"/>
                </p:cNvSpPr>
                <p:nvPr/>
              </p:nvSpPr>
              <p:spPr bwMode="auto">
                <a:xfrm>
                  <a:off x="1640" y="2785"/>
                  <a:ext cx="2147" cy="225"/>
                </a:xfrm>
                <a:prstGeom prst="line">
                  <a:avLst/>
                </a:prstGeom>
                <a:noFill/>
                <a:ln w="28575">
                  <a:solidFill>
                    <a:srgbClr val="FFA21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r-FR"/>
                </a:p>
              </p:txBody>
            </p:sp>
          </p:grpSp>
          <p:grpSp>
            <p:nvGrpSpPr>
              <p:cNvPr id="29705" name="Group 81"/>
              <p:cNvGrpSpPr>
                <a:grpSpLocks/>
              </p:cNvGrpSpPr>
              <p:nvPr/>
            </p:nvGrpSpPr>
            <p:grpSpPr bwMode="auto">
              <a:xfrm>
                <a:off x="294" y="3124"/>
                <a:ext cx="3626" cy="268"/>
                <a:chOff x="282" y="3226"/>
                <a:chExt cx="3626" cy="268"/>
              </a:xfrm>
            </p:grpSpPr>
            <p:sp>
              <p:nvSpPr>
                <p:cNvPr id="29725" name="Text Box 7"/>
                <p:cNvSpPr txBox="1">
                  <a:spLocks noChangeArrowheads="1"/>
                </p:cNvSpPr>
                <p:nvPr/>
              </p:nvSpPr>
              <p:spPr bwMode="auto">
                <a:xfrm>
                  <a:off x="282" y="3226"/>
                  <a:ext cx="1364" cy="26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CA" altLang="fr-FR" sz="2000">
                      <a:latin typeface="Arial Rounded MT Bold" pitchFamily="34" charset="0"/>
                    </a:rPr>
                    <a:t>Bulbe rachidien</a:t>
                  </a:r>
                </a:p>
              </p:txBody>
            </p:sp>
            <p:sp>
              <p:nvSpPr>
                <p:cNvPr id="29726" name="Line 26"/>
                <p:cNvSpPr>
                  <a:spLocks noChangeShapeType="1"/>
                </p:cNvSpPr>
                <p:nvPr/>
              </p:nvSpPr>
              <p:spPr bwMode="auto">
                <a:xfrm>
                  <a:off x="1646" y="3368"/>
                  <a:ext cx="2262" cy="9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r-FR"/>
                </a:p>
              </p:txBody>
            </p:sp>
          </p:grpSp>
          <p:sp>
            <p:nvSpPr>
              <p:cNvPr id="29706" name="Text Box 28"/>
              <p:cNvSpPr txBox="1">
                <a:spLocks noChangeArrowheads="1"/>
              </p:cNvSpPr>
              <p:nvPr/>
            </p:nvSpPr>
            <p:spPr bwMode="auto">
              <a:xfrm>
                <a:off x="294" y="3704"/>
                <a:ext cx="1364" cy="306"/>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CA" altLang="fr-FR" sz="2000">
                    <a:latin typeface="Arial Rounded MT Bold" pitchFamily="34" charset="0"/>
                  </a:rPr>
                  <a:t>Tronc Cérébral</a:t>
                </a:r>
                <a:r>
                  <a:rPr lang="fr-CA" altLang="fr-FR" sz="2400">
                    <a:solidFill>
                      <a:srgbClr val="FFFF00"/>
                    </a:solidFill>
                    <a:latin typeface="Arial Rounded MT Bold" pitchFamily="34" charset="0"/>
                  </a:rPr>
                  <a:t> </a:t>
                </a:r>
              </a:p>
            </p:txBody>
          </p:sp>
          <p:sp>
            <p:nvSpPr>
              <p:cNvPr id="29707" name="Line 35"/>
              <p:cNvSpPr>
                <a:spLocks noChangeShapeType="1"/>
              </p:cNvSpPr>
              <p:nvPr/>
            </p:nvSpPr>
            <p:spPr bwMode="auto">
              <a:xfrm>
                <a:off x="222" y="2092"/>
                <a:ext cx="0" cy="117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nchor="ctr">
                <a:spAutoFit/>
              </a:bodyPr>
              <a:lstStyle/>
              <a:p>
                <a:endParaRPr lang="fr-FR"/>
              </a:p>
            </p:txBody>
          </p:sp>
          <p:sp>
            <p:nvSpPr>
              <p:cNvPr id="29708" name="Line 37"/>
              <p:cNvSpPr>
                <a:spLocks noChangeShapeType="1"/>
              </p:cNvSpPr>
              <p:nvPr/>
            </p:nvSpPr>
            <p:spPr bwMode="auto">
              <a:xfrm flipH="1">
                <a:off x="139" y="2678"/>
                <a:ext cx="5" cy="1192"/>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nchor="ctr">
                <a:spAutoFit/>
              </a:bodyPr>
              <a:lstStyle/>
              <a:p>
                <a:endParaRPr lang="fr-FR"/>
              </a:p>
            </p:txBody>
          </p:sp>
          <p:sp>
            <p:nvSpPr>
              <p:cNvPr id="29709" name="Line 36"/>
              <p:cNvSpPr>
                <a:spLocks noChangeShapeType="1"/>
              </p:cNvSpPr>
              <p:nvPr/>
            </p:nvSpPr>
            <p:spPr bwMode="auto">
              <a:xfrm flipH="1">
                <a:off x="150" y="2684"/>
                <a:ext cx="144"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r-FR"/>
              </a:p>
            </p:txBody>
          </p:sp>
          <p:sp>
            <p:nvSpPr>
              <p:cNvPr id="29710" name="Line 39"/>
              <p:cNvSpPr>
                <a:spLocks noChangeShapeType="1"/>
              </p:cNvSpPr>
              <p:nvPr/>
            </p:nvSpPr>
            <p:spPr bwMode="auto">
              <a:xfrm>
                <a:off x="138" y="3860"/>
                <a:ext cx="143"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nchor="ctr">
                <a:spAutoFit/>
              </a:bodyPr>
              <a:lstStyle/>
              <a:p>
                <a:endParaRPr lang="fr-FR"/>
              </a:p>
            </p:txBody>
          </p:sp>
          <p:grpSp>
            <p:nvGrpSpPr>
              <p:cNvPr id="29711" name="Group 85"/>
              <p:cNvGrpSpPr>
                <a:grpSpLocks/>
              </p:cNvGrpSpPr>
              <p:nvPr/>
            </p:nvGrpSpPr>
            <p:grpSpPr bwMode="auto">
              <a:xfrm>
                <a:off x="4329" y="2887"/>
                <a:ext cx="985" cy="936"/>
                <a:chOff x="4317" y="2989"/>
                <a:chExt cx="985" cy="936"/>
              </a:xfrm>
            </p:grpSpPr>
            <p:sp>
              <p:nvSpPr>
                <p:cNvPr id="29723" name="Text Box 42"/>
                <p:cNvSpPr txBox="1">
                  <a:spLocks noChangeArrowheads="1"/>
                </p:cNvSpPr>
                <p:nvPr/>
              </p:nvSpPr>
              <p:spPr bwMode="auto">
                <a:xfrm>
                  <a:off x="4462" y="3657"/>
                  <a:ext cx="840" cy="268"/>
                </a:xfrm>
                <a:prstGeom prst="rect">
                  <a:avLst/>
                </a:pr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CA" altLang="fr-FR" sz="2000">
                      <a:latin typeface="Arial Rounded MT Bold" pitchFamily="34" charset="0"/>
                    </a:rPr>
                    <a:t>Cervelet</a:t>
                  </a:r>
                </a:p>
              </p:txBody>
            </p:sp>
            <p:sp>
              <p:nvSpPr>
                <p:cNvPr id="29724" name="Line 43"/>
                <p:cNvSpPr>
                  <a:spLocks noChangeShapeType="1"/>
                </p:cNvSpPr>
                <p:nvPr/>
              </p:nvSpPr>
              <p:spPr bwMode="auto">
                <a:xfrm flipH="1" flipV="1">
                  <a:off x="4317" y="2989"/>
                  <a:ext cx="593" cy="665"/>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r-FR"/>
                </a:p>
              </p:txBody>
            </p:sp>
          </p:grpSp>
          <p:grpSp>
            <p:nvGrpSpPr>
              <p:cNvPr id="29712" name="Group 79"/>
              <p:cNvGrpSpPr>
                <a:grpSpLocks/>
              </p:cNvGrpSpPr>
              <p:nvPr/>
            </p:nvGrpSpPr>
            <p:grpSpPr bwMode="auto">
              <a:xfrm>
                <a:off x="304" y="1384"/>
                <a:ext cx="3532" cy="915"/>
                <a:chOff x="292" y="1486"/>
                <a:chExt cx="3532" cy="915"/>
              </a:xfrm>
            </p:grpSpPr>
            <p:sp>
              <p:nvSpPr>
                <p:cNvPr id="29721" name="Text Box 4"/>
                <p:cNvSpPr txBox="1">
                  <a:spLocks noChangeArrowheads="1"/>
                </p:cNvSpPr>
                <p:nvPr/>
              </p:nvSpPr>
              <p:spPr bwMode="auto">
                <a:xfrm>
                  <a:off x="292" y="1486"/>
                  <a:ext cx="1344" cy="268"/>
                </a:xfrm>
                <a:prstGeom prst="rect">
                  <a:avLst/>
                </a:prstGeom>
                <a:noFill/>
                <a:ln w="28575">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CA" altLang="fr-FR" sz="2000">
                      <a:latin typeface="Arial Rounded MT Bold" pitchFamily="34" charset="0"/>
                    </a:rPr>
                    <a:t>Diencéphale</a:t>
                  </a:r>
                </a:p>
              </p:txBody>
            </p:sp>
            <p:sp>
              <p:nvSpPr>
                <p:cNvPr id="29722" name="Line 18"/>
                <p:cNvSpPr>
                  <a:spLocks noChangeShapeType="1"/>
                </p:cNvSpPr>
                <p:nvPr/>
              </p:nvSpPr>
              <p:spPr bwMode="auto">
                <a:xfrm>
                  <a:off x="1635" y="1631"/>
                  <a:ext cx="2189" cy="77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r-FR"/>
                </a:p>
              </p:txBody>
            </p:sp>
          </p:grpSp>
          <p:sp>
            <p:nvSpPr>
              <p:cNvPr id="29713" name="Line 63"/>
              <p:cNvSpPr>
                <a:spLocks noChangeShapeType="1"/>
              </p:cNvSpPr>
              <p:nvPr/>
            </p:nvSpPr>
            <p:spPr bwMode="auto">
              <a:xfrm>
                <a:off x="219" y="2099"/>
                <a:ext cx="78" cy="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fr-FR"/>
              </a:p>
            </p:txBody>
          </p:sp>
          <p:sp>
            <p:nvSpPr>
              <p:cNvPr id="29714" name="Line 64"/>
              <p:cNvSpPr>
                <a:spLocks noChangeShapeType="1"/>
              </p:cNvSpPr>
              <p:nvPr/>
            </p:nvSpPr>
            <p:spPr bwMode="auto">
              <a:xfrm>
                <a:off x="211" y="3263"/>
                <a:ext cx="78" cy="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fr-FR"/>
              </a:p>
            </p:txBody>
          </p:sp>
          <p:sp>
            <p:nvSpPr>
              <p:cNvPr id="29715" name="Freeform 89"/>
              <p:cNvSpPr>
                <a:spLocks/>
              </p:cNvSpPr>
              <p:nvPr/>
            </p:nvSpPr>
            <p:spPr bwMode="auto">
              <a:xfrm>
                <a:off x="3389" y="2056"/>
                <a:ext cx="864" cy="666"/>
              </a:xfrm>
              <a:custGeom>
                <a:avLst/>
                <a:gdLst>
                  <a:gd name="T0" fmla="*/ 173 w 841"/>
                  <a:gd name="T1" fmla="*/ 134 h 642"/>
                  <a:gd name="T2" fmla="*/ 206 w 841"/>
                  <a:gd name="T3" fmla="*/ 82 h 642"/>
                  <a:gd name="T4" fmla="*/ 272 w 841"/>
                  <a:gd name="T5" fmla="*/ 34 h 642"/>
                  <a:gd name="T6" fmla="*/ 401 w 841"/>
                  <a:gd name="T7" fmla="*/ 4 h 642"/>
                  <a:gd name="T8" fmla="*/ 519 w 841"/>
                  <a:gd name="T9" fmla="*/ 10 h 642"/>
                  <a:gd name="T10" fmla="*/ 650 w 841"/>
                  <a:gd name="T11" fmla="*/ 32 h 642"/>
                  <a:gd name="T12" fmla="*/ 739 w 841"/>
                  <a:gd name="T13" fmla="*/ 71 h 642"/>
                  <a:gd name="T14" fmla="*/ 783 w 841"/>
                  <a:gd name="T15" fmla="*/ 110 h 642"/>
                  <a:gd name="T16" fmla="*/ 874 w 841"/>
                  <a:gd name="T17" fmla="*/ 222 h 642"/>
                  <a:gd name="T18" fmla="*/ 865 w 841"/>
                  <a:gd name="T19" fmla="*/ 334 h 642"/>
                  <a:gd name="T20" fmla="*/ 802 w 841"/>
                  <a:gd name="T21" fmla="*/ 366 h 642"/>
                  <a:gd name="T22" fmla="*/ 671 w 841"/>
                  <a:gd name="T23" fmla="*/ 390 h 642"/>
                  <a:gd name="T24" fmla="*/ 422 w 841"/>
                  <a:gd name="T25" fmla="*/ 394 h 642"/>
                  <a:gd name="T26" fmla="*/ 348 w 841"/>
                  <a:gd name="T27" fmla="*/ 405 h 642"/>
                  <a:gd name="T28" fmla="*/ 287 w 841"/>
                  <a:gd name="T29" fmla="*/ 441 h 642"/>
                  <a:gd name="T30" fmla="*/ 224 w 841"/>
                  <a:gd name="T31" fmla="*/ 510 h 642"/>
                  <a:gd name="T32" fmla="*/ 110 w 841"/>
                  <a:gd name="T33" fmla="*/ 645 h 642"/>
                  <a:gd name="T34" fmla="*/ 64 w 841"/>
                  <a:gd name="T35" fmla="*/ 685 h 642"/>
                  <a:gd name="T36" fmla="*/ 34 w 841"/>
                  <a:gd name="T37" fmla="*/ 685 h 642"/>
                  <a:gd name="T38" fmla="*/ 10 w 841"/>
                  <a:gd name="T39" fmla="*/ 678 h 642"/>
                  <a:gd name="T40" fmla="*/ 4 w 841"/>
                  <a:gd name="T41" fmla="*/ 661 h 642"/>
                  <a:gd name="T42" fmla="*/ 10 w 841"/>
                  <a:gd name="T43" fmla="*/ 675 h 642"/>
                  <a:gd name="T44" fmla="*/ 2 w 841"/>
                  <a:gd name="T45" fmla="*/ 655 h 642"/>
                  <a:gd name="T46" fmla="*/ 10 w 841"/>
                  <a:gd name="T47" fmla="*/ 613 h 642"/>
                  <a:gd name="T48" fmla="*/ 64 w 841"/>
                  <a:gd name="T49" fmla="*/ 523 h 642"/>
                  <a:gd name="T50" fmla="*/ 108 w 841"/>
                  <a:gd name="T51" fmla="*/ 385 h 642"/>
                  <a:gd name="T52" fmla="*/ 154 w 841"/>
                  <a:gd name="T53" fmla="*/ 349 h 642"/>
                  <a:gd name="T54" fmla="*/ 154 w 841"/>
                  <a:gd name="T55" fmla="*/ 308 h 642"/>
                  <a:gd name="T56" fmla="*/ 138 w 841"/>
                  <a:gd name="T57" fmla="*/ 271 h 642"/>
                  <a:gd name="T58" fmla="*/ 128 w 841"/>
                  <a:gd name="T59" fmla="*/ 246 h 642"/>
                  <a:gd name="T60" fmla="*/ 133 w 841"/>
                  <a:gd name="T61" fmla="*/ 209 h 642"/>
                  <a:gd name="T62" fmla="*/ 144 w 841"/>
                  <a:gd name="T63" fmla="*/ 192 h 642"/>
                  <a:gd name="T64" fmla="*/ 148 w 841"/>
                  <a:gd name="T65" fmla="*/ 172 h 642"/>
                  <a:gd name="T66" fmla="*/ 184 w 841"/>
                  <a:gd name="T67" fmla="*/ 112 h 64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41"/>
                  <a:gd name="T103" fmla="*/ 0 h 642"/>
                  <a:gd name="T104" fmla="*/ 841 w 841"/>
                  <a:gd name="T105" fmla="*/ 642 h 64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41" h="642">
                    <a:moveTo>
                      <a:pt x="164" y="124"/>
                    </a:moveTo>
                    <a:cubicBezTo>
                      <a:pt x="172" y="107"/>
                      <a:pt x="180" y="91"/>
                      <a:pt x="196" y="76"/>
                    </a:cubicBezTo>
                    <a:cubicBezTo>
                      <a:pt x="212" y="61"/>
                      <a:pt x="227" y="44"/>
                      <a:pt x="258" y="32"/>
                    </a:cubicBezTo>
                    <a:cubicBezTo>
                      <a:pt x="289" y="20"/>
                      <a:pt x="341" y="8"/>
                      <a:pt x="380" y="4"/>
                    </a:cubicBezTo>
                    <a:cubicBezTo>
                      <a:pt x="419" y="0"/>
                      <a:pt x="453" y="6"/>
                      <a:pt x="492" y="10"/>
                    </a:cubicBezTo>
                    <a:cubicBezTo>
                      <a:pt x="531" y="14"/>
                      <a:pt x="581" y="21"/>
                      <a:pt x="616" y="30"/>
                    </a:cubicBezTo>
                    <a:cubicBezTo>
                      <a:pt x="651" y="39"/>
                      <a:pt x="679" y="54"/>
                      <a:pt x="700" y="66"/>
                    </a:cubicBezTo>
                    <a:cubicBezTo>
                      <a:pt x="721" y="78"/>
                      <a:pt x="721" y="79"/>
                      <a:pt x="742" y="102"/>
                    </a:cubicBezTo>
                    <a:cubicBezTo>
                      <a:pt x="763" y="125"/>
                      <a:pt x="815" y="171"/>
                      <a:pt x="828" y="206"/>
                    </a:cubicBezTo>
                    <a:cubicBezTo>
                      <a:pt x="841" y="241"/>
                      <a:pt x="831" y="288"/>
                      <a:pt x="820" y="310"/>
                    </a:cubicBezTo>
                    <a:cubicBezTo>
                      <a:pt x="809" y="332"/>
                      <a:pt x="791" y="331"/>
                      <a:pt x="760" y="340"/>
                    </a:cubicBezTo>
                    <a:cubicBezTo>
                      <a:pt x="729" y="349"/>
                      <a:pt x="696" y="358"/>
                      <a:pt x="636" y="362"/>
                    </a:cubicBezTo>
                    <a:cubicBezTo>
                      <a:pt x="576" y="366"/>
                      <a:pt x="451" y="364"/>
                      <a:pt x="400" y="366"/>
                    </a:cubicBezTo>
                    <a:cubicBezTo>
                      <a:pt x="349" y="368"/>
                      <a:pt x="351" y="369"/>
                      <a:pt x="330" y="376"/>
                    </a:cubicBezTo>
                    <a:cubicBezTo>
                      <a:pt x="309" y="383"/>
                      <a:pt x="292" y="394"/>
                      <a:pt x="272" y="410"/>
                    </a:cubicBezTo>
                    <a:cubicBezTo>
                      <a:pt x="252" y="426"/>
                      <a:pt x="240" y="442"/>
                      <a:pt x="212" y="474"/>
                    </a:cubicBezTo>
                    <a:cubicBezTo>
                      <a:pt x="184" y="506"/>
                      <a:pt x="129" y="573"/>
                      <a:pt x="104" y="600"/>
                    </a:cubicBezTo>
                    <a:cubicBezTo>
                      <a:pt x="79" y="627"/>
                      <a:pt x="72" y="630"/>
                      <a:pt x="60" y="636"/>
                    </a:cubicBezTo>
                    <a:cubicBezTo>
                      <a:pt x="48" y="642"/>
                      <a:pt x="40" y="637"/>
                      <a:pt x="32" y="636"/>
                    </a:cubicBezTo>
                    <a:cubicBezTo>
                      <a:pt x="24" y="635"/>
                      <a:pt x="15" y="634"/>
                      <a:pt x="10" y="630"/>
                    </a:cubicBezTo>
                    <a:cubicBezTo>
                      <a:pt x="5" y="626"/>
                      <a:pt x="4" y="614"/>
                      <a:pt x="4" y="614"/>
                    </a:cubicBezTo>
                    <a:cubicBezTo>
                      <a:pt x="4" y="614"/>
                      <a:pt x="10" y="629"/>
                      <a:pt x="10" y="628"/>
                    </a:cubicBezTo>
                    <a:cubicBezTo>
                      <a:pt x="10" y="627"/>
                      <a:pt x="2" y="618"/>
                      <a:pt x="2" y="608"/>
                    </a:cubicBezTo>
                    <a:cubicBezTo>
                      <a:pt x="2" y="598"/>
                      <a:pt x="0" y="590"/>
                      <a:pt x="10" y="570"/>
                    </a:cubicBezTo>
                    <a:cubicBezTo>
                      <a:pt x="20" y="550"/>
                      <a:pt x="45" y="521"/>
                      <a:pt x="60" y="486"/>
                    </a:cubicBezTo>
                    <a:cubicBezTo>
                      <a:pt x="75" y="451"/>
                      <a:pt x="88" y="385"/>
                      <a:pt x="102" y="358"/>
                    </a:cubicBezTo>
                    <a:cubicBezTo>
                      <a:pt x="116" y="331"/>
                      <a:pt x="139" y="336"/>
                      <a:pt x="146" y="324"/>
                    </a:cubicBezTo>
                    <a:cubicBezTo>
                      <a:pt x="153" y="312"/>
                      <a:pt x="149" y="298"/>
                      <a:pt x="146" y="286"/>
                    </a:cubicBezTo>
                    <a:cubicBezTo>
                      <a:pt x="143" y="274"/>
                      <a:pt x="134" y="261"/>
                      <a:pt x="130" y="252"/>
                    </a:cubicBezTo>
                    <a:cubicBezTo>
                      <a:pt x="126" y="243"/>
                      <a:pt x="123" y="238"/>
                      <a:pt x="122" y="228"/>
                    </a:cubicBezTo>
                    <a:cubicBezTo>
                      <a:pt x="121" y="218"/>
                      <a:pt x="124" y="202"/>
                      <a:pt x="126" y="194"/>
                    </a:cubicBezTo>
                    <a:cubicBezTo>
                      <a:pt x="128" y="186"/>
                      <a:pt x="134" y="183"/>
                      <a:pt x="136" y="178"/>
                    </a:cubicBezTo>
                    <a:cubicBezTo>
                      <a:pt x="138" y="173"/>
                      <a:pt x="134" y="172"/>
                      <a:pt x="140" y="160"/>
                    </a:cubicBezTo>
                    <a:cubicBezTo>
                      <a:pt x="146" y="148"/>
                      <a:pt x="160" y="126"/>
                      <a:pt x="174" y="104"/>
                    </a:cubicBezTo>
                  </a:path>
                </a:pathLst>
              </a:cu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fr-FR"/>
              </a:p>
            </p:txBody>
          </p:sp>
          <p:sp>
            <p:nvSpPr>
              <p:cNvPr id="29716" name="Freeform 93"/>
              <p:cNvSpPr>
                <a:spLocks/>
              </p:cNvSpPr>
              <p:nvPr/>
            </p:nvSpPr>
            <p:spPr bwMode="auto">
              <a:xfrm>
                <a:off x="4074" y="2466"/>
                <a:ext cx="933" cy="949"/>
              </a:xfrm>
              <a:custGeom>
                <a:avLst/>
                <a:gdLst>
                  <a:gd name="T0" fmla="*/ 42 w 933"/>
                  <a:gd name="T1" fmla="*/ 202 h 933"/>
                  <a:gd name="T2" fmla="*/ 72 w 933"/>
                  <a:gd name="T3" fmla="*/ 156 h 933"/>
                  <a:gd name="T4" fmla="*/ 102 w 933"/>
                  <a:gd name="T5" fmla="*/ 88 h 933"/>
                  <a:gd name="T6" fmla="*/ 184 w 933"/>
                  <a:gd name="T7" fmla="*/ 26 h 933"/>
                  <a:gd name="T8" fmla="*/ 270 w 933"/>
                  <a:gd name="T9" fmla="*/ 2 h 933"/>
                  <a:gd name="T10" fmla="*/ 424 w 933"/>
                  <a:gd name="T11" fmla="*/ 38 h 933"/>
                  <a:gd name="T12" fmla="*/ 570 w 933"/>
                  <a:gd name="T13" fmla="*/ 122 h 933"/>
                  <a:gd name="T14" fmla="*/ 664 w 933"/>
                  <a:gd name="T15" fmla="*/ 214 h 933"/>
                  <a:gd name="T16" fmla="*/ 756 w 933"/>
                  <a:gd name="T17" fmla="*/ 344 h 933"/>
                  <a:gd name="T18" fmla="*/ 890 w 933"/>
                  <a:gd name="T19" fmla="*/ 502 h 933"/>
                  <a:gd name="T20" fmla="*/ 908 w 933"/>
                  <a:gd name="T21" fmla="*/ 524 h 933"/>
                  <a:gd name="T22" fmla="*/ 926 w 933"/>
                  <a:gd name="T23" fmla="*/ 562 h 933"/>
                  <a:gd name="T24" fmla="*/ 926 w 933"/>
                  <a:gd name="T25" fmla="*/ 640 h 933"/>
                  <a:gd name="T26" fmla="*/ 882 w 933"/>
                  <a:gd name="T27" fmla="*/ 724 h 933"/>
                  <a:gd name="T28" fmla="*/ 820 w 933"/>
                  <a:gd name="T29" fmla="*/ 807 h 933"/>
                  <a:gd name="T30" fmla="*/ 746 w 933"/>
                  <a:gd name="T31" fmla="*/ 867 h 933"/>
                  <a:gd name="T32" fmla="*/ 590 w 933"/>
                  <a:gd name="T33" fmla="*/ 927 h 933"/>
                  <a:gd name="T34" fmla="*/ 244 w 933"/>
                  <a:gd name="T35" fmla="*/ 956 h 933"/>
                  <a:gd name="T36" fmla="*/ 86 w 933"/>
                  <a:gd name="T37" fmla="*/ 954 h 933"/>
                  <a:gd name="T38" fmla="*/ 22 w 933"/>
                  <a:gd name="T39" fmla="*/ 890 h 933"/>
                  <a:gd name="T40" fmla="*/ 36 w 933"/>
                  <a:gd name="T41" fmla="*/ 714 h 933"/>
                  <a:gd name="T42" fmla="*/ 60 w 933"/>
                  <a:gd name="T43" fmla="*/ 610 h 933"/>
                  <a:gd name="T44" fmla="*/ 98 w 933"/>
                  <a:gd name="T45" fmla="*/ 544 h 933"/>
                  <a:gd name="T46" fmla="*/ 136 w 933"/>
                  <a:gd name="T47" fmla="*/ 516 h 933"/>
                  <a:gd name="T48" fmla="*/ 144 w 933"/>
                  <a:gd name="T49" fmla="*/ 488 h 933"/>
                  <a:gd name="T50" fmla="*/ 132 w 933"/>
                  <a:gd name="T51" fmla="*/ 460 h 933"/>
                  <a:gd name="T52" fmla="*/ 108 w 933"/>
                  <a:gd name="T53" fmla="*/ 447 h 933"/>
                  <a:gd name="T54" fmla="*/ 78 w 933"/>
                  <a:gd name="T55" fmla="*/ 420 h 933"/>
                  <a:gd name="T56" fmla="*/ 28 w 933"/>
                  <a:gd name="T57" fmla="*/ 346 h 933"/>
                  <a:gd name="T58" fmla="*/ 2 w 933"/>
                  <a:gd name="T59" fmla="*/ 278 h 933"/>
                  <a:gd name="T60" fmla="*/ 14 w 933"/>
                  <a:gd name="T61" fmla="*/ 238 h 933"/>
                  <a:gd name="T62" fmla="*/ 42 w 933"/>
                  <a:gd name="T63" fmla="*/ 202 h 93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3"/>
                  <a:gd name="T97" fmla="*/ 0 h 933"/>
                  <a:gd name="T98" fmla="*/ 933 w 933"/>
                  <a:gd name="T99" fmla="*/ 933 h 93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3" h="933">
                    <a:moveTo>
                      <a:pt x="42" y="196"/>
                    </a:moveTo>
                    <a:cubicBezTo>
                      <a:pt x="52" y="183"/>
                      <a:pt x="62" y="168"/>
                      <a:pt x="72" y="150"/>
                    </a:cubicBezTo>
                    <a:cubicBezTo>
                      <a:pt x="82" y="132"/>
                      <a:pt x="83" y="107"/>
                      <a:pt x="102" y="86"/>
                    </a:cubicBezTo>
                    <a:cubicBezTo>
                      <a:pt x="121" y="65"/>
                      <a:pt x="156" y="40"/>
                      <a:pt x="184" y="26"/>
                    </a:cubicBezTo>
                    <a:cubicBezTo>
                      <a:pt x="212" y="12"/>
                      <a:pt x="230" y="0"/>
                      <a:pt x="270" y="2"/>
                    </a:cubicBezTo>
                    <a:cubicBezTo>
                      <a:pt x="310" y="4"/>
                      <a:pt x="374" y="17"/>
                      <a:pt x="424" y="36"/>
                    </a:cubicBezTo>
                    <a:cubicBezTo>
                      <a:pt x="474" y="55"/>
                      <a:pt x="530" y="90"/>
                      <a:pt x="570" y="118"/>
                    </a:cubicBezTo>
                    <a:cubicBezTo>
                      <a:pt x="610" y="146"/>
                      <a:pt x="633" y="170"/>
                      <a:pt x="664" y="206"/>
                    </a:cubicBezTo>
                    <a:cubicBezTo>
                      <a:pt x="695" y="242"/>
                      <a:pt x="718" y="285"/>
                      <a:pt x="756" y="332"/>
                    </a:cubicBezTo>
                    <a:cubicBezTo>
                      <a:pt x="794" y="379"/>
                      <a:pt x="865" y="457"/>
                      <a:pt x="890" y="486"/>
                    </a:cubicBezTo>
                    <a:cubicBezTo>
                      <a:pt x="915" y="515"/>
                      <a:pt x="902" y="497"/>
                      <a:pt x="908" y="506"/>
                    </a:cubicBezTo>
                    <a:cubicBezTo>
                      <a:pt x="914" y="515"/>
                      <a:pt x="923" y="525"/>
                      <a:pt x="926" y="544"/>
                    </a:cubicBezTo>
                    <a:cubicBezTo>
                      <a:pt x="929" y="563"/>
                      <a:pt x="933" y="592"/>
                      <a:pt x="926" y="618"/>
                    </a:cubicBezTo>
                    <a:cubicBezTo>
                      <a:pt x="919" y="644"/>
                      <a:pt x="900" y="673"/>
                      <a:pt x="882" y="700"/>
                    </a:cubicBezTo>
                    <a:cubicBezTo>
                      <a:pt x="864" y="727"/>
                      <a:pt x="843" y="757"/>
                      <a:pt x="820" y="780"/>
                    </a:cubicBezTo>
                    <a:cubicBezTo>
                      <a:pt x="797" y="803"/>
                      <a:pt x="784" y="819"/>
                      <a:pt x="746" y="838"/>
                    </a:cubicBezTo>
                    <a:cubicBezTo>
                      <a:pt x="708" y="857"/>
                      <a:pt x="674" y="882"/>
                      <a:pt x="590" y="896"/>
                    </a:cubicBezTo>
                    <a:cubicBezTo>
                      <a:pt x="506" y="910"/>
                      <a:pt x="328" y="920"/>
                      <a:pt x="244" y="924"/>
                    </a:cubicBezTo>
                    <a:cubicBezTo>
                      <a:pt x="160" y="928"/>
                      <a:pt x="123" y="933"/>
                      <a:pt x="86" y="922"/>
                    </a:cubicBezTo>
                    <a:cubicBezTo>
                      <a:pt x="49" y="911"/>
                      <a:pt x="30" y="899"/>
                      <a:pt x="22" y="860"/>
                    </a:cubicBezTo>
                    <a:cubicBezTo>
                      <a:pt x="14" y="821"/>
                      <a:pt x="30" y="735"/>
                      <a:pt x="36" y="690"/>
                    </a:cubicBezTo>
                    <a:cubicBezTo>
                      <a:pt x="42" y="645"/>
                      <a:pt x="50" y="617"/>
                      <a:pt x="60" y="590"/>
                    </a:cubicBezTo>
                    <a:cubicBezTo>
                      <a:pt x="70" y="563"/>
                      <a:pt x="85" y="541"/>
                      <a:pt x="98" y="526"/>
                    </a:cubicBezTo>
                    <a:cubicBezTo>
                      <a:pt x="111" y="511"/>
                      <a:pt x="128" y="507"/>
                      <a:pt x="136" y="498"/>
                    </a:cubicBezTo>
                    <a:cubicBezTo>
                      <a:pt x="144" y="489"/>
                      <a:pt x="145" y="481"/>
                      <a:pt x="144" y="472"/>
                    </a:cubicBezTo>
                    <a:cubicBezTo>
                      <a:pt x="143" y="463"/>
                      <a:pt x="138" y="451"/>
                      <a:pt x="132" y="444"/>
                    </a:cubicBezTo>
                    <a:cubicBezTo>
                      <a:pt x="126" y="437"/>
                      <a:pt x="117" y="438"/>
                      <a:pt x="108" y="432"/>
                    </a:cubicBezTo>
                    <a:cubicBezTo>
                      <a:pt x="99" y="426"/>
                      <a:pt x="91" y="422"/>
                      <a:pt x="78" y="406"/>
                    </a:cubicBezTo>
                    <a:cubicBezTo>
                      <a:pt x="65" y="390"/>
                      <a:pt x="41" y="357"/>
                      <a:pt x="28" y="334"/>
                    </a:cubicBezTo>
                    <a:cubicBezTo>
                      <a:pt x="15" y="311"/>
                      <a:pt x="4" y="285"/>
                      <a:pt x="2" y="268"/>
                    </a:cubicBezTo>
                    <a:cubicBezTo>
                      <a:pt x="0" y="251"/>
                      <a:pt x="7" y="242"/>
                      <a:pt x="14" y="230"/>
                    </a:cubicBezTo>
                    <a:cubicBezTo>
                      <a:pt x="21" y="218"/>
                      <a:pt x="32" y="209"/>
                      <a:pt x="42" y="196"/>
                    </a:cubicBez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fr-FR"/>
              </a:p>
            </p:txBody>
          </p:sp>
          <p:sp>
            <p:nvSpPr>
              <p:cNvPr id="29717" name="Freeform 92"/>
              <p:cNvSpPr>
                <a:spLocks/>
              </p:cNvSpPr>
              <p:nvPr/>
            </p:nvSpPr>
            <p:spPr bwMode="auto">
              <a:xfrm>
                <a:off x="3780" y="3122"/>
                <a:ext cx="304" cy="421"/>
              </a:xfrm>
              <a:custGeom>
                <a:avLst/>
                <a:gdLst>
                  <a:gd name="T0" fmla="*/ 74 w 310"/>
                  <a:gd name="T1" fmla="*/ 360 h 415"/>
                  <a:gd name="T2" fmla="*/ 58 w 310"/>
                  <a:gd name="T3" fmla="*/ 298 h 415"/>
                  <a:gd name="T4" fmla="*/ 28 w 310"/>
                  <a:gd name="T5" fmla="*/ 220 h 415"/>
                  <a:gd name="T6" fmla="*/ 12 w 310"/>
                  <a:gd name="T7" fmla="*/ 186 h 415"/>
                  <a:gd name="T8" fmla="*/ 4 w 310"/>
                  <a:gd name="T9" fmla="*/ 140 h 415"/>
                  <a:gd name="T10" fmla="*/ 6 w 310"/>
                  <a:gd name="T11" fmla="*/ 60 h 415"/>
                  <a:gd name="T12" fmla="*/ 40 w 310"/>
                  <a:gd name="T13" fmla="*/ 34 h 415"/>
                  <a:gd name="T14" fmla="*/ 78 w 310"/>
                  <a:gd name="T15" fmla="*/ 22 h 415"/>
                  <a:gd name="T16" fmla="*/ 164 w 310"/>
                  <a:gd name="T17" fmla="*/ 6 h 415"/>
                  <a:gd name="T18" fmla="*/ 246 w 310"/>
                  <a:gd name="T19" fmla="*/ 12 h 415"/>
                  <a:gd name="T20" fmla="*/ 270 w 310"/>
                  <a:gd name="T21" fmla="*/ 82 h 415"/>
                  <a:gd name="T22" fmla="*/ 294 w 310"/>
                  <a:gd name="T23" fmla="*/ 134 h 415"/>
                  <a:gd name="T24" fmla="*/ 294 w 310"/>
                  <a:gd name="T25" fmla="*/ 158 h 415"/>
                  <a:gd name="T26" fmla="*/ 286 w 310"/>
                  <a:gd name="T27" fmla="*/ 230 h 415"/>
                  <a:gd name="T28" fmla="*/ 284 w 310"/>
                  <a:gd name="T29" fmla="*/ 352 h 415"/>
                  <a:gd name="T30" fmla="*/ 275 w 310"/>
                  <a:gd name="T31" fmla="*/ 418 h 415"/>
                  <a:gd name="T32" fmla="*/ 204 w 310"/>
                  <a:gd name="T33" fmla="*/ 408 h 415"/>
                  <a:gd name="T34" fmla="*/ 134 w 310"/>
                  <a:gd name="T35" fmla="*/ 402 h 415"/>
                  <a:gd name="T36" fmla="*/ 84 w 310"/>
                  <a:gd name="T37" fmla="*/ 398 h 415"/>
                  <a:gd name="T38" fmla="*/ 74 w 310"/>
                  <a:gd name="T39" fmla="*/ 360 h 4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0"/>
                  <a:gd name="T61" fmla="*/ 0 h 415"/>
                  <a:gd name="T62" fmla="*/ 310 w 310"/>
                  <a:gd name="T63" fmla="*/ 415 h 41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0" h="415">
                    <a:moveTo>
                      <a:pt x="76" y="350"/>
                    </a:moveTo>
                    <a:cubicBezTo>
                      <a:pt x="71" y="334"/>
                      <a:pt x="68" y="313"/>
                      <a:pt x="60" y="290"/>
                    </a:cubicBezTo>
                    <a:cubicBezTo>
                      <a:pt x="52" y="267"/>
                      <a:pt x="38" y="232"/>
                      <a:pt x="30" y="214"/>
                    </a:cubicBezTo>
                    <a:cubicBezTo>
                      <a:pt x="22" y="196"/>
                      <a:pt x="16" y="193"/>
                      <a:pt x="12" y="180"/>
                    </a:cubicBezTo>
                    <a:cubicBezTo>
                      <a:pt x="8" y="167"/>
                      <a:pt x="5" y="156"/>
                      <a:pt x="4" y="136"/>
                    </a:cubicBezTo>
                    <a:cubicBezTo>
                      <a:pt x="3" y="116"/>
                      <a:pt x="0" y="75"/>
                      <a:pt x="6" y="58"/>
                    </a:cubicBezTo>
                    <a:cubicBezTo>
                      <a:pt x="12" y="41"/>
                      <a:pt x="29" y="40"/>
                      <a:pt x="42" y="34"/>
                    </a:cubicBezTo>
                    <a:cubicBezTo>
                      <a:pt x="55" y="28"/>
                      <a:pt x="61" y="27"/>
                      <a:pt x="82" y="22"/>
                    </a:cubicBezTo>
                    <a:cubicBezTo>
                      <a:pt x="103" y="17"/>
                      <a:pt x="141" y="8"/>
                      <a:pt x="170" y="6"/>
                    </a:cubicBezTo>
                    <a:cubicBezTo>
                      <a:pt x="199" y="4"/>
                      <a:pt x="238" y="0"/>
                      <a:pt x="256" y="12"/>
                    </a:cubicBezTo>
                    <a:cubicBezTo>
                      <a:pt x="274" y="24"/>
                      <a:pt x="272" y="60"/>
                      <a:pt x="280" y="80"/>
                    </a:cubicBezTo>
                    <a:cubicBezTo>
                      <a:pt x="288" y="100"/>
                      <a:pt x="302" y="118"/>
                      <a:pt x="306" y="130"/>
                    </a:cubicBezTo>
                    <a:cubicBezTo>
                      <a:pt x="310" y="142"/>
                      <a:pt x="307" y="138"/>
                      <a:pt x="306" y="154"/>
                    </a:cubicBezTo>
                    <a:cubicBezTo>
                      <a:pt x="305" y="170"/>
                      <a:pt x="300" y="193"/>
                      <a:pt x="298" y="224"/>
                    </a:cubicBezTo>
                    <a:cubicBezTo>
                      <a:pt x="296" y="255"/>
                      <a:pt x="298" y="312"/>
                      <a:pt x="296" y="342"/>
                    </a:cubicBezTo>
                    <a:cubicBezTo>
                      <a:pt x="294" y="372"/>
                      <a:pt x="300" y="397"/>
                      <a:pt x="286" y="406"/>
                    </a:cubicBezTo>
                    <a:cubicBezTo>
                      <a:pt x="272" y="415"/>
                      <a:pt x="236" y="399"/>
                      <a:pt x="212" y="396"/>
                    </a:cubicBezTo>
                    <a:cubicBezTo>
                      <a:pt x="188" y="393"/>
                      <a:pt x="161" y="392"/>
                      <a:pt x="140" y="390"/>
                    </a:cubicBezTo>
                    <a:cubicBezTo>
                      <a:pt x="119" y="388"/>
                      <a:pt x="99" y="394"/>
                      <a:pt x="88" y="386"/>
                    </a:cubicBezTo>
                    <a:cubicBezTo>
                      <a:pt x="77" y="378"/>
                      <a:pt x="81" y="366"/>
                      <a:pt x="76" y="350"/>
                    </a:cubicBez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fr-FR"/>
              </a:p>
            </p:txBody>
          </p:sp>
          <p:sp>
            <p:nvSpPr>
              <p:cNvPr id="29718" name="Freeform 94"/>
              <p:cNvSpPr>
                <a:spLocks/>
              </p:cNvSpPr>
              <p:nvPr/>
            </p:nvSpPr>
            <p:spPr bwMode="auto">
              <a:xfrm>
                <a:off x="3614" y="2617"/>
                <a:ext cx="449" cy="534"/>
              </a:xfrm>
              <a:custGeom>
                <a:avLst/>
                <a:gdLst>
                  <a:gd name="T0" fmla="*/ 198 w 451"/>
                  <a:gd name="T1" fmla="*/ 514 h 548"/>
                  <a:gd name="T2" fmla="*/ 160 w 451"/>
                  <a:gd name="T3" fmla="*/ 517 h 548"/>
                  <a:gd name="T4" fmla="*/ 112 w 451"/>
                  <a:gd name="T5" fmla="*/ 499 h 548"/>
                  <a:gd name="T6" fmla="*/ 60 w 451"/>
                  <a:gd name="T7" fmla="*/ 430 h 548"/>
                  <a:gd name="T8" fmla="*/ 10 w 451"/>
                  <a:gd name="T9" fmla="*/ 248 h 548"/>
                  <a:gd name="T10" fmla="*/ 4 w 451"/>
                  <a:gd name="T11" fmla="*/ 151 h 548"/>
                  <a:gd name="T12" fmla="*/ 32 w 451"/>
                  <a:gd name="T13" fmla="*/ 89 h 548"/>
                  <a:gd name="T14" fmla="*/ 68 w 451"/>
                  <a:gd name="T15" fmla="*/ 57 h 548"/>
                  <a:gd name="T16" fmla="*/ 112 w 451"/>
                  <a:gd name="T17" fmla="*/ 41 h 548"/>
                  <a:gd name="T18" fmla="*/ 190 w 451"/>
                  <a:gd name="T19" fmla="*/ 29 h 548"/>
                  <a:gd name="T20" fmla="*/ 392 w 451"/>
                  <a:gd name="T21" fmla="*/ 13 h 548"/>
                  <a:gd name="T22" fmla="*/ 424 w 451"/>
                  <a:gd name="T23" fmla="*/ 25 h 548"/>
                  <a:gd name="T24" fmla="*/ 442 w 451"/>
                  <a:gd name="T25" fmla="*/ 167 h 548"/>
                  <a:gd name="T26" fmla="*/ 446 w 451"/>
                  <a:gd name="T27" fmla="*/ 316 h 548"/>
                  <a:gd name="T28" fmla="*/ 438 w 451"/>
                  <a:gd name="T29" fmla="*/ 436 h 548"/>
                  <a:gd name="T30" fmla="*/ 422 w 451"/>
                  <a:gd name="T31" fmla="*/ 479 h 548"/>
                  <a:gd name="T32" fmla="*/ 410 w 451"/>
                  <a:gd name="T33" fmla="*/ 479 h 548"/>
                  <a:gd name="T34" fmla="*/ 380 w 451"/>
                  <a:gd name="T35" fmla="*/ 476 h 548"/>
                  <a:gd name="T36" fmla="*/ 288 w 451"/>
                  <a:gd name="T37" fmla="*/ 485 h 548"/>
                  <a:gd name="T38" fmla="*/ 198 w 451"/>
                  <a:gd name="T39" fmla="*/ 514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51"/>
                  <a:gd name="T61" fmla="*/ 0 h 548"/>
                  <a:gd name="T62" fmla="*/ 451 w 451"/>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51" h="548">
                    <a:moveTo>
                      <a:pt x="200" y="541"/>
                    </a:moveTo>
                    <a:cubicBezTo>
                      <a:pt x="179" y="547"/>
                      <a:pt x="176" y="548"/>
                      <a:pt x="162" y="545"/>
                    </a:cubicBezTo>
                    <a:cubicBezTo>
                      <a:pt x="148" y="542"/>
                      <a:pt x="131" y="540"/>
                      <a:pt x="114" y="525"/>
                    </a:cubicBezTo>
                    <a:cubicBezTo>
                      <a:pt x="97" y="510"/>
                      <a:pt x="77" y="497"/>
                      <a:pt x="60" y="453"/>
                    </a:cubicBezTo>
                    <a:cubicBezTo>
                      <a:pt x="43" y="409"/>
                      <a:pt x="19" y="310"/>
                      <a:pt x="10" y="261"/>
                    </a:cubicBezTo>
                    <a:cubicBezTo>
                      <a:pt x="1" y="212"/>
                      <a:pt x="0" y="187"/>
                      <a:pt x="4" y="159"/>
                    </a:cubicBezTo>
                    <a:cubicBezTo>
                      <a:pt x="8" y="131"/>
                      <a:pt x="21" y="109"/>
                      <a:pt x="32" y="93"/>
                    </a:cubicBezTo>
                    <a:cubicBezTo>
                      <a:pt x="43" y="77"/>
                      <a:pt x="54" y="69"/>
                      <a:pt x="68" y="61"/>
                    </a:cubicBezTo>
                    <a:cubicBezTo>
                      <a:pt x="82" y="53"/>
                      <a:pt x="93" y="48"/>
                      <a:pt x="114" y="43"/>
                    </a:cubicBezTo>
                    <a:cubicBezTo>
                      <a:pt x="135" y="38"/>
                      <a:pt x="145" y="36"/>
                      <a:pt x="192" y="31"/>
                    </a:cubicBezTo>
                    <a:cubicBezTo>
                      <a:pt x="239" y="26"/>
                      <a:pt x="357" y="14"/>
                      <a:pt x="396" y="13"/>
                    </a:cubicBezTo>
                    <a:cubicBezTo>
                      <a:pt x="435" y="12"/>
                      <a:pt x="420" y="0"/>
                      <a:pt x="428" y="27"/>
                    </a:cubicBezTo>
                    <a:cubicBezTo>
                      <a:pt x="436" y="54"/>
                      <a:pt x="442" y="124"/>
                      <a:pt x="446" y="175"/>
                    </a:cubicBezTo>
                    <a:cubicBezTo>
                      <a:pt x="450" y="226"/>
                      <a:pt x="451" y="286"/>
                      <a:pt x="450" y="333"/>
                    </a:cubicBezTo>
                    <a:cubicBezTo>
                      <a:pt x="449" y="380"/>
                      <a:pt x="446" y="430"/>
                      <a:pt x="442" y="459"/>
                    </a:cubicBezTo>
                    <a:cubicBezTo>
                      <a:pt x="438" y="488"/>
                      <a:pt x="431" y="497"/>
                      <a:pt x="426" y="505"/>
                    </a:cubicBezTo>
                    <a:cubicBezTo>
                      <a:pt x="421" y="513"/>
                      <a:pt x="421" y="506"/>
                      <a:pt x="414" y="505"/>
                    </a:cubicBezTo>
                    <a:cubicBezTo>
                      <a:pt x="407" y="504"/>
                      <a:pt x="405" y="500"/>
                      <a:pt x="384" y="501"/>
                    </a:cubicBezTo>
                    <a:cubicBezTo>
                      <a:pt x="363" y="502"/>
                      <a:pt x="322" y="505"/>
                      <a:pt x="290" y="511"/>
                    </a:cubicBezTo>
                    <a:cubicBezTo>
                      <a:pt x="258" y="517"/>
                      <a:pt x="221" y="535"/>
                      <a:pt x="200" y="541"/>
                    </a:cubicBez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fr-FR"/>
              </a:p>
            </p:txBody>
          </p:sp>
          <p:sp>
            <p:nvSpPr>
              <p:cNvPr id="29719" name="Freeform 95"/>
              <p:cNvSpPr>
                <a:spLocks/>
              </p:cNvSpPr>
              <p:nvPr/>
            </p:nvSpPr>
            <p:spPr bwMode="auto">
              <a:xfrm>
                <a:off x="3590" y="2446"/>
                <a:ext cx="466" cy="187"/>
              </a:xfrm>
              <a:custGeom>
                <a:avLst/>
                <a:gdLst>
                  <a:gd name="T0" fmla="*/ 436 w 470"/>
                  <a:gd name="T1" fmla="*/ 151 h 197"/>
                  <a:gd name="T2" fmla="*/ 206 w 470"/>
                  <a:gd name="T3" fmla="*/ 172 h 197"/>
                  <a:gd name="T4" fmla="*/ 192 w 470"/>
                  <a:gd name="T5" fmla="*/ 170 h 197"/>
                  <a:gd name="T6" fmla="*/ 184 w 470"/>
                  <a:gd name="T7" fmla="*/ 129 h 197"/>
                  <a:gd name="T8" fmla="*/ 172 w 470"/>
                  <a:gd name="T9" fmla="*/ 91 h 197"/>
                  <a:gd name="T10" fmla="*/ 150 w 470"/>
                  <a:gd name="T11" fmla="*/ 79 h 197"/>
                  <a:gd name="T12" fmla="*/ 104 w 470"/>
                  <a:gd name="T13" fmla="*/ 79 h 197"/>
                  <a:gd name="T14" fmla="*/ 56 w 470"/>
                  <a:gd name="T15" fmla="*/ 107 h 197"/>
                  <a:gd name="T16" fmla="*/ 6 w 470"/>
                  <a:gd name="T17" fmla="*/ 147 h 197"/>
                  <a:gd name="T18" fmla="*/ 18 w 470"/>
                  <a:gd name="T19" fmla="*/ 127 h 197"/>
                  <a:gd name="T20" fmla="*/ 80 w 470"/>
                  <a:gd name="T21" fmla="*/ 62 h 197"/>
                  <a:gd name="T22" fmla="*/ 150 w 470"/>
                  <a:gd name="T23" fmla="*/ 25 h 197"/>
                  <a:gd name="T24" fmla="*/ 360 w 470"/>
                  <a:gd name="T25" fmla="*/ 21 h 197"/>
                  <a:gd name="T26" fmla="*/ 436 w 470"/>
                  <a:gd name="T27" fmla="*/ 151 h 1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70"/>
                  <a:gd name="T43" fmla="*/ 0 h 197"/>
                  <a:gd name="T44" fmla="*/ 470 w 470"/>
                  <a:gd name="T45" fmla="*/ 197 h 1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70" h="197">
                    <a:moveTo>
                      <a:pt x="444" y="167"/>
                    </a:moveTo>
                    <a:cubicBezTo>
                      <a:pt x="418" y="195"/>
                      <a:pt x="251" y="187"/>
                      <a:pt x="210" y="191"/>
                    </a:cubicBezTo>
                    <a:cubicBezTo>
                      <a:pt x="169" y="195"/>
                      <a:pt x="200" y="197"/>
                      <a:pt x="196" y="189"/>
                    </a:cubicBezTo>
                    <a:cubicBezTo>
                      <a:pt x="192" y="181"/>
                      <a:pt x="192" y="158"/>
                      <a:pt x="188" y="143"/>
                    </a:cubicBezTo>
                    <a:cubicBezTo>
                      <a:pt x="184" y="128"/>
                      <a:pt x="180" y="110"/>
                      <a:pt x="174" y="101"/>
                    </a:cubicBezTo>
                    <a:cubicBezTo>
                      <a:pt x="168" y="92"/>
                      <a:pt x="163" y="89"/>
                      <a:pt x="152" y="87"/>
                    </a:cubicBezTo>
                    <a:cubicBezTo>
                      <a:pt x="141" y="85"/>
                      <a:pt x="122" y="82"/>
                      <a:pt x="106" y="87"/>
                    </a:cubicBezTo>
                    <a:cubicBezTo>
                      <a:pt x="90" y="92"/>
                      <a:pt x="73" y="106"/>
                      <a:pt x="56" y="119"/>
                    </a:cubicBezTo>
                    <a:cubicBezTo>
                      <a:pt x="39" y="132"/>
                      <a:pt x="12" y="159"/>
                      <a:pt x="6" y="163"/>
                    </a:cubicBezTo>
                    <a:cubicBezTo>
                      <a:pt x="0" y="167"/>
                      <a:pt x="5" y="157"/>
                      <a:pt x="18" y="141"/>
                    </a:cubicBezTo>
                    <a:cubicBezTo>
                      <a:pt x="31" y="125"/>
                      <a:pt x="60" y="88"/>
                      <a:pt x="82" y="69"/>
                    </a:cubicBezTo>
                    <a:cubicBezTo>
                      <a:pt x="104" y="50"/>
                      <a:pt x="105" y="35"/>
                      <a:pt x="152" y="27"/>
                    </a:cubicBezTo>
                    <a:cubicBezTo>
                      <a:pt x="199" y="19"/>
                      <a:pt x="317" y="0"/>
                      <a:pt x="366" y="23"/>
                    </a:cubicBezTo>
                    <a:cubicBezTo>
                      <a:pt x="415" y="46"/>
                      <a:pt x="470" y="139"/>
                      <a:pt x="444" y="167"/>
                    </a:cubicBezTo>
                    <a:close/>
                  </a:path>
                </a:pathLst>
              </a:custGeom>
              <a:noFill/>
              <a:ln w="28575">
                <a:solidFill>
                  <a:srgbClr val="0099FF"/>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fr-FR"/>
              </a:p>
            </p:txBody>
          </p:sp>
          <p:sp>
            <p:nvSpPr>
              <p:cNvPr id="29720" name="Freeform 96"/>
              <p:cNvSpPr>
                <a:spLocks/>
              </p:cNvSpPr>
              <p:nvPr/>
            </p:nvSpPr>
            <p:spPr bwMode="auto">
              <a:xfrm>
                <a:off x="2409" y="1136"/>
                <a:ext cx="2849" cy="1815"/>
              </a:xfrm>
              <a:custGeom>
                <a:avLst/>
                <a:gdLst>
                  <a:gd name="T0" fmla="*/ 638 w 2843"/>
                  <a:gd name="T1" fmla="*/ 1610 h 1782"/>
                  <a:gd name="T2" fmla="*/ 515 w 2843"/>
                  <a:gd name="T3" fmla="*/ 1613 h 1782"/>
                  <a:gd name="T4" fmla="*/ 398 w 2843"/>
                  <a:gd name="T5" fmla="*/ 1604 h 1782"/>
                  <a:gd name="T6" fmla="*/ 201 w 2843"/>
                  <a:gd name="T7" fmla="*/ 1554 h 1782"/>
                  <a:gd name="T8" fmla="*/ 75 w 2843"/>
                  <a:gd name="T9" fmla="*/ 1470 h 1782"/>
                  <a:gd name="T10" fmla="*/ 24 w 2843"/>
                  <a:gd name="T11" fmla="*/ 1377 h 1782"/>
                  <a:gd name="T12" fmla="*/ 0 w 2843"/>
                  <a:gd name="T13" fmla="*/ 1174 h 1782"/>
                  <a:gd name="T14" fmla="*/ 27 w 2843"/>
                  <a:gd name="T15" fmla="*/ 969 h 1782"/>
                  <a:gd name="T16" fmla="*/ 144 w 2843"/>
                  <a:gd name="T17" fmla="*/ 629 h 1782"/>
                  <a:gd name="T18" fmla="*/ 269 w 2843"/>
                  <a:gd name="T19" fmla="*/ 411 h 1782"/>
                  <a:gd name="T20" fmla="*/ 437 w 2843"/>
                  <a:gd name="T21" fmla="*/ 234 h 1782"/>
                  <a:gd name="T22" fmla="*/ 739 w 2843"/>
                  <a:gd name="T23" fmla="*/ 72 h 1782"/>
                  <a:gd name="T24" fmla="*/ 1135 w 2843"/>
                  <a:gd name="T25" fmla="*/ 10 h 1782"/>
                  <a:gd name="T26" fmla="*/ 1509 w 2843"/>
                  <a:gd name="T27" fmla="*/ 13 h 1782"/>
                  <a:gd name="T28" fmla="*/ 1835 w 2843"/>
                  <a:gd name="T29" fmla="*/ 66 h 1782"/>
                  <a:gd name="T30" fmla="*/ 2281 w 2843"/>
                  <a:gd name="T31" fmla="*/ 243 h 1782"/>
                  <a:gd name="T32" fmla="*/ 2482 w 2843"/>
                  <a:gd name="T33" fmla="*/ 396 h 1782"/>
                  <a:gd name="T34" fmla="*/ 2634 w 2843"/>
                  <a:gd name="T35" fmla="*/ 549 h 1782"/>
                  <a:gd name="T36" fmla="*/ 2772 w 2843"/>
                  <a:gd name="T37" fmla="*/ 832 h 1782"/>
                  <a:gd name="T38" fmla="*/ 2844 w 2843"/>
                  <a:gd name="T39" fmla="*/ 1180 h 1782"/>
                  <a:gd name="T40" fmla="*/ 2841 w 2843"/>
                  <a:gd name="T41" fmla="*/ 1442 h 1782"/>
                  <a:gd name="T42" fmla="*/ 2760 w 2843"/>
                  <a:gd name="T43" fmla="*/ 1759 h 1782"/>
                  <a:gd name="T44" fmla="*/ 2682 w 2843"/>
                  <a:gd name="T45" fmla="*/ 1837 h 1782"/>
                  <a:gd name="T46" fmla="*/ 2611 w 2843"/>
                  <a:gd name="T47" fmla="*/ 1831 h 1782"/>
                  <a:gd name="T48" fmla="*/ 2542 w 2843"/>
                  <a:gd name="T49" fmla="*/ 1775 h 1782"/>
                  <a:gd name="T50" fmla="*/ 2422 w 2843"/>
                  <a:gd name="T51" fmla="*/ 1594 h 1782"/>
                  <a:gd name="T52" fmla="*/ 2215 w 2843"/>
                  <a:gd name="T53" fmla="*/ 1408 h 1782"/>
                  <a:gd name="T54" fmla="*/ 2039 w 2843"/>
                  <a:gd name="T55" fmla="*/ 1339 h 1782"/>
                  <a:gd name="T56" fmla="*/ 1904 w 2843"/>
                  <a:gd name="T57" fmla="*/ 1324 h 1782"/>
                  <a:gd name="T58" fmla="*/ 1871 w 2843"/>
                  <a:gd name="T59" fmla="*/ 1305 h 1782"/>
                  <a:gd name="T60" fmla="*/ 1856 w 2843"/>
                  <a:gd name="T61" fmla="*/ 1280 h 1782"/>
                  <a:gd name="T62" fmla="*/ 1862 w 2843"/>
                  <a:gd name="T63" fmla="*/ 1240 h 1782"/>
                  <a:gd name="T64" fmla="*/ 1868 w 2843"/>
                  <a:gd name="T65" fmla="*/ 1212 h 1782"/>
                  <a:gd name="T66" fmla="*/ 1865 w 2843"/>
                  <a:gd name="T67" fmla="*/ 1174 h 1782"/>
                  <a:gd name="T68" fmla="*/ 1850 w 2843"/>
                  <a:gd name="T69" fmla="*/ 1134 h 1782"/>
                  <a:gd name="T70" fmla="*/ 1835 w 2843"/>
                  <a:gd name="T71" fmla="*/ 1112 h 1782"/>
                  <a:gd name="T72" fmla="*/ 1790 w 2843"/>
                  <a:gd name="T73" fmla="*/ 1053 h 1782"/>
                  <a:gd name="T74" fmla="*/ 1724 w 2843"/>
                  <a:gd name="T75" fmla="*/ 991 h 1782"/>
                  <a:gd name="T76" fmla="*/ 1638 w 2843"/>
                  <a:gd name="T77" fmla="*/ 947 h 1782"/>
                  <a:gd name="T78" fmla="*/ 1542 w 2843"/>
                  <a:gd name="T79" fmla="*/ 903 h 1782"/>
                  <a:gd name="T80" fmla="*/ 1296 w 2843"/>
                  <a:gd name="T81" fmla="*/ 835 h 1782"/>
                  <a:gd name="T82" fmla="*/ 1141 w 2843"/>
                  <a:gd name="T83" fmla="*/ 832 h 1782"/>
                  <a:gd name="T84" fmla="*/ 955 w 2843"/>
                  <a:gd name="T85" fmla="*/ 888 h 1782"/>
                  <a:gd name="T86" fmla="*/ 874 w 2843"/>
                  <a:gd name="T87" fmla="*/ 959 h 1782"/>
                  <a:gd name="T88" fmla="*/ 862 w 2843"/>
                  <a:gd name="T89" fmla="*/ 1034 h 1782"/>
                  <a:gd name="T90" fmla="*/ 928 w 2843"/>
                  <a:gd name="T91" fmla="*/ 1115 h 1782"/>
                  <a:gd name="T92" fmla="*/ 1027 w 2843"/>
                  <a:gd name="T93" fmla="*/ 1187 h 1782"/>
                  <a:gd name="T94" fmla="*/ 1072 w 2843"/>
                  <a:gd name="T95" fmla="*/ 1212 h 1782"/>
                  <a:gd name="T96" fmla="*/ 1099 w 2843"/>
                  <a:gd name="T97" fmla="*/ 1265 h 1782"/>
                  <a:gd name="T98" fmla="*/ 1066 w 2843"/>
                  <a:gd name="T99" fmla="*/ 1299 h 1782"/>
                  <a:gd name="T100" fmla="*/ 1045 w 2843"/>
                  <a:gd name="T101" fmla="*/ 1358 h 1782"/>
                  <a:gd name="T102" fmla="*/ 1006 w 2843"/>
                  <a:gd name="T103" fmla="*/ 1467 h 1782"/>
                  <a:gd name="T104" fmla="*/ 952 w 2843"/>
                  <a:gd name="T105" fmla="*/ 1579 h 1782"/>
                  <a:gd name="T106" fmla="*/ 862 w 2843"/>
                  <a:gd name="T107" fmla="*/ 1607 h 1782"/>
                  <a:gd name="T108" fmla="*/ 596 w 2843"/>
                  <a:gd name="T109" fmla="*/ 1613 h 178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843"/>
                  <a:gd name="T166" fmla="*/ 0 h 1782"/>
                  <a:gd name="T167" fmla="*/ 2843 w 2843"/>
                  <a:gd name="T168" fmla="*/ 1782 h 178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843" h="1782">
                    <a:moveTo>
                      <a:pt x="636" y="1552"/>
                    </a:moveTo>
                    <a:cubicBezTo>
                      <a:pt x="594" y="1554"/>
                      <a:pt x="553" y="1556"/>
                      <a:pt x="513" y="1555"/>
                    </a:cubicBezTo>
                    <a:cubicBezTo>
                      <a:pt x="473" y="1554"/>
                      <a:pt x="448" y="1555"/>
                      <a:pt x="396" y="1546"/>
                    </a:cubicBezTo>
                    <a:cubicBezTo>
                      <a:pt x="344" y="1537"/>
                      <a:pt x="255" y="1520"/>
                      <a:pt x="201" y="1498"/>
                    </a:cubicBezTo>
                    <a:cubicBezTo>
                      <a:pt x="147" y="1476"/>
                      <a:pt x="104" y="1445"/>
                      <a:pt x="75" y="1417"/>
                    </a:cubicBezTo>
                    <a:cubicBezTo>
                      <a:pt x="46" y="1389"/>
                      <a:pt x="36" y="1374"/>
                      <a:pt x="24" y="1327"/>
                    </a:cubicBezTo>
                    <a:cubicBezTo>
                      <a:pt x="12" y="1280"/>
                      <a:pt x="0" y="1197"/>
                      <a:pt x="0" y="1132"/>
                    </a:cubicBezTo>
                    <a:cubicBezTo>
                      <a:pt x="0" y="1067"/>
                      <a:pt x="3" y="1022"/>
                      <a:pt x="27" y="934"/>
                    </a:cubicBezTo>
                    <a:cubicBezTo>
                      <a:pt x="51" y="846"/>
                      <a:pt x="104" y="697"/>
                      <a:pt x="144" y="607"/>
                    </a:cubicBezTo>
                    <a:cubicBezTo>
                      <a:pt x="184" y="517"/>
                      <a:pt x="219" y="460"/>
                      <a:pt x="267" y="397"/>
                    </a:cubicBezTo>
                    <a:cubicBezTo>
                      <a:pt x="315" y="334"/>
                      <a:pt x="357" y="281"/>
                      <a:pt x="435" y="226"/>
                    </a:cubicBezTo>
                    <a:cubicBezTo>
                      <a:pt x="513" y="171"/>
                      <a:pt x="619" y="106"/>
                      <a:pt x="735" y="70"/>
                    </a:cubicBezTo>
                    <a:cubicBezTo>
                      <a:pt x="851" y="34"/>
                      <a:pt x="1003" y="20"/>
                      <a:pt x="1131" y="10"/>
                    </a:cubicBezTo>
                    <a:cubicBezTo>
                      <a:pt x="1259" y="0"/>
                      <a:pt x="1387" y="4"/>
                      <a:pt x="1503" y="13"/>
                    </a:cubicBezTo>
                    <a:cubicBezTo>
                      <a:pt x="1619" y="22"/>
                      <a:pt x="1699" y="27"/>
                      <a:pt x="1827" y="64"/>
                    </a:cubicBezTo>
                    <a:cubicBezTo>
                      <a:pt x="1955" y="101"/>
                      <a:pt x="2163" y="182"/>
                      <a:pt x="2271" y="235"/>
                    </a:cubicBezTo>
                    <a:cubicBezTo>
                      <a:pt x="2379" y="288"/>
                      <a:pt x="2414" y="333"/>
                      <a:pt x="2472" y="382"/>
                    </a:cubicBezTo>
                    <a:cubicBezTo>
                      <a:pt x="2530" y="431"/>
                      <a:pt x="2574" y="459"/>
                      <a:pt x="2622" y="529"/>
                    </a:cubicBezTo>
                    <a:cubicBezTo>
                      <a:pt x="2670" y="599"/>
                      <a:pt x="2725" y="700"/>
                      <a:pt x="2760" y="802"/>
                    </a:cubicBezTo>
                    <a:cubicBezTo>
                      <a:pt x="2795" y="904"/>
                      <a:pt x="2821" y="1040"/>
                      <a:pt x="2832" y="1138"/>
                    </a:cubicBezTo>
                    <a:cubicBezTo>
                      <a:pt x="2843" y="1236"/>
                      <a:pt x="2843" y="1297"/>
                      <a:pt x="2829" y="1390"/>
                    </a:cubicBezTo>
                    <a:cubicBezTo>
                      <a:pt x="2815" y="1483"/>
                      <a:pt x="2774" y="1633"/>
                      <a:pt x="2748" y="1696"/>
                    </a:cubicBezTo>
                    <a:cubicBezTo>
                      <a:pt x="2722" y="1759"/>
                      <a:pt x="2694" y="1760"/>
                      <a:pt x="2670" y="1771"/>
                    </a:cubicBezTo>
                    <a:cubicBezTo>
                      <a:pt x="2646" y="1782"/>
                      <a:pt x="2624" y="1775"/>
                      <a:pt x="2601" y="1765"/>
                    </a:cubicBezTo>
                    <a:cubicBezTo>
                      <a:pt x="2578" y="1755"/>
                      <a:pt x="2563" y="1749"/>
                      <a:pt x="2532" y="1711"/>
                    </a:cubicBezTo>
                    <a:cubicBezTo>
                      <a:pt x="2501" y="1673"/>
                      <a:pt x="2467" y="1596"/>
                      <a:pt x="2412" y="1537"/>
                    </a:cubicBezTo>
                    <a:cubicBezTo>
                      <a:pt x="2357" y="1478"/>
                      <a:pt x="2269" y="1398"/>
                      <a:pt x="2205" y="1357"/>
                    </a:cubicBezTo>
                    <a:cubicBezTo>
                      <a:pt x="2141" y="1316"/>
                      <a:pt x="2082" y="1304"/>
                      <a:pt x="2031" y="1291"/>
                    </a:cubicBezTo>
                    <a:cubicBezTo>
                      <a:pt x="1980" y="1278"/>
                      <a:pt x="1924" y="1281"/>
                      <a:pt x="1896" y="1276"/>
                    </a:cubicBezTo>
                    <a:cubicBezTo>
                      <a:pt x="1868" y="1271"/>
                      <a:pt x="1871" y="1265"/>
                      <a:pt x="1863" y="1258"/>
                    </a:cubicBezTo>
                    <a:cubicBezTo>
                      <a:pt x="1855" y="1251"/>
                      <a:pt x="1849" y="1244"/>
                      <a:pt x="1848" y="1234"/>
                    </a:cubicBezTo>
                    <a:cubicBezTo>
                      <a:pt x="1847" y="1224"/>
                      <a:pt x="1852" y="1206"/>
                      <a:pt x="1854" y="1195"/>
                    </a:cubicBezTo>
                    <a:cubicBezTo>
                      <a:pt x="1856" y="1184"/>
                      <a:pt x="1860" y="1178"/>
                      <a:pt x="1860" y="1168"/>
                    </a:cubicBezTo>
                    <a:cubicBezTo>
                      <a:pt x="1860" y="1158"/>
                      <a:pt x="1860" y="1144"/>
                      <a:pt x="1857" y="1132"/>
                    </a:cubicBezTo>
                    <a:cubicBezTo>
                      <a:pt x="1854" y="1120"/>
                      <a:pt x="1847" y="1103"/>
                      <a:pt x="1842" y="1093"/>
                    </a:cubicBezTo>
                    <a:cubicBezTo>
                      <a:pt x="1837" y="1083"/>
                      <a:pt x="1837" y="1085"/>
                      <a:pt x="1827" y="1072"/>
                    </a:cubicBezTo>
                    <a:cubicBezTo>
                      <a:pt x="1817" y="1059"/>
                      <a:pt x="1800" y="1034"/>
                      <a:pt x="1782" y="1015"/>
                    </a:cubicBezTo>
                    <a:cubicBezTo>
                      <a:pt x="1764" y="996"/>
                      <a:pt x="1741" y="972"/>
                      <a:pt x="1716" y="955"/>
                    </a:cubicBezTo>
                    <a:cubicBezTo>
                      <a:pt x="1691" y="938"/>
                      <a:pt x="1662" y="927"/>
                      <a:pt x="1632" y="913"/>
                    </a:cubicBezTo>
                    <a:cubicBezTo>
                      <a:pt x="1602" y="899"/>
                      <a:pt x="1593" y="889"/>
                      <a:pt x="1536" y="871"/>
                    </a:cubicBezTo>
                    <a:cubicBezTo>
                      <a:pt x="1479" y="853"/>
                      <a:pt x="1356" y="816"/>
                      <a:pt x="1290" y="805"/>
                    </a:cubicBezTo>
                    <a:cubicBezTo>
                      <a:pt x="1224" y="794"/>
                      <a:pt x="1193" y="794"/>
                      <a:pt x="1137" y="802"/>
                    </a:cubicBezTo>
                    <a:cubicBezTo>
                      <a:pt x="1081" y="810"/>
                      <a:pt x="995" y="836"/>
                      <a:pt x="951" y="856"/>
                    </a:cubicBezTo>
                    <a:cubicBezTo>
                      <a:pt x="907" y="876"/>
                      <a:pt x="885" y="902"/>
                      <a:pt x="870" y="925"/>
                    </a:cubicBezTo>
                    <a:cubicBezTo>
                      <a:pt x="855" y="948"/>
                      <a:pt x="849" y="972"/>
                      <a:pt x="858" y="997"/>
                    </a:cubicBezTo>
                    <a:cubicBezTo>
                      <a:pt x="867" y="1022"/>
                      <a:pt x="897" y="1051"/>
                      <a:pt x="924" y="1075"/>
                    </a:cubicBezTo>
                    <a:cubicBezTo>
                      <a:pt x="951" y="1099"/>
                      <a:pt x="999" y="1128"/>
                      <a:pt x="1023" y="1144"/>
                    </a:cubicBezTo>
                    <a:cubicBezTo>
                      <a:pt x="1047" y="1160"/>
                      <a:pt x="1056" y="1155"/>
                      <a:pt x="1068" y="1168"/>
                    </a:cubicBezTo>
                    <a:cubicBezTo>
                      <a:pt x="1080" y="1181"/>
                      <a:pt x="1096" y="1205"/>
                      <a:pt x="1095" y="1219"/>
                    </a:cubicBezTo>
                    <a:cubicBezTo>
                      <a:pt x="1094" y="1233"/>
                      <a:pt x="1071" y="1237"/>
                      <a:pt x="1062" y="1252"/>
                    </a:cubicBezTo>
                    <a:cubicBezTo>
                      <a:pt x="1053" y="1267"/>
                      <a:pt x="1051" y="1282"/>
                      <a:pt x="1041" y="1309"/>
                    </a:cubicBezTo>
                    <a:cubicBezTo>
                      <a:pt x="1031" y="1336"/>
                      <a:pt x="1017" y="1378"/>
                      <a:pt x="1002" y="1414"/>
                    </a:cubicBezTo>
                    <a:cubicBezTo>
                      <a:pt x="987" y="1450"/>
                      <a:pt x="972" y="1500"/>
                      <a:pt x="948" y="1522"/>
                    </a:cubicBezTo>
                    <a:cubicBezTo>
                      <a:pt x="924" y="1544"/>
                      <a:pt x="917" y="1544"/>
                      <a:pt x="858" y="1549"/>
                    </a:cubicBezTo>
                    <a:cubicBezTo>
                      <a:pt x="799" y="1554"/>
                      <a:pt x="638" y="1554"/>
                      <a:pt x="594" y="1555"/>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fr-FR"/>
              </a:p>
            </p:txBody>
          </p:sp>
        </p:grpSp>
      </p:gr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72"/>
          <p:cNvGrpSpPr>
            <a:grpSpLocks/>
          </p:cNvGrpSpPr>
          <p:nvPr/>
        </p:nvGrpSpPr>
        <p:grpSpPr bwMode="auto">
          <a:xfrm>
            <a:off x="153988" y="134938"/>
            <a:ext cx="9202737" cy="6489700"/>
            <a:chOff x="99" y="296"/>
            <a:chExt cx="5797" cy="3764"/>
          </a:xfrm>
        </p:grpSpPr>
        <p:sp>
          <p:nvSpPr>
            <p:cNvPr id="30724" name="Rectangle 54"/>
            <p:cNvSpPr>
              <a:spLocks noChangeArrowheads="1"/>
            </p:cNvSpPr>
            <p:nvPr/>
          </p:nvSpPr>
          <p:spPr bwMode="auto">
            <a:xfrm>
              <a:off x="99" y="296"/>
              <a:ext cx="5556" cy="3764"/>
            </a:xfrm>
            <a:prstGeom prst="rect">
              <a:avLst/>
            </a:prstGeom>
            <a:solidFill>
              <a:srgbClr val="E4FFC9"/>
            </a:solidFill>
            <a:ln w="9525">
              <a:solidFill>
                <a:schemeClr val="tx1"/>
              </a:solidFill>
              <a:miter lim="800000"/>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sp>
          <p:nvSpPr>
            <p:cNvPr id="30725" name="Rectangle 55"/>
            <p:cNvSpPr>
              <a:spLocks noChangeArrowheads="1"/>
            </p:cNvSpPr>
            <p:nvPr/>
          </p:nvSpPr>
          <p:spPr bwMode="auto">
            <a:xfrm>
              <a:off x="136" y="309"/>
              <a:ext cx="576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fr-FR" altLang="fr-FR" sz="3600">
                  <a:solidFill>
                    <a:schemeClr val="tx2"/>
                  </a:solidFill>
                  <a:latin typeface="Arial Rounded MT Bold" pitchFamily="34" charset="0"/>
                </a:rPr>
                <a:t>LE  SYSTEME  NERVEUX  CENTRAL</a:t>
              </a:r>
            </a:p>
          </p:txBody>
        </p:sp>
        <p:pic>
          <p:nvPicPr>
            <p:cNvPr id="30726" name="Picture 56" descr="me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 y="1677"/>
              <a:ext cx="1036" cy="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57" descr="telo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 y="1677"/>
              <a:ext cx="1032" cy="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58" descr="diou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8" y="1678"/>
              <a:ext cx="1036" cy="1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9" name="Picture 59" descr="myou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8" y="1677"/>
              <a:ext cx="1044" cy="1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0" name="Picture 60" descr="mesou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7" y="1677"/>
              <a:ext cx="1036" cy="1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31" name="Group 61"/>
            <p:cNvGrpSpPr>
              <a:grpSpLocks/>
            </p:cNvGrpSpPr>
            <p:nvPr/>
          </p:nvGrpSpPr>
          <p:grpSpPr bwMode="auto">
            <a:xfrm>
              <a:off x="184" y="1677"/>
              <a:ext cx="5398" cy="1225"/>
              <a:chOff x="204" y="1661"/>
              <a:chExt cx="5398" cy="1225"/>
            </a:xfrm>
          </p:grpSpPr>
          <p:sp>
            <p:nvSpPr>
              <p:cNvPr id="30732" name="Text Box 62"/>
              <p:cNvSpPr txBox="1">
                <a:spLocks noChangeArrowheads="1"/>
              </p:cNvSpPr>
              <p:nvPr/>
            </p:nvSpPr>
            <p:spPr bwMode="auto">
              <a:xfrm>
                <a:off x="2381" y="2704"/>
                <a:ext cx="1043" cy="15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sz="1200">
                    <a:latin typeface="Arial Rounded MT Bold" pitchFamily="34" charset="0"/>
                  </a:rPr>
                  <a:t>MESENCEPHALE</a:t>
                </a:r>
              </a:p>
            </p:txBody>
          </p:sp>
          <p:sp>
            <p:nvSpPr>
              <p:cNvPr id="30733" name="Text Box 63"/>
              <p:cNvSpPr txBox="1">
                <a:spLocks noChangeArrowheads="1"/>
              </p:cNvSpPr>
              <p:nvPr/>
            </p:nvSpPr>
            <p:spPr bwMode="auto">
              <a:xfrm>
                <a:off x="1292" y="2713"/>
                <a:ext cx="1044" cy="15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sz="1200">
                    <a:latin typeface="Arial Rounded MT Bold" pitchFamily="34" charset="0"/>
                  </a:rPr>
                  <a:t>DIENCEPHALE</a:t>
                </a:r>
              </a:p>
            </p:txBody>
          </p:sp>
          <p:sp>
            <p:nvSpPr>
              <p:cNvPr id="30734" name="Text Box 64"/>
              <p:cNvSpPr txBox="1">
                <a:spLocks noChangeArrowheads="1"/>
              </p:cNvSpPr>
              <p:nvPr/>
            </p:nvSpPr>
            <p:spPr bwMode="auto">
              <a:xfrm>
                <a:off x="4558" y="2704"/>
                <a:ext cx="1044" cy="15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FR" altLang="fr-FR" sz="1200">
                    <a:latin typeface="Arial Rounded MT Bold" pitchFamily="34" charset="0"/>
                  </a:rPr>
                  <a:t>MYELENCEPHALE</a:t>
                </a:r>
              </a:p>
            </p:txBody>
          </p:sp>
          <p:sp>
            <p:nvSpPr>
              <p:cNvPr id="30735" name="Text Box 65"/>
              <p:cNvSpPr txBox="1">
                <a:spLocks noChangeArrowheads="1"/>
              </p:cNvSpPr>
              <p:nvPr/>
            </p:nvSpPr>
            <p:spPr bwMode="auto">
              <a:xfrm>
                <a:off x="3470" y="2704"/>
                <a:ext cx="1043" cy="15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sz="1200">
                    <a:latin typeface="Arial Rounded MT Bold" pitchFamily="34" charset="0"/>
                  </a:rPr>
                  <a:t>METENCEPHALE</a:t>
                </a:r>
              </a:p>
            </p:txBody>
          </p:sp>
          <p:sp>
            <p:nvSpPr>
              <p:cNvPr id="30736" name="Text Box 66"/>
              <p:cNvSpPr txBox="1">
                <a:spLocks noChangeArrowheads="1"/>
              </p:cNvSpPr>
              <p:nvPr/>
            </p:nvSpPr>
            <p:spPr bwMode="auto">
              <a:xfrm>
                <a:off x="204" y="2713"/>
                <a:ext cx="1043" cy="15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sz="1200">
                    <a:latin typeface="Arial Rounded MT Bold" pitchFamily="34" charset="0"/>
                  </a:rPr>
                  <a:t>TELENCEPHALE</a:t>
                </a:r>
              </a:p>
            </p:txBody>
          </p:sp>
          <p:sp>
            <p:nvSpPr>
              <p:cNvPr id="30737" name="Rectangle 67"/>
              <p:cNvSpPr>
                <a:spLocks noChangeArrowheads="1"/>
              </p:cNvSpPr>
              <p:nvPr/>
            </p:nvSpPr>
            <p:spPr bwMode="auto">
              <a:xfrm>
                <a:off x="204" y="1661"/>
                <a:ext cx="1043" cy="1225"/>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sp>
            <p:nvSpPr>
              <p:cNvPr id="30738" name="Rectangle 68"/>
              <p:cNvSpPr>
                <a:spLocks noChangeArrowheads="1"/>
              </p:cNvSpPr>
              <p:nvPr/>
            </p:nvSpPr>
            <p:spPr bwMode="auto">
              <a:xfrm>
                <a:off x="1292" y="1661"/>
                <a:ext cx="1044" cy="1225"/>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sp>
            <p:nvSpPr>
              <p:cNvPr id="30739" name="Rectangle 69"/>
              <p:cNvSpPr>
                <a:spLocks noChangeArrowheads="1"/>
              </p:cNvSpPr>
              <p:nvPr/>
            </p:nvSpPr>
            <p:spPr bwMode="auto">
              <a:xfrm>
                <a:off x="2381" y="1661"/>
                <a:ext cx="1043" cy="1225"/>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sp>
            <p:nvSpPr>
              <p:cNvPr id="30740" name="Rectangle 70"/>
              <p:cNvSpPr>
                <a:spLocks noChangeArrowheads="1"/>
              </p:cNvSpPr>
              <p:nvPr/>
            </p:nvSpPr>
            <p:spPr bwMode="auto">
              <a:xfrm>
                <a:off x="3470" y="1661"/>
                <a:ext cx="1043" cy="1225"/>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sp>
            <p:nvSpPr>
              <p:cNvPr id="30741" name="Rectangle 71"/>
              <p:cNvSpPr>
                <a:spLocks noChangeArrowheads="1"/>
              </p:cNvSpPr>
              <p:nvPr/>
            </p:nvSpPr>
            <p:spPr bwMode="auto">
              <a:xfrm>
                <a:off x="4558" y="1661"/>
                <a:ext cx="1044" cy="1225"/>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grpSp>
      </p:grpSp>
      <p:sp>
        <p:nvSpPr>
          <p:cNvPr id="30723" name="Rectangle 1"/>
          <p:cNvSpPr>
            <a:spLocks noChangeArrowheads="1"/>
          </p:cNvSpPr>
          <p:nvPr/>
        </p:nvSpPr>
        <p:spPr bwMode="auto">
          <a:xfrm>
            <a:off x="215900" y="4687888"/>
            <a:ext cx="457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ChangeArrowheads="1"/>
          </p:cNvSpPr>
          <p:nvPr/>
        </p:nvSpPr>
        <p:spPr bwMode="auto">
          <a:xfrm>
            <a:off x="0" y="306388"/>
            <a:ext cx="9036050" cy="738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fr-FR" altLang="fr-FR" sz="2000" u="sng">
                <a:solidFill>
                  <a:srgbClr val="92D050"/>
                </a:solidFill>
                <a:latin typeface="Comic Sans MS" pitchFamily="66" charset="0"/>
              </a:rPr>
              <a:t>Le télencéphale </a:t>
            </a:r>
            <a:r>
              <a:rPr lang="fr-FR" altLang="fr-FR" sz="2000">
                <a:latin typeface="Comic Sans MS" pitchFamily="66" charset="0"/>
              </a:rPr>
              <a:t>: c’est le cerveau. Il s'agit de l'ensemble constitué par les </a:t>
            </a:r>
            <a:r>
              <a:rPr lang="fr-FR" altLang="fr-FR" sz="2000">
                <a:latin typeface="Comic Sans MS" pitchFamily="66" charset="0"/>
                <a:hlinkClick r:id="rId2" action="ppaction://hlinkfile" tooltip="Hémisphères cérébraux"/>
              </a:rPr>
              <a:t>hémisphères cérébraux</a:t>
            </a:r>
            <a:r>
              <a:rPr lang="fr-FR" altLang="fr-FR" sz="2000">
                <a:latin typeface="Comic Sans MS" pitchFamily="66" charset="0"/>
              </a:rPr>
              <a:t> (</a:t>
            </a:r>
            <a:r>
              <a:rPr lang="fr-FR" altLang="fr-FR" sz="2000">
                <a:latin typeface="Comic Sans MS" pitchFamily="66" charset="0"/>
                <a:hlinkClick r:id="rId3" action="ppaction://hlinkfile" tooltip="Cortex cérébral"/>
              </a:rPr>
              <a:t>cortex cérébral</a:t>
            </a:r>
            <a:r>
              <a:rPr lang="fr-FR" altLang="fr-FR" sz="2000">
                <a:latin typeface="Comic Sans MS" pitchFamily="66" charset="0"/>
              </a:rPr>
              <a:t>, </a:t>
            </a:r>
            <a:r>
              <a:rPr lang="fr-FR" altLang="fr-FR" sz="2000">
                <a:latin typeface="Comic Sans MS" pitchFamily="66" charset="0"/>
                <a:hlinkClick r:id="rId4" action="ppaction://hlinkfile" tooltip="Substance blanche"/>
              </a:rPr>
              <a:t>substance blanche</a:t>
            </a:r>
            <a:r>
              <a:rPr lang="fr-FR" altLang="fr-FR" sz="2000">
                <a:latin typeface="Comic Sans MS" pitchFamily="66" charset="0"/>
              </a:rPr>
              <a:t> et structures </a:t>
            </a:r>
            <a:r>
              <a:rPr lang="fr-FR" altLang="fr-FR" sz="2000">
                <a:latin typeface="Comic Sans MS" pitchFamily="66" charset="0"/>
                <a:hlinkClick r:id="rId5" action="ppaction://hlinkfile" tooltip="Sous-cortical"/>
              </a:rPr>
              <a:t>sous-corticales</a:t>
            </a:r>
            <a:r>
              <a:rPr lang="fr-FR" altLang="fr-FR" sz="2000">
                <a:latin typeface="Comic Sans MS" pitchFamily="66" charset="0"/>
              </a:rPr>
              <a:t>) et des structures associées.</a:t>
            </a:r>
          </a:p>
          <a:p>
            <a:endParaRPr lang="fr-FR" altLang="fr-FR" sz="2000">
              <a:latin typeface="Comic Sans MS" pitchFamily="66" charset="0"/>
            </a:endParaRPr>
          </a:p>
          <a:p>
            <a:r>
              <a:rPr lang="fr-FR" altLang="fr-FR" sz="2000">
                <a:solidFill>
                  <a:srgbClr val="00B050"/>
                </a:solidFill>
                <a:latin typeface="Comic Sans MS" pitchFamily="66" charset="0"/>
              </a:rPr>
              <a:t>Le </a:t>
            </a:r>
            <a:r>
              <a:rPr lang="fr-FR" altLang="fr-FR" sz="2000" b="1">
                <a:solidFill>
                  <a:srgbClr val="00B050"/>
                </a:solidFill>
                <a:latin typeface="Comic Sans MS" pitchFamily="66" charset="0"/>
              </a:rPr>
              <a:t>diencéphale</a:t>
            </a:r>
            <a:r>
              <a:rPr lang="fr-FR" altLang="fr-FR" sz="2000">
                <a:solidFill>
                  <a:srgbClr val="00B050"/>
                </a:solidFill>
                <a:latin typeface="Comic Sans MS" pitchFamily="66" charset="0"/>
              </a:rPr>
              <a:t> </a:t>
            </a:r>
            <a:r>
              <a:rPr lang="fr-FR" altLang="fr-FR" sz="2000">
                <a:latin typeface="Comic Sans MS" pitchFamily="66" charset="0"/>
              </a:rPr>
              <a:t>désigne, en </a:t>
            </a:r>
            <a:r>
              <a:rPr lang="fr-FR" altLang="fr-FR" sz="2000">
                <a:latin typeface="Comic Sans MS" pitchFamily="66" charset="0"/>
                <a:hlinkClick r:id="rId6" action="ppaction://hlinkfile" tooltip="Neuroanatomie"/>
              </a:rPr>
              <a:t>neuroanatomie</a:t>
            </a:r>
            <a:r>
              <a:rPr lang="fr-FR" altLang="fr-FR" sz="2000">
                <a:latin typeface="Comic Sans MS" pitchFamily="66" charset="0"/>
              </a:rPr>
              <a:t> des </a:t>
            </a:r>
            <a:r>
              <a:rPr lang="fr-FR" altLang="fr-FR" sz="2000">
                <a:latin typeface="Comic Sans MS" pitchFamily="66" charset="0"/>
                <a:hlinkClick r:id="rId7" action="ppaction://hlinkfile" tooltip="Vertébré"/>
              </a:rPr>
              <a:t>vertébrés</a:t>
            </a:r>
            <a:r>
              <a:rPr lang="fr-FR" altLang="fr-FR" sz="2000">
                <a:latin typeface="Comic Sans MS" pitchFamily="66" charset="0"/>
              </a:rPr>
              <a:t>, les ensembles de </a:t>
            </a:r>
            <a:r>
              <a:rPr lang="fr-FR" altLang="fr-FR" sz="2000">
                <a:latin typeface="Comic Sans MS" pitchFamily="66" charset="0"/>
                <a:hlinkClick r:id="rId8" action="ppaction://hlinkfile" tooltip="Substance grise"/>
              </a:rPr>
              <a:t>substance grise</a:t>
            </a:r>
            <a:r>
              <a:rPr lang="fr-FR" altLang="fr-FR" sz="2000">
                <a:latin typeface="Comic Sans MS" pitchFamily="66" charset="0"/>
              </a:rPr>
              <a:t>, de forme ovoïde constitués des </a:t>
            </a:r>
            <a:r>
              <a:rPr lang="fr-FR" altLang="fr-FR" sz="2000">
                <a:latin typeface="Comic Sans MS" pitchFamily="66" charset="0"/>
                <a:hlinkClick r:id="rId9" action="ppaction://hlinkfile" tooltip="Thalamus"/>
              </a:rPr>
              <a:t>thalamus</a:t>
            </a:r>
            <a:r>
              <a:rPr lang="fr-FR" altLang="fr-FR" sz="2000">
                <a:latin typeface="Comic Sans MS" pitchFamily="66" charset="0"/>
              </a:rPr>
              <a:t>, </a:t>
            </a:r>
            <a:r>
              <a:rPr lang="fr-FR" altLang="fr-FR" sz="2000">
                <a:latin typeface="Comic Sans MS" pitchFamily="66" charset="0"/>
                <a:hlinkClick r:id="rId10" action="ppaction://hlinkfile" tooltip="Hypothalamus"/>
              </a:rPr>
              <a:t>hypothalamus</a:t>
            </a:r>
            <a:r>
              <a:rPr lang="fr-FR" altLang="fr-FR" sz="2000">
                <a:latin typeface="Comic Sans MS" pitchFamily="66" charset="0"/>
              </a:rPr>
              <a:t>, </a:t>
            </a:r>
            <a:r>
              <a:rPr lang="fr-FR" altLang="fr-FR" sz="2000">
                <a:latin typeface="Comic Sans MS" pitchFamily="66" charset="0"/>
                <a:hlinkClick r:id="rId11" action="ppaction://hlinkfile" tooltip="Épithalamus"/>
              </a:rPr>
              <a:t>épithalamus</a:t>
            </a:r>
            <a:r>
              <a:rPr lang="fr-FR" altLang="fr-FR" sz="2000">
                <a:latin typeface="Comic Sans MS" pitchFamily="66" charset="0"/>
              </a:rPr>
              <a:t> et </a:t>
            </a:r>
            <a:r>
              <a:rPr lang="fr-FR" altLang="fr-FR" sz="2000">
                <a:latin typeface="Comic Sans MS" pitchFamily="66" charset="0"/>
                <a:hlinkClick r:id="rId12" action="ppaction://hlinkfile" tooltip="Noyau sous-thalamique"/>
              </a:rPr>
              <a:t>sous-thalamus</a:t>
            </a:r>
            <a:r>
              <a:rPr lang="fr-FR" altLang="fr-FR" sz="2000">
                <a:latin typeface="Comic Sans MS" pitchFamily="66" charset="0"/>
              </a:rPr>
              <a:t>.</a:t>
            </a:r>
          </a:p>
          <a:p>
            <a:endParaRPr lang="fr-FR" altLang="fr-FR" sz="2000">
              <a:latin typeface="Comic Sans MS" pitchFamily="66" charset="0"/>
            </a:endParaRPr>
          </a:p>
          <a:p>
            <a:r>
              <a:rPr lang="fr-FR" altLang="fr-FR" sz="2000">
                <a:solidFill>
                  <a:srgbClr val="00B050"/>
                </a:solidFill>
                <a:latin typeface="Comic Sans MS" pitchFamily="66" charset="0"/>
              </a:rPr>
              <a:t>Le </a:t>
            </a:r>
            <a:r>
              <a:rPr lang="fr-FR" altLang="fr-FR" sz="2000" b="1">
                <a:solidFill>
                  <a:srgbClr val="00B050"/>
                </a:solidFill>
                <a:latin typeface="Comic Sans MS" pitchFamily="66" charset="0"/>
              </a:rPr>
              <a:t>mésencéphale</a:t>
            </a:r>
            <a:r>
              <a:rPr lang="fr-FR" altLang="fr-FR" sz="2000">
                <a:latin typeface="Comic Sans MS" pitchFamily="66" charset="0"/>
              </a:rPr>
              <a:t>, le cerveau « moyen », est une région du </a:t>
            </a:r>
            <a:r>
              <a:rPr lang="fr-FR" altLang="fr-FR" sz="2000">
                <a:latin typeface="Comic Sans MS" pitchFamily="66" charset="0"/>
                <a:hlinkClick r:id="rId13" action="ppaction://hlinkfile" tooltip="Tronc cérébral"/>
              </a:rPr>
              <a:t>tronc cérébral</a:t>
            </a:r>
            <a:r>
              <a:rPr lang="fr-FR" altLang="fr-FR" sz="2000">
                <a:latin typeface="Comic Sans MS" pitchFamily="66" charset="0"/>
              </a:rPr>
              <a:t> reliée au </a:t>
            </a:r>
            <a:r>
              <a:rPr lang="fr-FR" altLang="fr-FR" sz="2000">
                <a:latin typeface="Comic Sans MS" pitchFamily="66" charset="0"/>
                <a:hlinkClick r:id="rId14" action="ppaction://hlinkfile" tooltip="Cerveau"/>
              </a:rPr>
              <a:t>cerveau</a:t>
            </a:r>
            <a:r>
              <a:rPr lang="fr-FR" altLang="fr-FR" sz="2000">
                <a:latin typeface="Comic Sans MS" pitchFamily="66" charset="0"/>
              </a:rPr>
              <a:t>,</a:t>
            </a:r>
          </a:p>
          <a:p>
            <a:endParaRPr lang="fr-FR" altLang="fr-FR" sz="2000">
              <a:latin typeface="Comic Sans MS" pitchFamily="66" charset="0"/>
            </a:endParaRPr>
          </a:p>
          <a:p>
            <a:r>
              <a:rPr lang="fr-FR" altLang="fr-FR" sz="2000">
                <a:solidFill>
                  <a:srgbClr val="00B050"/>
                </a:solidFill>
                <a:latin typeface="Comic Sans MS" pitchFamily="66" charset="0"/>
              </a:rPr>
              <a:t>Le </a:t>
            </a:r>
            <a:r>
              <a:rPr lang="fr-FR" altLang="fr-FR" sz="2000" b="1">
                <a:solidFill>
                  <a:srgbClr val="00B050"/>
                </a:solidFill>
                <a:latin typeface="Comic Sans MS" pitchFamily="66" charset="0"/>
              </a:rPr>
              <a:t>métencéphale</a:t>
            </a:r>
            <a:r>
              <a:rPr lang="fr-FR" altLang="fr-FR" sz="2000">
                <a:solidFill>
                  <a:srgbClr val="00B050"/>
                </a:solidFill>
                <a:latin typeface="Comic Sans MS" pitchFamily="66" charset="0"/>
              </a:rPr>
              <a:t> </a:t>
            </a:r>
            <a:r>
              <a:rPr lang="fr-FR" altLang="fr-FR" sz="2000">
                <a:latin typeface="Comic Sans MS" pitchFamily="66" charset="0"/>
              </a:rPr>
              <a:t>est une région de l'</a:t>
            </a:r>
            <a:r>
              <a:rPr lang="fr-FR" altLang="fr-FR" sz="2000">
                <a:latin typeface="Comic Sans MS" pitchFamily="66" charset="0"/>
                <a:hlinkClick r:id="rId15" action="ppaction://hlinkfile" tooltip="Encéphale"/>
              </a:rPr>
              <a:t>encéphale</a:t>
            </a:r>
            <a:r>
              <a:rPr lang="fr-FR" altLang="fr-FR" sz="2000">
                <a:latin typeface="Comic Sans MS" pitchFamily="66" charset="0"/>
              </a:rPr>
              <a:t> (partie du </a:t>
            </a:r>
            <a:r>
              <a:rPr lang="fr-FR" altLang="fr-FR" sz="2000">
                <a:latin typeface="Comic Sans MS" pitchFamily="66" charset="0"/>
                <a:hlinkClick r:id="rId16" action="ppaction://hlinkfile" tooltip="Système nerveux central"/>
              </a:rPr>
              <a:t>système nerveux central</a:t>
            </a:r>
            <a:r>
              <a:rPr lang="fr-FR" altLang="fr-FR" sz="2000">
                <a:latin typeface="Comic Sans MS" pitchFamily="66" charset="0"/>
              </a:rPr>
              <a:t>). Une fois le </a:t>
            </a:r>
            <a:r>
              <a:rPr lang="fr-FR" altLang="fr-FR" sz="2000">
                <a:latin typeface="Comic Sans MS" pitchFamily="66" charset="0"/>
                <a:hlinkClick r:id="rId17" action="ppaction://hlinkfile" tooltip="Stade embryonnaire"/>
              </a:rPr>
              <a:t>stade embryonnaire</a:t>
            </a:r>
            <a:r>
              <a:rPr lang="fr-FR" altLang="fr-FR" sz="2000">
                <a:latin typeface="Comic Sans MS" pitchFamily="66" charset="0"/>
              </a:rPr>
              <a:t> dépassé, la vésicule métencéphalique devient métencéphale et donne chez l'adulte la </a:t>
            </a:r>
            <a:r>
              <a:rPr lang="fr-FR" altLang="fr-FR" sz="2000">
                <a:latin typeface="Comic Sans MS" pitchFamily="66" charset="0"/>
                <a:hlinkClick r:id="rId18" action="ppaction://hlinkfile" tooltip="Protubérance annulaire"/>
              </a:rPr>
              <a:t>protubérance annulaire</a:t>
            </a:r>
            <a:r>
              <a:rPr lang="fr-FR" altLang="fr-FR" sz="2000">
                <a:latin typeface="Comic Sans MS" pitchFamily="66" charset="0"/>
              </a:rPr>
              <a:t> et le </a:t>
            </a:r>
            <a:r>
              <a:rPr lang="fr-FR" altLang="fr-FR" sz="2000">
                <a:latin typeface="Comic Sans MS" pitchFamily="66" charset="0"/>
                <a:hlinkClick r:id="rId19" action="ppaction://hlinkfile" tooltip="Cervelet"/>
              </a:rPr>
              <a:t>cervelet</a:t>
            </a:r>
            <a:r>
              <a:rPr lang="fr-FR" altLang="fr-FR" sz="2000">
                <a:latin typeface="Comic Sans MS" pitchFamily="66" charset="0"/>
              </a:rPr>
              <a:t>.</a:t>
            </a:r>
          </a:p>
          <a:p>
            <a:endParaRPr lang="fr-FR" altLang="fr-FR" sz="2000">
              <a:latin typeface="Comic Sans MS" pitchFamily="66" charset="0"/>
            </a:endParaRPr>
          </a:p>
          <a:p>
            <a:r>
              <a:rPr lang="fr-FR" altLang="fr-FR" sz="2000">
                <a:solidFill>
                  <a:srgbClr val="00B050"/>
                </a:solidFill>
                <a:latin typeface="Comic Sans MS" pitchFamily="66" charset="0"/>
              </a:rPr>
              <a:t>Le </a:t>
            </a:r>
            <a:r>
              <a:rPr lang="fr-FR" altLang="fr-FR" sz="2000" b="1">
                <a:solidFill>
                  <a:srgbClr val="00B050"/>
                </a:solidFill>
                <a:latin typeface="Comic Sans MS" pitchFamily="66" charset="0"/>
              </a:rPr>
              <a:t>bulbe rachidien</a:t>
            </a:r>
            <a:r>
              <a:rPr lang="fr-FR" altLang="fr-FR" sz="2000">
                <a:solidFill>
                  <a:srgbClr val="00B050"/>
                </a:solidFill>
                <a:latin typeface="Comic Sans MS" pitchFamily="66" charset="0"/>
              </a:rPr>
              <a:t> </a:t>
            </a:r>
            <a:r>
              <a:rPr lang="fr-FR" altLang="fr-FR" sz="2000">
                <a:latin typeface="Comic Sans MS" pitchFamily="66" charset="0"/>
              </a:rPr>
              <a:t>(ou </a:t>
            </a:r>
            <a:r>
              <a:rPr lang="fr-FR" altLang="fr-FR" sz="2000" b="1">
                <a:latin typeface="Comic Sans MS" pitchFamily="66" charset="0"/>
              </a:rPr>
              <a:t>medulla oblongata</a:t>
            </a:r>
            <a:r>
              <a:rPr lang="fr-FR" altLang="fr-FR" sz="2000">
                <a:latin typeface="Comic Sans MS" pitchFamily="66" charset="0"/>
              </a:rPr>
              <a:t>, </a:t>
            </a:r>
            <a:r>
              <a:rPr lang="fr-FR" altLang="fr-FR" sz="2000" b="1">
                <a:latin typeface="Comic Sans MS" pitchFamily="66" charset="0"/>
              </a:rPr>
              <a:t>moelle allongée</a:t>
            </a:r>
            <a:r>
              <a:rPr lang="fr-FR" altLang="fr-FR" sz="2000">
                <a:latin typeface="Comic Sans MS" pitchFamily="66" charset="0"/>
              </a:rPr>
              <a:t> dans la terminologie internationale ou </a:t>
            </a:r>
            <a:r>
              <a:rPr lang="fr-FR" altLang="fr-FR" sz="2000" b="1">
                <a:latin typeface="Comic Sans MS" pitchFamily="66" charset="0"/>
              </a:rPr>
              <a:t>myélencéphale</a:t>
            </a:r>
            <a:r>
              <a:rPr lang="fr-FR" altLang="fr-FR" sz="2000">
                <a:latin typeface="Comic Sans MS" pitchFamily="66" charset="0"/>
              </a:rPr>
              <a:t>) est la partie inférieure du </a:t>
            </a:r>
            <a:r>
              <a:rPr lang="fr-FR" altLang="fr-FR" sz="2000">
                <a:latin typeface="Comic Sans MS" pitchFamily="66" charset="0"/>
                <a:hlinkClick r:id="rId13" action="ppaction://hlinkfile" tooltip="Tronc cérébral"/>
              </a:rPr>
              <a:t>tronc cérébral</a:t>
            </a:r>
            <a:r>
              <a:rPr lang="fr-FR" altLang="fr-FR" sz="2000">
                <a:latin typeface="Comic Sans MS" pitchFamily="66" charset="0"/>
              </a:rPr>
              <a:t> (la plus caudale) chez les vertébrés. Elle prolonge en haut la </a:t>
            </a:r>
            <a:r>
              <a:rPr lang="fr-FR" altLang="fr-FR" sz="2000">
                <a:latin typeface="Comic Sans MS" pitchFamily="66" charset="0"/>
                <a:hlinkClick r:id="rId20" action="ppaction://hlinkfile" tooltip="Moelle épinière"/>
              </a:rPr>
              <a:t>moelle épinière</a:t>
            </a:r>
            <a:r>
              <a:rPr lang="fr-FR" altLang="fr-FR" sz="2000">
                <a:latin typeface="Comic Sans MS" pitchFamily="66" charset="0"/>
              </a:rPr>
              <a:t> et se situe en avant du </a:t>
            </a:r>
            <a:r>
              <a:rPr lang="fr-FR" altLang="fr-FR" sz="2000">
                <a:latin typeface="Comic Sans MS" pitchFamily="66" charset="0"/>
                <a:hlinkClick r:id="rId19" action="ppaction://hlinkfile" tooltip="Cervelet"/>
              </a:rPr>
              <a:t>cervelet</a:t>
            </a:r>
            <a:r>
              <a:rPr lang="fr-FR" altLang="fr-FR" sz="2000">
                <a:latin typeface="Comic Sans MS" pitchFamily="66" charset="0"/>
              </a:rPr>
              <a:t> dans la fosse postérieure du crâne. </a:t>
            </a:r>
          </a:p>
          <a:p>
            <a:endParaRPr lang="fr-FR" altLang="fr-FR">
              <a:latin typeface="Comic Sans MS" pitchFamily="66" charset="0"/>
            </a:endParaRPr>
          </a:p>
          <a:p>
            <a:endParaRPr lang="fr-FR" altLang="fr-FR">
              <a:latin typeface="Comic Sans MS" pitchFamily="66" charset="0"/>
            </a:endParaRPr>
          </a:p>
          <a:p>
            <a:endParaRPr lang="fr-FR" altLang="fr-FR">
              <a:latin typeface="Comic Sans MS" pitchFamily="66" charset="0"/>
            </a:endParaRPr>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40"/>
          <p:cNvGrpSpPr>
            <a:grpSpLocks/>
          </p:cNvGrpSpPr>
          <p:nvPr/>
        </p:nvGrpSpPr>
        <p:grpSpPr bwMode="auto">
          <a:xfrm>
            <a:off x="485775" y="1314450"/>
            <a:ext cx="8315325" cy="5118100"/>
            <a:chOff x="306" y="828"/>
            <a:chExt cx="5238" cy="3224"/>
          </a:xfrm>
        </p:grpSpPr>
        <p:pic>
          <p:nvPicPr>
            <p:cNvPr id="32777" name="Picture 2" descr="brain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 y="828"/>
              <a:ext cx="5238" cy="3224"/>
            </a:xfrm>
            <a:prstGeom prst="rect">
              <a:avLst/>
            </a:prstGeom>
            <a:noFill/>
            <a:ln w="63500" cmpd="dbl">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2778" name="Freeform 38"/>
            <p:cNvSpPr>
              <a:spLocks/>
            </p:cNvSpPr>
            <p:nvPr/>
          </p:nvSpPr>
          <p:spPr bwMode="auto">
            <a:xfrm>
              <a:off x="1204" y="1172"/>
              <a:ext cx="3972" cy="1797"/>
            </a:xfrm>
            <a:custGeom>
              <a:avLst/>
              <a:gdLst>
                <a:gd name="T0" fmla="*/ 1242 w 2843"/>
                <a:gd name="T1" fmla="*/ 1578 h 1782"/>
                <a:gd name="T2" fmla="*/ 1002 w 2843"/>
                <a:gd name="T3" fmla="*/ 1581 h 1782"/>
                <a:gd name="T4" fmla="*/ 773 w 2843"/>
                <a:gd name="T5" fmla="*/ 1572 h 1782"/>
                <a:gd name="T6" fmla="*/ 393 w 2843"/>
                <a:gd name="T7" fmla="*/ 1524 h 1782"/>
                <a:gd name="T8" fmla="*/ 147 w 2843"/>
                <a:gd name="T9" fmla="*/ 1441 h 1782"/>
                <a:gd name="T10" fmla="*/ 48 w 2843"/>
                <a:gd name="T11" fmla="*/ 1349 h 1782"/>
                <a:gd name="T12" fmla="*/ 0 w 2843"/>
                <a:gd name="T13" fmla="*/ 1152 h 1782"/>
                <a:gd name="T14" fmla="*/ 53 w 2843"/>
                <a:gd name="T15" fmla="*/ 950 h 1782"/>
                <a:gd name="T16" fmla="*/ 281 w 2843"/>
                <a:gd name="T17" fmla="*/ 617 h 1782"/>
                <a:gd name="T18" fmla="*/ 521 w 2843"/>
                <a:gd name="T19" fmla="*/ 403 h 1782"/>
                <a:gd name="T20" fmla="*/ 849 w 2843"/>
                <a:gd name="T21" fmla="*/ 230 h 1782"/>
                <a:gd name="T22" fmla="*/ 1435 w 2843"/>
                <a:gd name="T23" fmla="*/ 72 h 1782"/>
                <a:gd name="T24" fmla="*/ 2207 w 2843"/>
                <a:gd name="T25" fmla="*/ 10 h 1782"/>
                <a:gd name="T26" fmla="*/ 2934 w 2843"/>
                <a:gd name="T27" fmla="*/ 13 h 1782"/>
                <a:gd name="T28" fmla="*/ 3567 w 2843"/>
                <a:gd name="T29" fmla="*/ 66 h 1782"/>
                <a:gd name="T30" fmla="*/ 4433 w 2843"/>
                <a:gd name="T31" fmla="*/ 239 h 1782"/>
                <a:gd name="T32" fmla="*/ 4826 w 2843"/>
                <a:gd name="T33" fmla="*/ 388 h 1782"/>
                <a:gd name="T34" fmla="*/ 5118 w 2843"/>
                <a:gd name="T35" fmla="*/ 537 h 1782"/>
                <a:gd name="T36" fmla="*/ 5387 w 2843"/>
                <a:gd name="T37" fmla="*/ 816 h 1782"/>
                <a:gd name="T38" fmla="*/ 5528 w 2843"/>
                <a:gd name="T39" fmla="*/ 1158 h 1782"/>
                <a:gd name="T40" fmla="*/ 5521 w 2843"/>
                <a:gd name="T41" fmla="*/ 1414 h 1782"/>
                <a:gd name="T42" fmla="*/ 5364 w 2843"/>
                <a:gd name="T43" fmla="*/ 1724 h 1782"/>
                <a:gd name="T44" fmla="*/ 5211 w 2843"/>
                <a:gd name="T45" fmla="*/ 1801 h 1782"/>
                <a:gd name="T46" fmla="*/ 5077 w 2843"/>
                <a:gd name="T47" fmla="*/ 1795 h 1782"/>
                <a:gd name="T48" fmla="*/ 4942 w 2843"/>
                <a:gd name="T49" fmla="*/ 1740 h 1782"/>
                <a:gd name="T50" fmla="*/ 4708 w 2843"/>
                <a:gd name="T51" fmla="*/ 1563 h 1782"/>
                <a:gd name="T52" fmla="*/ 4305 w 2843"/>
                <a:gd name="T53" fmla="*/ 1380 h 1782"/>
                <a:gd name="T54" fmla="*/ 3965 w 2843"/>
                <a:gd name="T55" fmla="*/ 1313 h 1782"/>
                <a:gd name="T56" fmla="*/ 3701 w 2843"/>
                <a:gd name="T57" fmla="*/ 1298 h 1782"/>
                <a:gd name="T58" fmla="*/ 3637 w 2843"/>
                <a:gd name="T59" fmla="*/ 1280 h 1782"/>
                <a:gd name="T60" fmla="*/ 3607 w 2843"/>
                <a:gd name="T61" fmla="*/ 1254 h 1782"/>
                <a:gd name="T62" fmla="*/ 3619 w 2843"/>
                <a:gd name="T63" fmla="*/ 1215 h 1782"/>
                <a:gd name="T64" fmla="*/ 3631 w 2843"/>
                <a:gd name="T65" fmla="*/ 1188 h 1782"/>
                <a:gd name="T66" fmla="*/ 3624 w 2843"/>
                <a:gd name="T67" fmla="*/ 1152 h 1782"/>
                <a:gd name="T68" fmla="*/ 3595 w 2843"/>
                <a:gd name="T69" fmla="*/ 1111 h 1782"/>
                <a:gd name="T70" fmla="*/ 3567 w 2843"/>
                <a:gd name="T71" fmla="*/ 1090 h 1782"/>
                <a:gd name="T72" fmla="*/ 3479 w 2843"/>
                <a:gd name="T73" fmla="*/ 1033 h 1782"/>
                <a:gd name="T74" fmla="*/ 3349 w 2843"/>
                <a:gd name="T75" fmla="*/ 971 h 1782"/>
                <a:gd name="T76" fmla="*/ 3185 w 2843"/>
                <a:gd name="T77" fmla="*/ 929 h 1782"/>
                <a:gd name="T78" fmla="*/ 2998 w 2843"/>
                <a:gd name="T79" fmla="*/ 885 h 1782"/>
                <a:gd name="T80" fmla="*/ 2518 w 2843"/>
                <a:gd name="T81" fmla="*/ 819 h 1782"/>
                <a:gd name="T82" fmla="*/ 2220 w 2843"/>
                <a:gd name="T83" fmla="*/ 816 h 1782"/>
                <a:gd name="T84" fmla="*/ 1857 w 2843"/>
                <a:gd name="T85" fmla="*/ 870 h 1782"/>
                <a:gd name="T86" fmla="*/ 1697 w 2843"/>
                <a:gd name="T87" fmla="*/ 941 h 1782"/>
                <a:gd name="T88" fmla="*/ 1675 w 2843"/>
                <a:gd name="T89" fmla="*/ 1013 h 1782"/>
                <a:gd name="T90" fmla="*/ 1804 w 2843"/>
                <a:gd name="T91" fmla="*/ 1093 h 1782"/>
                <a:gd name="T92" fmla="*/ 1996 w 2843"/>
                <a:gd name="T93" fmla="*/ 1164 h 1782"/>
                <a:gd name="T94" fmla="*/ 2084 w 2843"/>
                <a:gd name="T95" fmla="*/ 1188 h 1782"/>
                <a:gd name="T96" fmla="*/ 2138 w 2843"/>
                <a:gd name="T97" fmla="*/ 1239 h 1782"/>
                <a:gd name="T98" fmla="*/ 2073 w 2843"/>
                <a:gd name="T99" fmla="*/ 1274 h 1782"/>
                <a:gd name="T100" fmla="*/ 2031 w 2843"/>
                <a:gd name="T101" fmla="*/ 1331 h 1782"/>
                <a:gd name="T102" fmla="*/ 1956 w 2843"/>
                <a:gd name="T103" fmla="*/ 1438 h 1782"/>
                <a:gd name="T104" fmla="*/ 1850 w 2843"/>
                <a:gd name="T105" fmla="*/ 1548 h 1782"/>
                <a:gd name="T106" fmla="*/ 1675 w 2843"/>
                <a:gd name="T107" fmla="*/ 1575 h 1782"/>
                <a:gd name="T108" fmla="*/ 1160 w 2843"/>
                <a:gd name="T109" fmla="*/ 1581 h 178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843"/>
                <a:gd name="T166" fmla="*/ 0 h 1782"/>
                <a:gd name="T167" fmla="*/ 2843 w 2843"/>
                <a:gd name="T168" fmla="*/ 1782 h 178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843" h="1782">
                  <a:moveTo>
                    <a:pt x="636" y="1552"/>
                  </a:moveTo>
                  <a:cubicBezTo>
                    <a:pt x="594" y="1554"/>
                    <a:pt x="553" y="1556"/>
                    <a:pt x="513" y="1555"/>
                  </a:cubicBezTo>
                  <a:cubicBezTo>
                    <a:pt x="473" y="1554"/>
                    <a:pt x="448" y="1555"/>
                    <a:pt x="396" y="1546"/>
                  </a:cubicBezTo>
                  <a:cubicBezTo>
                    <a:pt x="344" y="1537"/>
                    <a:pt x="255" y="1520"/>
                    <a:pt x="201" y="1498"/>
                  </a:cubicBezTo>
                  <a:cubicBezTo>
                    <a:pt x="147" y="1476"/>
                    <a:pt x="104" y="1445"/>
                    <a:pt x="75" y="1417"/>
                  </a:cubicBezTo>
                  <a:cubicBezTo>
                    <a:pt x="46" y="1389"/>
                    <a:pt x="36" y="1374"/>
                    <a:pt x="24" y="1327"/>
                  </a:cubicBezTo>
                  <a:cubicBezTo>
                    <a:pt x="12" y="1280"/>
                    <a:pt x="0" y="1197"/>
                    <a:pt x="0" y="1132"/>
                  </a:cubicBezTo>
                  <a:cubicBezTo>
                    <a:pt x="0" y="1067"/>
                    <a:pt x="3" y="1022"/>
                    <a:pt x="27" y="934"/>
                  </a:cubicBezTo>
                  <a:cubicBezTo>
                    <a:pt x="51" y="846"/>
                    <a:pt x="104" y="697"/>
                    <a:pt x="144" y="607"/>
                  </a:cubicBezTo>
                  <a:cubicBezTo>
                    <a:pt x="184" y="517"/>
                    <a:pt x="219" y="460"/>
                    <a:pt x="267" y="397"/>
                  </a:cubicBezTo>
                  <a:cubicBezTo>
                    <a:pt x="315" y="334"/>
                    <a:pt x="357" y="281"/>
                    <a:pt x="435" y="226"/>
                  </a:cubicBezTo>
                  <a:cubicBezTo>
                    <a:pt x="513" y="171"/>
                    <a:pt x="619" y="106"/>
                    <a:pt x="735" y="70"/>
                  </a:cubicBezTo>
                  <a:cubicBezTo>
                    <a:pt x="851" y="34"/>
                    <a:pt x="1003" y="20"/>
                    <a:pt x="1131" y="10"/>
                  </a:cubicBezTo>
                  <a:cubicBezTo>
                    <a:pt x="1259" y="0"/>
                    <a:pt x="1387" y="4"/>
                    <a:pt x="1503" y="13"/>
                  </a:cubicBezTo>
                  <a:cubicBezTo>
                    <a:pt x="1619" y="22"/>
                    <a:pt x="1699" y="27"/>
                    <a:pt x="1827" y="64"/>
                  </a:cubicBezTo>
                  <a:cubicBezTo>
                    <a:pt x="1955" y="101"/>
                    <a:pt x="2163" y="182"/>
                    <a:pt x="2271" y="235"/>
                  </a:cubicBezTo>
                  <a:cubicBezTo>
                    <a:pt x="2379" y="288"/>
                    <a:pt x="2414" y="333"/>
                    <a:pt x="2472" y="382"/>
                  </a:cubicBezTo>
                  <a:cubicBezTo>
                    <a:pt x="2530" y="431"/>
                    <a:pt x="2574" y="459"/>
                    <a:pt x="2622" y="529"/>
                  </a:cubicBezTo>
                  <a:cubicBezTo>
                    <a:pt x="2670" y="599"/>
                    <a:pt x="2725" y="700"/>
                    <a:pt x="2760" y="802"/>
                  </a:cubicBezTo>
                  <a:cubicBezTo>
                    <a:pt x="2795" y="904"/>
                    <a:pt x="2821" y="1040"/>
                    <a:pt x="2832" y="1138"/>
                  </a:cubicBezTo>
                  <a:cubicBezTo>
                    <a:pt x="2843" y="1236"/>
                    <a:pt x="2843" y="1297"/>
                    <a:pt x="2829" y="1390"/>
                  </a:cubicBezTo>
                  <a:cubicBezTo>
                    <a:pt x="2815" y="1483"/>
                    <a:pt x="2774" y="1633"/>
                    <a:pt x="2748" y="1696"/>
                  </a:cubicBezTo>
                  <a:cubicBezTo>
                    <a:pt x="2722" y="1759"/>
                    <a:pt x="2694" y="1760"/>
                    <a:pt x="2670" y="1771"/>
                  </a:cubicBezTo>
                  <a:cubicBezTo>
                    <a:pt x="2646" y="1782"/>
                    <a:pt x="2624" y="1775"/>
                    <a:pt x="2601" y="1765"/>
                  </a:cubicBezTo>
                  <a:cubicBezTo>
                    <a:pt x="2578" y="1755"/>
                    <a:pt x="2563" y="1749"/>
                    <a:pt x="2532" y="1711"/>
                  </a:cubicBezTo>
                  <a:cubicBezTo>
                    <a:pt x="2501" y="1673"/>
                    <a:pt x="2467" y="1596"/>
                    <a:pt x="2412" y="1537"/>
                  </a:cubicBezTo>
                  <a:cubicBezTo>
                    <a:pt x="2357" y="1478"/>
                    <a:pt x="2269" y="1398"/>
                    <a:pt x="2205" y="1357"/>
                  </a:cubicBezTo>
                  <a:cubicBezTo>
                    <a:pt x="2141" y="1316"/>
                    <a:pt x="2082" y="1304"/>
                    <a:pt x="2031" y="1291"/>
                  </a:cubicBezTo>
                  <a:cubicBezTo>
                    <a:pt x="1980" y="1278"/>
                    <a:pt x="1924" y="1281"/>
                    <a:pt x="1896" y="1276"/>
                  </a:cubicBezTo>
                  <a:cubicBezTo>
                    <a:pt x="1868" y="1271"/>
                    <a:pt x="1871" y="1265"/>
                    <a:pt x="1863" y="1258"/>
                  </a:cubicBezTo>
                  <a:cubicBezTo>
                    <a:pt x="1855" y="1251"/>
                    <a:pt x="1849" y="1244"/>
                    <a:pt x="1848" y="1234"/>
                  </a:cubicBezTo>
                  <a:cubicBezTo>
                    <a:pt x="1847" y="1224"/>
                    <a:pt x="1852" y="1206"/>
                    <a:pt x="1854" y="1195"/>
                  </a:cubicBezTo>
                  <a:cubicBezTo>
                    <a:pt x="1856" y="1184"/>
                    <a:pt x="1860" y="1178"/>
                    <a:pt x="1860" y="1168"/>
                  </a:cubicBezTo>
                  <a:cubicBezTo>
                    <a:pt x="1860" y="1158"/>
                    <a:pt x="1860" y="1144"/>
                    <a:pt x="1857" y="1132"/>
                  </a:cubicBezTo>
                  <a:cubicBezTo>
                    <a:pt x="1854" y="1120"/>
                    <a:pt x="1847" y="1103"/>
                    <a:pt x="1842" y="1093"/>
                  </a:cubicBezTo>
                  <a:cubicBezTo>
                    <a:pt x="1837" y="1083"/>
                    <a:pt x="1837" y="1085"/>
                    <a:pt x="1827" y="1072"/>
                  </a:cubicBezTo>
                  <a:cubicBezTo>
                    <a:pt x="1817" y="1059"/>
                    <a:pt x="1800" y="1034"/>
                    <a:pt x="1782" y="1015"/>
                  </a:cubicBezTo>
                  <a:cubicBezTo>
                    <a:pt x="1764" y="996"/>
                    <a:pt x="1741" y="972"/>
                    <a:pt x="1716" y="955"/>
                  </a:cubicBezTo>
                  <a:cubicBezTo>
                    <a:pt x="1691" y="938"/>
                    <a:pt x="1662" y="927"/>
                    <a:pt x="1632" y="913"/>
                  </a:cubicBezTo>
                  <a:cubicBezTo>
                    <a:pt x="1602" y="899"/>
                    <a:pt x="1593" y="889"/>
                    <a:pt x="1536" y="871"/>
                  </a:cubicBezTo>
                  <a:cubicBezTo>
                    <a:pt x="1479" y="853"/>
                    <a:pt x="1356" y="816"/>
                    <a:pt x="1290" y="805"/>
                  </a:cubicBezTo>
                  <a:cubicBezTo>
                    <a:pt x="1224" y="794"/>
                    <a:pt x="1193" y="794"/>
                    <a:pt x="1137" y="802"/>
                  </a:cubicBezTo>
                  <a:cubicBezTo>
                    <a:pt x="1081" y="810"/>
                    <a:pt x="995" y="836"/>
                    <a:pt x="951" y="856"/>
                  </a:cubicBezTo>
                  <a:cubicBezTo>
                    <a:pt x="907" y="876"/>
                    <a:pt x="885" y="902"/>
                    <a:pt x="870" y="925"/>
                  </a:cubicBezTo>
                  <a:cubicBezTo>
                    <a:pt x="855" y="948"/>
                    <a:pt x="849" y="972"/>
                    <a:pt x="858" y="997"/>
                  </a:cubicBezTo>
                  <a:cubicBezTo>
                    <a:pt x="867" y="1022"/>
                    <a:pt x="897" y="1051"/>
                    <a:pt x="924" y="1075"/>
                  </a:cubicBezTo>
                  <a:cubicBezTo>
                    <a:pt x="951" y="1099"/>
                    <a:pt x="999" y="1128"/>
                    <a:pt x="1023" y="1144"/>
                  </a:cubicBezTo>
                  <a:cubicBezTo>
                    <a:pt x="1047" y="1160"/>
                    <a:pt x="1056" y="1155"/>
                    <a:pt x="1068" y="1168"/>
                  </a:cubicBezTo>
                  <a:cubicBezTo>
                    <a:pt x="1080" y="1181"/>
                    <a:pt x="1096" y="1205"/>
                    <a:pt x="1095" y="1219"/>
                  </a:cubicBezTo>
                  <a:cubicBezTo>
                    <a:pt x="1094" y="1233"/>
                    <a:pt x="1071" y="1237"/>
                    <a:pt x="1062" y="1252"/>
                  </a:cubicBezTo>
                  <a:cubicBezTo>
                    <a:pt x="1053" y="1267"/>
                    <a:pt x="1051" y="1282"/>
                    <a:pt x="1041" y="1309"/>
                  </a:cubicBezTo>
                  <a:cubicBezTo>
                    <a:pt x="1031" y="1336"/>
                    <a:pt x="1017" y="1378"/>
                    <a:pt x="1002" y="1414"/>
                  </a:cubicBezTo>
                  <a:cubicBezTo>
                    <a:pt x="987" y="1450"/>
                    <a:pt x="972" y="1500"/>
                    <a:pt x="948" y="1522"/>
                  </a:cubicBezTo>
                  <a:cubicBezTo>
                    <a:pt x="924" y="1544"/>
                    <a:pt x="917" y="1544"/>
                    <a:pt x="858" y="1549"/>
                  </a:cubicBezTo>
                  <a:cubicBezTo>
                    <a:pt x="799" y="1554"/>
                    <a:pt x="638" y="1554"/>
                    <a:pt x="594" y="1555"/>
                  </a:cubicBezTo>
                </a:path>
              </a:pathLst>
            </a:custGeom>
            <a:noFill/>
            <a:ln w="57150">
              <a:solidFill>
                <a:srgbClr val="008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fr-FR"/>
            </a:p>
          </p:txBody>
        </p:sp>
      </p:grpSp>
      <p:sp>
        <p:nvSpPr>
          <p:cNvPr id="32771" name="Text Box 3"/>
          <p:cNvSpPr txBox="1">
            <a:spLocks noChangeArrowheads="1"/>
          </p:cNvSpPr>
          <p:nvPr/>
        </p:nvSpPr>
        <p:spPr bwMode="auto">
          <a:xfrm>
            <a:off x="373063" y="376238"/>
            <a:ext cx="83454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a:latin typeface="Arial Rounded MT Bold" pitchFamily="34" charset="0"/>
              </a:rPr>
              <a:t>STRUCTURE  DU  CERVEAU</a:t>
            </a:r>
          </a:p>
        </p:txBody>
      </p:sp>
      <p:grpSp>
        <p:nvGrpSpPr>
          <p:cNvPr id="32772" name="Group 42"/>
          <p:cNvGrpSpPr>
            <a:grpSpLocks/>
          </p:cNvGrpSpPr>
          <p:nvPr/>
        </p:nvGrpSpPr>
        <p:grpSpPr bwMode="auto">
          <a:xfrm>
            <a:off x="560388" y="1400175"/>
            <a:ext cx="5740400" cy="2124075"/>
            <a:chOff x="353" y="882"/>
            <a:chExt cx="3616" cy="1338"/>
          </a:xfrm>
        </p:grpSpPr>
        <p:sp>
          <p:nvSpPr>
            <p:cNvPr id="32773" name="Text Box 7"/>
            <p:cNvSpPr txBox="1">
              <a:spLocks noChangeArrowheads="1"/>
            </p:cNvSpPr>
            <p:nvPr/>
          </p:nvSpPr>
          <p:spPr bwMode="auto">
            <a:xfrm>
              <a:off x="353" y="882"/>
              <a:ext cx="1474" cy="274"/>
            </a:xfrm>
            <a:prstGeom prst="rect">
              <a:avLst/>
            </a:prstGeom>
            <a:noFill/>
            <a:ln w="381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CA" altLang="fr-FR" sz="2000">
                  <a:latin typeface="Arial Rounded MT Bold" pitchFamily="34" charset="0"/>
                </a:rPr>
                <a:t>TELENCEPHALE</a:t>
              </a:r>
            </a:p>
          </p:txBody>
        </p:sp>
        <p:sp>
          <p:nvSpPr>
            <p:cNvPr id="32774" name="Line 8"/>
            <p:cNvSpPr>
              <a:spLocks noChangeShapeType="1"/>
            </p:cNvSpPr>
            <p:nvPr/>
          </p:nvSpPr>
          <p:spPr bwMode="auto">
            <a:xfrm>
              <a:off x="1822" y="1018"/>
              <a:ext cx="2147" cy="692"/>
            </a:xfrm>
            <a:prstGeom prst="line">
              <a:avLst/>
            </a:prstGeom>
            <a:noFill/>
            <a:ln w="38100">
              <a:solidFill>
                <a:srgbClr val="008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r-FR"/>
            </a:p>
          </p:txBody>
        </p:sp>
        <p:sp>
          <p:nvSpPr>
            <p:cNvPr id="32775" name="Line 9"/>
            <p:cNvSpPr>
              <a:spLocks noChangeShapeType="1"/>
            </p:cNvSpPr>
            <p:nvPr/>
          </p:nvSpPr>
          <p:spPr bwMode="auto">
            <a:xfrm>
              <a:off x="1818" y="1146"/>
              <a:ext cx="946" cy="774"/>
            </a:xfrm>
            <a:prstGeom prst="line">
              <a:avLst/>
            </a:prstGeom>
            <a:noFill/>
            <a:ln w="38100">
              <a:solidFill>
                <a:srgbClr val="008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r-FR"/>
            </a:p>
          </p:txBody>
        </p:sp>
        <p:sp>
          <p:nvSpPr>
            <p:cNvPr id="32776" name="Line 6"/>
            <p:cNvSpPr>
              <a:spLocks noChangeShapeType="1"/>
            </p:cNvSpPr>
            <p:nvPr/>
          </p:nvSpPr>
          <p:spPr bwMode="auto">
            <a:xfrm>
              <a:off x="1091" y="1149"/>
              <a:ext cx="659" cy="1071"/>
            </a:xfrm>
            <a:prstGeom prst="line">
              <a:avLst/>
            </a:prstGeom>
            <a:noFill/>
            <a:ln w="38100">
              <a:solidFill>
                <a:srgbClr val="008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r-FR"/>
            </a:p>
          </p:txBody>
        </p:sp>
      </p:gr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u contenu 2"/>
          <p:cNvSpPr>
            <a:spLocks noGrp="1"/>
          </p:cNvSpPr>
          <p:nvPr>
            <p:ph idx="1"/>
          </p:nvPr>
        </p:nvSpPr>
        <p:spPr>
          <a:xfrm>
            <a:off x="107950" y="228600"/>
            <a:ext cx="9036050" cy="6369050"/>
          </a:xfrm>
        </p:spPr>
        <p:txBody>
          <a:bodyPr/>
          <a:lstStyle/>
          <a:p>
            <a:pPr marL="0" indent="0" algn="ctr">
              <a:buFont typeface="Arial" charset="0"/>
              <a:buNone/>
            </a:pPr>
            <a:r>
              <a:rPr lang="fr-FR" altLang="fr-FR" sz="4000" u="sng" smtClean="0">
                <a:solidFill>
                  <a:srgbClr val="FF0000"/>
                </a:solidFill>
                <a:latin typeface="Comic Sans MS" pitchFamily="66" charset="0"/>
              </a:rPr>
              <a:t>INTRODUCTION :</a:t>
            </a:r>
          </a:p>
          <a:p>
            <a:pPr marL="0" indent="0">
              <a:buFont typeface="Arial" charset="0"/>
              <a:buNone/>
            </a:pPr>
            <a:endParaRPr lang="fr-FR" altLang="fr-FR" sz="4400" smtClean="0"/>
          </a:p>
          <a:p>
            <a:pPr marL="0" indent="0">
              <a:buFont typeface="Arial" charset="0"/>
              <a:buNone/>
            </a:pPr>
            <a:r>
              <a:rPr lang="fr-FR" altLang="fr-FR" sz="2400" u="sng" smtClean="0">
                <a:latin typeface="Comic Sans MS" pitchFamily="66" charset="0"/>
              </a:rPr>
              <a:t>Principes fondamentaux </a:t>
            </a:r>
            <a:r>
              <a:rPr lang="fr-FR" altLang="fr-FR" sz="2400" smtClean="0">
                <a:latin typeface="Comic Sans MS" pitchFamily="66" charset="0"/>
              </a:rPr>
              <a:t>: l’anatomie consiste à décrire les structures de l’organisme, la physiologie en étudie le mécanisme de fonctionnement normal.</a:t>
            </a:r>
          </a:p>
          <a:p>
            <a:pPr marL="0" indent="0">
              <a:buFont typeface="Arial" charset="0"/>
              <a:buNone/>
            </a:pPr>
            <a:endParaRPr lang="fr-FR" altLang="fr-FR" sz="2400" smtClean="0">
              <a:latin typeface="Comic Sans MS" pitchFamily="66" charset="0"/>
            </a:endParaRPr>
          </a:p>
          <a:p>
            <a:pPr marL="0" indent="0">
              <a:buFont typeface="Arial" charset="0"/>
              <a:buNone/>
            </a:pPr>
            <a:r>
              <a:rPr lang="fr-FR" altLang="fr-FR" sz="2400" smtClean="0">
                <a:latin typeface="Comic Sans MS" pitchFamily="66" charset="0"/>
              </a:rPr>
              <a:t>L’organisme humain est un ensemble d’appareils qui ont pour but :</a:t>
            </a:r>
          </a:p>
          <a:p>
            <a:pPr marL="0" indent="0">
              <a:buFont typeface="Arial" charset="0"/>
              <a:buNone/>
            </a:pPr>
            <a:r>
              <a:rPr lang="fr-FR" altLang="fr-FR" sz="2400" smtClean="0">
                <a:latin typeface="Comic Sans MS" pitchFamily="66" charset="0"/>
              </a:rPr>
              <a:t>	- de le maintenir en vie,</a:t>
            </a:r>
          </a:p>
          <a:p>
            <a:pPr marL="0" indent="0">
              <a:buFont typeface="Arial" charset="0"/>
              <a:buNone/>
            </a:pPr>
            <a:r>
              <a:rPr lang="fr-FR" altLang="fr-FR" sz="2400" smtClean="0">
                <a:latin typeface="Comic Sans MS" pitchFamily="66" charset="0"/>
              </a:rPr>
              <a:t>	- de le développer,</a:t>
            </a:r>
          </a:p>
          <a:p>
            <a:pPr marL="0" indent="0">
              <a:buFont typeface="Arial" charset="0"/>
              <a:buNone/>
            </a:pPr>
            <a:r>
              <a:rPr lang="fr-FR" altLang="fr-FR" sz="2400" smtClean="0">
                <a:latin typeface="Comic Sans MS" pitchFamily="66" charset="0"/>
              </a:rPr>
              <a:t>	- de le reproduire au sein du milieu environnant.</a:t>
            </a:r>
          </a:p>
          <a:p>
            <a:pPr marL="0" indent="0">
              <a:buFont typeface="Arial" charset="0"/>
              <a:buNone/>
            </a:pPr>
            <a:r>
              <a:rPr lang="fr-FR" altLang="fr-FR" sz="2400" smtClean="0">
                <a:latin typeface="Comic Sans MS" pitchFamily="66" charset="0"/>
              </a:rPr>
              <a:t>Un appareil est une association d’organes assurant une même fonction.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14"/>
          <p:cNvGrpSpPr>
            <a:grpSpLocks/>
          </p:cNvGrpSpPr>
          <p:nvPr/>
        </p:nvGrpSpPr>
        <p:grpSpPr bwMode="auto">
          <a:xfrm>
            <a:off x="333375" y="1285875"/>
            <a:ext cx="8451850" cy="5229225"/>
            <a:chOff x="210" y="810"/>
            <a:chExt cx="5324" cy="3294"/>
          </a:xfrm>
        </p:grpSpPr>
        <p:sp>
          <p:nvSpPr>
            <p:cNvPr id="33797" name="Rectangle 13"/>
            <p:cNvSpPr>
              <a:spLocks noChangeArrowheads="1"/>
            </p:cNvSpPr>
            <p:nvPr/>
          </p:nvSpPr>
          <p:spPr bwMode="auto">
            <a:xfrm>
              <a:off x="210" y="810"/>
              <a:ext cx="2898" cy="3294"/>
            </a:xfrm>
            <a:prstGeom prst="rect">
              <a:avLst/>
            </a:prstGeom>
            <a:solidFill>
              <a:srgbClr val="F3F3F3"/>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sp>
          <p:nvSpPr>
            <p:cNvPr id="33798" name="Text Box 2"/>
            <p:cNvSpPr txBox="1">
              <a:spLocks noChangeArrowheads="1"/>
            </p:cNvSpPr>
            <p:nvPr/>
          </p:nvSpPr>
          <p:spPr bwMode="auto">
            <a:xfrm>
              <a:off x="306" y="912"/>
              <a:ext cx="2574" cy="312"/>
            </a:xfrm>
            <a:prstGeom prst="rect">
              <a:avLst/>
            </a:prstGeom>
            <a:solidFill>
              <a:schemeClr val="bg1"/>
            </a:solidFill>
            <a:ln w="38100">
              <a:solidFill>
                <a:srgbClr val="009900"/>
              </a:solidFill>
              <a:miter lim="800000"/>
              <a:headEnd/>
              <a:tailEnd/>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CA" altLang="fr-FR" sz="2400">
                  <a:latin typeface="Arial Rounded MT Bold" pitchFamily="34" charset="0"/>
                </a:rPr>
                <a:t>LE  TELENCEPHALE.</a:t>
              </a:r>
            </a:p>
          </p:txBody>
        </p:sp>
        <p:sp>
          <p:nvSpPr>
            <p:cNvPr id="33799" name="Text Box 6"/>
            <p:cNvSpPr txBox="1">
              <a:spLocks noChangeArrowheads="1"/>
            </p:cNvSpPr>
            <p:nvPr/>
          </p:nvSpPr>
          <p:spPr bwMode="auto">
            <a:xfrm>
              <a:off x="302" y="1447"/>
              <a:ext cx="2816" cy="2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nSpc>
                  <a:spcPct val="85000"/>
                </a:lnSpc>
                <a:spcBef>
                  <a:spcPct val="0"/>
                </a:spcBef>
                <a:buFontTx/>
                <a:buNone/>
              </a:pPr>
              <a:r>
                <a:rPr lang="fr-FR" altLang="fr-FR" sz="2400">
                  <a:latin typeface="Arial Rounded MT Bold" pitchFamily="34" charset="0"/>
                </a:rPr>
                <a:t>Le  télencéphale  constitue plus  de  80%  du  volume  </a:t>
              </a:r>
            </a:p>
            <a:p>
              <a:pPr>
                <a:lnSpc>
                  <a:spcPct val="85000"/>
                </a:lnSpc>
                <a:spcBef>
                  <a:spcPct val="0"/>
                </a:spcBef>
                <a:buFontTx/>
                <a:buNone/>
              </a:pPr>
              <a:r>
                <a:rPr lang="fr-FR" altLang="fr-FR" sz="2400">
                  <a:latin typeface="Arial Rounded MT Bold" pitchFamily="34" charset="0"/>
                </a:rPr>
                <a:t>de  l’ encéphale  humain.</a:t>
              </a:r>
            </a:p>
            <a:p>
              <a:pPr>
                <a:lnSpc>
                  <a:spcPct val="85000"/>
                </a:lnSpc>
                <a:spcBef>
                  <a:spcPct val="0"/>
                </a:spcBef>
                <a:buFontTx/>
                <a:buNone/>
              </a:pPr>
              <a:r>
                <a:rPr lang="fr-FR" altLang="fr-FR" sz="2400">
                  <a:latin typeface="Arial Rounded MT Bold" pitchFamily="34" charset="0"/>
                </a:rPr>
                <a:t> </a:t>
              </a:r>
            </a:p>
            <a:p>
              <a:pPr>
                <a:lnSpc>
                  <a:spcPct val="85000"/>
                </a:lnSpc>
                <a:spcBef>
                  <a:spcPct val="0"/>
                </a:spcBef>
                <a:buFontTx/>
                <a:buNone/>
              </a:pPr>
              <a:r>
                <a:rPr lang="fr-FR" altLang="fr-FR" sz="2400">
                  <a:latin typeface="Arial Rounded MT Bold" pitchFamily="34" charset="0"/>
                </a:rPr>
                <a:t>Il  est  formé  de  deux hémisphères  cérébraux reliés  par  un  ruban  de substance  blanche  : </a:t>
              </a:r>
            </a:p>
            <a:p>
              <a:pPr>
                <a:lnSpc>
                  <a:spcPct val="85000"/>
                </a:lnSpc>
                <a:spcBef>
                  <a:spcPct val="0"/>
                </a:spcBef>
                <a:buFontTx/>
                <a:buNone/>
              </a:pPr>
              <a:r>
                <a:rPr lang="fr-FR" altLang="fr-FR" sz="2400">
                  <a:latin typeface="Arial Rounded MT Bold" pitchFamily="34" charset="0"/>
                </a:rPr>
                <a:t>LE  CORPS  CALLEUX.</a:t>
              </a:r>
            </a:p>
            <a:p>
              <a:pPr>
                <a:lnSpc>
                  <a:spcPct val="85000"/>
                </a:lnSpc>
                <a:spcBef>
                  <a:spcPct val="0"/>
                </a:spcBef>
                <a:buFontTx/>
                <a:buNone/>
              </a:pPr>
              <a:endParaRPr lang="fr-FR" altLang="fr-FR" sz="2400">
                <a:latin typeface="Arial Rounded MT Bold" pitchFamily="34" charset="0"/>
              </a:endParaRPr>
            </a:p>
            <a:p>
              <a:pPr>
                <a:lnSpc>
                  <a:spcPct val="85000"/>
                </a:lnSpc>
                <a:spcBef>
                  <a:spcPct val="0"/>
                </a:spcBef>
                <a:buFontTx/>
                <a:buNone/>
              </a:pPr>
              <a:r>
                <a:rPr lang="fr-FR" altLang="fr-FR" sz="2400">
                  <a:latin typeface="Arial Rounded MT Bold" pitchFamily="34" charset="0"/>
                </a:rPr>
                <a:t>Le  corps  calleux  permet  la transmission  d’informations d’ un  hémisphère  à  l’ autre.</a:t>
              </a:r>
            </a:p>
          </p:txBody>
        </p:sp>
        <p:grpSp>
          <p:nvGrpSpPr>
            <p:cNvPr id="33800" name="Group 12"/>
            <p:cNvGrpSpPr>
              <a:grpSpLocks/>
            </p:cNvGrpSpPr>
            <p:nvPr/>
          </p:nvGrpSpPr>
          <p:grpSpPr bwMode="auto">
            <a:xfrm>
              <a:off x="3102" y="810"/>
              <a:ext cx="2432" cy="3294"/>
              <a:chOff x="3258" y="336"/>
              <a:chExt cx="2276" cy="3792"/>
            </a:xfrm>
          </p:grpSpPr>
          <p:pic>
            <p:nvPicPr>
              <p:cNvPr id="33801" name="Picture 4" descr="corpscalleu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4" y="336"/>
                <a:ext cx="2270" cy="3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2" name="Line 9"/>
              <p:cNvSpPr>
                <a:spLocks noChangeShapeType="1"/>
              </p:cNvSpPr>
              <p:nvPr/>
            </p:nvSpPr>
            <p:spPr bwMode="auto">
              <a:xfrm>
                <a:off x="3551" y="2040"/>
                <a:ext cx="875" cy="113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r-FR"/>
              </a:p>
            </p:txBody>
          </p:sp>
          <p:sp>
            <p:nvSpPr>
              <p:cNvPr id="33803" name="Text Box 7"/>
              <p:cNvSpPr txBox="1">
                <a:spLocks noChangeArrowheads="1"/>
              </p:cNvSpPr>
              <p:nvPr/>
            </p:nvSpPr>
            <p:spPr bwMode="auto">
              <a:xfrm>
                <a:off x="3271" y="1842"/>
                <a:ext cx="1320" cy="352"/>
              </a:xfrm>
              <a:prstGeom prst="rect">
                <a:avLst/>
              </a:prstGeom>
              <a:solidFill>
                <a:srgbClr val="FFFF00"/>
              </a:solidFill>
              <a:ln w="28575">
                <a:solidFill>
                  <a:schemeClr val="tx1"/>
                </a:solidFill>
                <a:miter lim="800000"/>
                <a:headEnd/>
                <a:tailEnd/>
              </a:ln>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FR" altLang="fr-FR" sz="2400">
                    <a:latin typeface="Arial Rounded MT Bold" pitchFamily="34" charset="0"/>
                  </a:rPr>
                  <a:t>Corps calleux</a:t>
                </a:r>
              </a:p>
            </p:txBody>
          </p:sp>
          <p:sp>
            <p:nvSpPr>
              <p:cNvPr id="33804" name="Rectangle 10"/>
              <p:cNvSpPr>
                <a:spLocks noChangeArrowheads="1"/>
              </p:cNvSpPr>
              <p:nvPr/>
            </p:nvSpPr>
            <p:spPr bwMode="auto">
              <a:xfrm>
                <a:off x="3276" y="1758"/>
                <a:ext cx="1404" cy="72"/>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sp>
            <p:nvSpPr>
              <p:cNvPr id="33805" name="Line 8"/>
              <p:cNvSpPr>
                <a:spLocks noChangeShapeType="1"/>
              </p:cNvSpPr>
              <p:nvPr/>
            </p:nvSpPr>
            <p:spPr bwMode="auto">
              <a:xfrm flipV="1">
                <a:off x="3624" y="1114"/>
                <a:ext cx="360" cy="719"/>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r-FR"/>
              </a:p>
            </p:txBody>
          </p:sp>
          <p:sp>
            <p:nvSpPr>
              <p:cNvPr id="33806" name="Rectangle 11"/>
              <p:cNvSpPr>
                <a:spLocks noChangeArrowheads="1"/>
              </p:cNvSpPr>
              <p:nvPr/>
            </p:nvSpPr>
            <p:spPr bwMode="auto">
              <a:xfrm>
                <a:off x="3258" y="3882"/>
                <a:ext cx="288" cy="240"/>
              </a:xfrm>
              <a:prstGeom prst="rect">
                <a:avLst/>
              </a:prstGeom>
              <a:solidFill>
                <a:srgbClr val="F3F3F3"/>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grpSp>
      </p:grpSp>
      <p:sp>
        <p:nvSpPr>
          <p:cNvPr id="33795" name="Freeform 18"/>
          <p:cNvSpPr>
            <a:spLocks/>
          </p:cNvSpPr>
          <p:nvPr/>
        </p:nvSpPr>
        <p:spPr bwMode="auto">
          <a:xfrm>
            <a:off x="5314950" y="1325563"/>
            <a:ext cx="3408363" cy="1720850"/>
          </a:xfrm>
          <a:custGeom>
            <a:avLst/>
            <a:gdLst>
              <a:gd name="T0" fmla="*/ 1431448960 w 2147"/>
              <a:gd name="T1" fmla="*/ 1912797800 h 1084"/>
              <a:gd name="T2" fmla="*/ 1814512766 w 2147"/>
              <a:gd name="T3" fmla="*/ 1867434988 h 1084"/>
              <a:gd name="T4" fmla="*/ 2011084983 w 2147"/>
              <a:gd name="T5" fmla="*/ 1963200925 h 1084"/>
              <a:gd name="T6" fmla="*/ 2076609055 w 2147"/>
              <a:gd name="T7" fmla="*/ 2129531238 h 1084"/>
              <a:gd name="T8" fmla="*/ 2021165609 w 2147"/>
              <a:gd name="T9" fmla="*/ 2147483647 h 1084"/>
              <a:gd name="T10" fmla="*/ 1885077152 w 2147"/>
              <a:gd name="T11" fmla="*/ 2147483647 h 1084"/>
              <a:gd name="T12" fmla="*/ 892135443 w 2147"/>
              <a:gd name="T13" fmla="*/ 2147483647 h 1084"/>
              <a:gd name="T14" fmla="*/ 846772624 w 2147"/>
              <a:gd name="T15" fmla="*/ 2147483647 h 1084"/>
              <a:gd name="T16" fmla="*/ 705643854 w 2147"/>
              <a:gd name="T17" fmla="*/ 2147483647 h 1084"/>
              <a:gd name="T18" fmla="*/ 357862240 w 2147"/>
              <a:gd name="T19" fmla="*/ 2147483647 h 1084"/>
              <a:gd name="T20" fmla="*/ 171370650 w 2147"/>
              <a:gd name="T21" fmla="*/ 2147483647 h 1084"/>
              <a:gd name="T22" fmla="*/ 40322506 w 2147"/>
              <a:gd name="T23" fmla="*/ 1998483113 h 1084"/>
              <a:gd name="T24" fmla="*/ 0 w 2147"/>
              <a:gd name="T25" fmla="*/ 1615419363 h 1084"/>
              <a:gd name="T26" fmla="*/ 40322506 w 2147"/>
              <a:gd name="T27" fmla="*/ 1378524675 h 1084"/>
              <a:gd name="T28" fmla="*/ 105846578 w 2147"/>
              <a:gd name="T29" fmla="*/ 1207154050 h 1084"/>
              <a:gd name="T30" fmla="*/ 272176915 w 2147"/>
              <a:gd name="T31" fmla="*/ 894654675 h 1084"/>
              <a:gd name="T32" fmla="*/ 619958528 w 2147"/>
              <a:gd name="T33" fmla="*/ 577114988 h 1084"/>
              <a:gd name="T34" fmla="*/ 1255037997 w 2147"/>
              <a:gd name="T35" fmla="*/ 264615613 h 1084"/>
              <a:gd name="T36" fmla="*/ 1905238404 w 2147"/>
              <a:gd name="T37" fmla="*/ 68043425 h 1084"/>
              <a:gd name="T38" fmla="*/ 2147483647 w 2147"/>
              <a:gd name="T39" fmla="*/ 22680613 h 1084"/>
              <a:gd name="T40" fmla="*/ 2147483647 w 2147"/>
              <a:gd name="T41" fmla="*/ 209172175 h 1084"/>
              <a:gd name="T42" fmla="*/ 2147483647 w 2147"/>
              <a:gd name="T43" fmla="*/ 647680950 h 1084"/>
              <a:gd name="T44" fmla="*/ 2147483647 w 2147"/>
              <a:gd name="T45" fmla="*/ 1232355613 h 1084"/>
              <a:gd name="T46" fmla="*/ 2147483647 w 2147"/>
              <a:gd name="T47" fmla="*/ 1660782175 h 1084"/>
              <a:gd name="T48" fmla="*/ 2147483647 w 2147"/>
              <a:gd name="T49" fmla="*/ 2008563738 h 1084"/>
              <a:gd name="T50" fmla="*/ 2147483647 w 2147"/>
              <a:gd name="T51" fmla="*/ 2147483647 h 1084"/>
              <a:gd name="T52" fmla="*/ 2147483647 w 2147"/>
              <a:gd name="T53" fmla="*/ 2147483647 h 1084"/>
              <a:gd name="T54" fmla="*/ 2147483647 w 2147"/>
              <a:gd name="T55" fmla="*/ 2147483647 h 1084"/>
              <a:gd name="T56" fmla="*/ 2147483647 w 2147"/>
              <a:gd name="T57" fmla="*/ 2089208738 h 1084"/>
              <a:gd name="T58" fmla="*/ 2147483647 w 2147"/>
              <a:gd name="T59" fmla="*/ 1922878425 h 1084"/>
              <a:gd name="T60" fmla="*/ 2147483647 w 2147"/>
              <a:gd name="T61" fmla="*/ 1766628738 h 1084"/>
              <a:gd name="T62" fmla="*/ 2147483647 w 2147"/>
              <a:gd name="T63" fmla="*/ 1847273738 h 1084"/>
              <a:gd name="T64" fmla="*/ 2147483647 w 2147"/>
              <a:gd name="T65" fmla="*/ 1847273738 h 1084"/>
              <a:gd name="T66" fmla="*/ 2147483647 w 2147"/>
              <a:gd name="T67" fmla="*/ 1822072175 h 1084"/>
              <a:gd name="T68" fmla="*/ 2147483647 w 2147"/>
              <a:gd name="T69" fmla="*/ 1786789988 h 1084"/>
              <a:gd name="T70" fmla="*/ 2147483647 w 2147"/>
              <a:gd name="T71" fmla="*/ 1741427175 h 1084"/>
              <a:gd name="T72" fmla="*/ 2147483647 w 2147"/>
              <a:gd name="T73" fmla="*/ 1660782175 h 1084"/>
              <a:gd name="T74" fmla="*/ 2147483647 w 2147"/>
              <a:gd name="T75" fmla="*/ 1580137175 h 1084"/>
              <a:gd name="T76" fmla="*/ 2147483647 w 2147"/>
              <a:gd name="T77" fmla="*/ 1484371238 h 1084"/>
              <a:gd name="T78" fmla="*/ 2147483647 w 2147"/>
              <a:gd name="T79" fmla="*/ 1373484363 h 1084"/>
              <a:gd name="T80" fmla="*/ 2147483647 w 2147"/>
              <a:gd name="T81" fmla="*/ 1267637800 h 1084"/>
              <a:gd name="T82" fmla="*/ 2147483647 w 2147"/>
              <a:gd name="T83" fmla="*/ 1156750925 h 1084"/>
              <a:gd name="T84" fmla="*/ 2147483647 w 2147"/>
              <a:gd name="T85" fmla="*/ 1096267175 h 1084"/>
              <a:gd name="T86" fmla="*/ 2006044669 w 2147"/>
              <a:gd name="T87" fmla="*/ 1116428425 h 1084"/>
              <a:gd name="T88" fmla="*/ 1466731153 w 2147"/>
              <a:gd name="T89" fmla="*/ 1252516863 h 1084"/>
              <a:gd name="T90" fmla="*/ 1169352672 w 2147"/>
              <a:gd name="T91" fmla="*/ 1489411550 h 1084"/>
              <a:gd name="T92" fmla="*/ 1154231732 w 2147"/>
              <a:gd name="T93" fmla="*/ 1766628738 h 1084"/>
              <a:gd name="T94" fmla="*/ 1335683008 w 2147"/>
              <a:gd name="T95" fmla="*/ 1907757488 h 1084"/>
              <a:gd name="T96" fmla="*/ 1507053659 w 2147"/>
              <a:gd name="T97" fmla="*/ 1907757488 h 108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47"/>
              <a:gd name="T148" fmla="*/ 0 h 1084"/>
              <a:gd name="T149" fmla="*/ 2147 w 2147"/>
              <a:gd name="T150" fmla="*/ 1084 h 108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47" h="1084">
                <a:moveTo>
                  <a:pt x="568" y="759"/>
                </a:moveTo>
                <a:cubicBezTo>
                  <a:pt x="625" y="748"/>
                  <a:pt x="682" y="738"/>
                  <a:pt x="720" y="741"/>
                </a:cubicBezTo>
                <a:cubicBezTo>
                  <a:pt x="758" y="744"/>
                  <a:pt x="781" y="762"/>
                  <a:pt x="798" y="779"/>
                </a:cubicBezTo>
                <a:cubicBezTo>
                  <a:pt x="815" y="796"/>
                  <a:pt x="823" y="817"/>
                  <a:pt x="824" y="845"/>
                </a:cubicBezTo>
                <a:cubicBezTo>
                  <a:pt x="825" y="873"/>
                  <a:pt x="815" y="921"/>
                  <a:pt x="802" y="947"/>
                </a:cubicBezTo>
                <a:cubicBezTo>
                  <a:pt x="789" y="973"/>
                  <a:pt x="823" y="981"/>
                  <a:pt x="748" y="1003"/>
                </a:cubicBezTo>
                <a:cubicBezTo>
                  <a:pt x="673" y="1025"/>
                  <a:pt x="423" y="1070"/>
                  <a:pt x="354" y="1077"/>
                </a:cubicBezTo>
                <a:cubicBezTo>
                  <a:pt x="285" y="1084"/>
                  <a:pt x="348" y="1052"/>
                  <a:pt x="336" y="1047"/>
                </a:cubicBezTo>
                <a:cubicBezTo>
                  <a:pt x="324" y="1042"/>
                  <a:pt x="312" y="1057"/>
                  <a:pt x="280" y="1045"/>
                </a:cubicBezTo>
                <a:cubicBezTo>
                  <a:pt x="248" y="1033"/>
                  <a:pt x="177" y="1000"/>
                  <a:pt x="142" y="973"/>
                </a:cubicBezTo>
                <a:cubicBezTo>
                  <a:pt x="107" y="946"/>
                  <a:pt x="89" y="915"/>
                  <a:pt x="68" y="885"/>
                </a:cubicBezTo>
                <a:cubicBezTo>
                  <a:pt x="47" y="855"/>
                  <a:pt x="27" y="834"/>
                  <a:pt x="16" y="793"/>
                </a:cubicBezTo>
                <a:cubicBezTo>
                  <a:pt x="5" y="752"/>
                  <a:pt x="0" y="682"/>
                  <a:pt x="0" y="641"/>
                </a:cubicBezTo>
                <a:cubicBezTo>
                  <a:pt x="0" y="600"/>
                  <a:pt x="9" y="574"/>
                  <a:pt x="16" y="547"/>
                </a:cubicBezTo>
                <a:cubicBezTo>
                  <a:pt x="23" y="520"/>
                  <a:pt x="27" y="511"/>
                  <a:pt x="42" y="479"/>
                </a:cubicBezTo>
                <a:cubicBezTo>
                  <a:pt x="57" y="447"/>
                  <a:pt x="74" y="397"/>
                  <a:pt x="108" y="355"/>
                </a:cubicBezTo>
                <a:cubicBezTo>
                  <a:pt x="142" y="313"/>
                  <a:pt x="181" y="271"/>
                  <a:pt x="246" y="229"/>
                </a:cubicBezTo>
                <a:cubicBezTo>
                  <a:pt x="311" y="187"/>
                  <a:pt x="413" y="139"/>
                  <a:pt x="498" y="105"/>
                </a:cubicBezTo>
                <a:cubicBezTo>
                  <a:pt x="583" y="71"/>
                  <a:pt x="653" y="43"/>
                  <a:pt x="756" y="27"/>
                </a:cubicBezTo>
                <a:cubicBezTo>
                  <a:pt x="859" y="11"/>
                  <a:pt x="989" y="0"/>
                  <a:pt x="1116" y="9"/>
                </a:cubicBezTo>
                <a:cubicBezTo>
                  <a:pt x="1243" y="18"/>
                  <a:pt x="1393" y="42"/>
                  <a:pt x="1516" y="83"/>
                </a:cubicBezTo>
                <a:cubicBezTo>
                  <a:pt x="1639" y="124"/>
                  <a:pt x="1765" y="189"/>
                  <a:pt x="1856" y="257"/>
                </a:cubicBezTo>
                <a:cubicBezTo>
                  <a:pt x="1947" y="325"/>
                  <a:pt x="2018" y="422"/>
                  <a:pt x="2064" y="489"/>
                </a:cubicBezTo>
                <a:cubicBezTo>
                  <a:pt x="2110" y="556"/>
                  <a:pt x="2121" y="608"/>
                  <a:pt x="2134" y="659"/>
                </a:cubicBezTo>
                <a:cubicBezTo>
                  <a:pt x="2147" y="710"/>
                  <a:pt x="2145" y="761"/>
                  <a:pt x="2144" y="797"/>
                </a:cubicBezTo>
                <a:cubicBezTo>
                  <a:pt x="2143" y="833"/>
                  <a:pt x="2145" y="852"/>
                  <a:pt x="2128" y="875"/>
                </a:cubicBezTo>
                <a:cubicBezTo>
                  <a:pt x="2111" y="898"/>
                  <a:pt x="2073" y="926"/>
                  <a:pt x="2040" y="935"/>
                </a:cubicBezTo>
                <a:cubicBezTo>
                  <a:pt x="2007" y="944"/>
                  <a:pt x="1973" y="949"/>
                  <a:pt x="1932" y="931"/>
                </a:cubicBezTo>
                <a:cubicBezTo>
                  <a:pt x="1891" y="913"/>
                  <a:pt x="1829" y="857"/>
                  <a:pt x="1794" y="829"/>
                </a:cubicBezTo>
                <a:cubicBezTo>
                  <a:pt x="1759" y="801"/>
                  <a:pt x="1755" y="784"/>
                  <a:pt x="1722" y="763"/>
                </a:cubicBezTo>
                <a:cubicBezTo>
                  <a:pt x="1689" y="742"/>
                  <a:pt x="1637" y="706"/>
                  <a:pt x="1594" y="701"/>
                </a:cubicBezTo>
                <a:cubicBezTo>
                  <a:pt x="1551" y="696"/>
                  <a:pt x="1491" y="728"/>
                  <a:pt x="1464" y="733"/>
                </a:cubicBezTo>
                <a:cubicBezTo>
                  <a:pt x="1437" y="738"/>
                  <a:pt x="1438" y="735"/>
                  <a:pt x="1430" y="733"/>
                </a:cubicBezTo>
                <a:cubicBezTo>
                  <a:pt x="1422" y="731"/>
                  <a:pt x="1420" y="727"/>
                  <a:pt x="1418" y="723"/>
                </a:cubicBezTo>
                <a:cubicBezTo>
                  <a:pt x="1416" y="719"/>
                  <a:pt x="1415" y="714"/>
                  <a:pt x="1416" y="709"/>
                </a:cubicBezTo>
                <a:cubicBezTo>
                  <a:pt x="1417" y="704"/>
                  <a:pt x="1418" y="699"/>
                  <a:pt x="1424" y="691"/>
                </a:cubicBezTo>
                <a:cubicBezTo>
                  <a:pt x="1430" y="683"/>
                  <a:pt x="1445" y="670"/>
                  <a:pt x="1450" y="659"/>
                </a:cubicBezTo>
                <a:cubicBezTo>
                  <a:pt x="1455" y="648"/>
                  <a:pt x="1453" y="639"/>
                  <a:pt x="1452" y="627"/>
                </a:cubicBezTo>
                <a:cubicBezTo>
                  <a:pt x="1451" y="615"/>
                  <a:pt x="1454" y="603"/>
                  <a:pt x="1444" y="589"/>
                </a:cubicBezTo>
                <a:cubicBezTo>
                  <a:pt x="1434" y="575"/>
                  <a:pt x="1414" y="559"/>
                  <a:pt x="1392" y="545"/>
                </a:cubicBezTo>
                <a:cubicBezTo>
                  <a:pt x="1370" y="531"/>
                  <a:pt x="1347" y="517"/>
                  <a:pt x="1308" y="503"/>
                </a:cubicBezTo>
                <a:cubicBezTo>
                  <a:pt x="1269" y="489"/>
                  <a:pt x="1212" y="470"/>
                  <a:pt x="1156" y="459"/>
                </a:cubicBezTo>
                <a:cubicBezTo>
                  <a:pt x="1100" y="448"/>
                  <a:pt x="1034" y="438"/>
                  <a:pt x="974" y="435"/>
                </a:cubicBezTo>
                <a:cubicBezTo>
                  <a:pt x="914" y="432"/>
                  <a:pt x="861" y="433"/>
                  <a:pt x="796" y="443"/>
                </a:cubicBezTo>
                <a:cubicBezTo>
                  <a:pt x="731" y="453"/>
                  <a:pt x="637" y="472"/>
                  <a:pt x="582" y="497"/>
                </a:cubicBezTo>
                <a:cubicBezTo>
                  <a:pt x="527" y="522"/>
                  <a:pt x="485" y="557"/>
                  <a:pt x="464" y="591"/>
                </a:cubicBezTo>
                <a:cubicBezTo>
                  <a:pt x="443" y="625"/>
                  <a:pt x="447" y="673"/>
                  <a:pt x="458" y="701"/>
                </a:cubicBezTo>
                <a:cubicBezTo>
                  <a:pt x="469" y="729"/>
                  <a:pt x="507" y="748"/>
                  <a:pt x="530" y="757"/>
                </a:cubicBezTo>
                <a:cubicBezTo>
                  <a:pt x="553" y="766"/>
                  <a:pt x="587" y="757"/>
                  <a:pt x="598" y="757"/>
                </a:cubicBezTo>
              </a:path>
            </a:pathLst>
          </a:custGeom>
          <a:noFill/>
          <a:ln w="57150">
            <a:solidFill>
              <a:srgbClr val="0099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fr-FR"/>
          </a:p>
        </p:txBody>
      </p:sp>
      <p:sp>
        <p:nvSpPr>
          <p:cNvPr id="33796" name="Text Box 19"/>
          <p:cNvSpPr txBox="1">
            <a:spLocks noChangeArrowheads="1"/>
          </p:cNvSpPr>
          <p:nvPr/>
        </p:nvSpPr>
        <p:spPr bwMode="auto">
          <a:xfrm>
            <a:off x="373063" y="376238"/>
            <a:ext cx="83454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a:latin typeface="Arial Rounded MT Bold" pitchFamily="34" charset="0"/>
              </a:rPr>
              <a:t>STRUCTURE  DU  CERVEAU</a:t>
            </a: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2"/>
          <p:cNvSpPr>
            <a:spLocks noChangeShapeType="1"/>
          </p:cNvSpPr>
          <p:nvPr/>
        </p:nvSpPr>
        <p:spPr bwMode="auto">
          <a:xfrm flipV="1">
            <a:off x="4660900" y="1893888"/>
            <a:ext cx="0" cy="3111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fr-FR"/>
          </a:p>
        </p:txBody>
      </p:sp>
      <p:sp>
        <p:nvSpPr>
          <p:cNvPr id="34819" name="Text Box 3"/>
          <p:cNvSpPr txBox="1">
            <a:spLocks noChangeArrowheads="1"/>
          </p:cNvSpPr>
          <p:nvPr/>
        </p:nvSpPr>
        <p:spPr bwMode="auto">
          <a:xfrm>
            <a:off x="373063" y="347663"/>
            <a:ext cx="83454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a:latin typeface="Arial Rounded MT Bold" pitchFamily="34" charset="0"/>
              </a:rPr>
              <a:t>STRUCTURE  DU  CERVEAU</a:t>
            </a:r>
          </a:p>
        </p:txBody>
      </p:sp>
      <p:grpSp>
        <p:nvGrpSpPr>
          <p:cNvPr id="34820" name="Group 4"/>
          <p:cNvGrpSpPr>
            <a:grpSpLocks/>
          </p:cNvGrpSpPr>
          <p:nvPr/>
        </p:nvGrpSpPr>
        <p:grpSpPr bwMode="auto">
          <a:xfrm>
            <a:off x="407988" y="1311275"/>
            <a:ext cx="8328025" cy="5186363"/>
            <a:chOff x="257" y="826"/>
            <a:chExt cx="5246" cy="3267"/>
          </a:xfrm>
        </p:grpSpPr>
        <p:grpSp>
          <p:nvGrpSpPr>
            <p:cNvPr id="34821" name="Group 5"/>
            <p:cNvGrpSpPr>
              <a:grpSpLocks/>
            </p:cNvGrpSpPr>
            <p:nvPr/>
          </p:nvGrpSpPr>
          <p:grpSpPr bwMode="auto">
            <a:xfrm>
              <a:off x="257" y="826"/>
              <a:ext cx="5246" cy="3267"/>
              <a:chOff x="257" y="826"/>
              <a:chExt cx="5246" cy="3267"/>
            </a:xfrm>
          </p:grpSpPr>
          <p:pic>
            <p:nvPicPr>
              <p:cNvPr id="34823" name="Picture 6" descr="cerveau2f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 y="826"/>
                <a:ext cx="5246" cy="3267"/>
              </a:xfrm>
              <a:prstGeom prst="rect">
                <a:avLst/>
              </a:prstGeom>
              <a:solidFill>
                <a:schemeClr val="bg1"/>
              </a:solidFill>
              <a:ln w="63500" cmpd="dbl">
                <a:solidFill>
                  <a:srgbClr val="000000"/>
                </a:solidFill>
                <a:miter lim="800000"/>
                <a:headEnd/>
                <a:tailEnd/>
              </a:ln>
            </p:spPr>
          </p:pic>
          <p:sp>
            <p:nvSpPr>
              <p:cNvPr id="34824" name="Line 7"/>
              <p:cNvSpPr>
                <a:spLocks noChangeShapeType="1"/>
              </p:cNvSpPr>
              <p:nvPr/>
            </p:nvSpPr>
            <p:spPr bwMode="auto">
              <a:xfrm>
                <a:off x="2802" y="1139"/>
                <a:ext cx="134" cy="25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fr-FR"/>
              </a:p>
            </p:txBody>
          </p:sp>
          <p:sp>
            <p:nvSpPr>
              <p:cNvPr id="34825" name="Text Box 8"/>
              <p:cNvSpPr txBox="1">
                <a:spLocks noChangeArrowheads="1"/>
              </p:cNvSpPr>
              <p:nvPr/>
            </p:nvSpPr>
            <p:spPr bwMode="auto">
              <a:xfrm>
                <a:off x="1655" y="968"/>
                <a:ext cx="2507" cy="268"/>
              </a:xfrm>
              <a:prstGeom prst="rect">
                <a:avLst/>
              </a:prstGeom>
              <a:solidFill>
                <a:schemeClr val="bg1"/>
              </a:solidFill>
              <a:ln w="2857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sz="2000">
                    <a:latin typeface="Arial Rounded MT Bold" pitchFamily="34" charset="0"/>
                  </a:rPr>
                  <a:t>Fissure  Interhémisphèrique</a:t>
                </a:r>
              </a:p>
            </p:txBody>
          </p:sp>
          <p:sp>
            <p:nvSpPr>
              <p:cNvPr id="34826" name="Line 9"/>
              <p:cNvSpPr>
                <a:spLocks noChangeShapeType="1"/>
              </p:cNvSpPr>
              <p:nvPr/>
            </p:nvSpPr>
            <p:spPr bwMode="auto">
              <a:xfrm flipV="1">
                <a:off x="1124" y="3281"/>
                <a:ext cx="352" cy="236"/>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fr-FR"/>
              </a:p>
            </p:txBody>
          </p:sp>
          <p:sp>
            <p:nvSpPr>
              <p:cNvPr id="34827" name="Line 10"/>
              <p:cNvSpPr>
                <a:spLocks noChangeShapeType="1"/>
              </p:cNvSpPr>
              <p:nvPr/>
            </p:nvSpPr>
            <p:spPr bwMode="auto">
              <a:xfrm>
                <a:off x="4267" y="3378"/>
                <a:ext cx="268" cy="187"/>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fr-FR"/>
              </a:p>
            </p:txBody>
          </p:sp>
          <p:sp>
            <p:nvSpPr>
              <p:cNvPr id="34828" name="Text Box 11"/>
              <p:cNvSpPr txBox="1">
                <a:spLocks noChangeArrowheads="1"/>
              </p:cNvSpPr>
              <p:nvPr/>
            </p:nvSpPr>
            <p:spPr bwMode="auto">
              <a:xfrm>
                <a:off x="505" y="3536"/>
                <a:ext cx="1162" cy="460"/>
              </a:xfrm>
              <a:prstGeom prst="rect">
                <a:avLst/>
              </a:prstGeom>
              <a:solidFill>
                <a:schemeClr val="bg1"/>
              </a:solidFill>
              <a:ln w="2857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sz="2000">
                    <a:latin typeface="Arial Rounded MT Bold" pitchFamily="34" charset="0"/>
                  </a:rPr>
                  <a:t>Hémisphère</a:t>
                </a:r>
              </a:p>
              <a:p>
                <a:pPr algn="ctr">
                  <a:spcBef>
                    <a:spcPct val="0"/>
                  </a:spcBef>
                  <a:buFontTx/>
                  <a:buNone/>
                </a:pPr>
                <a:r>
                  <a:rPr lang="fr-FR" altLang="fr-FR" sz="2000">
                    <a:latin typeface="Arial Rounded MT Bold" pitchFamily="34" charset="0"/>
                  </a:rPr>
                  <a:t>Gauche</a:t>
                </a:r>
              </a:p>
            </p:txBody>
          </p:sp>
          <p:sp>
            <p:nvSpPr>
              <p:cNvPr id="34829" name="Text Box 12"/>
              <p:cNvSpPr txBox="1">
                <a:spLocks noChangeArrowheads="1"/>
              </p:cNvSpPr>
              <p:nvPr/>
            </p:nvSpPr>
            <p:spPr bwMode="auto">
              <a:xfrm>
                <a:off x="4181" y="3534"/>
                <a:ext cx="1162" cy="460"/>
              </a:xfrm>
              <a:prstGeom prst="rect">
                <a:avLst/>
              </a:prstGeom>
              <a:solidFill>
                <a:schemeClr val="bg1"/>
              </a:solidFill>
              <a:ln w="2857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sz="2000">
                    <a:latin typeface="Arial Rounded MT Bold" pitchFamily="34" charset="0"/>
                  </a:rPr>
                  <a:t>Hémisphère</a:t>
                </a:r>
              </a:p>
              <a:p>
                <a:pPr algn="ctr">
                  <a:spcBef>
                    <a:spcPct val="0"/>
                  </a:spcBef>
                  <a:buFontTx/>
                  <a:buNone/>
                </a:pPr>
                <a:r>
                  <a:rPr lang="fr-FR" altLang="fr-FR" sz="2000">
                    <a:latin typeface="Arial Rounded MT Bold" pitchFamily="34" charset="0"/>
                  </a:rPr>
                  <a:t>Droit</a:t>
                </a:r>
              </a:p>
            </p:txBody>
          </p:sp>
          <p:sp>
            <p:nvSpPr>
              <p:cNvPr id="34830" name="Line 13"/>
              <p:cNvSpPr>
                <a:spLocks noChangeShapeType="1"/>
              </p:cNvSpPr>
              <p:nvPr/>
            </p:nvSpPr>
            <p:spPr bwMode="auto">
              <a:xfrm flipV="1">
                <a:off x="1085" y="2508"/>
                <a:ext cx="1202" cy="103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r-FR"/>
              </a:p>
            </p:txBody>
          </p:sp>
          <p:sp>
            <p:nvSpPr>
              <p:cNvPr id="34831" name="Line 14"/>
              <p:cNvSpPr>
                <a:spLocks noChangeShapeType="1"/>
              </p:cNvSpPr>
              <p:nvPr/>
            </p:nvSpPr>
            <p:spPr bwMode="auto">
              <a:xfrm flipH="1" flipV="1">
                <a:off x="3271" y="2508"/>
                <a:ext cx="1482" cy="102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r-FR"/>
              </a:p>
            </p:txBody>
          </p:sp>
        </p:grpSp>
        <p:sp>
          <p:nvSpPr>
            <p:cNvPr id="34822" name="Line 15"/>
            <p:cNvSpPr>
              <a:spLocks noChangeShapeType="1"/>
            </p:cNvSpPr>
            <p:nvPr/>
          </p:nvSpPr>
          <p:spPr bwMode="auto">
            <a:xfrm flipV="1">
              <a:off x="2936" y="1241"/>
              <a:ext cx="0" cy="14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fr-FR"/>
            </a:p>
          </p:txBody>
        </p:sp>
      </p:gr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10"/>
          <p:cNvGrpSpPr>
            <a:grpSpLocks/>
          </p:cNvGrpSpPr>
          <p:nvPr/>
        </p:nvGrpSpPr>
        <p:grpSpPr bwMode="auto">
          <a:xfrm>
            <a:off x="657225" y="1038225"/>
            <a:ext cx="7848600" cy="5353050"/>
            <a:chOff x="414" y="744"/>
            <a:chExt cx="4944" cy="3372"/>
          </a:xfrm>
        </p:grpSpPr>
        <p:sp>
          <p:nvSpPr>
            <p:cNvPr id="35844" name="Rectangle 6"/>
            <p:cNvSpPr>
              <a:spLocks noChangeArrowheads="1"/>
            </p:cNvSpPr>
            <p:nvPr/>
          </p:nvSpPr>
          <p:spPr bwMode="auto">
            <a:xfrm>
              <a:off x="414" y="744"/>
              <a:ext cx="4938" cy="3372"/>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sp>
          <p:nvSpPr>
            <p:cNvPr id="35845" name="Text Box 2"/>
            <p:cNvSpPr txBox="1">
              <a:spLocks noChangeArrowheads="1"/>
            </p:cNvSpPr>
            <p:nvPr/>
          </p:nvSpPr>
          <p:spPr bwMode="auto">
            <a:xfrm>
              <a:off x="462" y="1284"/>
              <a:ext cx="4896" cy="1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381000" indent="-381000">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nSpc>
                  <a:spcPct val="60000"/>
                </a:lnSpc>
                <a:spcBef>
                  <a:spcPct val="0"/>
                </a:spcBef>
                <a:buFontTx/>
                <a:buChar char="•"/>
              </a:pPr>
              <a:r>
                <a:rPr lang="fr-CA" altLang="fr-FR" sz="2000">
                  <a:latin typeface="Arial Rounded MT Bold" pitchFamily="34" charset="0"/>
                </a:rPr>
                <a:t>Contrôle  côté  droit  du  corps.</a:t>
              </a:r>
            </a:p>
            <a:p>
              <a:pPr>
                <a:lnSpc>
                  <a:spcPct val="60000"/>
                </a:lnSpc>
                <a:spcBef>
                  <a:spcPct val="0"/>
                </a:spcBef>
                <a:buFontTx/>
                <a:buNone/>
              </a:pPr>
              <a:endParaRPr lang="fr-CA" altLang="fr-FR" sz="2000">
                <a:latin typeface="Arial Rounded MT Bold" pitchFamily="34" charset="0"/>
              </a:endParaRPr>
            </a:p>
            <a:p>
              <a:pPr>
                <a:lnSpc>
                  <a:spcPct val="60000"/>
                </a:lnSpc>
                <a:spcBef>
                  <a:spcPct val="0"/>
                </a:spcBef>
                <a:buFontTx/>
                <a:buChar char="•"/>
              </a:pPr>
              <a:r>
                <a:rPr lang="fr-CA" altLang="fr-FR" sz="2000">
                  <a:latin typeface="Arial Rounded MT Bold" pitchFamily="34" charset="0"/>
                </a:rPr>
                <a:t>Plus  habile  que  le  droit  ( 90%   =  droitiers )</a:t>
              </a:r>
            </a:p>
            <a:p>
              <a:pPr>
                <a:lnSpc>
                  <a:spcPct val="60000"/>
                </a:lnSpc>
                <a:spcBef>
                  <a:spcPct val="0"/>
                </a:spcBef>
                <a:buFontTx/>
                <a:buNone/>
              </a:pPr>
              <a:endParaRPr lang="fr-CA" altLang="fr-FR" sz="2000">
                <a:latin typeface="Arial Rounded MT Bold" pitchFamily="34" charset="0"/>
              </a:endParaRPr>
            </a:p>
            <a:p>
              <a:pPr>
                <a:lnSpc>
                  <a:spcPct val="80000"/>
                </a:lnSpc>
                <a:spcBef>
                  <a:spcPct val="0"/>
                </a:spcBef>
                <a:buFontTx/>
                <a:buChar char="•"/>
              </a:pPr>
              <a:r>
                <a:rPr lang="fr-CA" altLang="fr-FR" sz="2000">
                  <a:latin typeface="Arial Rounded MT Bold" pitchFamily="34" charset="0"/>
                </a:rPr>
                <a:t>Langage  parlé.  L’ aire  motrice  du  langage </a:t>
              </a:r>
            </a:p>
            <a:p>
              <a:pPr>
                <a:lnSpc>
                  <a:spcPct val="80000"/>
                </a:lnSpc>
                <a:spcBef>
                  <a:spcPct val="0"/>
                </a:spcBef>
                <a:buFontTx/>
                <a:buNone/>
              </a:pPr>
              <a:r>
                <a:rPr lang="fr-CA" altLang="fr-FR" sz="2000">
                  <a:latin typeface="Arial Rounded MT Bold" pitchFamily="34" charset="0"/>
                </a:rPr>
                <a:t>      ( aire  de  Broca )  qui  permet  l’ élaboration  de  la  parole est  située  uniquement  dans  l’ hémisphère  gauche. </a:t>
              </a:r>
            </a:p>
            <a:p>
              <a:pPr>
                <a:lnSpc>
                  <a:spcPct val="60000"/>
                </a:lnSpc>
                <a:spcBef>
                  <a:spcPct val="0"/>
                </a:spcBef>
                <a:buFontTx/>
                <a:buNone/>
              </a:pPr>
              <a:endParaRPr lang="fr-CA" altLang="fr-FR" sz="2000">
                <a:latin typeface="Arial Rounded MT Bold" pitchFamily="34" charset="0"/>
              </a:endParaRPr>
            </a:p>
            <a:p>
              <a:pPr>
                <a:lnSpc>
                  <a:spcPct val="80000"/>
                </a:lnSpc>
                <a:spcBef>
                  <a:spcPct val="0"/>
                </a:spcBef>
                <a:buFontTx/>
                <a:buChar char="•"/>
              </a:pPr>
              <a:r>
                <a:rPr lang="fr-CA" altLang="fr-FR" sz="2000">
                  <a:latin typeface="Arial Rounded MT Bold" pitchFamily="34" charset="0"/>
                </a:rPr>
                <a:t>Plus  habile  que  le  droit  pour  le  raisonnement analytique,  logique,  séquentiel.</a:t>
              </a:r>
            </a:p>
          </p:txBody>
        </p:sp>
        <p:sp>
          <p:nvSpPr>
            <p:cNvPr id="35846" name="Text Box 3"/>
            <p:cNvSpPr txBox="1">
              <a:spLocks noChangeArrowheads="1"/>
            </p:cNvSpPr>
            <p:nvPr/>
          </p:nvSpPr>
          <p:spPr bwMode="auto">
            <a:xfrm>
              <a:off x="462" y="3210"/>
              <a:ext cx="4884"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285750" indent="-285750">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nSpc>
                  <a:spcPct val="60000"/>
                </a:lnSpc>
                <a:spcBef>
                  <a:spcPct val="0"/>
                </a:spcBef>
                <a:buFontTx/>
                <a:buChar char="•"/>
              </a:pPr>
              <a:r>
                <a:rPr lang="fr-CA" altLang="fr-FR" sz="2000">
                  <a:latin typeface="Arial Rounded MT Bold" pitchFamily="34" charset="0"/>
                </a:rPr>
                <a:t>Contrôle  côté  gauche  du  corps.</a:t>
              </a:r>
            </a:p>
            <a:p>
              <a:pPr>
                <a:lnSpc>
                  <a:spcPct val="60000"/>
                </a:lnSpc>
                <a:spcBef>
                  <a:spcPct val="0"/>
                </a:spcBef>
                <a:buFontTx/>
                <a:buChar char="•"/>
              </a:pPr>
              <a:endParaRPr lang="fr-CA" altLang="fr-FR" sz="2000">
                <a:latin typeface="Arial Rounded MT Bold" pitchFamily="34" charset="0"/>
              </a:endParaRPr>
            </a:p>
            <a:p>
              <a:pPr>
                <a:lnSpc>
                  <a:spcPct val="60000"/>
                </a:lnSpc>
                <a:spcBef>
                  <a:spcPct val="0"/>
                </a:spcBef>
                <a:buFontTx/>
                <a:buChar char="•"/>
              </a:pPr>
              <a:r>
                <a:rPr lang="fr-CA" altLang="fr-FR" sz="2000">
                  <a:latin typeface="Arial Rounded MT Bold" pitchFamily="34" charset="0"/>
                </a:rPr>
                <a:t>Perception  3D  meilleure  que  le  gauche.</a:t>
              </a:r>
            </a:p>
            <a:p>
              <a:pPr>
                <a:lnSpc>
                  <a:spcPct val="60000"/>
                </a:lnSpc>
                <a:spcBef>
                  <a:spcPct val="0"/>
                </a:spcBef>
                <a:buFontTx/>
                <a:buChar char="•"/>
              </a:pPr>
              <a:endParaRPr lang="fr-CA" altLang="fr-FR" sz="2000">
                <a:latin typeface="Arial Rounded MT Bold" pitchFamily="34" charset="0"/>
              </a:endParaRPr>
            </a:p>
            <a:p>
              <a:pPr>
                <a:lnSpc>
                  <a:spcPct val="60000"/>
                </a:lnSpc>
                <a:spcBef>
                  <a:spcPct val="0"/>
                </a:spcBef>
                <a:buFontTx/>
                <a:buChar char="•"/>
              </a:pPr>
              <a:r>
                <a:rPr lang="fr-CA" altLang="fr-FR" sz="2000">
                  <a:latin typeface="Arial Rounded MT Bold" pitchFamily="34" charset="0"/>
                </a:rPr>
                <a:t>Intuitif  plus  que  logique.</a:t>
              </a:r>
            </a:p>
            <a:p>
              <a:pPr>
                <a:lnSpc>
                  <a:spcPct val="60000"/>
                </a:lnSpc>
                <a:spcBef>
                  <a:spcPct val="0"/>
                </a:spcBef>
                <a:buFontTx/>
                <a:buNone/>
              </a:pPr>
              <a:endParaRPr lang="fr-CA" altLang="fr-FR" sz="2000">
                <a:latin typeface="Arial Rounded MT Bold" pitchFamily="34" charset="0"/>
              </a:endParaRPr>
            </a:p>
            <a:p>
              <a:pPr>
                <a:lnSpc>
                  <a:spcPct val="60000"/>
                </a:lnSpc>
                <a:spcBef>
                  <a:spcPct val="0"/>
                </a:spcBef>
                <a:buFontTx/>
                <a:buChar char="•"/>
              </a:pPr>
              <a:r>
                <a:rPr lang="fr-CA" altLang="fr-FR" sz="2000">
                  <a:latin typeface="Arial Rounded MT Bold" pitchFamily="34" charset="0"/>
                </a:rPr>
                <a:t>Sensibilité  musicale,  artistique.</a:t>
              </a:r>
            </a:p>
          </p:txBody>
        </p:sp>
        <p:sp>
          <p:nvSpPr>
            <p:cNvPr id="35847" name="Text Box 4"/>
            <p:cNvSpPr txBox="1">
              <a:spLocks noChangeArrowheads="1"/>
            </p:cNvSpPr>
            <p:nvPr/>
          </p:nvSpPr>
          <p:spPr bwMode="auto">
            <a:xfrm>
              <a:off x="510" y="852"/>
              <a:ext cx="2538" cy="306"/>
            </a:xfrm>
            <a:prstGeom prst="rect">
              <a:avLst/>
            </a:prstGeom>
            <a:solidFill>
              <a:schemeClr val="bg1"/>
            </a:solidFill>
            <a:ln w="2857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CA" altLang="fr-FR" sz="2400">
                  <a:latin typeface="Arial Rounded MT Bold" pitchFamily="34" charset="0"/>
                </a:rPr>
                <a:t>HEMISPHERE  GAUCHE :</a:t>
              </a:r>
            </a:p>
          </p:txBody>
        </p:sp>
        <p:sp>
          <p:nvSpPr>
            <p:cNvPr id="35848" name="Text Box 5"/>
            <p:cNvSpPr txBox="1">
              <a:spLocks noChangeArrowheads="1"/>
            </p:cNvSpPr>
            <p:nvPr/>
          </p:nvSpPr>
          <p:spPr bwMode="auto">
            <a:xfrm>
              <a:off x="510" y="2784"/>
              <a:ext cx="2540" cy="306"/>
            </a:xfrm>
            <a:prstGeom prst="rect">
              <a:avLst/>
            </a:prstGeom>
            <a:solidFill>
              <a:schemeClr val="bg1"/>
            </a:solidFill>
            <a:ln w="2857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CA" altLang="fr-FR" sz="2400">
                  <a:latin typeface="Arial Rounded MT Bold" pitchFamily="34" charset="0"/>
                </a:rPr>
                <a:t>HEMISPHERE  DROIT :</a:t>
              </a:r>
            </a:p>
          </p:txBody>
        </p:sp>
      </p:grpSp>
      <p:sp>
        <p:nvSpPr>
          <p:cNvPr id="35843" name="Text Box 9"/>
          <p:cNvSpPr txBox="1">
            <a:spLocks noChangeArrowheads="1"/>
          </p:cNvSpPr>
          <p:nvPr/>
        </p:nvSpPr>
        <p:spPr bwMode="auto">
          <a:xfrm>
            <a:off x="0" y="280988"/>
            <a:ext cx="9144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a:latin typeface="Arial Rounded MT Bold" pitchFamily="34" charset="0"/>
              </a:rPr>
              <a:t>HEMISPHERE  GAUCHE   &amp;   DROIT.</a:t>
            </a: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9"/>
          <p:cNvSpPr txBox="1">
            <a:spLocks noChangeArrowheads="1"/>
          </p:cNvSpPr>
          <p:nvPr/>
        </p:nvSpPr>
        <p:spPr bwMode="auto">
          <a:xfrm>
            <a:off x="0" y="280988"/>
            <a:ext cx="9144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a:latin typeface="Arial Rounded MT Bold" pitchFamily="34" charset="0"/>
              </a:rPr>
              <a:t>HEMISPHERE  GAUCHE  &amp; DROIT.</a:t>
            </a:r>
          </a:p>
        </p:txBody>
      </p:sp>
      <p:grpSp>
        <p:nvGrpSpPr>
          <p:cNvPr id="36867" name="Group 11"/>
          <p:cNvGrpSpPr>
            <a:grpSpLocks/>
          </p:cNvGrpSpPr>
          <p:nvPr/>
        </p:nvGrpSpPr>
        <p:grpSpPr bwMode="auto">
          <a:xfrm>
            <a:off x="152400" y="1390650"/>
            <a:ext cx="8642350" cy="5133975"/>
            <a:chOff x="96" y="876"/>
            <a:chExt cx="5444" cy="3234"/>
          </a:xfrm>
        </p:grpSpPr>
        <p:sp>
          <p:nvSpPr>
            <p:cNvPr id="36868" name="Rectangle 10"/>
            <p:cNvSpPr>
              <a:spLocks noChangeArrowheads="1"/>
            </p:cNvSpPr>
            <p:nvPr/>
          </p:nvSpPr>
          <p:spPr bwMode="auto">
            <a:xfrm>
              <a:off x="96" y="876"/>
              <a:ext cx="2604" cy="3234"/>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sp>
          <p:nvSpPr>
            <p:cNvPr id="36869" name="Text Box 4"/>
            <p:cNvSpPr txBox="1">
              <a:spLocks noChangeArrowheads="1"/>
            </p:cNvSpPr>
            <p:nvPr/>
          </p:nvSpPr>
          <p:spPr bwMode="auto">
            <a:xfrm>
              <a:off x="226" y="2078"/>
              <a:ext cx="2245" cy="1916"/>
            </a:xfrm>
            <a:prstGeom prst="rect">
              <a:avLst/>
            </a:prstGeom>
            <a:noFill/>
            <a:ln w="2857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CA" altLang="fr-FR" sz="2400">
                  <a:latin typeface="Arial Rounded MT Bold" pitchFamily="34" charset="0"/>
                </a:rPr>
                <a:t>Hémisphère gauche : relié au côté droit du corps</a:t>
              </a:r>
            </a:p>
            <a:p>
              <a:pPr>
                <a:spcBef>
                  <a:spcPct val="0"/>
                </a:spcBef>
                <a:buFontTx/>
                <a:buNone/>
              </a:pPr>
              <a:endParaRPr lang="fr-CA" altLang="fr-FR" sz="2400">
                <a:latin typeface="Arial Rounded MT Bold" pitchFamily="34" charset="0"/>
              </a:endParaRPr>
            </a:p>
            <a:p>
              <a:pPr>
                <a:spcBef>
                  <a:spcPct val="0"/>
                </a:spcBef>
                <a:buFontTx/>
                <a:buNone/>
              </a:pPr>
              <a:r>
                <a:rPr lang="fr-CA" altLang="fr-FR" sz="2400">
                  <a:latin typeface="Arial Rounded MT Bold" pitchFamily="34" charset="0"/>
                </a:rPr>
                <a:t>Hémisphère droit : relié au côté gauche du corps</a:t>
              </a:r>
            </a:p>
          </p:txBody>
        </p:sp>
        <p:pic>
          <p:nvPicPr>
            <p:cNvPr id="36870" name="Picture 8" descr="Faiscea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1" y="876"/>
              <a:ext cx="2839" cy="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Text Box 3"/>
            <p:cNvSpPr txBox="1">
              <a:spLocks noChangeArrowheads="1"/>
            </p:cNvSpPr>
            <p:nvPr/>
          </p:nvSpPr>
          <p:spPr bwMode="auto">
            <a:xfrm>
              <a:off x="186" y="893"/>
              <a:ext cx="2880"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CA" altLang="fr-FR" sz="2400">
                  <a:latin typeface="Arial Rounded MT Bold" pitchFamily="34" charset="0"/>
                </a:rPr>
                <a:t>Toutes  les  fibres  nerveuses sensorielles  et  motrices  se  croisent  dans  le  S.N.C.</a:t>
              </a:r>
            </a:p>
          </p:txBody>
        </p:sp>
      </p:gr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9"/>
          <p:cNvSpPr txBox="1">
            <a:spLocks noChangeArrowheads="1"/>
          </p:cNvSpPr>
          <p:nvPr/>
        </p:nvSpPr>
        <p:spPr bwMode="auto">
          <a:xfrm>
            <a:off x="0" y="280988"/>
            <a:ext cx="9144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a:latin typeface="Arial Rounded MT Bold" pitchFamily="34" charset="0"/>
              </a:rPr>
              <a:t>LE  CORTEX  CEREBRAL.</a:t>
            </a:r>
          </a:p>
        </p:txBody>
      </p:sp>
      <p:grpSp>
        <p:nvGrpSpPr>
          <p:cNvPr id="37891" name="Group 13"/>
          <p:cNvGrpSpPr>
            <a:grpSpLocks/>
          </p:cNvGrpSpPr>
          <p:nvPr/>
        </p:nvGrpSpPr>
        <p:grpSpPr bwMode="auto">
          <a:xfrm>
            <a:off x="381000" y="1152525"/>
            <a:ext cx="8528050" cy="5278438"/>
            <a:chOff x="186" y="660"/>
            <a:chExt cx="5372" cy="3325"/>
          </a:xfrm>
        </p:grpSpPr>
        <p:sp>
          <p:nvSpPr>
            <p:cNvPr id="37892" name="Rectangle 11"/>
            <p:cNvSpPr>
              <a:spLocks noChangeArrowheads="1"/>
            </p:cNvSpPr>
            <p:nvPr/>
          </p:nvSpPr>
          <p:spPr bwMode="auto">
            <a:xfrm>
              <a:off x="186" y="660"/>
              <a:ext cx="5274" cy="3318"/>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grpSp>
          <p:nvGrpSpPr>
            <p:cNvPr id="37893" name="Group 10"/>
            <p:cNvGrpSpPr>
              <a:grpSpLocks/>
            </p:cNvGrpSpPr>
            <p:nvPr/>
          </p:nvGrpSpPr>
          <p:grpSpPr bwMode="auto">
            <a:xfrm>
              <a:off x="2191" y="1545"/>
              <a:ext cx="3266" cy="2440"/>
              <a:chOff x="2191" y="1545"/>
              <a:chExt cx="3266" cy="2440"/>
            </a:xfrm>
          </p:grpSpPr>
          <p:pic>
            <p:nvPicPr>
              <p:cNvPr id="37896" name="Picture 3" descr="cort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1" y="1545"/>
                <a:ext cx="3266" cy="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7" name="Rectangle 4"/>
              <p:cNvSpPr>
                <a:spLocks noChangeArrowheads="1"/>
              </p:cNvSpPr>
              <p:nvPr/>
            </p:nvSpPr>
            <p:spPr bwMode="auto">
              <a:xfrm>
                <a:off x="4835" y="2738"/>
                <a:ext cx="363" cy="158"/>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sp>
            <p:nvSpPr>
              <p:cNvPr id="37898" name="Rectangle 5"/>
              <p:cNvSpPr>
                <a:spLocks noChangeArrowheads="1"/>
              </p:cNvSpPr>
              <p:nvPr/>
            </p:nvSpPr>
            <p:spPr bwMode="auto">
              <a:xfrm>
                <a:off x="3341" y="1971"/>
                <a:ext cx="536" cy="237"/>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sp>
            <p:nvSpPr>
              <p:cNvPr id="37899" name="Rectangle 7"/>
              <p:cNvSpPr>
                <a:spLocks noChangeArrowheads="1"/>
              </p:cNvSpPr>
              <p:nvPr/>
            </p:nvSpPr>
            <p:spPr bwMode="auto">
              <a:xfrm>
                <a:off x="4658" y="2136"/>
                <a:ext cx="578" cy="280"/>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sp>
            <p:nvSpPr>
              <p:cNvPr id="37900" name="Rectangle 8"/>
              <p:cNvSpPr>
                <a:spLocks noChangeArrowheads="1"/>
              </p:cNvSpPr>
              <p:nvPr/>
            </p:nvSpPr>
            <p:spPr bwMode="auto">
              <a:xfrm>
                <a:off x="2541" y="3205"/>
                <a:ext cx="536" cy="237"/>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grpSp>
        <p:sp>
          <p:nvSpPr>
            <p:cNvPr id="37894" name="Rectangle 12"/>
            <p:cNvSpPr>
              <a:spLocks noChangeArrowheads="1"/>
            </p:cNvSpPr>
            <p:nvPr/>
          </p:nvSpPr>
          <p:spPr bwMode="auto">
            <a:xfrm>
              <a:off x="2190" y="1548"/>
              <a:ext cx="3264" cy="2418"/>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sp>
          <p:nvSpPr>
            <p:cNvPr id="37895" name="Text Box 2"/>
            <p:cNvSpPr txBox="1">
              <a:spLocks noChangeArrowheads="1"/>
            </p:cNvSpPr>
            <p:nvPr/>
          </p:nvSpPr>
          <p:spPr bwMode="auto">
            <a:xfrm>
              <a:off x="212" y="714"/>
              <a:ext cx="5346" cy="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285750" indent="-285750">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nSpc>
                  <a:spcPct val="80000"/>
                </a:lnSpc>
                <a:spcBef>
                  <a:spcPct val="0"/>
                </a:spcBef>
                <a:buFontTx/>
                <a:buNone/>
              </a:pPr>
              <a:r>
                <a:rPr lang="fr-CA" altLang="fr-FR" sz="2000">
                  <a:latin typeface="Arial Rounded MT Bold" pitchFamily="34" charset="0"/>
                </a:rPr>
                <a:t>    Le  CORTEX  CEREBRAL  est  composé  :</a:t>
              </a:r>
            </a:p>
            <a:p>
              <a:pPr>
                <a:lnSpc>
                  <a:spcPct val="80000"/>
                </a:lnSpc>
                <a:spcBef>
                  <a:spcPct val="0"/>
                </a:spcBef>
                <a:buFontTx/>
                <a:buNone/>
              </a:pPr>
              <a:endParaRPr lang="fr-CA" altLang="fr-FR" sz="2000">
                <a:latin typeface="Arial Rounded MT Bold" pitchFamily="34" charset="0"/>
              </a:endParaRPr>
            </a:p>
            <a:p>
              <a:pPr>
                <a:lnSpc>
                  <a:spcPct val="90000"/>
                </a:lnSpc>
                <a:spcBef>
                  <a:spcPct val="0"/>
                </a:spcBef>
                <a:buFontTx/>
                <a:buChar char="•"/>
              </a:pPr>
              <a:r>
                <a:rPr lang="fr-CA" altLang="fr-FR" sz="2000">
                  <a:latin typeface="Arial Rounded MT Bold" pitchFamily="34" charset="0"/>
                </a:rPr>
                <a:t>D’une  écorce  de  SUBSTANCE  GRISE  =  cortex</a:t>
              </a:r>
              <a:br>
                <a:rPr lang="fr-CA" altLang="fr-FR" sz="2000">
                  <a:latin typeface="Arial Rounded MT Bold" pitchFamily="34" charset="0"/>
                </a:rPr>
              </a:br>
              <a:r>
                <a:rPr lang="fr-CA" altLang="fr-FR" sz="2000">
                  <a:latin typeface="Arial Rounded MT Bold" pitchFamily="34" charset="0"/>
                </a:rPr>
                <a:t>Le  cortex  présente  des  plis,  des  </a:t>
              </a:r>
              <a:r>
                <a:rPr lang="fr-CA" altLang="fr-FR" sz="2000" b="1">
                  <a:latin typeface="Arial Rounded MT Bold" pitchFamily="34" charset="0"/>
                </a:rPr>
                <a:t>sillons</a:t>
              </a:r>
              <a:r>
                <a:rPr lang="fr-CA" altLang="fr-FR" sz="2000">
                  <a:latin typeface="Arial Rounded MT Bold" pitchFamily="34" charset="0"/>
                </a:rPr>
                <a:t>,  et  des  bosses :  les  CIRCONVOLUTIONS  CEREBRALES.</a:t>
              </a:r>
            </a:p>
            <a:p>
              <a:pPr>
                <a:lnSpc>
                  <a:spcPct val="80000"/>
                </a:lnSpc>
                <a:spcBef>
                  <a:spcPct val="0"/>
                </a:spcBef>
                <a:buFontTx/>
                <a:buChar char="•"/>
              </a:pPr>
              <a:endParaRPr lang="fr-CA" altLang="fr-FR" sz="2000">
                <a:latin typeface="Arial Rounded MT Bold" pitchFamily="34" charset="0"/>
              </a:endParaRPr>
            </a:p>
            <a:p>
              <a:pPr>
                <a:lnSpc>
                  <a:spcPct val="60000"/>
                </a:lnSpc>
                <a:spcBef>
                  <a:spcPct val="0"/>
                </a:spcBef>
                <a:buFontTx/>
                <a:buNone/>
              </a:pPr>
              <a:endParaRPr lang="fr-CA" altLang="fr-FR" sz="2000">
                <a:latin typeface="Arial Rounded MT Bold" pitchFamily="34" charset="0"/>
              </a:endParaRPr>
            </a:p>
            <a:p>
              <a:pPr>
                <a:lnSpc>
                  <a:spcPct val="80000"/>
                </a:lnSpc>
                <a:spcBef>
                  <a:spcPct val="0"/>
                </a:spcBef>
                <a:buFontTx/>
                <a:buChar char="•"/>
              </a:pPr>
              <a:r>
                <a:rPr lang="fr-CA" altLang="fr-FR" sz="2000">
                  <a:latin typeface="Arial Rounded MT Bold" pitchFamily="34" charset="0"/>
                </a:rPr>
                <a:t>Les  circonvolutions  </a:t>
              </a:r>
            </a:p>
            <a:p>
              <a:pPr>
                <a:lnSpc>
                  <a:spcPct val="80000"/>
                </a:lnSpc>
                <a:spcBef>
                  <a:spcPct val="0"/>
                </a:spcBef>
                <a:buFontTx/>
                <a:buNone/>
              </a:pPr>
              <a:r>
                <a:rPr lang="fr-CA" altLang="fr-FR" sz="2000">
                  <a:latin typeface="Arial Rounded MT Bold" pitchFamily="34" charset="0"/>
                </a:rPr>
                <a:t>    cérébrales  les plus </a:t>
              </a:r>
            </a:p>
            <a:p>
              <a:pPr>
                <a:lnSpc>
                  <a:spcPct val="80000"/>
                </a:lnSpc>
                <a:spcBef>
                  <a:spcPct val="0"/>
                </a:spcBef>
                <a:buFontTx/>
                <a:buNone/>
              </a:pPr>
              <a:r>
                <a:rPr lang="fr-CA" altLang="fr-FR" sz="2000">
                  <a:latin typeface="Arial Rounded MT Bold" pitchFamily="34" charset="0"/>
                </a:rPr>
                <a:t>    profondes  sont </a:t>
              </a:r>
            </a:p>
            <a:p>
              <a:pPr>
                <a:lnSpc>
                  <a:spcPct val="80000"/>
                </a:lnSpc>
                <a:spcBef>
                  <a:spcPct val="0"/>
                </a:spcBef>
                <a:buFontTx/>
                <a:buNone/>
              </a:pPr>
              <a:r>
                <a:rPr lang="fr-CA" altLang="fr-FR" sz="2000">
                  <a:latin typeface="Arial Rounded MT Bold" pitchFamily="34" charset="0"/>
                </a:rPr>
                <a:t>    appelés  : FISSURES.</a:t>
              </a:r>
            </a:p>
            <a:p>
              <a:pPr>
                <a:lnSpc>
                  <a:spcPct val="80000"/>
                </a:lnSpc>
                <a:spcBef>
                  <a:spcPct val="0"/>
                </a:spcBef>
                <a:buFontTx/>
                <a:buNone/>
              </a:pPr>
              <a:endParaRPr lang="fr-CA" altLang="fr-FR" sz="2000">
                <a:latin typeface="Arial Rounded MT Bold" pitchFamily="34" charset="0"/>
              </a:endParaRPr>
            </a:p>
            <a:p>
              <a:pPr>
                <a:lnSpc>
                  <a:spcPct val="60000"/>
                </a:lnSpc>
                <a:spcBef>
                  <a:spcPct val="0"/>
                </a:spcBef>
                <a:buFontTx/>
                <a:buNone/>
              </a:pPr>
              <a:endParaRPr lang="fr-CA" altLang="fr-FR" sz="2000">
                <a:latin typeface="Arial Rounded MT Bold" pitchFamily="34" charset="0"/>
              </a:endParaRPr>
            </a:p>
            <a:p>
              <a:pPr>
                <a:lnSpc>
                  <a:spcPct val="80000"/>
                </a:lnSpc>
                <a:spcBef>
                  <a:spcPct val="0"/>
                </a:spcBef>
                <a:buFontTx/>
                <a:buChar char="•"/>
              </a:pPr>
              <a:r>
                <a:rPr lang="fr-CA" altLang="fr-FR" sz="2000">
                  <a:latin typeface="Arial Rounded MT Bold" pitchFamily="34" charset="0"/>
                </a:rPr>
                <a:t>Les  structures  profondes  </a:t>
              </a:r>
            </a:p>
            <a:p>
              <a:pPr>
                <a:lnSpc>
                  <a:spcPct val="80000"/>
                </a:lnSpc>
                <a:spcBef>
                  <a:spcPct val="0"/>
                </a:spcBef>
                <a:buFontTx/>
                <a:buNone/>
              </a:pPr>
              <a:r>
                <a:rPr lang="fr-CA" altLang="fr-FR" sz="2000">
                  <a:latin typeface="Arial Rounded MT Bold" pitchFamily="34" charset="0"/>
                </a:rPr>
                <a:t>    sont  constituées  de</a:t>
              </a:r>
            </a:p>
            <a:p>
              <a:pPr>
                <a:lnSpc>
                  <a:spcPct val="80000"/>
                </a:lnSpc>
                <a:spcBef>
                  <a:spcPct val="0"/>
                </a:spcBef>
                <a:buFontTx/>
                <a:buNone/>
              </a:pPr>
              <a:r>
                <a:rPr lang="fr-CA" altLang="fr-FR" sz="2000">
                  <a:latin typeface="Arial Rounded MT Bold" pitchFamily="34" charset="0"/>
                </a:rPr>
                <a:t>    SUBSTANCE  BLANCHE.</a:t>
              </a:r>
              <a:br>
                <a:rPr lang="fr-CA" altLang="fr-FR" sz="2000">
                  <a:latin typeface="Arial Rounded MT Bold" pitchFamily="34" charset="0"/>
                </a:rPr>
              </a:br>
              <a:r>
                <a:rPr lang="fr-CA" altLang="fr-FR" sz="2000">
                  <a:latin typeface="Arial Rounded MT Bold" pitchFamily="34" charset="0"/>
                </a:rPr>
                <a:t>et  d’ amas  de  substance  </a:t>
              </a:r>
            </a:p>
            <a:p>
              <a:pPr>
                <a:lnSpc>
                  <a:spcPct val="80000"/>
                </a:lnSpc>
                <a:spcBef>
                  <a:spcPct val="0"/>
                </a:spcBef>
                <a:buFontTx/>
                <a:buNone/>
              </a:pPr>
              <a:r>
                <a:rPr lang="fr-CA" altLang="fr-FR" sz="2000">
                  <a:latin typeface="Arial Rounded MT Bold" pitchFamily="34" charset="0"/>
                </a:rPr>
                <a:t>    grise  :  NOYAUX  GRIS  </a:t>
              </a:r>
            </a:p>
            <a:p>
              <a:pPr>
                <a:lnSpc>
                  <a:spcPct val="80000"/>
                </a:lnSpc>
                <a:spcBef>
                  <a:spcPct val="0"/>
                </a:spcBef>
                <a:buFontTx/>
                <a:buNone/>
              </a:pPr>
              <a:r>
                <a:rPr lang="fr-CA" altLang="fr-FR" sz="2000">
                  <a:latin typeface="Arial Rounded MT Bold" pitchFamily="34" charset="0"/>
                </a:rPr>
                <a:t>    CENTRAUX.</a:t>
              </a:r>
            </a:p>
          </p:txBody>
        </p:sp>
      </p:gr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10"/>
          <p:cNvGrpSpPr>
            <a:grpSpLocks/>
          </p:cNvGrpSpPr>
          <p:nvPr/>
        </p:nvGrpSpPr>
        <p:grpSpPr bwMode="auto">
          <a:xfrm>
            <a:off x="447675" y="466725"/>
            <a:ext cx="8412163" cy="6000750"/>
            <a:chOff x="282" y="294"/>
            <a:chExt cx="5299" cy="3780"/>
          </a:xfrm>
        </p:grpSpPr>
        <p:sp>
          <p:nvSpPr>
            <p:cNvPr id="38915" name="Rectangle 8"/>
            <p:cNvSpPr>
              <a:spLocks noChangeArrowheads="1"/>
            </p:cNvSpPr>
            <p:nvPr/>
          </p:nvSpPr>
          <p:spPr bwMode="auto">
            <a:xfrm>
              <a:off x="282" y="294"/>
              <a:ext cx="5220" cy="378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sp>
          <p:nvSpPr>
            <p:cNvPr id="38916" name="Text Box 2"/>
            <p:cNvSpPr txBox="1">
              <a:spLocks noChangeArrowheads="1"/>
            </p:cNvSpPr>
            <p:nvPr/>
          </p:nvSpPr>
          <p:spPr bwMode="auto">
            <a:xfrm>
              <a:off x="342" y="360"/>
              <a:ext cx="2634" cy="30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CA" altLang="fr-FR" sz="2400">
                  <a:latin typeface="Arial Rounded MT Bold" pitchFamily="34" charset="0"/>
                </a:rPr>
                <a:t>FONCTIONS  DU  CORTEX.</a:t>
              </a:r>
            </a:p>
          </p:txBody>
        </p:sp>
        <p:sp>
          <p:nvSpPr>
            <p:cNvPr id="38917" name="Text Box 3"/>
            <p:cNvSpPr txBox="1">
              <a:spLocks noChangeArrowheads="1"/>
            </p:cNvSpPr>
            <p:nvPr/>
          </p:nvSpPr>
          <p:spPr bwMode="auto">
            <a:xfrm>
              <a:off x="352" y="703"/>
              <a:ext cx="2148"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285750" indent="-285750">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Char char="•"/>
              </a:pPr>
              <a:r>
                <a:rPr lang="fr-CA" altLang="fr-FR" sz="2400">
                  <a:latin typeface="Arial Rounded MT Bold" pitchFamily="34" charset="0"/>
                </a:rPr>
                <a:t>Perception  et   intégration  des informations  : </a:t>
              </a:r>
              <a:br>
                <a:rPr lang="fr-CA" altLang="fr-FR" sz="2400">
                  <a:latin typeface="Arial Rounded MT Bold" pitchFamily="34" charset="0"/>
                </a:rPr>
              </a:br>
              <a:r>
                <a:rPr lang="fr-CA" altLang="fr-FR" sz="2000">
                  <a:latin typeface="Arial Rounded MT Bold" pitchFamily="34" charset="0"/>
                </a:rPr>
                <a:t>Le  cortex  contient  des zones  dont  la  fonction est  d’ analyser  les informations  sensitives (vision,  olfaction, somesthésie, etc.)</a:t>
              </a:r>
            </a:p>
          </p:txBody>
        </p:sp>
        <p:sp>
          <p:nvSpPr>
            <p:cNvPr id="38918" name="Text Box 5"/>
            <p:cNvSpPr txBox="1">
              <a:spLocks noChangeArrowheads="1"/>
            </p:cNvSpPr>
            <p:nvPr/>
          </p:nvSpPr>
          <p:spPr bwMode="auto">
            <a:xfrm>
              <a:off x="352" y="2650"/>
              <a:ext cx="508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285750" indent="-285750">
                <a:spcBef>
                  <a:spcPct val="20000"/>
                </a:spcBef>
                <a:buFont typeface="Arial" charset="0"/>
                <a:buChar char="•"/>
                <a:defRPr sz="3200">
                  <a:solidFill>
                    <a:schemeClr val="tx1"/>
                  </a:solidFill>
                  <a:latin typeface="Calibri" pitchFamily="34" charset="0"/>
                </a:defRPr>
              </a:lvl1pPr>
              <a:lvl2pPr marL="666750" indent="-19050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Char char="•"/>
              </a:pPr>
              <a:r>
                <a:rPr lang="fr-CA" altLang="fr-FR" sz="2400">
                  <a:latin typeface="Arial Rounded MT Bold" pitchFamily="34" charset="0"/>
                </a:rPr>
                <a:t>Élaboration et contrôle des mouvements</a:t>
              </a:r>
            </a:p>
            <a:p>
              <a:pPr lvl="1">
                <a:spcBef>
                  <a:spcPct val="0"/>
                </a:spcBef>
                <a:buFontTx/>
                <a:buNone/>
              </a:pPr>
              <a:r>
                <a:rPr lang="fr-CA" altLang="fr-FR" sz="2400">
                  <a:latin typeface="Arial Rounded MT Bold" pitchFamily="34" charset="0"/>
                </a:rPr>
                <a:t>-   Aire motrice</a:t>
              </a:r>
            </a:p>
            <a:p>
              <a:pPr lvl="1">
                <a:spcBef>
                  <a:spcPct val="0"/>
                </a:spcBef>
                <a:buFontTx/>
                <a:buNone/>
              </a:pPr>
              <a:r>
                <a:rPr lang="fr-CA" altLang="fr-FR" sz="2400">
                  <a:latin typeface="Arial Rounded MT Bold" pitchFamily="34" charset="0"/>
                </a:rPr>
                <a:t>-   Langage (à gauche seulement en général)</a:t>
              </a:r>
            </a:p>
          </p:txBody>
        </p:sp>
        <p:pic>
          <p:nvPicPr>
            <p:cNvPr id="38919" name="Picture 6" descr="cortexai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0" y="745"/>
              <a:ext cx="2720" cy="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0" name="Text Box 7"/>
            <p:cNvSpPr txBox="1">
              <a:spLocks noChangeArrowheads="1"/>
            </p:cNvSpPr>
            <p:nvPr/>
          </p:nvSpPr>
          <p:spPr bwMode="auto">
            <a:xfrm>
              <a:off x="380" y="3420"/>
              <a:ext cx="5201"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FR" altLang="fr-FR" sz="2000">
                  <a:latin typeface="Arial Rounded MT Bold" pitchFamily="34" charset="0"/>
                </a:rPr>
                <a:t>C’est  au  niveau  de  l’ aire motrice  que  les  mouvements  sont élaborés  et  que  les  influx  appropriés  sont  envoyés  vers  les neurones  moteurs. </a:t>
              </a:r>
            </a:p>
          </p:txBody>
        </p:sp>
      </p:gr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5"/>
          <p:cNvSpPr txBox="1">
            <a:spLocks noChangeArrowheads="1"/>
          </p:cNvSpPr>
          <p:nvPr/>
        </p:nvSpPr>
        <p:spPr bwMode="auto">
          <a:xfrm>
            <a:off x="6096000" y="16002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fr-CA" altLang="fr-FR" sz="2400">
              <a:latin typeface="Arial Rounded MT Bold" pitchFamily="34" charset="0"/>
            </a:endParaRPr>
          </a:p>
        </p:txBody>
      </p:sp>
      <p:grpSp>
        <p:nvGrpSpPr>
          <p:cNvPr id="39939" name="Group 17"/>
          <p:cNvGrpSpPr>
            <a:grpSpLocks/>
          </p:cNvGrpSpPr>
          <p:nvPr/>
        </p:nvGrpSpPr>
        <p:grpSpPr bwMode="auto">
          <a:xfrm>
            <a:off x="190500" y="247650"/>
            <a:ext cx="8743950" cy="6305550"/>
            <a:chOff x="138" y="72"/>
            <a:chExt cx="5508" cy="3972"/>
          </a:xfrm>
        </p:grpSpPr>
        <p:sp>
          <p:nvSpPr>
            <p:cNvPr id="39940" name="Rectangle 16"/>
            <p:cNvSpPr>
              <a:spLocks noChangeArrowheads="1"/>
            </p:cNvSpPr>
            <p:nvPr/>
          </p:nvSpPr>
          <p:spPr bwMode="auto">
            <a:xfrm>
              <a:off x="138" y="72"/>
              <a:ext cx="5508" cy="3972"/>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sp>
          <p:nvSpPr>
            <p:cNvPr id="39941" name="Text Box 12"/>
            <p:cNvSpPr txBox="1">
              <a:spLocks noChangeArrowheads="1"/>
            </p:cNvSpPr>
            <p:nvPr/>
          </p:nvSpPr>
          <p:spPr bwMode="auto">
            <a:xfrm>
              <a:off x="3220" y="1167"/>
              <a:ext cx="2372" cy="2362"/>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FR" altLang="fr-FR" sz="2000">
                  <a:latin typeface="Arial Rounded MT Bold" pitchFamily="34" charset="0"/>
                </a:rPr>
                <a:t>De  vastes  zones  du  cortex  ne  sont  pas  reliées  ni  à  la perception  des  sensations,  ni  à  l’ élaboration  des mouvements.  Ces  zones sont  dites  non - spécifiques.  Elles  sont  responsables  des  fonctions  supérieures ; intégration  d’  informations  provenant  de  différentes  sources,  créativité,  imagination, etc.</a:t>
              </a:r>
            </a:p>
          </p:txBody>
        </p:sp>
        <p:sp>
          <p:nvSpPr>
            <p:cNvPr id="39942" name="Text Box 3"/>
            <p:cNvSpPr txBox="1">
              <a:spLocks noChangeArrowheads="1"/>
            </p:cNvSpPr>
            <p:nvPr/>
          </p:nvSpPr>
          <p:spPr bwMode="auto">
            <a:xfrm>
              <a:off x="233" y="509"/>
              <a:ext cx="50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285750" indent="-285750">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Char char="•"/>
              </a:pPr>
              <a:r>
                <a:rPr lang="fr-CA" altLang="fr-FR" sz="2400">
                  <a:latin typeface="Arial Rounded MT Bold" pitchFamily="34" charset="0"/>
                </a:rPr>
                <a:t>Mémorisation  et  intégration  des  informations : aires  associatives  non  spécifiques  :  ( en  blanc ).</a:t>
              </a:r>
            </a:p>
          </p:txBody>
        </p:sp>
        <p:pic>
          <p:nvPicPr>
            <p:cNvPr id="39943" name="Picture 7" descr="cortexai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 y="1140"/>
              <a:ext cx="2916" cy="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4" name="Rectangle 13"/>
            <p:cNvSpPr>
              <a:spLocks noChangeArrowheads="1"/>
            </p:cNvSpPr>
            <p:nvPr/>
          </p:nvSpPr>
          <p:spPr bwMode="auto">
            <a:xfrm>
              <a:off x="230" y="154"/>
              <a:ext cx="2632" cy="30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fr-CA" altLang="fr-FR">
                  <a:latin typeface="Arial Rounded MT Bold" pitchFamily="34" charset="0"/>
                </a:rPr>
                <a:t>FONCTIONS  DU  CORTEX.</a:t>
              </a:r>
              <a:endParaRPr lang="fr-FR" altLang="fr-FR">
                <a:latin typeface="Arial Rounded MT Bold" pitchFamily="34" charset="0"/>
              </a:endParaRPr>
            </a:p>
          </p:txBody>
        </p:sp>
        <p:sp>
          <p:nvSpPr>
            <p:cNvPr id="39945" name="Text Box 14"/>
            <p:cNvSpPr txBox="1">
              <a:spLocks noChangeArrowheads="1"/>
            </p:cNvSpPr>
            <p:nvPr/>
          </p:nvSpPr>
          <p:spPr bwMode="auto">
            <a:xfrm>
              <a:off x="237" y="3681"/>
              <a:ext cx="30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285750" indent="-285750">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Char char="•"/>
              </a:pPr>
              <a:r>
                <a:rPr lang="fr-CA" altLang="fr-FR" sz="2400">
                  <a:latin typeface="Arial Rounded MT Bold" pitchFamily="34" charset="0"/>
                </a:rPr>
                <a:t>Intelligence,  Créativité,  etc. </a:t>
              </a:r>
            </a:p>
          </p:txBody>
        </p:sp>
      </p:gr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reeform 14"/>
          <p:cNvSpPr>
            <a:spLocks/>
          </p:cNvSpPr>
          <p:nvPr/>
        </p:nvSpPr>
        <p:spPr bwMode="auto">
          <a:xfrm>
            <a:off x="5605463" y="3417888"/>
            <a:ext cx="1254125" cy="941387"/>
          </a:xfrm>
          <a:custGeom>
            <a:avLst/>
            <a:gdLst>
              <a:gd name="T0" fmla="*/ 257055938 w 790"/>
              <a:gd name="T1" fmla="*/ 803928623 h 593"/>
              <a:gd name="T2" fmla="*/ 309978425 w 790"/>
              <a:gd name="T3" fmla="*/ 766127093 h 593"/>
              <a:gd name="T4" fmla="*/ 347781563 w 790"/>
              <a:gd name="T5" fmla="*/ 705643375 h 593"/>
              <a:gd name="T6" fmla="*/ 340221888 w 790"/>
              <a:gd name="T7" fmla="*/ 645159657 h 593"/>
              <a:gd name="T8" fmla="*/ 309978425 w 790"/>
              <a:gd name="T9" fmla="*/ 592235610 h 593"/>
              <a:gd name="T10" fmla="*/ 309978425 w 790"/>
              <a:gd name="T11" fmla="*/ 471268175 h 593"/>
              <a:gd name="T12" fmla="*/ 378023438 w 790"/>
              <a:gd name="T13" fmla="*/ 297378280 h 593"/>
              <a:gd name="T14" fmla="*/ 506550613 w 790"/>
              <a:gd name="T15" fmla="*/ 138607726 h 593"/>
              <a:gd name="T16" fmla="*/ 748487200 w 790"/>
              <a:gd name="T17" fmla="*/ 32761220 h 593"/>
              <a:gd name="T18" fmla="*/ 1020662488 w 790"/>
              <a:gd name="T19" fmla="*/ 2519361 h 593"/>
              <a:gd name="T20" fmla="*/ 1413808450 w 790"/>
              <a:gd name="T21" fmla="*/ 47882150 h 593"/>
              <a:gd name="T22" fmla="*/ 1678424063 w 790"/>
              <a:gd name="T23" fmla="*/ 176410844 h 593"/>
              <a:gd name="T24" fmla="*/ 1882557513 w 790"/>
              <a:gd name="T25" fmla="*/ 372982927 h 593"/>
              <a:gd name="T26" fmla="*/ 1958162200 w 790"/>
              <a:gd name="T27" fmla="*/ 501510034 h 593"/>
              <a:gd name="T28" fmla="*/ 1973283138 w 790"/>
              <a:gd name="T29" fmla="*/ 584675939 h 593"/>
              <a:gd name="T30" fmla="*/ 1943041263 w 790"/>
              <a:gd name="T31" fmla="*/ 735885234 h 593"/>
              <a:gd name="T32" fmla="*/ 1685985325 w 790"/>
              <a:gd name="T33" fmla="*/ 864412341 h 593"/>
              <a:gd name="T34" fmla="*/ 1300400625 w 790"/>
              <a:gd name="T35" fmla="*/ 902215458 h 593"/>
              <a:gd name="T36" fmla="*/ 1186992800 w 790"/>
              <a:gd name="T37" fmla="*/ 871973599 h 593"/>
              <a:gd name="T38" fmla="*/ 952619063 w 790"/>
              <a:gd name="T39" fmla="*/ 856852670 h 593"/>
              <a:gd name="T40" fmla="*/ 695563125 w 790"/>
              <a:gd name="T41" fmla="*/ 909775129 h 593"/>
              <a:gd name="T42" fmla="*/ 544353750 w 790"/>
              <a:gd name="T43" fmla="*/ 1030742565 h 593"/>
              <a:gd name="T44" fmla="*/ 498990938 w 790"/>
              <a:gd name="T45" fmla="*/ 1151710001 h 593"/>
              <a:gd name="T46" fmla="*/ 461189388 w 790"/>
              <a:gd name="T47" fmla="*/ 1181951860 h 593"/>
              <a:gd name="T48" fmla="*/ 370463763 w 790"/>
              <a:gd name="T49" fmla="*/ 1242435578 h 593"/>
              <a:gd name="T50" fmla="*/ 234375325 w 790"/>
              <a:gd name="T51" fmla="*/ 1393644872 h 593"/>
              <a:gd name="T52" fmla="*/ 68043425 w 790"/>
              <a:gd name="T53" fmla="*/ 1491931708 h 593"/>
              <a:gd name="T54" fmla="*/ 0 w 790"/>
              <a:gd name="T55" fmla="*/ 1416327060 h 593"/>
              <a:gd name="T56" fmla="*/ 60483750 w 790"/>
              <a:gd name="T57" fmla="*/ 1272677437 h 593"/>
              <a:gd name="T58" fmla="*/ 143648113 w 790"/>
              <a:gd name="T59" fmla="*/ 1166830930 h 593"/>
              <a:gd name="T60" fmla="*/ 257055938 w 790"/>
              <a:gd name="T61" fmla="*/ 803928623 h 59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90"/>
              <a:gd name="T94" fmla="*/ 0 h 593"/>
              <a:gd name="T95" fmla="*/ 790 w 790"/>
              <a:gd name="T96" fmla="*/ 593 h 59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90" h="593">
                <a:moveTo>
                  <a:pt x="102" y="319"/>
                </a:moveTo>
                <a:cubicBezTo>
                  <a:pt x="113" y="293"/>
                  <a:pt x="117" y="311"/>
                  <a:pt x="123" y="304"/>
                </a:cubicBezTo>
                <a:cubicBezTo>
                  <a:pt x="129" y="297"/>
                  <a:pt x="136" y="288"/>
                  <a:pt x="138" y="280"/>
                </a:cubicBezTo>
                <a:cubicBezTo>
                  <a:pt x="140" y="272"/>
                  <a:pt x="137" y="263"/>
                  <a:pt x="135" y="256"/>
                </a:cubicBezTo>
                <a:cubicBezTo>
                  <a:pt x="133" y="249"/>
                  <a:pt x="125" y="246"/>
                  <a:pt x="123" y="235"/>
                </a:cubicBezTo>
                <a:cubicBezTo>
                  <a:pt x="121" y="224"/>
                  <a:pt x="119" y="206"/>
                  <a:pt x="123" y="187"/>
                </a:cubicBezTo>
                <a:cubicBezTo>
                  <a:pt x="127" y="168"/>
                  <a:pt x="137" y="140"/>
                  <a:pt x="150" y="118"/>
                </a:cubicBezTo>
                <a:cubicBezTo>
                  <a:pt x="163" y="96"/>
                  <a:pt x="177" y="72"/>
                  <a:pt x="201" y="55"/>
                </a:cubicBezTo>
                <a:cubicBezTo>
                  <a:pt x="225" y="38"/>
                  <a:pt x="263" y="22"/>
                  <a:pt x="297" y="13"/>
                </a:cubicBezTo>
                <a:cubicBezTo>
                  <a:pt x="331" y="4"/>
                  <a:pt x="361" y="0"/>
                  <a:pt x="405" y="1"/>
                </a:cubicBezTo>
                <a:cubicBezTo>
                  <a:pt x="449" y="2"/>
                  <a:pt x="518" y="8"/>
                  <a:pt x="561" y="19"/>
                </a:cubicBezTo>
                <a:cubicBezTo>
                  <a:pt x="604" y="30"/>
                  <a:pt x="635" y="49"/>
                  <a:pt x="666" y="70"/>
                </a:cubicBezTo>
                <a:cubicBezTo>
                  <a:pt x="697" y="91"/>
                  <a:pt x="729" y="127"/>
                  <a:pt x="747" y="148"/>
                </a:cubicBezTo>
                <a:cubicBezTo>
                  <a:pt x="765" y="169"/>
                  <a:pt x="771" y="185"/>
                  <a:pt x="777" y="199"/>
                </a:cubicBezTo>
                <a:cubicBezTo>
                  <a:pt x="783" y="213"/>
                  <a:pt x="784" y="217"/>
                  <a:pt x="783" y="232"/>
                </a:cubicBezTo>
                <a:cubicBezTo>
                  <a:pt x="782" y="247"/>
                  <a:pt x="790" y="274"/>
                  <a:pt x="771" y="292"/>
                </a:cubicBezTo>
                <a:cubicBezTo>
                  <a:pt x="752" y="310"/>
                  <a:pt x="711" y="332"/>
                  <a:pt x="669" y="343"/>
                </a:cubicBezTo>
                <a:cubicBezTo>
                  <a:pt x="627" y="354"/>
                  <a:pt x="549" y="357"/>
                  <a:pt x="516" y="358"/>
                </a:cubicBezTo>
                <a:cubicBezTo>
                  <a:pt x="483" y="359"/>
                  <a:pt x="494" y="349"/>
                  <a:pt x="471" y="346"/>
                </a:cubicBezTo>
                <a:cubicBezTo>
                  <a:pt x="448" y="343"/>
                  <a:pt x="410" y="338"/>
                  <a:pt x="378" y="340"/>
                </a:cubicBezTo>
                <a:cubicBezTo>
                  <a:pt x="346" y="342"/>
                  <a:pt x="303" y="350"/>
                  <a:pt x="276" y="361"/>
                </a:cubicBezTo>
                <a:cubicBezTo>
                  <a:pt x="249" y="372"/>
                  <a:pt x="229" y="393"/>
                  <a:pt x="216" y="409"/>
                </a:cubicBezTo>
                <a:cubicBezTo>
                  <a:pt x="203" y="425"/>
                  <a:pt x="203" y="447"/>
                  <a:pt x="198" y="457"/>
                </a:cubicBezTo>
                <a:cubicBezTo>
                  <a:pt x="193" y="467"/>
                  <a:pt x="191" y="463"/>
                  <a:pt x="183" y="469"/>
                </a:cubicBezTo>
                <a:cubicBezTo>
                  <a:pt x="175" y="475"/>
                  <a:pt x="162" y="479"/>
                  <a:pt x="147" y="493"/>
                </a:cubicBezTo>
                <a:cubicBezTo>
                  <a:pt x="132" y="507"/>
                  <a:pt x="113" y="537"/>
                  <a:pt x="93" y="553"/>
                </a:cubicBezTo>
                <a:cubicBezTo>
                  <a:pt x="73" y="569"/>
                  <a:pt x="42" y="591"/>
                  <a:pt x="27" y="592"/>
                </a:cubicBezTo>
                <a:cubicBezTo>
                  <a:pt x="12" y="593"/>
                  <a:pt x="0" y="576"/>
                  <a:pt x="0" y="562"/>
                </a:cubicBezTo>
                <a:cubicBezTo>
                  <a:pt x="0" y="548"/>
                  <a:pt x="15" y="521"/>
                  <a:pt x="24" y="505"/>
                </a:cubicBezTo>
                <a:cubicBezTo>
                  <a:pt x="33" y="489"/>
                  <a:pt x="44" y="494"/>
                  <a:pt x="57" y="463"/>
                </a:cubicBezTo>
                <a:cubicBezTo>
                  <a:pt x="70" y="432"/>
                  <a:pt x="91" y="345"/>
                  <a:pt x="102" y="319"/>
                </a:cubicBezTo>
                <a:close/>
              </a:path>
            </a:pathLst>
          </a:custGeom>
          <a:noFill/>
          <a:ln w="571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fr-FR"/>
          </a:p>
        </p:txBody>
      </p:sp>
      <p:sp>
        <p:nvSpPr>
          <p:cNvPr id="40963" name="Rectangle 17"/>
          <p:cNvSpPr>
            <a:spLocks noChangeArrowheads="1"/>
          </p:cNvSpPr>
          <p:nvPr/>
        </p:nvSpPr>
        <p:spPr bwMode="auto">
          <a:xfrm>
            <a:off x="409575" y="1495425"/>
            <a:ext cx="8372475" cy="4981575"/>
          </a:xfrm>
          <a:prstGeom prst="rect">
            <a:avLst/>
          </a:prstGeom>
          <a:solidFill>
            <a:schemeClr val="bg1"/>
          </a:solidFill>
          <a:ln w="28575">
            <a:solidFill>
              <a:schemeClr val="tx1"/>
            </a:solidFill>
            <a:miter lim="800000"/>
            <a:headEnd/>
            <a:tailEnd/>
          </a:ln>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pic>
        <p:nvPicPr>
          <p:cNvPr id="40964" name="Picture 3" descr="brain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25" y="1590675"/>
            <a:ext cx="5562600" cy="465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4"/>
          <p:cNvSpPr txBox="1">
            <a:spLocks noChangeArrowheads="1"/>
          </p:cNvSpPr>
          <p:nvPr/>
        </p:nvSpPr>
        <p:spPr bwMode="auto">
          <a:xfrm>
            <a:off x="485775" y="2562225"/>
            <a:ext cx="257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CA" altLang="fr-FR" sz="2400">
                <a:latin typeface="Arial Rounded MT Bold" pitchFamily="34" charset="0"/>
              </a:rPr>
              <a:t>Composé  de:</a:t>
            </a:r>
          </a:p>
        </p:txBody>
      </p:sp>
      <p:sp>
        <p:nvSpPr>
          <p:cNvPr id="40966" name="Text Box 5"/>
          <p:cNvSpPr txBox="1">
            <a:spLocks noChangeArrowheads="1"/>
          </p:cNvSpPr>
          <p:nvPr/>
        </p:nvSpPr>
        <p:spPr bwMode="auto">
          <a:xfrm>
            <a:off x="476250" y="3514725"/>
            <a:ext cx="1981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190500" indent="-190500">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Char char="•"/>
            </a:pPr>
            <a:r>
              <a:rPr lang="fr-CA" altLang="fr-FR" sz="2400">
                <a:latin typeface="Arial Rounded MT Bold" pitchFamily="34" charset="0"/>
              </a:rPr>
              <a:t>ÉPIPHYSE</a:t>
            </a:r>
            <a:br>
              <a:rPr lang="fr-CA" altLang="fr-FR" sz="2400">
                <a:latin typeface="Arial Rounded MT Bold" pitchFamily="34" charset="0"/>
              </a:rPr>
            </a:br>
            <a:endParaRPr lang="fr-CA" altLang="fr-FR" sz="2400">
              <a:latin typeface="Arial Rounded MT Bold" pitchFamily="34" charset="0"/>
            </a:endParaRPr>
          </a:p>
        </p:txBody>
      </p:sp>
      <p:sp>
        <p:nvSpPr>
          <p:cNvPr id="40967" name="Text Box 9"/>
          <p:cNvSpPr txBox="1">
            <a:spLocks noChangeArrowheads="1"/>
          </p:cNvSpPr>
          <p:nvPr/>
        </p:nvSpPr>
        <p:spPr bwMode="auto">
          <a:xfrm>
            <a:off x="476250" y="4419600"/>
            <a:ext cx="218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190500" indent="-190500">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Char char="•"/>
            </a:pPr>
            <a:r>
              <a:rPr lang="fr-CA" altLang="fr-FR" sz="2400">
                <a:latin typeface="Arial Rounded MT Bold" pitchFamily="34" charset="0"/>
              </a:rPr>
              <a:t>THALAMUS</a:t>
            </a:r>
          </a:p>
        </p:txBody>
      </p:sp>
      <p:sp>
        <p:nvSpPr>
          <p:cNvPr id="40968" name="Text Box 10"/>
          <p:cNvSpPr txBox="1">
            <a:spLocks noChangeArrowheads="1"/>
          </p:cNvSpPr>
          <p:nvPr/>
        </p:nvSpPr>
        <p:spPr bwMode="auto">
          <a:xfrm>
            <a:off x="476250" y="5324475"/>
            <a:ext cx="311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190500" indent="-190500">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Char char="•"/>
            </a:pPr>
            <a:r>
              <a:rPr lang="fr-CA" altLang="fr-FR" sz="2400">
                <a:latin typeface="Arial Rounded MT Bold" pitchFamily="34" charset="0"/>
              </a:rPr>
              <a:t>HYPOTHALAMUS</a:t>
            </a:r>
          </a:p>
        </p:txBody>
      </p:sp>
      <p:sp>
        <p:nvSpPr>
          <p:cNvPr id="40969" name="Text Box 2"/>
          <p:cNvSpPr txBox="1">
            <a:spLocks noChangeArrowheads="1"/>
          </p:cNvSpPr>
          <p:nvPr/>
        </p:nvSpPr>
        <p:spPr bwMode="auto">
          <a:xfrm>
            <a:off x="485775" y="1590675"/>
            <a:ext cx="3209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CA" altLang="fr-FR" sz="2400">
                <a:latin typeface="Arial Rounded MT Bold" pitchFamily="34" charset="0"/>
              </a:rPr>
              <a:t>LE  DIENCEPHALE</a:t>
            </a:r>
          </a:p>
        </p:txBody>
      </p:sp>
      <p:sp>
        <p:nvSpPr>
          <p:cNvPr id="40970" name="Rectangle 18"/>
          <p:cNvSpPr>
            <a:spLocks noChangeArrowheads="1"/>
          </p:cNvSpPr>
          <p:nvPr/>
        </p:nvSpPr>
        <p:spPr bwMode="auto">
          <a:xfrm>
            <a:off x="4514850" y="6210300"/>
            <a:ext cx="4162425" cy="104775"/>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sp>
        <p:nvSpPr>
          <p:cNvPr id="40971" name="Rectangle 21"/>
          <p:cNvSpPr>
            <a:spLocks noChangeArrowheads="1"/>
          </p:cNvSpPr>
          <p:nvPr/>
        </p:nvSpPr>
        <p:spPr bwMode="auto">
          <a:xfrm>
            <a:off x="495300" y="1609725"/>
            <a:ext cx="2952750" cy="419100"/>
          </a:xfrm>
          <a:prstGeom prst="rect">
            <a:avLst/>
          </a:prstGeom>
          <a:noFill/>
          <a:ln w="3810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grpSp>
        <p:nvGrpSpPr>
          <p:cNvPr id="40972" name="Group 26"/>
          <p:cNvGrpSpPr>
            <a:grpSpLocks/>
          </p:cNvGrpSpPr>
          <p:nvPr/>
        </p:nvGrpSpPr>
        <p:grpSpPr bwMode="auto">
          <a:xfrm>
            <a:off x="5514975" y="3525838"/>
            <a:ext cx="1244600" cy="822325"/>
            <a:chOff x="3474" y="2221"/>
            <a:chExt cx="784" cy="518"/>
          </a:xfrm>
        </p:grpSpPr>
        <p:sp>
          <p:nvSpPr>
            <p:cNvPr id="40974" name="Freeform 24"/>
            <p:cNvSpPr>
              <a:spLocks/>
            </p:cNvSpPr>
            <p:nvPr/>
          </p:nvSpPr>
          <p:spPr bwMode="auto">
            <a:xfrm>
              <a:off x="3474" y="2221"/>
              <a:ext cx="784" cy="518"/>
            </a:xfrm>
            <a:custGeom>
              <a:avLst/>
              <a:gdLst>
                <a:gd name="T0" fmla="*/ 386 w 784"/>
                <a:gd name="T1" fmla="*/ 269 h 518"/>
                <a:gd name="T2" fmla="*/ 348 w 784"/>
                <a:gd name="T3" fmla="*/ 269 h 518"/>
                <a:gd name="T4" fmla="*/ 290 w 784"/>
                <a:gd name="T5" fmla="*/ 283 h 518"/>
                <a:gd name="T6" fmla="*/ 246 w 784"/>
                <a:gd name="T7" fmla="*/ 309 h 518"/>
                <a:gd name="T8" fmla="*/ 228 w 784"/>
                <a:gd name="T9" fmla="*/ 327 h 518"/>
                <a:gd name="T10" fmla="*/ 108 w 784"/>
                <a:gd name="T11" fmla="*/ 465 h 518"/>
                <a:gd name="T12" fmla="*/ 66 w 784"/>
                <a:gd name="T13" fmla="*/ 505 h 518"/>
                <a:gd name="T14" fmla="*/ 50 w 784"/>
                <a:gd name="T15" fmla="*/ 515 h 518"/>
                <a:gd name="T16" fmla="*/ 24 w 784"/>
                <a:gd name="T17" fmla="*/ 513 h 518"/>
                <a:gd name="T18" fmla="*/ 2 w 784"/>
                <a:gd name="T19" fmla="*/ 487 h 518"/>
                <a:gd name="T20" fmla="*/ 14 w 784"/>
                <a:gd name="T21" fmla="*/ 451 h 518"/>
                <a:gd name="T22" fmla="*/ 66 w 784"/>
                <a:gd name="T23" fmla="*/ 367 h 518"/>
                <a:gd name="T24" fmla="*/ 100 w 784"/>
                <a:gd name="T25" fmla="*/ 255 h 518"/>
                <a:gd name="T26" fmla="*/ 140 w 784"/>
                <a:gd name="T27" fmla="*/ 225 h 518"/>
                <a:gd name="T28" fmla="*/ 128 w 784"/>
                <a:gd name="T29" fmla="*/ 171 h 518"/>
                <a:gd name="T30" fmla="*/ 118 w 784"/>
                <a:gd name="T31" fmla="*/ 153 h 518"/>
                <a:gd name="T32" fmla="*/ 126 w 784"/>
                <a:gd name="T33" fmla="*/ 89 h 518"/>
                <a:gd name="T34" fmla="*/ 288 w 784"/>
                <a:gd name="T35" fmla="*/ 17 h 518"/>
                <a:gd name="T36" fmla="*/ 436 w 784"/>
                <a:gd name="T37" fmla="*/ 3 h 518"/>
                <a:gd name="T38" fmla="*/ 598 w 784"/>
                <a:gd name="T39" fmla="*/ 37 h 518"/>
                <a:gd name="T40" fmla="*/ 668 w 784"/>
                <a:gd name="T41" fmla="*/ 59 h 518"/>
                <a:gd name="T42" fmla="*/ 712 w 784"/>
                <a:gd name="T43" fmla="*/ 95 h 518"/>
                <a:gd name="T44" fmla="*/ 732 w 784"/>
                <a:gd name="T45" fmla="*/ 109 h 518"/>
                <a:gd name="T46" fmla="*/ 712 w 784"/>
                <a:gd name="T47" fmla="*/ 95 h 518"/>
                <a:gd name="T48" fmla="*/ 756 w 784"/>
                <a:gd name="T49" fmla="*/ 147 h 518"/>
                <a:gd name="T50" fmla="*/ 782 w 784"/>
                <a:gd name="T51" fmla="*/ 223 h 518"/>
                <a:gd name="T52" fmla="*/ 754 w 784"/>
                <a:gd name="T53" fmla="*/ 269 h 518"/>
                <a:gd name="T54" fmla="*/ 600 w 784"/>
                <a:gd name="T55" fmla="*/ 283 h 518"/>
                <a:gd name="T56" fmla="*/ 386 w 784"/>
                <a:gd name="T57" fmla="*/ 269 h 51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84"/>
                <a:gd name="T88" fmla="*/ 0 h 518"/>
                <a:gd name="T89" fmla="*/ 784 w 784"/>
                <a:gd name="T90" fmla="*/ 518 h 51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84" h="518">
                  <a:moveTo>
                    <a:pt x="386" y="269"/>
                  </a:moveTo>
                  <a:cubicBezTo>
                    <a:pt x="344" y="267"/>
                    <a:pt x="364" y="267"/>
                    <a:pt x="348" y="269"/>
                  </a:cubicBezTo>
                  <a:cubicBezTo>
                    <a:pt x="332" y="271"/>
                    <a:pt x="307" y="276"/>
                    <a:pt x="290" y="283"/>
                  </a:cubicBezTo>
                  <a:cubicBezTo>
                    <a:pt x="273" y="290"/>
                    <a:pt x="256" y="302"/>
                    <a:pt x="246" y="309"/>
                  </a:cubicBezTo>
                  <a:cubicBezTo>
                    <a:pt x="236" y="316"/>
                    <a:pt x="251" y="301"/>
                    <a:pt x="228" y="327"/>
                  </a:cubicBezTo>
                  <a:cubicBezTo>
                    <a:pt x="205" y="353"/>
                    <a:pt x="135" y="435"/>
                    <a:pt x="108" y="465"/>
                  </a:cubicBezTo>
                  <a:cubicBezTo>
                    <a:pt x="81" y="495"/>
                    <a:pt x="76" y="497"/>
                    <a:pt x="66" y="505"/>
                  </a:cubicBezTo>
                  <a:cubicBezTo>
                    <a:pt x="56" y="513"/>
                    <a:pt x="57" y="514"/>
                    <a:pt x="50" y="515"/>
                  </a:cubicBezTo>
                  <a:cubicBezTo>
                    <a:pt x="43" y="516"/>
                    <a:pt x="32" y="518"/>
                    <a:pt x="24" y="513"/>
                  </a:cubicBezTo>
                  <a:cubicBezTo>
                    <a:pt x="16" y="508"/>
                    <a:pt x="4" y="497"/>
                    <a:pt x="2" y="487"/>
                  </a:cubicBezTo>
                  <a:cubicBezTo>
                    <a:pt x="0" y="477"/>
                    <a:pt x="3" y="471"/>
                    <a:pt x="14" y="451"/>
                  </a:cubicBezTo>
                  <a:cubicBezTo>
                    <a:pt x="25" y="431"/>
                    <a:pt x="52" y="400"/>
                    <a:pt x="66" y="367"/>
                  </a:cubicBezTo>
                  <a:cubicBezTo>
                    <a:pt x="80" y="334"/>
                    <a:pt x="88" y="279"/>
                    <a:pt x="100" y="255"/>
                  </a:cubicBezTo>
                  <a:cubicBezTo>
                    <a:pt x="112" y="231"/>
                    <a:pt x="135" y="239"/>
                    <a:pt x="140" y="225"/>
                  </a:cubicBezTo>
                  <a:cubicBezTo>
                    <a:pt x="145" y="211"/>
                    <a:pt x="132" y="183"/>
                    <a:pt x="128" y="171"/>
                  </a:cubicBezTo>
                  <a:cubicBezTo>
                    <a:pt x="124" y="159"/>
                    <a:pt x="118" y="167"/>
                    <a:pt x="118" y="153"/>
                  </a:cubicBezTo>
                  <a:cubicBezTo>
                    <a:pt x="118" y="139"/>
                    <a:pt x="98" y="112"/>
                    <a:pt x="126" y="89"/>
                  </a:cubicBezTo>
                  <a:cubicBezTo>
                    <a:pt x="154" y="66"/>
                    <a:pt x="236" y="31"/>
                    <a:pt x="288" y="17"/>
                  </a:cubicBezTo>
                  <a:cubicBezTo>
                    <a:pt x="340" y="3"/>
                    <a:pt x="384" y="0"/>
                    <a:pt x="436" y="3"/>
                  </a:cubicBezTo>
                  <a:cubicBezTo>
                    <a:pt x="488" y="6"/>
                    <a:pt x="559" y="28"/>
                    <a:pt x="598" y="37"/>
                  </a:cubicBezTo>
                  <a:cubicBezTo>
                    <a:pt x="637" y="46"/>
                    <a:pt x="649" y="49"/>
                    <a:pt x="668" y="59"/>
                  </a:cubicBezTo>
                  <a:cubicBezTo>
                    <a:pt x="687" y="69"/>
                    <a:pt x="701" y="87"/>
                    <a:pt x="712" y="95"/>
                  </a:cubicBezTo>
                  <a:cubicBezTo>
                    <a:pt x="723" y="103"/>
                    <a:pt x="732" y="109"/>
                    <a:pt x="732" y="109"/>
                  </a:cubicBezTo>
                  <a:cubicBezTo>
                    <a:pt x="732" y="109"/>
                    <a:pt x="708" y="89"/>
                    <a:pt x="712" y="95"/>
                  </a:cubicBezTo>
                  <a:cubicBezTo>
                    <a:pt x="716" y="101"/>
                    <a:pt x="744" y="126"/>
                    <a:pt x="756" y="147"/>
                  </a:cubicBezTo>
                  <a:cubicBezTo>
                    <a:pt x="768" y="168"/>
                    <a:pt x="782" y="203"/>
                    <a:pt x="782" y="223"/>
                  </a:cubicBezTo>
                  <a:cubicBezTo>
                    <a:pt x="782" y="243"/>
                    <a:pt x="784" y="259"/>
                    <a:pt x="754" y="269"/>
                  </a:cubicBezTo>
                  <a:cubicBezTo>
                    <a:pt x="724" y="279"/>
                    <a:pt x="662" y="283"/>
                    <a:pt x="600" y="283"/>
                  </a:cubicBezTo>
                  <a:cubicBezTo>
                    <a:pt x="538" y="283"/>
                    <a:pt x="428" y="271"/>
                    <a:pt x="386" y="269"/>
                  </a:cubicBezTo>
                  <a:close/>
                </a:path>
              </a:pathLst>
            </a:custGeom>
            <a:noFill/>
            <a:ln w="57150">
              <a:solidFill>
                <a:srgbClr val="00FF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fr-FR"/>
            </a:p>
          </p:txBody>
        </p:sp>
        <p:sp>
          <p:nvSpPr>
            <p:cNvPr id="40975" name="Line 25"/>
            <p:cNvSpPr>
              <a:spLocks noChangeShapeType="1"/>
            </p:cNvSpPr>
            <p:nvPr/>
          </p:nvSpPr>
          <p:spPr bwMode="auto">
            <a:xfrm>
              <a:off x="4186" y="2290"/>
              <a:ext cx="52" cy="54"/>
            </a:xfrm>
            <a:prstGeom prst="line">
              <a:avLst/>
            </a:prstGeom>
            <a:noFill/>
            <a:ln w="12700">
              <a:solidFill>
                <a:srgbClr val="B24502"/>
              </a:solidFill>
              <a:round/>
              <a:headEnd/>
              <a:tailEnd/>
            </a:ln>
            <a:extLst>
              <a:ext uri="{909E8E84-426E-40DD-AFC4-6F175D3DCCD1}">
                <a14:hiddenFill xmlns:a14="http://schemas.microsoft.com/office/drawing/2010/main">
                  <a:noFill/>
                </a14:hiddenFill>
              </a:ext>
            </a:extLst>
          </p:spPr>
          <p:txBody>
            <a:bodyPr>
              <a:spAutoFit/>
            </a:bodyPr>
            <a:lstStyle/>
            <a:p>
              <a:endParaRPr lang="fr-FR"/>
            </a:p>
          </p:txBody>
        </p:sp>
      </p:grpSp>
      <p:sp>
        <p:nvSpPr>
          <p:cNvPr id="40973" name="Text Box 28"/>
          <p:cNvSpPr txBox="1">
            <a:spLocks noChangeArrowheads="1"/>
          </p:cNvSpPr>
          <p:nvPr/>
        </p:nvSpPr>
        <p:spPr bwMode="auto">
          <a:xfrm>
            <a:off x="373063" y="376238"/>
            <a:ext cx="83454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a:latin typeface="Arial Rounded MT Bold" pitchFamily="34" charset="0"/>
              </a:rPr>
              <a:t>STRUCTURE  DU  CERVEAU</a:t>
            </a: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reeform 2"/>
          <p:cNvSpPr>
            <a:spLocks/>
          </p:cNvSpPr>
          <p:nvPr/>
        </p:nvSpPr>
        <p:spPr bwMode="auto">
          <a:xfrm>
            <a:off x="5605463" y="3417888"/>
            <a:ext cx="1254125" cy="941387"/>
          </a:xfrm>
          <a:custGeom>
            <a:avLst/>
            <a:gdLst>
              <a:gd name="T0" fmla="*/ 257055938 w 790"/>
              <a:gd name="T1" fmla="*/ 803928623 h 593"/>
              <a:gd name="T2" fmla="*/ 309978425 w 790"/>
              <a:gd name="T3" fmla="*/ 766127093 h 593"/>
              <a:gd name="T4" fmla="*/ 347781563 w 790"/>
              <a:gd name="T5" fmla="*/ 705643375 h 593"/>
              <a:gd name="T6" fmla="*/ 340221888 w 790"/>
              <a:gd name="T7" fmla="*/ 645159657 h 593"/>
              <a:gd name="T8" fmla="*/ 309978425 w 790"/>
              <a:gd name="T9" fmla="*/ 592235610 h 593"/>
              <a:gd name="T10" fmla="*/ 309978425 w 790"/>
              <a:gd name="T11" fmla="*/ 471268175 h 593"/>
              <a:gd name="T12" fmla="*/ 378023438 w 790"/>
              <a:gd name="T13" fmla="*/ 297378280 h 593"/>
              <a:gd name="T14" fmla="*/ 506550613 w 790"/>
              <a:gd name="T15" fmla="*/ 138607726 h 593"/>
              <a:gd name="T16" fmla="*/ 748487200 w 790"/>
              <a:gd name="T17" fmla="*/ 32761220 h 593"/>
              <a:gd name="T18" fmla="*/ 1020662488 w 790"/>
              <a:gd name="T19" fmla="*/ 2519361 h 593"/>
              <a:gd name="T20" fmla="*/ 1413808450 w 790"/>
              <a:gd name="T21" fmla="*/ 47882150 h 593"/>
              <a:gd name="T22" fmla="*/ 1678424063 w 790"/>
              <a:gd name="T23" fmla="*/ 176410844 h 593"/>
              <a:gd name="T24" fmla="*/ 1882557513 w 790"/>
              <a:gd name="T25" fmla="*/ 372982927 h 593"/>
              <a:gd name="T26" fmla="*/ 1958162200 w 790"/>
              <a:gd name="T27" fmla="*/ 501510034 h 593"/>
              <a:gd name="T28" fmla="*/ 1973283138 w 790"/>
              <a:gd name="T29" fmla="*/ 584675939 h 593"/>
              <a:gd name="T30" fmla="*/ 1943041263 w 790"/>
              <a:gd name="T31" fmla="*/ 735885234 h 593"/>
              <a:gd name="T32" fmla="*/ 1685985325 w 790"/>
              <a:gd name="T33" fmla="*/ 864412341 h 593"/>
              <a:gd name="T34" fmla="*/ 1300400625 w 790"/>
              <a:gd name="T35" fmla="*/ 902215458 h 593"/>
              <a:gd name="T36" fmla="*/ 1186992800 w 790"/>
              <a:gd name="T37" fmla="*/ 871973599 h 593"/>
              <a:gd name="T38" fmla="*/ 952619063 w 790"/>
              <a:gd name="T39" fmla="*/ 856852670 h 593"/>
              <a:gd name="T40" fmla="*/ 695563125 w 790"/>
              <a:gd name="T41" fmla="*/ 909775129 h 593"/>
              <a:gd name="T42" fmla="*/ 544353750 w 790"/>
              <a:gd name="T43" fmla="*/ 1030742565 h 593"/>
              <a:gd name="T44" fmla="*/ 498990938 w 790"/>
              <a:gd name="T45" fmla="*/ 1151710001 h 593"/>
              <a:gd name="T46" fmla="*/ 461189388 w 790"/>
              <a:gd name="T47" fmla="*/ 1181951860 h 593"/>
              <a:gd name="T48" fmla="*/ 370463763 w 790"/>
              <a:gd name="T49" fmla="*/ 1242435578 h 593"/>
              <a:gd name="T50" fmla="*/ 234375325 w 790"/>
              <a:gd name="T51" fmla="*/ 1393644872 h 593"/>
              <a:gd name="T52" fmla="*/ 68043425 w 790"/>
              <a:gd name="T53" fmla="*/ 1491931708 h 593"/>
              <a:gd name="T54" fmla="*/ 0 w 790"/>
              <a:gd name="T55" fmla="*/ 1416327060 h 593"/>
              <a:gd name="T56" fmla="*/ 60483750 w 790"/>
              <a:gd name="T57" fmla="*/ 1272677437 h 593"/>
              <a:gd name="T58" fmla="*/ 143648113 w 790"/>
              <a:gd name="T59" fmla="*/ 1166830930 h 593"/>
              <a:gd name="T60" fmla="*/ 257055938 w 790"/>
              <a:gd name="T61" fmla="*/ 803928623 h 59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90"/>
              <a:gd name="T94" fmla="*/ 0 h 593"/>
              <a:gd name="T95" fmla="*/ 790 w 790"/>
              <a:gd name="T96" fmla="*/ 593 h 59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90" h="593">
                <a:moveTo>
                  <a:pt x="102" y="319"/>
                </a:moveTo>
                <a:cubicBezTo>
                  <a:pt x="113" y="293"/>
                  <a:pt x="117" y="311"/>
                  <a:pt x="123" y="304"/>
                </a:cubicBezTo>
                <a:cubicBezTo>
                  <a:pt x="129" y="297"/>
                  <a:pt x="136" y="288"/>
                  <a:pt x="138" y="280"/>
                </a:cubicBezTo>
                <a:cubicBezTo>
                  <a:pt x="140" y="272"/>
                  <a:pt x="137" y="263"/>
                  <a:pt x="135" y="256"/>
                </a:cubicBezTo>
                <a:cubicBezTo>
                  <a:pt x="133" y="249"/>
                  <a:pt x="125" y="246"/>
                  <a:pt x="123" y="235"/>
                </a:cubicBezTo>
                <a:cubicBezTo>
                  <a:pt x="121" y="224"/>
                  <a:pt x="119" y="206"/>
                  <a:pt x="123" y="187"/>
                </a:cubicBezTo>
                <a:cubicBezTo>
                  <a:pt x="127" y="168"/>
                  <a:pt x="137" y="140"/>
                  <a:pt x="150" y="118"/>
                </a:cubicBezTo>
                <a:cubicBezTo>
                  <a:pt x="163" y="96"/>
                  <a:pt x="177" y="72"/>
                  <a:pt x="201" y="55"/>
                </a:cubicBezTo>
                <a:cubicBezTo>
                  <a:pt x="225" y="38"/>
                  <a:pt x="263" y="22"/>
                  <a:pt x="297" y="13"/>
                </a:cubicBezTo>
                <a:cubicBezTo>
                  <a:pt x="331" y="4"/>
                  <a:pt x="361" y="0"/>
                  <a:pt x="405" y="1"/>
                </a:cubicBezTo>
                <a:cubicBezTo>
                  <a:pt x="449" y="2"/>
                  <a:pt x="518" y="8"/>
                  <a:pt x="561" y="19"/>
                </a:cubicBezTo>
                <a:cubicBezTo>
                  <a:pt x="604" y="30"/>
                  <a:pt x="635" y="49"/>
                  <a:pt x="666" y="70"/>
                </a:cubicBezTo>
                <a:cubicBezTo>
                  <a:pt x="697" y="91"/>
                  <a:pt x="729" y="127"/>
                  <a:pt x="747" y="148"/>
                </a:cubicBezTo>
                <a:cubicBezTo>
                  <a:pt x="765" y="169"/>
                  <a:pt x="771" y="185"/>
                  <a:pt x="777" y="199"/>
                </a:cubicBezTo>
                <a:cubicBezTo>
                  <a:pt x="783" y="213"/>
                  <a:pt x="784" y="217"/>
                  <a:pt x="783" y="232"/>
                </a:cubicBezTo>
                <a:cubicBezTo>
                  <a:pt x="782" y="247"/>
                  <a:pt x="790" y="274"/>
                  <a:pt x="771" y="292"/>
                </a:cubicBezTo>
                <a:cubicBezTo>
                  <a:pt x="752" y="310"/>
                  <a:pt x="711" y="332"/>
                  <a:pt x="669" y="343"/>
                </a:cubicBezTo>
                <a:cubicBezTo>
                  <a:pt x="627" y="354"/>
                  <a:pt x="549" y="357"/>
                  <a:pt x="516" y="358"/>
                </a:cubicBezTo>
                <a:cubicBezTo>
                  <a:pt x="483" y="359"/>
                  <a:pt x="494" y="349"/>
                  <a:pt x="471" y="346"/>
                </a:cubicBezTo>
                <a:cubicBezTo>
                  <a:pt x="448" y="343"/>
                  <a:pt x="410" y="338"/>
                  <a:pt x="378" y="340"/>
                </a:cubicBezTo>
                <a:cubicBezTo>
                  <a:pt x="346" y="342"/>
                  <a:pt x="303" y="350"/>
                  <a:pt x="276" y="361"/>
                </a:cubicBezTo>
                <a:cubicBezTo>
                  <a:pt x="249" y="372"/>
                  <a:pt x="229" y="393"/>
                  <a:pt x="216" y="409"/>
                </a:cubicBezTo>
                <a:cubicBezTo>
                  <a:pt x="203" y="425"/>
                  <a:pt x="203" y="447"/>
                  <a:pt x="198" y="457"/>
                </a:cubicBezTo>
                <a:cubicBezTo>
                  <a:pt x="193" y="467"/>
                  <a:pt x="191" y="463"/>
                  <a:pt x="183" y="469"/>
                </a:cubicBezTo>
                <a:cubicBezTo>
                  <a:pt x="175" y="475"/>
                  <a:pt x="162" y="479"/>
                  <a:pt x="147" y="493"/>
                </a:cubicBezTo>
                <a:cubicBezTo>
                  <a:pt x="132" y="507"/>
                  <a:pt x="113" y="537"/>
                  <a:pt x="93" y="553"/>
                </a:cubicBezTo>
                <a:cubicBezTo>
                  <a:pt x="73" y="569"/>
                  <a:pt x="42" y="591"/>
                  <a:pt x="27" y="592"/>
                </a:cubicBezTo>
                <a:cubicBezTo>
                  <a:pt x="12" y="593"/>
                  <a:pt x="0" y="576"/>
                  <a:pt x="0" y="562"/>
                </a:cubicBezTo>
                <a:cubicBezTo>
                  <a:pt x="0" y="548"/>
                  <a:pt x="15" y="521"/>
                  <a:pt x="24" y="505"/>
                </a:cubicBezTo>
                <a:cubicBezTo>
                  <a:pt x="33" y="489"/>
                  <a:pt x="44" y="494"/>
                  <a:pt x="57" y="463"/>
                </a:cubicBezTo>
                <a:cubicBezTo>
                  <a:pt x="70" y="432"/>
                  <a:pt x="91" y="345"/>
                  <a:pt x="102" y="319"/>
                </a:cubicBezTo>
                <a:close/>
              </a:path>
            </a:pathLst>
          </a:custGeom>
          <a:noFill/>
          <a:ln w="571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fr-FR"/>
          </a:p>
        </p:txBody>
      </p:sp>
      <p:sp>
        <p:nvSpPr>
          <p:cNvPr id="41987" name="Text Box 32"/>
          <p:cNvSpPr txBox="1">
            <a:spLocks noChangeArrowheads="1"/>
          </p:cNvSpPr>
          <p:nvPr/>
        </p:nvSpPr>
        <p:spPr bwMode="auto">
          <a:xfrm>
            <a:off x="373063" y="376238"/>
            <a:ext cx="83454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a:latin typeface="Arial Rounded MT Bold" pitchFamily="34" charset="0"/>
              </a:rPr>
              <a:t>STRUCTURE  DU  CERVEAU</a:t>
            </a:r>
          </a:p>
        </p:txBody>
      </p:sp>
      <p:grpSp>
        <p:nvGrpSpPr>
          <p:cNvPr id="41988" name="Group 33"/>
          <p:cNvGrpSpPr>
            <a:grpSpLocks/>
          </p:cNvGrpSpPr>
          <p:nvPr/>
        </p:nvGrpSpPr>
        <p:grpSpPr bwMode="auto">
          <a:xfrm>
            <a:off x="409575" y="1495425"/>
            <a:ext cx="8372475" cy="4981575"/>
            <a:chOff x="258" y="942"/>
            <a:chExt cx="5274" cy="3138"/>
          </a:xfrm>
        </p:grpSpPr>
        <p:sp>
          <p:nvSpPr>
            <p:cNvPr id="41989" name="Rectangle 3"/>
            <p:cNvSpPr>
              <a:spLocks noChangeArrowheads="1"/>
            </p:cNvSpPr>
            <p:nvPr/>
          </p:nvSpPr>
          <p:spPr bwMode="auto">
            <a:xfrm>
              <a:off x="258" y="942"/>
              <a:ext cx="5274" cy="3138"/>
            </a:xfrm>
            <a:prstGeom prst="rect">
              <a:avLst/>
            </a:prstGeom>
            <a:solidFill>
              <a:schemeClr val="bg1"/>
            </a:solidFill>
            <a:ln w="28575">
              <a:solidFill>
                <a:schemeClr val="tx1"/>
              </a:solidFill>
              <a:miter lim="800000"/>
              <a:headEnd/>
              <a:tailEnd/>
            </a:ln>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sp>
          <p:nvSpPr>
            <p:cNvPr id="41990" name="Text Box 5"/>
            <p:cNvSpPr txBox="1">
              <a:spLocks noChangeArrowheads="1"/>
            </p:cNvSpPr>
            <p:nvPr/>
          </p:nvSpPr>
          <p:spPr bwMode="auto">
            <a:xfrm>
              <a:off x="306" y="1614"/>
              <a:ext cx="16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CA" altLang="fr-FR" sz="2400">
                  <a:latin typeface="Arial Rounded MT Bold" pitchFamily="34" charset="0"/>
                </a:rPr>
                <a:t>Composé  de:</a:t>
              </a:r>
            </a:p>
          </p:txBody>
        </p:sp>
        <p:grpSp>
          <p:nvGrpSpPr>
            <p:cNvPr id="41991" name="Group 30"/>
            <p:cNvGrpSpPr>
              <a:grpSpLocks/>
            </p:cNvGrpSpPr>
            <p:nvPr/>
          </p:nvGrpSpPr>
          <p:grpSpPr bwMode="auto">
            <a:xfrm>
              <a:off x="300" y="1002"/>
              <a:ext cx="5166" cy="2976"/>
              <a:chOff x="300" y="1002"/>
              <a:chExt cx="5166" cy="2976"/>
            </a:xfrm>
          </p:grpSpPr>
          <p:grpSp>
            <p:nvGrpSpPr>
              <p:cNvPr id="41994" name="Group 27"/>
              <p:cNvGrpSpPr>
                <a:grpSpLocks/>
              </p:cNvGrpSpPr>
              <p:nvPr/>
            </p:nvGrpSpPr>
            <p:grpSpPr bwMode="auto">
              <a:xfrm>
                <a:off x="300" y="1002"/>
                <a:ext cx="5154" cy="2935"/>
                <a:chOff x="300" y="1002"/>
                <a:chExt cx="5154" cy="2935"/>
              </a:xfrm>
            </p:grpSpPr>
            <p:pic>
              <p:nvPicPr>
                <p:cNvPr id="41996" name="Picture 4" descr="brain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0" y="1002"/>
                  <a:ext cx="3504" cy="2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7" name="Text Box 6"/>
                <p:cNvSpPr txBox="1">
                  <a:spLocks noChangeArrowheads="1"/>
                </p:cNvSpPr>
                <p:nvPr/>
              </p:nvSpPr>
              <p:spPr bwMode="auto">
                <a:xfrm>
                  <a:off x="300" y="2214"/>
                  <a:ext cx="1248" cy="312"/>
                </a:xfrm>
                <a:prstGeom prst="rect">
                  <a:avLst/>
                </a:prstGeom>
                <a:noFill/>
                <a:ln w="38100">
                  <a:solidFill>
                    <a:srgbClr val="99FF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190500" indent="-190500">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Char char="•"/>
                  </a:pPr>
                  <a:r>
                    <a:rPr lang="fr-CA" altLang="fr-FR" sz="2400">
                      <a:latin typeface="Arial Rounded MT Bold" pitchFamily="34" charset="0"/>
                    </a:rPr>
                    <a:t>ÉPIPHYSE</a:t>
                  </a:r>
                </a:p>
              </p:txBody>
            </p:sp>
            <p:sp>
              <p:nvSpPr>
                <p:cNvPr id="41998" name="Text Box 7"/>
                <p:cNvSpPr txBox="1">
                  <a:spLocks noChangeArrowheads="1"/>
                </p:cNvSpPr>
                <p:nvPr/>
              </p:nvSpPr>
              <p:spPr bwMode="auto">
                <a:xfrm>
                  <a:off x="300" y="2784"/>
                  <a:ext cx="1374" cy="312"/>
                </a:xfrm>
                <a:prstGeom prst="rect">
                  <a:avLst/>
                </a:prstGeom>
                <a:noFill/>
                <a:ln w="38100">
                  <a:solidFill>
                    <a:srgbClr val="00FF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190500" indent="-190500">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Char char="•"/>
                  </a:pPr>
                  <a:r>
                    <a:rPr lang="fr-CA" altLang="fr-FR" sz="2400">
                      <a:latin typeface="Arial Rounded MT Bold" pitchFamily="34" charset="0"/>
                    </a:rPr>
                    <a:t>THALAMUS</a:t>
                  </a:r>
                </a:p>
              </p:txBody>
            </p:sp>
            <p:sp>
              <p:nvSpPr>
                <p:cNvPr id="41999" name="Text Box 8"/>
                <p:cNvSpPr txBox="1">
                  <a:spLocks noChangeArrowheads="1"/>
                </p:cNvSpPr>
                <p:nvPr/>
              </p:nvSpPr>
              <p:spPr bwMode="auto">
                <a:xfrm>
                  <a:off x="300" y="3354"/>
                  <a:ext cx="1962" cy="312"/>
                </a:xfrm>
                <a:prstGeom prst="rect">
                  <a:avLst/>
                </a:prstGeom>
                <a:noFill/>
                <a:ln w="38100">
                  <a:solidFill>
                    <a:srgbClr val="CCFF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190500" indent="-190500">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Char char="•"/>
                  </a:pPr>
                  <a:r>
                    <a:rPr lang="fr-CA" altLang="fr-FR" sz="2400">
                      <a:latin typeface="Arial Rounded MT Bold" pitchFamily="34" charset="0"/>
                    </a:rPr>
                    <a:t>HYPOTHALAMUS</a:t>
                  </a:r>
                </a:p>
              </p:txBody>
            </p:sp>
            <p:sp>
              <p:nvSpPr>
                <p:cNvPr id="42000" name="Oval 15"/>
                <p:cNvSpPr>
                  <a:spLocks noChangeArrowheads="1"/>
                </p:cNvSpPr>
                <p:nvPr/>
              </p:nvSpPr>
              <p:spPr bwMode="auto">
                <a:xfrm>
                  <a:off x="3600" y="2220"/>
                  <a:ext cx="558" cy="282"/>
                </a:xfrm>
                <a:prstGeom prst="ellipse">
                  <a:avLst/>
                </a:prstGeom>
                <a:noFill/>
                <a:ln w="57150">
                  <a:solidFill>
                    <a:srgbClr val="00FFCC"/>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sp>
              <p:nvSpPr>
                <p:cNvPr id="42001" name="Oval 16"/>
                <p:cNvSpPr>
                  <a:spLocks noChangeArrowheads="1"/>
                </p:cNvSpPr>
                <p:nvPr/>
              </p:nvSpPr>
              <p:spPr bwMode="auto">
                <a:xfrm rot="1996954">
                  <a:off x="3537" y="2420"/>
                  <a:ext cx="112" cy="332"/>
                </a:xfrm>
                <a:prstGeom prst="ellipse">
                  <a:avLst/>
                </a:prstGeom>
                <a:noFill/>
                <a:ln w="57150">
                  <a:solidFill>
                    <a:srgbClr val="CCFF33"/>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sp>
              <p:nvSpPr>
                <p:cNvPr id="42002" name="Oval 17"/>
                <p:cNvSpPr>
                  <a:spLocks noChangeArrowheads="1"/>
                </p:cNvSpPr>
                <p:nvPr/>
              </p:nvSpPr>
              <p:spPr bwMode="auto">
                <a:xfrm>
                  <a:off x="4134" y="2352"/>
                  <a:ext cx="126" cy="132"/>
                </a:xfrm>
                <a:prstGeom prst="ellipse">
                  <a:avLst/>
                </a:prstGeom>
                <a:noFill/>
                <a:ln w="57150">
                  <a:solidFill>
                    <a:srgbClr val="99FF99"/>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sp>
              <p:nvSpPr>
                <p:cNvPr id="42003" name="Line 19"/>
                <p:cNvSpPr>
                  <a:spLocks noChangeShapeType="1"/>
                </p:cNvSpPr>
                <p:nvPr/>
              </p:nvSpPr>
              <p:spPr bwMode="auto">
                <a:xfrm flipV="1">
                  <a:off x="1674" y="2352"/>
                  <a:ext cx="2214" cy="600"/>
                </a:xfrm>
                <a:prstGeom prst="line">
                  <a:avLst/>
                </a:prstGeom>
                <a:noFill/>
                <a:ln w="38100">
                  <a:solidFill>
                    <a:srgbClr val="00FF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r-FR"/>
                </a:p>
              </p:txBody>
            </p:sp>
            <p:sp>
              <p:nvSpPr>
                <p:cNvPr id="42004" name="Line 21"/>
                <p:cNvSpPr>
                  <a:spLocks noChangeShapeType="1"/>
                </p:cNvSpPr>
                <p:nvPr/>
              </p:nvSpPr>
              <p:spPr bwMode="auto">
                <a:xfrm flipV="1">
                  <a:off x="2262" y="2574"/>
                  <a:ext cx="1350" cy="948"/>
                </a:xfrm>
                <a:prstGeom prst="line">
                  <a:avLst/>
                </a:prstGeom>
                <a:noFill/>
                <a:ln w="38100">
                  <a:solidFill>
                    <a:srgbClr val="CCFF33"/>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r-FR"/>
                </a:p>
              </p:txBody>
            </p:sp>
            <p:sp>
              <p:nvSpPr>
                <p:cNvPr id="42005" name="Freeform 25"/>
                <p:cNvSpPr>
                  <a:spLocks/>
                </p:cNvSpPr>
                <p:nvPr/>
              </p:nvSpPr>
              <p:spPr bwMode="auto">
                <a:xfrm>
                  <a:off x="1548" y="1792"/>
                  <a:ext cx="3062" cy="584"/>
                </a:xfrm>
                <a:custGeom>
                  <a:avLst/>
                  <a:gdLst>
                    <a:gd name="T0" fmla="*/ 0 w 3062"/>
                    <a:gd name="T1" fmla="*/ 578 h 584"/>
                    <a:gd name="T2" fmla="*/ 1752 w 3062"/>
                    <a:gd name="T3" fmla="*/ 116 h 584"/>
                    <a:gd name="T4" fmla="*/ 2568 w 3062"/>
                    <a:gd name="T5" fmla="*/ 2 h 584"/>
                    <a:gd name="T6" fmla="*/ 3042 w 3062"/>
                    <a:gd name="T7" fmla="*/ 128 h 584"/>
                    <a:gd name="T8" fmla="*/ 2688 w 3062"/>
                    <a:gd name="T9" fmla="*/ 584 h 584"/>
                    <a:gd name="T10" fmla="*/ 0 60000 65536"/>
                    <a:gd name="T11" fmla="*/ 0 60000 65536"/>
                    <a:gd name="T12" fmla="*/ 0 60000 65536"/>
                    <a:gd name="T13" fmla="*/ 0 60000 65536"/>
                    <a:gd name="T14" fmla="*/ 0 60000 65536"/>
                    <a:gd name="T15" fmla="*/ 0 w 3062"/>
                    <a:gd name="T16" fmla="*/ 0 h 584"/>
                    <a:gd name="T17" fmla="*/ 3062 w 3062"/>
                    <a:gd name="T18" fmla="*/ 584 h 584"/>
                  </a:gdLst>
                  <a:ahLst/>
                  <a:cxnLst>
                    <a:cxn ang="T10">
                      <a:pos x="T0" y="T1"/>
                    </a:cxn>
                    <a:cxn ang="T11">
                      <a:pos x="T2" y="T3"/>
                    </a:cxn>
                    <a:cxn ang="T12">
                      <a:pos x="T4" y="T5"/>
                    </a:cxn>
                    <a:cxn ang="T13">
                      <a:pos x="T6" y="T7"/>
                    </a:cxn>
                    <a:cxn ang="T14">
                      <a:pos x="T8" y="T9"/>
                    </a:cxn>
                  </a:cxnLst>
                  <a:rect l="T15" t="T16" r="T17" b="T18"/>
                  <a:pathLst>
                    <a:path w="3062" h="584">
                      <a:moveTo>
                        <a:pt x="0" y="578"/>
                      </a:moveTo>
                      <a:cubicBezTo>
                        <a:pt x="662" y="395"/>
                        <a:pt x="1324" y="212"/>
                        <a:pt x="1752" y="116"/>
                      </a:cubicBezTo>
                      <a:cubicBezTo>
                        <a:pt x="2180" y="20"/>
                        <a:pt x="2353" y="0"/>
                        <a:pt x="2568" y="2"/>
                      </a:cubicBezTo>
                      <a:cubicBezTo>
                        <a:pt x="2783" y="4"/>
                        <a:pt x="3022" y="31"/>
                        <a:pt x="3042" y="128"/>
                      </a:cubicBezTo>
                      <a:cubicBezTo>
                        <a:pt x="3062" y="225"/>
                        <a:pt x="2875" y="404"/>
                        <a:pt x="2688" y="584"/>
                      </a:cubicBezTo>
                    </a:path>
                  </a:pathLst>
                </a:custGeom>
                <a:noFill/>
                <a:ln w="38100">
                  <a:solidFill>
                    <a:srgbClr val="99FF99"/>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fr-FR"/>
                </a:p>
              </p:txBody>
            </p:sp>
            <p:sp>
              <p:nvSpPr>
                <p:cNvPr id="42006" name="Line 26"/>
                <p:cNvSpPr>
                  <a:spLocks noChangeShapeType="1"/>
                </p:cNvSpPr>
                <p:nvPr/>
              </p:nvSpPr>
              <p:spPr bwMode="auto">
                <a:xfrm flipH="1">
                  <a:off x="4176" y="2232"/>
                  <a:ext cx="210" cy="210"/>
                </a:xfrm>
                <a:prstGeom prst="line">
                  <a:avLst/>
                </a:prstGeom>
                <a:noFill/>
                <a:ln w="38100">
                  <a:solidFill>
                    <a:srgbClr val="99FF99"/>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r-FR"/>
                </a:p>
              </p:txBody>
            </p:sp>
          </p:grpSp>
          <p:sp>
            <p:nvSpPr>
              <p:cNvPr id="41995" name="Rectangle 10"/>
              <p:cNvSpPr>
                <a:spLocks noChangeArrowheads="1"/>
              </p:cNvSpPr>
              <p:nvPr/>
            </p:nvSpPr>
            <p:spPr bwMode="auto">
              <a:xfrm>
                <a:off x="2844" y="3912"/>
                <a:ext cx="2622" cy="66"/>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grpSp>
        <p:sp>
          <p:nvSpPr>
            <p:cNvPr id="41992" name="Text Box 9"/>
            <p:cNvSpPr txBox="1">
              <a:spLocks noChangeArrowheads="1"/>
            </p:cNvSpPr>
            <p:nvPr/>
          </p:nvSpPr>
          <p:spPr bwMode="auto">
            <a:xfrm>
              <a:off x="306" y="996"/>
              <a:ext cx="19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CA" altLang="fr-FR" sz="2400">
                  <a:latin typeface="Arial Rounded MT Bold" pitchFamily="34" charset="0"/>
                </a:rPr>
                <a:t>LE  DIENCEPHALE</a:t>
              </a:r>
            </a:p>
          </p:txBody>
        </p:sp>
        <p:sp>
          <p:nvSpPr>
            <p:cNvPr id="41993" name="Rectangle 11"/>
            <p:cNvSpPr>
              <a:spLocks noChangeArrowheads="1"/>
            </p:cNvSpPr>
            <p:nvPr/>
          </p:nvSpPr>
          <p:spPr bwMode="auto">
            <a:xfrm>
              <a:off x="312" y="1014"/>
              <a:ext cx="1860" cy="264"/>
            </a:xfrm>
            <a:prstGeom prst="rect">
              <a:avLst/>
            </a:prstGeom>
            <a:noFill/>
            <a:ln w="3810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gr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a:xfrm>
            <a:off x="0" y="501650"/>
            <a:ext cx="9144000" cy="1143000"/>
          </a:xfrm>
        </p:spPr>
        <p:txBody>
          <a:bodyPr/>
          <a:lstStyle/>
          <a:p>
            <a:r>
              <a:rPr lang="fr-FR" altLang="fr-FR" sz="3200" b="1" smtClean="0">
                <a:solidFill>
                  <a:srgbClr val="FF0000"/>
                </a:solidFill>
                <a:latin typeface="Comic Sans MS" pitchFamily="66" charset="0"/>
              </a:rPr>
              <a:t>LE  SYSTEME  NERVEUX  PERIPHERIQUE</a:t>
            </a:r>
          </a:p>
        </p:txBody>
      </p:sp>
      <p:sp>
        <p:nvSpPr>
          <p:cNvPr id="43011" name="Rectangle 5"/>
          <p:cNvSpPr>
            <a:spLocks noChangeArrowheads="1"/>
          </p:cNvSpPr>
          <p:nvPr/>
        </p:nvSpPr>
        <p:spPr bwMode="auto">
          <a:xfrm>
            <a:off x="539750" y="1820863"/>
            <a:ext cx="813593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fr-FR" altLang="fr-FR" sz="2000">
                <a:latin typeface="Comic Sans MS" pitchFamily="66" charset="0"/>
              </a:rPr>
              <a:t>LE  SYSTEME  NERVEUX  PERIPHERIQUE  EST  COMPOSE                     DES  ORGANES  SITUES  A  L’ EXTERIEUR  DE  LA  CAVITE  CRÂNIENNE  ET  DU  CANAL  RACHIDIEN.</a:t>
            </a:r>
          </a:p>
          <a:p>
            <a:endParaRPr lang="fr-FR" altLang="fr-FR" sz="2000">
              <a:latin typeface="Comic Sans MS" pitchFamily="66" charset="0"/>
            </a:endParaRPr>
          </a:p>
          <a:p>
            <a:r>
              <a:rPr lang="fr-FR" altLang="fr-FR" sz="2000">
                <a:latin typeface="Comic Sans MS" pitchFamily="66" charset="0"/>
              </a:rPr>
              <a:t>CES  ORGANES  CORRESPONDENT  AUX  DIFFERENTS  NERFS  PROVENANT  DE  L’ ENCEPHALE  OU  DE  LA  MOËLLE  EPINIERE.</a:t>
            </a:r>
          </a:p>
          <a:p>
            <a:endParaRPr lang="fr-FR" altLang="fr-FR" sz="2000">
              <a:latin typeface="Comic Sans MS" pitchFamily="66" charset="0"/>
            </a:endParaRPr>
          </a:p>
          <a:p>
            <a:r>
              <a:rPr lang="fr-FR" altLang="fr-FR" sz="2000">
                <a:latin typeface="Comic Sans MS" pitchFamily="66" charset="0"/>
              </a:rPr>
              <a:t>LES  NERFS  QUI  PROVIENNENT  DU  TRONC  CEREBRAL  ET DE  L’ ENCEPHALE  SONT  APPELES  NERFS  CRANIENS.</a:t>
            </a:r>
          </a:p>
          <a:p>
            <a:endParaRPr lang="fr-FR" altLang="fr-FR" sz="2000">
              <a:latin typeface="Comic Sans MS" pitchFamily="66" charset="0"/>
            </a:endParaRPr>
          </a:p>
          <a:p>
            <a:r>
              <a:rPr lang="fr-FR" altLang="fr-FR" sz="2000">
                <a:latin typeface="Comic Sans MS" pitchFamily="66" charset="0"/>
              </a:rPr>
              <a:t>LES  NERFS  QUI  PROVIENNENT  DE  LA  MOËLLE  EPINIERE  SONT  APPELES  NERFS  RACHIDIENS  OU  NERFS  SPINAUX</a:t>
            </a:r>
            <a:r>
              <a:rPr lang="fr-FR" altLang="fr-FR">
                <a:latin typeface="Comic Sans MS" pitchFamily="66" charset="0"/>
              </a:rPr>
              <a:t>.</a:t>
            </a: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Espace réservé du contenu 2"/>
          <p:cNvSpPr>
            <a:spLocks noGrp="1"/>
          </p:cNvSpPr>
          <p:nvPr>
            <p:ph idx="1"/>
          </p:nvPr>
        </p:nvSpPr>
        <p:spPr>
          <a:xfrm>
            <a:off x="107950" y="228600"/>
            <a:ext cx="9036050" cy="6369050"/>
          </a:xfrm>
        </p:spPr>
        <p:txBody>
          <a:bodyPr rtlCol="0">
            <a:normAutofit lnSpcReduction="10000"/>
          </a:bodyPr>
          <a:lstStyle/>
          <a:p>
            <a:pPr marL="0" indent="0" algn="ctr" fontAlgn="auto">
              <a:spcAft>
                <a:spcPts val="0"/>
              </a:spcAft>
              <a:buFont typeface="Arial" pitchFamily="34" charset="0"/>
              <a:buNone/>
              <a:defRPr/>
            </a:pPr>
            <a:r>
              <a:rPr lang="fr-FR" sz="4000" u="sng" dirty="0" smtClean="0">
                <a:solidFill>
                  <a:srgbClr val="FF0000"/>
                </a:solidFill>
                <a:latin typeface="Comic Sans MS" pitchFamily="66" charset="0"/>
              </a:rPr>
              <a:t>INTRODUCTION :</a:t>
            </a:r>
          </a:p>
          <a:p>
            <a:pPr marL="0" indent="0" fontAlgn="auto">
              <a:spcAft>
                <a:spcPts val="0"/>
              </a:spcAft>
              <a:buFont typeface="Arial" pitchFamily="34" charset="0"/>
              <a:buNone/>
              <a:defRPr/>
            </a:pPr>
            <a:endParaRPr lang="fr-FR" sz="4400" dirty="0"/>
          </a:p>
          <a:p>
            <a:pPr marL="0" indent="0" fontAlgn="auto">
              <a:spcAft>
                <a:spcPts val="0"/>
              </a:spcAft>
              <a:buFont typeface="Arial" pitchFamily="34" charset="0"/>
              <a:buNone/>
              <a:defRPr/>
            </a:pPr>
            <a:r>
              <a:rPr lang="fr-FR" sz="2400" dirty="0" smtClean="0">
                <a:latin typeface="Comic Sans MS" pitchFamily="66" charset="0"/>
              </a:rPr>
              <a:t>Un organe est un ensemble de tissus différents qui ont le même rôle.</a:t>
            </a:r>
          </a:p>
          <a:p>
            <a:pPr marL="0" indent="0" fontAlgn="auto">
              <a:spcAft>
                <a:spcPts val="0"/>
              </a:spcAft>
              <a:buFont typeface="Arial" pitchFamily="34" charset="0"/>
              <a:buNone/>
              <a:defRPr/>
            </a:pPr>
            <a:endParaRPr lang="fr-FR" sz="2400" dirty="0" smtClean="0">
              <a:latin typeface="Comic Sans MS" pitchFamily="66" charset="0"/>
            </a:endParaRPr>
          </a:p>
          <a:p>
            <a:pPr marL="0" indent="0" fontAlgn="auto">
              <a:spcAft>
                <a:spcPts val="0"/>
              </a:spcAft>
              <a:buFont typeface="Arial" pitchFamily="34" charset="0"/>
              <a:buNone/>
              <a:defRPr/>
            </a:pPr>
            <a:r>
              <a:rPr lang="fr-FR" sz="2400" dirty="0" smtClean="0">
                <a:latin typeface="Comic Sans MS" pitchFamily="66" charset="0"/>
              </a:rPr>
              <a:t>Le tissu est l’association d’une multitude de cellules qui concourent à la même fonction.</a:t>
            </a:r>
          </a:p>
          <a:p>
            <a:pPr marL="0" indent="0" fontAlgn="auto">
              <a:spcAft>
                <a:spcPts val="0"/>
              </a:spcAft>
              <a:buFont typeface="Arial" pitchFamily="34" charset="0"/>
              <a:buNone/>
              <a:defRPr/>
            </a:pPr>
            <a:endParaRPr lang="fr-FR" sz="2400" u="sng" dirty="0">
              <a:latin typeface="Comic Sans MS" pitchFamily="66" charset="0"/>
            </a:endParaRPr>
          </a:p>
          <a:p>
            <a:pPr marL="0" indent="0" fontAlgn="auto">
              <a:spcAft>
                <a:spcPts val="0"/>
              </a:spcAft>
              <a:buFont typeface="Arial" pitchFamily="34" charset="0"/>
              <a:buNone/>
              <a:defRPr/>
            </a:pPr>
            <a:r>
              <a:rPr lang="fr-FR" sz="2400" dirty="0" smtClean="0">
                <a:latin typeface="Comic Sans MS" pitchFamily="66" charset="0"/>
              </a:rPr>
              <a:t>La cellule est l’unité de base de tout être vivant. Elle est le reflet de son organisme, possédant les mêmes propriétés biologiques.</a:t>
            </a:r>
          </a:p>
          <a:p>
            <a:pPr marL="0" indent="0" fontAlgn="auto">
              <a:spcAft>
                <a:spcPts val="0"/>
              </a:spcAft>
              <a:buFont typeface="Arial" pitchFamily="34" charset="0"/>
              <a:buNone/>
              <a:defRPr/>
            </a:pPr>
            <a:endParaRPr lang="fr-FR" sz="2400" dirty="0">
              <a:latin typeface="Comic Sans MS" pitchFamily="66" charset="0"/>
            </a:endParaRPr>
          </a:p>
          <a:p>
            <a:pPr marL="0" indent="0" fontAlgn="auto">
              <a:spcAft>
                <a:spcPts val="0"/>
              </a:spcAft>
              <a:buFont typeface="Arial" pitchFamily="34" charset="0"/>
              <a:buNone/>
              <a:defRPr/>
            </a:pPr>
            <a:endParaRPr lang="fr-FR" sz="2400" dirty="0">
              <a:latin typeface="Comic Sans MS" pitchFamily="66" charset="0"/>
            </a:endParaRPr>
          </a:p>
          <a:p>
            <a:pPr marL="0" indent="0" fontAlgn="auto">
              <a:spcAft>
                <a:spcPts val="0"/>
              </a:spcAft>
              <a:buFont typeface="Arial" pitchFamily="34" charset="0"/>
              <a:buNone/>
              <a:defRPr/>
            </a:pPr>
            <a:r>
              <a:rPr lang="fr-FR" sz="2400" dirty="0" smtClean="0">
                <a:latin typeface="Comic Sans MS" pitchFamily="66" charset="0"/>
              </a:rPr>
              <a:t>		</a:t>
            </a:r>
            <a:endParaRPr lang="fr-FR" sz="2400" dirty="0">
              <a:latin typeface="Comic Sans MS" pitchFamily="66"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sz="half" idx="1"/>
          </p:nvPr>
        </p:nvSpPr>
        <p:spPr>
          <a:xfrm>
            <a:off x="250825" y="1196975"/>
            <a:ext cx="8893175" cy="4852988"/>
          </a:xfrm>
        </p:spPr>
        <p:txBody>
          <a:bodyPr/>
          <a:lstStyle/>
          <a:p>
            <a:pPr>
              <a:lnSpc>
                <a:spcPct val="80000"/>
              </a:lnSpc>
            </a:pPr>
            <a:r>
              <a:rPr lang="fr-FR" altLang="fr-FR" sz="2400" smtClean="0">
                <a:latin typeface="Comic Sans MS" pitchFamily="66" charset="0"/>
              </a:rPr>
              <a:t>LE  SYSTEME  NERVEUX  PERIPHERIQUE  SE  DIVISE  EN  :</a:t>
            </a:r>
          </a:p>
          <a:p>
            <a:pPr>
              <a:lnSpc>
                <a:spcPct val="80000"/>
              </a:lnSpc>
              <a:buFontTx/>
              <a:buNone/>
            </a:pPr>
            <a:endParaRPr lang="fr-FR" altLang="fr-FR" sz="2400" smtClean="0">
              <a:latin typeface="Comic Sans MS" pitchFamily="66" charset="0"/>
            </a:endParaRPr>
          </a:p>
          <a:p>
            <a:pPr>
              <a:lnSpc>
                <a:spcPct val="80000"/>
              </a:lnSpc>
              <a:buFontTx/>
              <a:buNone/>
            </a:pPr>
            <a:r>
              <a:rPr lang="fr-FR" altLang="fr-FR" sz="2000" b="1" smtClean="0">
                <a:latin typeface="Comic Sans MS" pitchFamily="66" charset="0"/>
              </a:rPr>
              <a:t>-   </a:t>
            </a:r>
            <a:r>
              <a:rPr lang="fr-FR" altLang="fr-FR" sz="2000" smtClean="0">
                <a:latin typeface="Comic Sans MS" pitchFamily="66" charset="0"/>
              </a:rPr>
              <a:t>SYSTEME  NERVEUX  PERIPHERIQUE  AUTONOME.</a:t>
            </a:r>
          </a:p>
          <a:p>
            <a:pPr>
              <a:lnSpc>
                <a:spcPct val="80000"/>
              </a:lnSpc>
              <a:buFontTx/>
              <a:buNone/>
            </a:pPr>
            <a:endParaRPr lang="fr-FR" altLang="fr-FR" sz="2000" smtClean="0">
              <a:latin typeface="Comic Sans MS" pitchFamily="66" charset="0"/>
            </a:endParaRPr>
          </a:p>
          <a:p>
            <a:pPr>
              <a:lnSpc>
                <a:spcPct val="80000"/>
              </a:lnSpc>
              <a:buFontTx/>
              <a:buNone/>
            </a:pPr>
            <a:r>
              <a:rPr lang="fr-FR" altLang="fr-FR" sz="2000" b="1" smtClean="0">
                <a:latin typeface="Comic Sans MS" pitchFamily="66" charset="0"/>
              </a:rPr>
              <a:t>-</a:t>
            </a:r>
            <a:r>
              <a:rPr lang="fr-FR" altLang="fr-FR" sz="2000" smtClean="0">
                <a:latin typeface="Comic Sans MS" pitchFamily="66" charset="0"/>
              </a:rPr>
              <a:t>   SYSTEME  NERVEUX  PERIPHERIQUE  SOMATIQUE.</a:t>
            </a:r>
          </a:p>
          <a:p>
            <a:pPr>
              <a:lnSpc>
                <a:spcPct val="80000"/>
              </a:lnSpc>
              <a:buFontTx/>
              <a:buNone/>
            </a:pPr>
            <a:endParaRPr lang="fr-FR" altLang="fr-FR" sz="2000" smtClean="0">
              <a:latin typeface="Comic Sans MS" pitchFamily="66" charset="0"/>
            </a:endParaRPr>
          </a:p>
          <a:p>
            <a:pPr>
              <a:lnSpc>
                <a:spcPct val="80000"/>
              </a:lnSpc>
              <a:buFontTx/>
              <a:buChar char="-"/>
            </a:pPr>
            <a:endParaRPr lang="fr-FR" altLang="fr-FR" sz="2400" smtClean="0">
              <a:latin typeface="Arial Rounded MT Bold" pitchFamily="34" charset="0"/>
            </a:endParaRPr>
          </a:p>
          <a:p>
            <a:pPr>
              <a:lnSpc>
                <a:spcPct val="80000"/>
              </a:lnSpc>
              <a:buFontTx/>
              <a:buChar char="-"/>
            </a:pPr>
            <a:r>
              <a:rPr lang="fr-FR" altLang="fr-FR" sz="2000" smtClean="0">
                <a:latin typeface="Comic Sans MS" pitchFamily="66" charset="0"/>
              </a:rPr>
              <a:t>LE  S.N.P.  SOMATIQUE  POSSEDE</a:t>
            </a:r>
            <a:r>
              <a:rPr lang="fr-FR" altLang="fr-FR" sz="2400" smtClean="0">
                <a:latin typeface="Comic Sans MS" pitchFamily="66" charset="0"/>
              </a:rPr>
              <a:t>  :</a:t>
            </a:r>
          </a:p>
          <a:p>
            <a:pPr>
              <a:lnSpc>
                <a:spcPct val="80000"/>
              </a:lnSpc>
              <a:buFontTx/>
              <a:buNone/>
            </a:pPr>
            <a:endParaRPr lang="fr-FR" altLang="fr-FR" sz="2400" smtClean="0">
              <a:latin typeface="Comic Sans MS" pitchFamily="66" charset="0"/>
            </a:endParaRPr>
          </a:p>
          <a:p>
            <a:pPr>
              <a:lnSpc>
                <a:spcPct val="80000"/>
              </a:lnSpc>
              <a:buFontTx/>
              <a:buNone/>
            </a:pPr>
            <a:r>
              <a:rPr lang="fr-FR" altLang="fr-FR" sz="2400" smtClean="0">
                <a:latin typeface="Comic Sans MS" pitchFamily="66" charset="0"/>
              </a:rPr>
              <a:t>    -   12  Paires  de  nerfs  Crâniens.</a:t>
            </a:r>
          </a:p>
          <a:p>
            <a:pPr>
              <a:lnSpc>
                <a:spcPct val="80000"/>
              </a:lnSpc>
              <a:buFontTx/>
              <a:buNone/>
            </a:pPr>
            <a:endParaRPr lang="fr-FR" altLang="fr-FR" sz="2400" smtClean="0">
              <a:latin typeface="Comic Sans MS" pitchFamily="66" charset="0"/>
            </a:endParaRPr>
          </a:p>
          <a:p>
            <a:pPr>
              <a:lnSpc>
                <a:spcPct val="80000"/>
              </a:lnSpc>
              <a:buFontTx/>
              <a:buNone/>
            </a:pPr>
            <a:r>
              <a:rPr lang="fr-FR" altLang="fr-FR" sz="2400" smtClean="0">
                <a:latin typeface="Comic Sans MS" pitchFamily="66" charset="0"/>
              </a:rPr>
              <a:t>    -   31  paires  de  nerfs  Spinaux</a:t>
            </a:r>
          </a:p>
          <a:p>
            <a:pPr>
              <a:lnSpc>
                <a:spcPct val="80000"/>
              </a:lnSpc>
              <a:buFontTx/>
              <a:buNone/>
            </a:pPr>
            <a:r>
              <a:rPr lang="fr-FR" altLang="fr-FR" sz="2400" smtClean="0">
                <a:latin typeface="Comic Sans MS" pitchFamily="66" charset="0"/>
              </a:rPr>
              <a:t>        ou  Rachidiens.</a:t>
            </a:r>
          </a:p>
        </p:txBody>
      </p:sp>
      <p:pic>
        <p:nvPicPr>
          <p:cNvPr id="44035" name="Picture 4" descr="systne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580063" y="3141663"/>
            <a:ext cx="3384550" cy="3716337"/>
          </a:xfrm>
        </p:spPr>
      </p:pic>
      <p:sp>
        <p:nvSpPr>
          <p:cNvPr id="44036" name="Rectangle 4"/>
          <p:cNvSpPr txBox="1">
            <a:spLocks noChangeArrowheads="1"/>
          </p:cNvSpPr>
          <p:nvPr/>
        </p:nvSpPr>
        <p:spPr bwMode="auto">
          <a:xfrm>
            <a:off x="0" y="115888"/>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fr-FR" altLang="fr-FR" sz="3200" b="1">
                <a:solidFill>
                  <a:srgbClr val="FF0000"/>
                </a:solidFill>
                <a:latin typeface="Comic Sans MS" pitchFamily="66" charset="0"/>
              </a:rPr>
              <a:t>LE  SYSTEME  NERVEUX  PERIPHERIQUE</a:t>
            </a:r>
          </a:p>
        </p:txBody>
      </p:sp>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Espace réservé du contenu 2"/>
          <p:cNvSpPr>
            <a:spLocks noGrp="1"/>
          </p:cNvSpPr>
          <p:nvPr>
            <p:ph idx="1"/>
          </p:nvPr>
        </p:nvSpPr>
        <p:spPr>
          <a:xfrm>
            <a:off x="107950" y="228600"/>
            <a:ext cx="9036050" cy="6369050"/>
          </a:xfrm>
        </p:spPr>
        <p:txBody>
          <a:bodyPr rtlCol="0">
            <a:normAutofit fontScale="85000" lnSpcReduction="20000"/>
          </a:bodyPr>
          <a:lstStyle/>
          <a:p>
            <a:pPr marL="0" indent="0" algn="ctr" fontAlgn="auto">
              <a:spcAft>
                <a:spcPts val="0"/>
              </a:spcAft>
              <a:buFont typeface="Arial" pitchFamily="34" charset="0"/>
              <a:buNone/>
              <a:defRPr/>
            </a:pPr>
            <a:r>
              <a:rPr lang="fr-FR" sz="5200" u="sng" dirty="0">
                <a:solidFill>
                  <a:srgbClr val="FF0000"/>
                </a:solidFill>
                <a:latin typeface="Comic Sans MS" pitchFamily="66" charset="0"/>
              </a:rPr>
              <a:t>Le système </a:t>
            </a:r>
            <a:r>
              <a:rPr lang="fr-FR" sz="5200" u="sng" dirty="0" smtClean="0">
                <a:solidFill>
                  <a:srgbClr val="FF0000"/>
                </a:solidFill>
                <a:latin typeface="Comic Sans MS" pitchFamily="66" charset="0"/>
              </a:rPr>
              <a:t>nerveux</a:t>
            </a:r>
          </a:p>
          <a:p>
            <a:pPr marL="0" indent="0" algn="ctr" fontAlgn="auto">
              <a:spcAft>
                <a:spcPts val="0"/>
              </a:spcAft>
              <a:buFont typeface="Arial" pitchFamily="34" charset="0"/>
              <a:buNone/>
              <a:defRPr/>
            </a:pPr>
            <a:endParaRPr lang="fr-FR" sz="2400" dirty="0" smtClean="0"/>
          </a:p>
          <a:p>
            <a:pPr fontAlgn="auto">
              <a:spcAft>
                <a:spcPts val="0"/>
              </a:spcAft>
              <a:buFont typeface="Arial" pitchFamily="34" charset="0"/>
              <a:buChar char="•"/>
              <a:defRPr/>
            </a:pPr>
            <a:r>
              <a:rPr lang="fr-FR" sz="2800" dirty="0" smtClean="0">
                <a:latin typeface="Comic Sans MS" pitchFamily="66" charset="0"/>
              </a:rPr>
              <a:t>Le </a:t>
            </a:r>
            <a:r>
              <a:rPr lang="fr-FR" sz="2800" dirty="0">
                <a:latin typeface="Comic Sans MS" pitchFamily="66" charset="0"/>
              </a:rPr>
              <a:t>système nerveux est constitué de trois ensembles :</a:t>
            </a:r>
          </a:p>
          <a:p>
            <a:pPr marL="0" indent="0" fontAlgn="auto">
              <a:spcAft>
                <a:spcPts val="0"/>
              </a:spcAft>
              <a:buFont typeface="Arial" pitchFamily="34" charset="0"/>
              <a:buNone/>
              <a:defRPr/>
            </a:pPr>
            <a:r>
              <a:rPr lang="fr-FR" sz="2800" dirty="0" smtClean="0">
                <a:latin typeface="Comic Sans MS" pitchFamily="66" charset="0"/>
              </a:rPr>
              <a:t>      Le </a:t>
            </a:r>
            <a:r>
              <a:rPr lang="fr-FR" sz="2800" dirty="0">
                <a:latin typeface="Comic Sans MS" pitchFamily="66" charset="0"/>
              </a:rPr>
              <a:t>système nerveux central est responsable </a:t>
            </a:r>
            <a:r>
              <a:rPr lang="fr-FR" sz="2800" dirty="0" smtClean="0">
                <a:latin typeface="Comic Sans MS" pitchFamily="66" charset="0"/>
              </a:rPr>
              <a:t>de</a:t>
            </a:r>
            <a:br>
              <a:rPr lang="fr-FR" sz="2800" dirty="0" smtClean="0">
                <a:latin typeface="Comic Sans MS" pitchFamily="66" charset="0"/>
              </a:rPr>
            </a:br>
            <a:r>
              <a:rPr lang="fr-FR" sz="2800" dirty="0" smtClean="0">
                <a:latin typeface="Comic Sans MS" pitchFamily="66" charset="0"/>
              </a:rPr>
              <a:t>      </a:t>
            </a:r>
            <a:r>
              <a:rPr lang="fr-FR" sz="2800" dirty="0" smtClean="0">
                <a:solidFill>
                  <a:srgbClr val="0070C0"/>
                </a:solidFill>
                <a:latin typeface="Comic Sans MS" pitchFamily="66" charset="0"/>
              </a:rPr>
              <a:t>l'émission des</a:t>
            </a:r>
            <a:r>
              <a:rPr lang="fr-FR" sz="2800" dirty="0">
                <a:solidFill>
                  <a:srgbClr val="0070C0"/>
                </a:solidFill>
                <a:latin typeface="Comic Sans MS" pitchFamily="66" charset="0"/>
              </a:rPr>
              <a:t> </a:t>
            </a:r>
            <a:r>
              <a:rPr lang="fr-FR" sz="2800" dirty="0" smtClean="0">
                <a:solidFill>
                  <a:srgbClr val="0070C0"/>
                </a:solidFill>
                <a:latin typeface="Comic Sans MS" pitchFamily="66" charset="0"/>
              </a:rPr>
              <a:t>influx </a:t>
            </a:r>
            <a:r>
              <a:rPr lang="fr-FR" sz="2800" dirty="0">
                <a:solidFill>
                  <a:srgbClr val="0070C0"/>
                </a:solidFill>
                <a:latin typeface="Comic Sans MS" pitchFamily="66" charset="0"/>
              </a:rPr>
              <a:t>nerveux moteurs et de </a:t>
            </a:r>
            <a:r>
              <a:rPr lang="fr-FR" sz="2800" dirty="0" smtClean="0">
                <a:solidFill>
                  <a:srgbClr val="0070C0"/>
                </a:solidFill>
                <a:latin typeface="Comic Sans MS" pitchFamily="66" charset="0"/>
              </a:rPr>
              <a:t>l'analyse</a:t>
            </a:r>
          </a:p>
          <a:p>
            <a:pPr marL="0" indent="0" fontAlgn="auto">
              <a:spcAft>
                <a:spcPts val="0"/>
              </a:spcAft>
              <a:buFont typeface="Arial" pitchFamily="34" charset="0"/>
              <a:buNone/>
              <a:defRPr/>
            </a:pPr>
            <a:r>
              <a:rPr lang="fr-FR" sz="2800" dirty="0">
                <a:solidFill>
                  <a:srgbClr val="0070C0"/>
                </a:solidFill>
                <a:latin typeface="Comic Sans MS" pitchFamily="66" charset="0"/>
              </a:rPr>
              <a:t> </a:t>
            </a:r>
            <a:r>
              <a:rPr lang="fr-FR" sz="2800" dirty="0" smtClean="0">
                <a:solidFill>
                  <a:srgbClr val="0070C0"/>
                </a:solidFill>
                <a:latin typeface="Comic Sans MS" pitchFamily="66" charset="0"/>
              </a:rPr>
              <a:t>     des données sensitives</a:t>
            </a:r>
            <a:r>
              <a:rPr lang="fr-FR" sz="2800" dirty="0">
                <a:latin typeface="Comic Sans MS" pitchFamily="66" charset="0"/>
              </a:rPr>
              <a:t>. Il </a:t>
            </a:r>
            <a:r>
              <a:rPr lang="fr-FR" sz="2800" dirty="0" smtClean="0">
                <a:latin typeface="Comic Sans MS" pitchFamily="66" charset="0"/>
              </a:rPr>
              <a:t>comprend </a:t>
            </a:r>
            <a:r>
              <a:rPr lang="fr-FR" sz="2800" dirty="0">
                <a:latin typeface="Comic Sans MS" pitchFamily="66" charset="0"/>
              </a:rPr>
              <a:t>l'encéphale et la </a:t>
            </a:r>
            <a:r>
              <a:rPr lang="fr-FR" sz="2800" dirty="0" smtClean="0">
                <a:latin typeface="Comic Sans MS" pitchFamily="66" charset="0"/>
              </a:rPr>
              <a:t>  </a:t>
            </a:r>
            <a:br>
              <a:rPr lang="fr-FR" sz="2800" dirty="0" smtClean="0">
                <a:latin typeface="Comic Sans MS" pitchFamily="66" charset="0"/>
              </a:rPr>
            </a:br>
            <a:r>
              <a:rPr lang="fr-FR" sz="2800" dirty="0" smtClean="0">
                <a:latin typeface="Comic Sans MS" pitchFamily="66" charset="0"/>
              </a:rPr>
              <a:t>      moelle </a:t>
            </a:r>
            <a:r>
              <a:rPr lang="fr-FR" sz="2800" dirty="0">
                <a:latin typeface="Comic Sans MS" pitchFamily="66" charset="0"/>
              </a:rPr>
              <a:t>épinière</a:t>
            </a:r>
            <a:r>
              <a:rPr lang="fr-FR" sz="2800" dirty="0" smtClean="0">
                <a:latin typeface="Comic Sans MS" pitchFamily="66" charset="0"/>
              </a:rPr>
              <a:t>.</a:t>
            </a:r>
          </a:p>
          <a:p>
            <a:pPr marL="0" indent="0" fontAlgn="auto">
              <a:spcAft>
                <a:spcPts val="0"/>
              </a:spcAft>
              <a:buFont typeface="Arial" pitchFamily="34" charset="0"/>
              <a:buNone/>
              <a:defRPr/>
            </a:pPr>
            <a:endParaRPr lang="fr-FR" sz="2800" dirty="0"/>
          </a:p>
          <a:p>
            <a:pPr fontAlgn="auto">
              <a:spcAft>
                <a:spcPts val="0"/>
              </a:spcAft>
              <a:buFont typeface="Arial" pitchFamily="34" charset="0"/>
              <a:buChar char="•"/>
              <a:defRPr/>
            </a:pPr>
            <a:r>
              <a:rPr lang="fr-FR" sz="2800" dirty="0" smtClean="0">
                <a:latin typeface="Comic Sans MS" pitchFamily="66" charset="0"/>
              </a:rPr>
              <a:t>Le </a:t>
            </a:r>
            <a:r>
              <a:rPr lang="fr-FR" sz="2800" dirty="0">
                <a:latin typeface="Comic Sans MS" pitchFamily="66" charset="0"/>
              </a:rPr>
              <a:t>système nerveux autonome est </a:t>
            </a:r>
            <a:r>
              <a:rPr lang="fr-FR" sz="2800" dirty="0">
                <a:solidFill>
                  <a:srgbClr val="0070C0"/>
                </a:solidFill>
                <a:latin typeface="Comic Sans MS" pitchFamily="66" charset="0"/>
              </a:rPr>
              <a:t>responsable de </a:t>
            </a:r>
            <a:r>
              <a:rPr lang="fr-FR" sz="2800" dirty="0" smtClean="0">
                <a:solidFill>
                  <a:srgbClr val="0070C0"/>
                </a:solidFill>
                <a:latin typeface="Comic Sans MS" pitchFamily="66" charset="0"/>
              </a:rPr>
              <a:t>la régulation </a:t>
            </a:r>
            <a:r>
              <a:rPr lang="fr-FR" sz="2800" dirty="0">
                <a:solidFill>
                  <a:srgbClr val="0070C0"/>
                </a:solidFill>
                <a:latin typeface="Comic Sans MS" pitchFamily="66" charset="0"/>
              </a:rPr>
              <a:t>et de la coordination des fonctions vitales </a:t>
            </a:r>
            <a:r>
              <a:rPr lang="fr-FR" sz="2800" dirty="0" smtClean="0">
                <a:solidFill>
                  <a:srgbClr val="0070C0"/>
                </a:solidFill>
                <a:latin typeface="Comic Sans MS" pitchFamily="66" charset="0"/>
              </a:rPr>
              <a:t>de l'organisme</a:t>
            </a:r>
            <a:r>
              <a:rPr lang="fr-FR" sz="2800" dirty="0">
                <a:solidFill>
                  <a:srgbClr val="0070C0"/>
                </a:solidFill>
                <a:latin typeface="Comic Sans MS" pitchFamily="66" charset="0"/>
              </a:rPr>
              <a:t>. </a:t>
            </a:r>
            <a:r>
              <a:rPr lang="fr-FR" sz="2800" dirty="0">
                <a:latin typeface="Comic Sans MS" pitchFamily="66" charset="0"/>
              </a:rPr>
              <a:t>Il est composé des systèmes sympathique </a:t>
            </a:r>
            <a:r>
              <a:rPr lang="fr-FR" sz="2800" dirty="0" smtClean="0">
                <a:latin typeface="Comic Sans MS" pitchFamily="66" charset="0"/>
              </a:rPr>
              <a:t>et parasympathique.</a:t>
            </a:r>
          </a:p>
          <a:p>
            <a:pPr fontAlgn="auto">
              <a:spcAft>
                <a:spcPts val="0"/>
              </a:spcAft>
              <a:buFont typeface="Arial" pitchFamily="34" charset="0"/>
              <a:buChar char="•"/>
              <a:defRPr/>
            </a:pPr>
            <a:endParaRPr lang="fr-FR" sz="2800" dirty="0"/>
          </a:p>
          <a:p>
            <a:pPr fontAlgn="auto">
              <a:spcAft>
                <a:spcPts val="0"/>
              </a:spcAft>
              <a:buFont typeface="Arial" pitchFamily="34" charset="0"/>
              <a:buChar char="•"/>
              <a:defRPr/>
            </a:pPr>
            <a:r>
              <a:rPr lang="fr-FR" sz="2800" dirty="0" smtClean="0">
                <a:latin typeface="Comic Sans MS" pitchFamily="66" charset="0"/>
              </a:rPr>
              <a:t>Le </a:t>
            </a:r>
            <a:r>
              <a:rPr lang="fr-FR" sz="2800" dirty="0">
                <a:latin typeface="Comic Sans MS" pitchFamily="66" charset="0"/>
              </a:rPr>
              <a:t>système nerveux périphérique est </a:t>
            </a:r>
            <a:r>
              <a:rPr lang="fr-FR" sz="2800" dirty="0">
                <a:solidFill>
                  <a:srgbClr val="0070C0"/>
                </a:solidFill>
                <a:latin typeface="Comic Sans MS" pitchFamily="66" charset="0"/>
              </a:rPr>
              <a:t>responsable de </a:t>
            </a:r>
            <a:r>
              <a:rPr lang="fr-FR" sz="2800" dirty="0" smtClean="0">
                <a:solidFill>
                  <a:srgbClr val="0070C0"/>
                </a:solidFill>
                <a:latin typeface="Comic Sans MS" pitchFamily="66" charset="0"/>
              </a:rPr>
              <a:t>la</a:t>
            </a:r>
            <a:br>
              <a:rPr lang="fr-FR" sz="2800" dirty="0" smtClean="0">
                <a:solidFill>
                  <a:srgbClr val="0070C0"/>
                </a:solidFill>
                <a:latin typeface="Comic Sans MS" pitchFamily="66" charset="0"/>
              </a:rPr>
            </a:br>
            <a:r>
              <a:rPr lang="fr-FR" sz="2800" dirty="0" smtClean="0">
                <a:solidFill>
                  <a:srgbClr val="0070C0"/>
                </a:solidFill>
                <a:latin typeface="Comic Sans MS" pitchFamily="66" charset="0"/>
              </a:rPr>
              <a:t>transmission </a:t>
            </a:r>
            <a:r>
              <a:rPr lang="fr-FR" sz="2800" dirty="0">
                <a:solidFill>
                  <a:srgbClr val="0070C0"/>
                </a:solidFill>
                <a:latin typeface="Comic Sans MS" pitchFamily="66" charset="0"/>
              </a:rPr>
              <a:t>de ces influx nerveux vers ou à partir </a:t>
            </a:r>
            <a:r>
              <a:rPr lang="fr-FR" sz="2800" dirty="0" smtClean="0">
                <a:solidFill>
                  <a:srgbClr val="0070C0"/>
                </a:solidFill>
                <a:latin typeface="Comic Sans MS" pitchFamily="66" charset="0"/>
              </a:rPr>
              <a:t>des nombreuses </a:t>
            </a:r>
            <a:r>
              <a:rPr lang="fr-FR" sz="2800" dirty="0">
                <a:solidFill>
                  <a:srgbClr val="0070C0"/>
                </a:solidFill>
                <a:latin typeface="Comic Sans MS" pitchFamily="66" charset="0"/>
              </a:rPr>
              <a:t>structures de l'organisme. </a:t>
            </a:r>
            <a:r>
              <a:rPr lang="fr-FR" sz="2800" dirty="0">
                <a:latin typeface="Comic Sans MS" pitchFamily="66" charset="0"/>
              </a:rPr>
              <a:t>Il comprend </a:t>
            </a:r>
            <a:r>
              <a:rPr lang="fr-FR" sz="2800" dirty="0" smtClean="0">
                <a:latin typeface="Comic Sans MS" pitchFamily="66" charset="0"/>
              </a:rPr>
              <a:t>de nombreux </a:t>
            </a:r>
            <a:r>
              <a:rPr lang="fr-FR" sz="2800" dirty="0">
                <a:latin typeface="Comic Sans MS" pitchFamily="66" charset="0"/>
              </a:rPr>
              <a:t>nerfs crâniens et spinaux qui sortent de </a:t>
            </a:r>
            <a:r>
              <a:rPr lang="fr-FR" sz="2800" dirty="0" smtClean="0">
                <a:latin typeface="Comic Sans MS" pitchFamily="66" charset="0"/>
              </a:rPr>
              <a:t>l'encéphale et </a:t>
            </a:r>
            <a:r>
              <a:rPr lang="fr-FR" sz="2800" dirty="0">
                <a:latin typeface="Comic Sans MS" pitchFamily="66" charset="0"/>
              </a:rPr>
              <a:t>de la moelle épinière.</a:t>
            </a:r>
            <a:endParaRPr lang="fr-FR" sz="2400" dirty="0">
              <a:latin typeface="Comic Sans MS" pitchFamily="66"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Espace réservé du contenu 2"/>
          <p:cNvSpPr>
            <a:spLocks noGrp="1"/>
          </p:cNvSpPr>
          <p:nvPr>
            <p:ph idx="1"/>
          </p:nvPr>
        </p:nvSpPr>
        <p:spPr>
          <a:xfrm>
            <a:off x="107950" y="228600"/>
            <a:ext cx="9036050" cy="6369050"/>
          </a:xfrm>
        </p:spPr>
        <p:txBody>
          <a:bodyPr rtlCol="0">
            <a:normAutofit/>
          </a:bodyPr>
          <a:lstStyle/>
          <a:p>
            <a:pPr marL="0" indent="0" algn="ctr" fontAlgn="auto">
              <a:spcAft>
                <a:spcPts val="0"/>
              </a:spcAft>
              <a:buFont typeface="Arial" pitchFamily="34" charset="0"/>
              <a:buNone/>
              <a:defRPr/>
            </a:pPr>
            <a:r>
              <a:rPr lang="fr-FR" sz="4800" u="sng" dirty="0" smtClean="0">
                <a:solidFill>
                  <a:srgbClr val="FF0000"/>
                </a:solidFill>
                <a:latin typeface="Comic Sans MS" pitchFamily="66" charset="0"/>
              </a:rPr>
              <a:t>Le Système </a:t>
            </a:r>
            <a:r>
              <a:rPr lang="fr-FR" sz="4800" u="sng" dirty="0">
                <a:solidFill>
                  <a:srgbClr val="FF0000"/>
                </a:solidFill>
                <a:latin typeface="Comic Sans MS" pitchFamily="66" charset="0"/>
              </a:rPr>
              <a:t>central </a:t>
            </a:r>
            <a:r>
              <a:rPr lang="fr-FR" sz="4800" u="sng" dirty="0" smtClean="0">
                <a:solidFill>
                  <a:srgbClr val="FF0000"/>
                </a:solidFill>
                <a:latin typeface="Comic Sans MS" pitchFamily="66" charset="0"/>
              </a:rPr>
              <a:t>: l’encéphale</a:t>
            </a:r>
            <a:endParaRPr lang="fr-FR" sz="4800" u="sng" dirty="0">
              <a:solidFill>
                <a:srgbClr val="FF0000"/>
              </a:solidFill>
              <a:latin typeface="Comic Sans MS" pitchFamily="66" charset="0"/>
            </a:endParaRPr>
          </a:p>
          <a:p>
            <a:pPr algn="ctr" fontAlgn="auto">
              <a:spcAft>
                <a:spcPts val="0"/>
              </a:spcAft>
              <a:buFont typeface="Arial" pitchFamily="34" charset="0"/>
              <a:buChar char="•"/>
              <a:defRPr/>
            </a:pPr>
            <a:endParaRPr lang="fr-FR" sz="2400" dirty="0" smtClean="0"/>
          </a:p>
          <a:p>
            <a:pPr marL="0" indent="0" fontAlgn="auto">
              <a:spcAft>
                <a:spcPts val="0"/>
              </a:spcAft>
              <a:buFont typeface="Arial" pitchFamily="34" charset="0"/>
              <a:buNone/>
              <a:defRPr/>
            </a:pPr>
            <a:r>
              <a:rPr lang="fr-FR" sz="2400" dirty="0">
                <a:latin typeface="Comic Sans MS" pitchFamily="66" charset="0"/>
              </a:rPr>
              <a:t>L’encéphale constitue </a:t>
            </a:r>
            <a:r>
              <a:rPr lang="fr-FR" sz="2400" dirty="0">
                <a:solidFill>
                  <a:srgbClr val="00B050"/>
                </a:solidFill>
                <a:latin typeface="Comic Sans MS" pitchFamily="66" charset="0"/>
              </a:rPr>
              <a:t>l'organe principal du système </a:t>
            </a:r>
            <a:r>
              <a:rPr lang="fr-FR" sz="2400" dirty="0" smtClean="0">
                <a:solidFill>
                  <a:srgbClr val="00B050"/>
                </a:solidFill>
                <a:latin typeface="Comic Sans MS" pitchFamily="66" charset="0"/>
              </a:rPr>
              <a:t>nerveux</a:t>
            </a:r>
            <a:r>
              <a:rPr lang="fr-FR" sz="2400" dirty="0" smtClean="0">
                <a:latin typeface="Comic Sans MS" pitchFamily="66" charset="0"/>
              </a:rPr>
              <a:t>, situé </a:t>
            </a:r>
            <a:r>
              <a:rPr lang="fr-FR" sz="2400" dirty="0">
                <a:latin typeface="Comic Sans MS" pitchFamily="66" charset="0"/>
              </a:rPr>
              <a:t>à l'intérieur de la boîte crânienne. Sans son </a:t>
            </a:r>
            <a:r>
              <a:rPr lang="fr-FR" sz="2400" dirty="0" smtClean="0">
                <a:latin typeface="Comic Sans MS" pitchFamily="66" charset="0"/>
              </a:rPr>
              <a:t>enveloppe protectrice</a:t>
            </a:r>
            <a:r>
              <a:rPr lang="fr-FR" sz="2400" dirty="0">
                <a:latin typeface="Comic Sans MS" pitchFamily="66" charset="0"/>
              </a:rPr>
              <a:t>, la dure mère, l'encéphale pèse en moyenne 1,4 </a:t>
            </a:r>
            <a:r>
              <a:rPr lang="fr-FR" sz="2400" dirty="0" smtClean="0">
                <a:latin typeface="Comic Sans MS" pitchFamily="66" charset="0"/>
              </a:rPr>
              <a:t>kg, ce </a:t>
            </a:r>
            <a:r>
              <a:rPr lang="fr-FR" sz="2400" dirty="0">
                <a:latin typeface="Comic Sans MS" pitchFamily="66" charset="0"/>
              </a:rPr>
              <a:t>qui représente 97 % du poids total du système </a:t>
            </a:r>
            <a:r>
              <a:rPr lang="fr-FR" sz="2400" dirty="0" smtClean="0">
                <a:latin typeface="Comic Sans MS" pitchFamily="66" charset="0"/>
              </a:rPr>
              <a:t>nerveux central</a:t>
            </a:r>
            <a:r>
              <a:rPr lang="fr-FR" sz="2400" dirty="0">
                <a:latin typeface="Comic Sans MS" pitchFamily="66" charset="0"/>
              </a:rPr>
              <a:t>.</a:t>
            </a:r>
          </a:p>
          <a:p>
            <a:pPr marL="0" indent="0" fontAlgn="auto">
              <a:spcAft>
                <a:spcPts val="0"/>
              </a:spcAft>
              <a:buFont typeface="Arial" pitchFamily="34" charset="0"/>
              <a:buNone/>
              <a:defRPr/>
            </a:pPr>
            <a:r>
              <a:rPr lang="fr-FR" sz="2400" dirty="0" smtClean="0">
                <a:latin typeface="Comic Sans MS" pitchFamily="66" charset="0"/>
              </a:rPr>
              <a:t>L'encéphale </a:t>
            </a:r>
            <a:r>
              <a:rPr lang="fr-FR" sz="2400" dirty="0">
                <a:latin typeface="Comic Sans MS" pitchFamily="66" charset="0"/>
              </a:rPr>
              <a:t>est relié à l'extrémité supérieure de la </a:t>
            </a:r>
            <a:r>
              <a:rPr lang="fr-FR" sz="2400" dirty="0" smtClean="0">
                <a:latin typeface="Comic Sans MS" pitchFamily="66" charset="0"/>
              </a:rPr>
              <a:t>moelle épinière </a:t>
            </a:r>
            <a:r>
              <a:rPr lang="fr-FR" sz="2400" dirty="0">
                <a:latin typeface="Comic Sans MS" pitchFamily="66" charset="0"/>
              </a:rPr>
              <a:t>et est </a:t>
            </a:r>
            <a:r>
              <a:rPr lang="fr-FR" sz="2400" dirty="0">
                <a:solidFill>
                  <a:srgbClr val="0070C0"/>
                </a:solidFill>
                <a:latin typeface="Comic Sans MS" pitchFamily="66" charset="0"/>
              </a:rPr>
              <a:t>responsable de l'envoi des influx nerveux </a:t>
            </a:r>
            <a:r>
              <a:rPr lang="fr-FR" sz="2400" dirty="0" smtClean="0">
                <a:solidFill>
                  <a:srgbClr val="0070C0"/>
                </a:solidFill>
                <a:latin typeface="Comic Sans MS" pitchFamily="66" charset="0"/>
              </a:rPr>
              <a:t>moteurs, du </a:t>
            </a:r>
            <a:r>
              <a:rPr lang="fr-FR" sz="2400" dirty="0">
                <a:solidFill>
                  <a:srgbClr val="0070C0"/>
                </a:solidFill>
                <a:latin typeface="Comic Sans MS" pitchFamily="66" charset="0"/>
              </a:rPr>
              <a:t>traitement des données transmises par les influx </a:t>
            </a:r>
            <a:r>
              <a:rPr lang="fr-FR" sz="2400" dirty="0" smtClean="0">
                <a:solidFill>
                  <a:srgbClr val="0070C0"/>
                </a:solidFill>
                <a:latin typeface="Comic Sans MS" pitchFamily="66" charset="0"/>
              </a:rPr>
              <a:t>nerveux sensitifs </a:t>
            </a:r>
            <a:r>
              <a:rPr lang="fr-FR" sz="2400" dirty="0">
                <a:solidFill>
                  <a:srgbClr val="0070C0"/>
                </a:solidFill>
                <a:latin typeface="Comic Sans MS" pitchFamily="66" charset="0"/>
              </a:rPr>
              <a:t>et de la création des processus de pensée, au plus </a:t>
            </a:r>
            <a:r>
              <a:rPr lang="fr-FR" sz="2400" dirty="0" smtClean="0">
                <a:solidFill>
                  <a:srgbClr val="0070C0"/>
                </a:solidFill>
                <a:latin typeface="Comic Sans MS" pitchFamily="66" charset="0"/>
              </a:rPr>
              <a:t>haut niveau</a:t>
            </a:r>
            <a:r>
              <a:rPr lang="fr-FR" sz="2400" dirty="0">
                <a:solidFill>
                  <a:srgbClr val="0070C0"/>
                </a:solidFill>
                <a:latin typeface="Comic Sans MS" pitchFamily="66" charset="0"/>
              </a:rPr>
              <a:t>.</a:t>
            </a:r>
          </a:p>
          <a:p>
            <a:pPr marL="0" indent="0" fontAlgn="auto">
              <a:spcAft>
                <a:spcPts val="0"/>
              </a:spcAft>
              <a:buFont typeface="Arial" pitchFamily="34" charset="0"/>
              <a:buNone/>
              <a:defRPr/>
            </a:pPr>
            <a:r>
              <a:rPr lang="fr-FR" sz="2400" dirty="0" smtClean="0">
                <a:latin typeface="Comic Sans MS" pitchFamily="66" charset="0"/>
              </a:rPr>
              <a:t>.</a:t>
            </a:r>
            <a:endParaRPr lang="fr-FR" sz="2400" dirty="0">
              <a:latin typeface="Comic Sans MS" pitchFamily="66"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61"/>
          <p:cNvGrpSpPr>
            <a:grpSpLocks/>
          </p:cNvGrpSpPr>
          <p:nvPr/>
        </p:nvGrpSpPr>
        <p:grpSpPr bwMode="auto">
          <a:xfrm>
            <a:off x="161925" y="1333500"/>
            <a:ext cx="8753475" cy="5181600"/>
            <a:chOff x="102" y="840"/>
            <a:chExt cx="5514" cy="3264"/>
          </a:xfrm>
        </p:grpSpPr>
        <p:grpSp>
          <p:nvGrpSpPr>
            <p:cNvPr id="47108" name="Group 57"/>
            <p:cNvGrpSpPr>
              <a:grpSpLocks/>
            </p:cNvGrpSpPr>
            <p:nvPr/>
          </p:nvGrpSpPr>
          <p:grpSpPr bwMode="auto">
            <a:xfrm>
              <a:off x="102" y="840"/>
              <a:ext cx="5514" cy="3264"/>
              <a:chOff x="102" y="840"/>
              <a:chExt cx="5514" cy="3264"/>
            </a:xfrm>
          </p:grpSpPr>
          <p:sp>
            <p:nvSpPr>
              <p:cNvPr id="47111" name="Rectangle 54"/>
              <p:cNvSpPr>
                <a:spLocks noChangeArrowheads="1"/>
              </p:cNvSpPr>
              <p:nvPr/>
            </p:nvSpPr>
            <p:spPr bwMode="auto">
              <a:xfrm>
                <a:off x="102" y="840"/>
                <a:ext cx="5514" cy="3264"/>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sp>
            <p:nvSpPr>
              <p:cNvPr id="47112" name="Text Box 4"/>
              <p:cNvSpPr txBox="1">
                <a:spLocks noChangeArrowheads="1"/>
              </p:cNvSpPr>
              <p:nvPr/>
            </p:nvSpPr>
            <p:spPr bwMode="auto">
              <a:xfrm>
                <a:off x="264" y="1446"/>
                <a:ext cx="19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CA" altLang="fr-FR" sz="2400">
                    <a:latin typeface="Arial Rounded MT Bold" pitchFamily="34" charset="0"/>
                  </a:rPr>
                  <a:t>Composé  de  :</a:t>
                </a:r>
              </a:p>
            </p:txBody>
          </p:sp>
          <p:pic>
            <p:nvPicPr>
              <p:cNvPr id="47113" name="Picture 5" descr="brain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0" y="846"/>
                <a:ext cx="3732" cy="3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4" name="Text Box 33"/>
              <p:cNvSpPr txBox="1">
                <a:spLocks noChangeArrowheads="1"/>
              </p:cNvSpPr>
              <p:nvPr/>
            </p:nvSpPr>
            <p:spPr bwMode="auto">
              <a:xfrm>
                <a:off x="342" y="3710"/>
                <a:ext cx="1364" cy="306"/>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CA" altLang="fr-FR" sz="2000">
                    <a:latin typeface="Arial Rounded MT Bold" pitchFamily="34" charset="0"/>
                  </a:rPr>
                  <a:t>Tronc Cérébral</a:t>
                </a:r>
                <a:r>
                  <a:rPr lang="fr-CA" altLang="fr-FR" sz="2400">
                    <a:solidFill>
                      <a:srgbClr val="FFFF00"/>
                    </a:solidFill>
                    <a:latin typeface="Arial Rounded MT Bold" pitchFamily="34" charset="0"/>
                  </a:rPr>
                  <a:t> </a:t>
                </a:r>
              </a:p>
            </p:txBody>
          </p:sp>
          <p:sp>
            <p:nvSpPr>
              <p:cNvPr id="47115" name="Line 34"/>
              <p:cNvSpPr>
                <a:spLocks noChangeShapeType="1"/>
              </p:cNvSpPr>
              <p:nvPr/>
            </p:nvSpPr>
            <p:spPr bwMode="auto">
              <a:xfrm>
                <a:off x="270" y="2098"/>
                <a:ext cx="0" cy="117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nchor="ctr">
                <a:spAutoFit/>
              </a:bodyPr>
              <a:lstStyle/>
              <a:p>
                <a:endParaRPr lang="fr-FR"/>
              </a:p>
            </p:txBody>
          </p:sp>
          <p:sp>
            <p:nvSpPr>
              <p:cNvPr id="47116" name="Line 35"/>
              <p:cNvSpPr>
                <a:spLocks noChangeShapeType="1"/>
              </p:cNvSpPr>
              <p:nvPr/>
            </p:nvSpPr>
            <p:spPr bwMode="auto">
              <a:xfrm flipH="1">
                <a:off x="187" y="2684"/>
                <a:ext cx="5" cy="1192"/>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nchor="ctr">
                <a:spAutoFit/>
              </a:bodyPr>
              <a:lstStyle/>
              <a:p>
                <a:endParaRPr lang="fr-FR"/>
              </a:p>
            </p:txBody>
          </p:sp>
          <p:sp>
            <p:nvSpPr>
              <p:cNvPr id="47117" name="Line 36"/>
              <p:cNvSpPr>
                <a:spLocks noChangeShapeType="1"/>
              </p:cNvSpPr>
              <p:nvPr/>
            </p:nvSpPr>
            <p:spPr bwMode="auto">
              <a:xfrm flipH="1">
                <a:off x="198" y="2690"/>
                <a:ext cx="144"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r-FR"/>
              </a:p>
            </p:txBody>
          </p:sp>
          <p:sp>
            <p:nvSpPr>
              <p:cNvPr id="47118" name="Line 37"/>
              <p:cNvSpPr>
                <a:spLocks noChangeShapeType="1"/>
              </p:cNvSpPr>
              <p:nvPr/>
            </p:nvSpPr>
            <p:spPr bwMode="auto">
              <a:xfrm>
                <a:off x="186" y="3866"/>
                <a:ext cx="143"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nchor="ctr">
                <a:spAutoFit/>
              </a:bodyPr>
              <a:lstStyle/>
              <a:p>
                <a:endParaRPr lang="fr-FR"/>
              </a:p>
            </p:txBody>
          </p:sp>
          <p:sp>
            <p:nvSpPr>
              <p:cNvPr id="47119" name="Line 44"/>
              <p:cNvSpPr>
                <a:spLocks noChangeShapeType="1"/>
              </p:cNvSpPr>
              <p:nvPr/>
            </p:nvSpPr>
            <p:spPr bwMode="auto">
              <a:xfrm>
                <a:off x="267" y="2105"/>
                <a:ext cx="78" cy="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fr-FR"/>
              </a:p>
            </p:txBody>
          </p:sp>
          <p:sp>
            <p:nvSpPr>
              <p:cNvPr id="47120" name="Line 45"/>
              <p:cNvSpPr>
                <a:spLocks noChangeShapeType="1"/>
              </p:cNvSpPr>
              <p:nvPr/>
            </p:nvSpPr>
            <p:spPr bwMode="auto">
              <a:xfrm>
                <a:off x="259" y="3269"/>
                <a:ext cx="78" cy="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fr-FR"/>
              </a:p>
            </p:txBody>
          </p:sp>
          <p:grpSp>
            <p:nvGrpSpPr>
              <p:cNvPr id="47121" name="Group 24"/>
              <p:cNvGrpSpPr>
                <a:grpSpLocks/>
              </p:cNvGrpSpPr>
              <p:nvPr/>
            </p:nvGrpSpPr>
            <p:grpSpPr bwMode="auto">
              <a:xfrm>
                <a:off x="344" y="1958"/>
                <a:ext cx="3570" cy="630"/>
                <a:chOff x="290" y="2066"/>
                <a:chExt cx="3570" cy="621"/>
              </a:xfrm>
            </p:grpSpPr>
            <p:sp>
              <p:nvSpPr>
                <p:cNvPr id="47133" name="Text Box 25"/>
                <p:cNvSpPr txBox="1">
                  <a:spLocks noChangeArrowheads="1"/>
                </p:cNvSpPr>
                <p:nvPr/>
              </p:nvSpPr>
              <p:spPr bwMode="auto">
                <a:xfrm>
                  <a:off x="290" y="2066"/>
                  <a:ext cx="1346" cy="264"/>
                </a:xfrm>
                <a:prstGeom prst="rect">
                  <a:avLst/>
                </a:prstGeom>
                <a:noFill/>
                <a:ln w="28575">
                  <a:solidFill>
                    <a:srgbClr val="0099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CA" altLang="fr-FR" sz="2000">
                      <a:latin typeface="Arial Rounded MT Bold" pitchFamily="34" charset="0"/>
                    </a:rPr>
                    <a:t>Mésencéphale</a:t>
                  </a:r>
                </a:p>
              </p:txBody>
            </p:sp>
            <p:sp>
              <p:nvSpPr>
                <p:cNvPr id="47134" name="Line 26"/>
                <p:cNvSpPr>
                  <a:spLocks noChangeShapeType="1"/>
                </p:cNvSpPr>
                <p:nvPr/>
              </p:nvSpPr>
              <p:spPr bwMode="auto">
                <a:xfrm>
                  <a:off x="1636" y="2202"/>
                  <a:ext cx="2224" cy="485"/>
                </a:xfrm>
                <a:prstGeom prst="line">
                  <a:avLst/>
                </a:prstGeom>
                <a:noFill/>
                <a:ln w="28575">
                  <a:solidFill>
                    <a:srgbClr val="0099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r-FR"/>
                </a:p>
              </p:txBody>
            </p:sp>
          </p:grpSp>
          <p:grpSp>
            <p:nvGrpSpPr>
              <p:cNvPr id="47122" name="Group 27"/>
              <p:cNvGrpSpPr>
                <a:grpSpLocks/>
              </p:cNvGrpSpPr>
              <p:nvPr/>
            </p:nvGrpSpPr>
            <p:grpSpPr bwMode="auto">
              <a:xfrm>
                <a:off x="339" y="2547"/>
                <a:ext cx="3502" cy="369"/>
                <a:chOff x="285" y="2646"/>
                <a:chExt cx="3502" cy="364"/>
              </a:xfrm>
            </p:grpSpPr>
            <p:sp>
              <p:nvSpPr>
                <p:cNvPr id="47131" name="Text Box 28"/>
                <p:cNvSpPr txBox="1">
                  <a:spLocks noChangeArrowheads="1"/>
                </p:cNvSpPr>
                <p:nvPr/>
              </p:nvSpPr>
              <p:spPr bwMode="auto">
                <a:xfrm>
                  <a:off x="285" y="2646"/>
                  <a:ext cx="1355" cy="264"/>
                </a:xfrm>
                <a:prstGeom prst="rect">
                  <a:avLst/>
                </a:prstGeom>
                <a:noFill/>
                <a:ln w="28575">
                  <a:solidFill>
                    <a:srgbClr val="FFA21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CA" altLang="fr-FR" sz="2000">
                      <a:latin typeface="Arial Rounded MT Bold" pitchFamily="34" charset="0"/>
                    </a:rPr>
                    <a:t>Pont de Varole</a:t>
                  </a:r>
                </a:p>
              </p:txBody>
            </p:sp>
            <p:sp>
              <p:nvSpPr>
                <p:cNvPr id="47132" name="Line 29"/>
                <p:cNvSpPr>
                  <a:spLocks noChangeShapeType="1"/>
                </p:cNvSpPr>
                <p:nvPr/>
              </p:nvSpPr>
              <p:spPr bwMode="auto">
                <a:xfrm>
                  <a:off x="1640" y="2785"/>
                  <a:ext cx="2147" cy="225"/>
                </a:xfrm>
                <a:prstGeom prst="line">
                  <a:avLst/>
                </a:prstGeom>
                <a:noFill/>
                <a:ln w="28575">
                  <a:solidFill>
                    <a:srgbClr val="FFA21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r-FR"/>
                </a:p>
              </p:txBody>
            </p:sp>
          </p:grpSp>
          <p:grpSp>
            <p:nvGrpSpPr>
              <p:cNvPr id="47123" name="Group 30"/>
              <p:cNvGrpSpPr>
                <a:grpSpLocks/>
              </p:cNvGrpSpPr>
              <p:nvPr/>
            </p:nvGrpSpPr>
            <p:grpSpPr bwMode="auto">
              <a:xfrm>
                <a:off x="348" y="3136"/>
                <a:ext cx="3626" cy="268"/>
                <a:chOff x="282" y="3226"/>
                <a:chExt cx="3626" cy="264"/>
              </a:xfrm>
            </p:grpSpPr>
            <p:sp>
              <p:nvSpPr>
                <p:cNvPr id="47129" name="Text Box 31"/>
                <p:cNvSpPr txBox="1">
                  <a:spLocks noChangeArrowheads="1"/>
                </p:cNvSpPr>
                <p:nvPr/>
              </p:nvSpPr>
              <p:spPr bwMode="auto">
                <a:xfrm>
                  <a:off x="282" y="3226"/>
                  <a:ext cx="1364" cy="264"/>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CA" altLang="fr-FR" sz="2000">
                      <a:latin typeface="Arial Rounded MT Bold" pitchFamily="34" charset="0"/>
                    </a:rPr>
                    <a:t>Bulbe rachidien</a:t>
                  </a:r>
                </a:p>
              </p:txBody>
            </p:sp>
            <p:sp>
              <p:nvSpPr>
                <p:cNvPr id="47130" name="Line 32"/>
                <p:cNvSpPr>
                  <a:spLocks noChangeShapeType="1"/>
                </p:cNvSpPr>
                <p:nvPr/>
              </p:nvSpPr>
              <p:spPr bwMode="auto">
                <a:xfrm>
                  <a:off x="1646" y="3368"/>
                  <a:ext cx="2262" cy="9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r-FR"/>
                </a:p>
              </p:txBody>
            </p:sp>
          </p:grpSp>
          <p:sp>
            <p:nvSpPr>
              <p:cNvPr id="47124" name="Freeform 48"/>
              <p:cNvSpPr>
                <a:spLocks/>
              </p:cNvSpPr>
              <p:nvPr/>
            </p:nvSpPr>
            <p:spPr bwMode="auto">
              <a:xfrm>
                <a:off x="3822" y="3134"/>
                <a:ext cx="304" cy="427"/>
              </a:xfrm>
              <a:custGeom>
                <a:avLst/>
                <a:gdLst>
                  <a:gd name="T0" fmla="*/ 74 w 310"/>
                  <a:gd name="T1" fmla="*/ 370 h 415"/>
                  <a:gd name="T2" fmla="*/ 58 w 310"/>
                  <a:gd name="T3" fmla="*/ 307 h 415"/>
                  <a:gd name="T4" fmla="*/ 28 w 310"/>
                  <a:gd name="T5" fmla="*/ 226 h 415"/>
                  <a:gd name="T6" fmla="*/ 12 w 310"/>
                  <a:gd name="T7" fmla="*/ 190 h 415"/>
                  <a:gd name="T8" fmla="*/ 4 w 310"/>
                  <a:gd name="T9" fmla="*/ 144 h 415"/>
                  <a:gd name="T10" fmla="*/ 6 w 310"/>
                  <a:gd name="T11" fmla="*/ 62 h 415"/>
                  <a:gd name="T12" fmla="*/ 40 w 310"/>
                  <a:gd name="T13" fmla="*/ 36 h 415"/>
                  <a:gd name="T14" fmla="*/ 78 w 310"/>
                  <a:gd name="T15" fmla="*/ 24 h 415"/>
                  <a:gd name="T16" fmla="*/ 164 w 310"/>
                  <a:gd name="T17" fmla="*/ 6 h 415"/>
                  <a:gd name="T18" fmla="*/ 246 w 310"/>
                  <a:gd name="T19" fmla="*/ 12 h 415"/>
                  <a:gd name="T20" fmla="*/ 270 w 310"/>
                  <a:gd name="T21" fmla="*/ 84 h 415"/>
                  <a:gd name="T22" fmla="*/ 294 w 310"/>
                  <a:gd name="T23" fmla="*/ 138 h 415"/>
                  <a:gd name="T24" fmla="*/ 294 w 310"/>
                  <a:gd name="T25" fmla="*/ 163 h 415"/>
                  <a:gd name="T26" fmla="*/ 286 w 310"/>
                  <a:gd name="T27" fmla="*/ 237 h 415"/>
                  <a:gd name="T28" fmla="*/ 284 w 310"/>
                  <a:gd name="T29" fmla="*/ 362 h 415"/>
                  <a:gd name="T30" fmla="*/ 275 w 310"/>
                  <a:gd name="T31" fmla="*/ 430 h 415"/>
                  <a:gd name="T32" fmla="*/ 204 w 310"/>
                  <a:gd name="T33" fmla="*/ 419 h 415"/>
                  <a:gd name="T34" fmla="*/ 134 w 310"/>
                  <a:gd name="T35" fmla="*/ 413 h 415"/>
                  <a:gd name="T36" fmla="*/ 84 w 310"/>
                  <a:gd name="T37" fmla="*/ 408 h 415"/>
                  <a:gd name="T38" fmla="*/ 74 w 310"/>
                  <a:gd name="T39" fmla="*/ 370 h 4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0"/>
                  <a:gd name="T61" fmla="*/ 0 h 415"/>
                  <a:gd name="T62" fmla="*/ 310 w 310"/>
                  <a:gd name="T63" fmla="*/ 415 h 41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0" h="415">
                    <a:moveTo>
                      <a:pt x="76" y="350"/>
                    </a:moveTo>
                    <a:cubicBezTo>
                      <a:pt x="71" y="334"/>
                      <a:pt x="68" y="313"/>
                      <a:pt x="60" y="290"/>
                    </a:cubicBezTo>
                    <a:cubicBezTo>
                      <a:pt x="52" y="267"/>
                      <a:pt x="38" y="232"/>
                      <a:pt x="30" y="214"/>
                    </a:cubicBezTo>
                    <a:cubicBezTo>
                      <a:pt x="22" y="196"/>
                      <a:pt x="16" y="193"/>
                      <a:pt x="12" y="180"/>
                    </a:cubicBezTo>
                    <a:cubicBezTo>
                      <a:pt x="8" y="167"/>
                      <a:pt x="5" y="156"/>
                      <a:pt x="4" y="136"/>
                    </a:cubicBezTo>
                    <a:cubicBezTo>
                      <a:pt x="3" y="116"/>
                      <a:pt x="0" y="75"/>
                      <a:pt x="6" y="58"/>
                    </a:cubicBezTo>
                    <a:cubicBezTo>
                      <a:pt x="12" y="41"/>
                      <a:pt x="29" y="40"/>
                      <a:pt x="42" y="34"/>
                    </a:cubicBezTo>
                    <a:cubicBezTo>
                      <a:pt x="55" y="28"/>
                      <a:pt x="61" y="27"/>
                      <a:pt x="82" y="22"/>
                    </a:cubicBezTo>
                    <a:cubicBezTo>
                      <a:pt x="103" y="17"/>
                      <a:pt x="141" y="8"/>
                      <a:pt x="170" y="6"/>
                    </a:cubicBezTo>
                    <a:cubicBezTo>
                      <a:pt x="199" y="4"/>
                      <a:pt x="238" y="0"/>
                      <a:pt x="256" y="12"/>
                    </a:cubicBezTo>
                    <a:cubicBezTo>
                      <a:pt x="274" y="24"/>
                      <a:pt x="272" y="60"/>
                      <a:pt x="280" y="80"/>
                    </a:cubicBezTo>
                    <a:cubicBezTo>
                      <a:pt x="288" y="100"/>
                      <a:pt x="302" y="118"/>
                      <a:pt x="306" y="130"/>
                    </a:cubicBezTo>
                    <a:cubicBezTo>
                      <a:pt x="310" y="142"/>
                      <a:pt x="307" y="138"/>
                      <a:pt x="306" y="154"/>
                    </a:cubicBezTo>
                    <a:cubicBezTo>
                      <a:pt x="305" y="170"/>
                      <a:pt x="300" y="193"/>
                      <a:pt x="298" y="224"/>
                    </a:cubicBezTo>
                    <a:cubicBezTo>
                      <a:pt x="296" y="255"/>
                      <a:pt x="298" y="312"/>
                      <a:pt x="296" y="342"/>
                    </a:cubicBezTo>
                    <a:cubicBezTo>
                      <a:pt x="294" y="372"/>
                      <a:pt x="300" y="397"/>
                      <a:pt x="286" y="406"/>
                    </a:cubicBezTo>
                    <a:cubicBezTo>
                      <a:pt x="272" y="415"/>
                      <a:pt x="236" y="399"/>
                      <a:pt x="212" y="396"/>
                    </a:cubicBezTo>
                    <a:cubicBezTo>
                      <a:pt x="188" y="393"/>
                      <a:pt x="161" y="392"/>
                      <a:pt x="140" y="390"/>
                    </a:cubicBezTo>
                    <a:cubicBezTo>
                      <a:pt x="119" y="388"/>
                      <a:pt x="99" y="394"/>
                      <a:pt x="88" y="386"/>
                    </a:cubicBezTo>
                    <a:cubicBezTo>
                      <a:pt x="77" y="378"/>
                      <a:pt x="81" y="366"/>
                      <a:pt x="76" y="350"/>
                    </a:cubicBez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fr-FR"/>
              </a:p>
            </p:txBody>
          </p:sp>
          <p:sp>
            <p:nvSpPr>
              <p:cNvPr id="47125" name="Freeform 49"/>
              <p:cNvSpPr>
                <a:spLocks/>
              </p:cNvSpPr>
              <p:nvPr/>
            </p:nvSpPr>
            <p:spPr bwMode="auto">
              <a:xfrm>
                <a:off x="3656" y="2621"/>
                <a:ext cx="449" cy="542"/>
              </a:xfrm>
              <a:custGeom>
                <a:avLst/>
                <a:gdLst>
                  <a:gd name="T0" fmla="*/ 198 w 451"/>
                  <a:gd name="T1" fmla="*/ 529 h 548"/>
                  <a:gd name="T2" fmla="*/ 160 w 451"/>
                  <a:gd name="T3" fmla="*/ 533 h 548"/>
                  <a:gd name="T4" fmla="*/ 112 w 451"/>
                  <a:gd name="T5" fmla="*/ 513 h 548"/>
                  <a:gd name="T6" fmla="*/ 60 w 451"/>
                  <a:gd name="T7" fmla="*/ 443 h 548"/>
                  <a:gd name="T8" fmla="*/ 10 w 451"/>
                  <a:gd name="T9" fmla="*/ 255 h 548"/>
                  <a:gd name="T10" fmla="*/ 4 w 451"/>
                  <a:gd name="T11" fmla="*/ 155 h 548"/>
                  <a:gd name="T12" fmla="*/ 32 w 451"/>
                  <a:gd name="T13" fmla="*/ 91 h 548"/>
                  <a:gd name="T14" fmla="*/ 68 w 451"/>
                  <a:gd name="T15" fmla="*/ 59 h 548"/>
                  <a:gd name="T16" fmla="*/ 112 w 451"/>
                  <a:gd name="T17" fmla="*/ 43 h 548"/>
                  <a:gd name="T18" fmla="*/ 190 w 451"/>
                  <a:gd name="T19" fmla="*/ 31 h 548"/>
                  <a:gd name="T20" fmla="*/ 392 w 451"/>
                  <a:gd name="T21" fmla="*/ 13 h 548"/>
                  <a:gd name="T22" fmla="*/ 424 w 451"/>
                  <a:gd name="T23" fmla="*/ 27 h 548"/>
                  <a:gd name="T24" fmla="*/ 442 w 451"/>
                  <a:gd name="T25" fmla="*/ 171 h 548"/>
                  <a:gd name="T26" fmla="*/ 446 w 451"/>
                  <a:gd name="T27" fmla="*/ 325 h 548"/>
                  <a:gd name="T28" fmla="*/ 438 w 451"/>
                  <a:gd name="T29" fmla="*/ 449 h 548"/>
                  <a:gd name="T30" fmla="*/ 422 w 451"/>
                  <a:gd name="T31" fmla="*/ 494 h 548"/>
                  <a:gd name="T32" fmla="*/ 410 w 451"/>
                  <a:gd name="T33" fmla="*/ 494 h 548"/>
                  <a:gd name="T34" fmla="*/ 380 w 451"/>
                  <a:gd name="T35" fmla="*/ 491 h 548"/>
                  <a:gd name="T36" fmla="*/ 288 w 451"/>
                  <a:gd name="T37" fmla="*/ 499 h 548"/>
                  <a:gd name="T38" fmla="*/ 198 w 451"/>
                  <a:gd name="T39" fmla="*/ 529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51"/>
                  <a:gd name="T61" fmla="*/ 0 h 548"/>
                  <a:gd name="T62" fmla="*/ 451 w 451"/>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51" h="548">
                    <a:moveTo>
                      <a:pt x="200" y="541"/>
                    </a:moveTo>
                    <a:cubicBezTo>
                      <a:pt x="179" y="547"/>
                      <a:pt x="176" y="548"/>
                      <a:pt x="162" y="545"/>
                    </a:cubicBezTo>
                    <a:cubicBezTo>
                      <a:pt x="148" y="542"/>
                      <a:pt x="131" y="540"/>
                      <a:pt x="114" y="525"/>
                    </a:cubicBezTo>
                    <a:cubicBezTo>
                      <a:pt x="97" y="510"/>
                      <a:pt x="77" y="497"/>
                      <a:pt x="60" y="453"/>
                    </a:cubicBezTo>
                    <a:cubicBezTo>
                      <a:pt x="43" y="409"/>
                      <a:pt x="19" y="310"/>
                      <a:pt x="10" y="261"/>
                    </a:cubicBezTo>
                    <a:cubicBezTo>
                      <a:pt x="1" y="212"/>
                      <a:pt x="0" y="187"/>
                      <a:pt x="4" y="159"/>
                    </a:cubicBezTo>
                    <a:cubicBezTo>
                      <a:pt x="8" y="131"/>
                      <a:pt x="21" y="109"/>
                      <a:pt x="32" y="93"/>
                    </a:cubicBezTo>
                    <a:cubicBezTo>
                      <a:pt x="43" y="77"/>
                      <a:pt x="54" y="69"/>
                      <a:pt x="68" y="61"/>
                    </a:cubicBezTo>
                    <a:cubicBezTo>
                      <a:pt x="82" y="53"/>
                      <a:pt x="93" y="48"/>
                      <a:pt x="114" y="43"/>
                    </a:cubicBezTo>
                    <a:cubicBezTo>
                      <a:pt x="135" y="38"/>
                      <a:pt x="145" y="36"/>
                      <a:pt x="192" y="31"/>
                    </a:cubicBezTo>
                    <a:cubicBezTo>
                      <a:pt x="239" y="26"/>
                      <a:pt x="357" y="14"/>
                      <a:pt x="396" y="13"/>
                    </a:cubicBezTo>
                    <a:cubicBezTo>
                      <a:pt x="435" y="12"/>
                      <a:pt x="420" y="0"/>
                      <a:pt x="428" y="27"/>
                    </a:cubicBezTo>
                    <a:cubicBezTo>
                      <a:pt x="436" y="54"/>
                      <a:pt x="442" y="124"/>
                      <a:pt x="446" y="175"/>
                    </a:cubicBezTo>
                    <a:cubicBezTo>
                      <a:pt x="450" y="226"/>
                      <a:pt x="451" y="286"/>
                      <a:pt x="450" y="333"/>
                    </a:cubicBezTo>
                    <a:cubicBezTo>
                      <a:pt x="449" y="380"/>
                      <a:pt x="446" y="430"/>
                      <a:pt x="442" y="459"/>
                    </a:cubicBezTo>
                    <a:cubicBezTo>
                      <a:pt x="438" y="488"/>
                      <a:pt x="431" y="497"/>
                      <a:pt x="426" y="505"/>
                    </a:cubicBezTo>
                    <a:cubicBezTo>
                      <a:pt x="421" y="513"/>
                      <a:pt x="421" y="506"/>
                      <a:pt x="414" y="505"/>
                    </a:cubicBezTo>
                    <a:cubicBezTo>
                      <a:pt x="407" y="504"/>
                      <a:pt x="405" y="500"/>
                      <a:pt x="384" y="501"/>
                    </a:cubicBezTo>
                    <a:cubicBezTo>
                      <a:pt x="363" y="502"/>
                      <a:pt x="322" y="505"/>
                      <a:pt x="290" y="511"/>
                    </a:cubicBezTo>
                    <a:cubicBezTo>
                      <a:pt x="258" y="517"/>
                      <a:pt x="221" y="535"/>
                      <a:pt x="200" y="541"/>
                    </a:cubicBez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fr-FR"/>
              </a:p>
            </p:txBody>
          </p:sp>
          <p:sp>
            <p:nvSpPr>
              <p:cNvPr id="47126" name="Freeform 50"/>
              <p:cNvSpPr>
                <a:spLocks/>
              </p:cNvSpPr>
              <p:nvPr/>
            </p:nvSpPr>
            <p:spPr bwMode="auto">
              <a:xfrm>
                <a:off x="3632" y="2429"/>
                <a:ext cx="466" cy="208"/>
              </a:xfrm>
              <a:custGeom>
                <a:avLst/>
                <a:gdLst>
                  <a:gd name="T0" fmla="*/ 436 w 470"/>
                  <a:gd name="T1" fmla="*/ 186 h 197"/>
                  <a:gd name="T2" fmla="*/ 206 w 470"/>
                  <a:gd name="T3" fmla="*/ 213 h 197"/>
                  <a:gd name="T4" fmla="*/ 192 w 470"/>
                  <a:gd name="T5" fmla="*/ 211 h 197"/>
                  <a:gd name="T6" fmla="*/ 184 w 470"/>
                  <a:gd name="T7" fmla="*/ 159 h 197"/>
                  <a:gd name="T8" fmla="*/ 172 w 470"/>
                  <a:gd name="T9" fmla="*/ 113 h 197"/>
                  <a:gd name="T10" fmla="*/ 150 w 470"/>
                  <a:gd name="T11" fmla="*/ 97 h 197"/>
                  <a:gd name="T12" fmla="*/ 104 w 470"/>
                  <a:gd name="T13" fmla="*/ 97 h 197"/>
                  <a:gd name="T14" fmla="*/ 56 w 470"/>
                  <a:gd name="T15" fmla="*/ 133 h 197"/>
                  <a:gd name="T16" fmla="*/ 6 w 470"/>
                  <a:gd name="T17" fmla="*/ 182 h 197"/>
                  <a:gd name="T18" fmla="*/ 18 w 470"/>
                  <a:gd name="T19" fmla="*/ 157 h 197"/>
                  <a:gd name="T20" fmla="*/ 80 w 470"/>
                  <a:gd name="T21" fmla="*/ 77 h 197"/>
                  <a:gd name="T22" fmla="*/ 150 w 470"/>
                  <a:gd name="T23" fmla="*/ 31 h 197"/>
                  <a:gd name="T24" fmla="*/ 360 w 470"/>
                  <a:gd name="T25" fmla="*/ 25 h 197"/>
                  <a:gd name="T26" fmla="*/ 436 w 470"/>
                  <a:gd name="T27" fmla="*/ 186 h 1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70"/>
                  <a:gd name="T43" fmla="*/ 0 h 197"/>
                  <a:gd name="T44" fmla="*/ 470 w 470"/>
                  <a:gd name="T45" fmla="*/ 197 h 1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70" h="197">
                    <a:moveTo>
                      <a:pt x="444" y="167"/>
                    </a:moveTo>
                    <a:cubicBezTo>
                      <a:pt x="418" y="195"/>
                      <a:pt x="251" y="187"/>
                      <a:pt x="210" y="191"/>
                    </a:cubicBezTo>
                    <a:cubicBezTo>
                      <a:pt x="169" y="195"/>
                      <a:pt x="200" y="197"/>
                      <a:pt x="196" y="189"/>
                    </a:cubicBezTo>
                    <a:cubicBezTo>
                      <a:pt x="192" y="181"/>
                      <a:pt x="192" y="158"/>
                      <a:pt x="188" y="143"/>
                    </a:cubicBezTo>
                    <a:cubicBezTo>
                      <a:pt x="184" y="128"/>
                      <a:pt x="180" y="110"/>
                      <a:pt x="174" y="101"/>
                    </a:cubicBezTo>
                    <a:cubicBezTo>
                      <a:pt x="168" y="92"/>
                      <a:pt x="163" y="89"/>
                      <a:pt x="152" y="87"/>
                    </a:cubicBezTo>
                    <a:cubicBezTo>
                      <a:pt x="141" y="85"/>
                      <a:pt x="122" y="82"/>
                      <a:pt x="106" y="87"/>
                    </a:cubicBezTo>
                    <a:cubicBezTo>
                      <a:pt x="90" y="92"/>
                      <a:pt x="73" y="106"/>
                      <a:pt x="56" y="119"/>
                    </a:cubicBezTo>
                    <a:cubicBezTo>
                      <a:pt x="39" y="132"/>
                      <a:pt x="12" y="159"/>
                      <a:pt x="6" y="163"/>
                    </a:cubicBezTo>
                    <a:cubicBezTo>
                      <a:pt x="0" y="167"/>
                      <a:pt x="5" y="157"/>
                      <a:pt x="18" y="141"/>
                    </a:cubicBezTo>
                    <a:cubicBezTo>
                      <a:pt x="31" y="125"/>
                      <a:pt x="60" y="88"/>
                      <a:pt x="82" y="69"/>
                    </a:cubicBezTo>
                    <a:cubicBezTo>
                      <a:pt x="104" y="50"/>
                      <a:pt x="105" y="35"/>
                      <a:pt x="152" y="27"/>
                    </a:cubicBezTo>
                    <a:cubicBezTo>
                      <a:pt x="199" y="19"/>
                      <a:pt x="317" y="0"/>
                      <a:pt x="366" y="23"/>
                    </a:cubicBezTo>
                    <a:cubicBezTo>
                      <a:pt x="415" y="46"/>
                      <a:pt x="470" y="139"/>
                      <a:pt x="444" y="167"/>
                    </a:cubicBezTo>
                    <a:close/>
                  </a:path>
                </a:pathLst>
              </a:custGeom>
              <a:noFill/>
              <a:ln w="28575">
                <a:solidFill>
                  <a:srgbClr val="0099FF"/>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fr-FR"/>
              </a:p>
            </p:txBody>
          </p:sp>
          <p:sp>
            <p:nvSpPr>
              <p:cNvPr id="47127" name="Text Box 3"/>
              <p:cNvSpPr txBox="1">
                <a:spLocks noChangeArrowheads="1"/>
              </p:cNvSpPr>
              <p:nvPr/>
            </p:nvSpPr>
            <p:spPr bwMode="auto">
              <a:xfrm>
                <a:off x="180" y="924"/>
                <a:ext cx="2346" cy="306"/>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CA" altLang="fr-FR" sz="2400">
                    <a:latin typeface="Arial Rounded MT Bold" pitchFamily="34" charset="0"/>
                  </a:rPr>
                  <a:t>LE  TRONC  CEREBRAL</a:t>
                </a:r>
              </a:p>
            </p:txBody>
          </p:sp>
          <p:sp>
            <p:nvSpPr>
              <p:cNvPr id="47128" name="Line 56"/>
              <p:cNvSpPr>
                <a:spLocks noChangeShapeType="1"/>
              </p:cNvSpPr>
              <p:nvPr/>
            </p:nvSpPr>
            <p:spPr bwMode="auto">
              <a:xfrm>
                <a:off x="2658" y="3972"/>
                <a:ext cx="2922"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fr-FR"/>
              </a:p>
            </p:txBody>
          </p:sp>
        </p:grpSp>
        <p:sp>
          <p:nvSpPr>
            <p:cNvPr id="47109" name="Text Box 58"/>
            <p:cNvSpPr txBox="1">
              <a:spLocks noChangeArrowheads="1"/>
            </p:cNvSpPr>
            <p:nvPr/>
          </p:nvSpPr>
          <p:spPr bwMode="auto">
            <a:xfrm>
              <a:off x="342" y="2862"/>
              <a:ext cx="1656" cy="230"/>
            </a:xfrm>
            <a:prstGeom prst="rect">
              <a:avLst/>
            </a:pr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FR" altLang="fr-FR" sz="1600">
                  <a:latin typeface="Arial Rounded MT Bold" pitchFamily="34" charset="0"/>
                </a:rPr>
                <a:t>Protubérance  Annulaire</a:t>
              </a:r>
            </a:p>
          </p:txBody>
        </p:sp>
        <p:sp>
          <p:nvSpPr>
            <p:cNvPr id="47110" name="Line 60"/>
            <p:cNvSpPr>
              <a:spLocks noChangeShapeType="1"/>
            </p:cNvSpPr>
            <p:nvPr/>
          </p:nvSpPr>
          <p:spPr bwMode="auto">
            <a:xfrm flipV="1">
              <a:off x="1998" y="2910"/>
              <a:ext cx="1843" cy="72"/>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fr-FR"/>
            </a:p>
          </p:txBody>
        </p:sp>
      </p:grpSp>
      <p:sp>
        <p:nvSpPr>
          <p:cNvPr id="47107" name="Text Box 62"/>
          <p:cNvSpPr txBox="1">
            <a:spLocks noChangeArrowheads="1"/>
          </p:cNvSpPr>
          <p:nvPr/>
        </p:nvSpPr>
        <p:spPr bwMode="auto">
          <a:xfrm>
            <a:off x="373063" y="376238"/>
            <a:ext cx="83454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b="1">
                <a:solidFill>
                  <a:srgbClr val="FF0000"/>
                </a:solidFill>
                <a:latin typeface="Arial Rounded MT Bold" pitchFamily="34" charset="0"/>
              </a:rPr>
              <a:t>STRUCTURE  DU  CERVEAU</a:t>
            </a: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Espace réservé du contenu 2"/>
          <p:cNvSpPr>
            <a:spLocks noGrp="1"/>
          </p:cNvSpPr>
          <p:nvPr>
            <p:ph idx="1"/>
          </p:nvPr>
        </p:nvSpPr>
        <p:spPr>
          <a:xfrm>
            <a:off x="107950" y="228600"/>
            <a:ext cx="9036050" cy="6369050"/>
          </a:xfrm>
        </p:spPr>
        <p:txBody>
          <a:bodyPr rtlCol="0">
            <a:normAutofit/>
          </a:bodyPr>
          <a:lstStyle/>
          <a:p>
            <a:pPr marL="0" indent="0" algn="ctr" fontAlgn="auto">
              <a:spcAft>
                <a:spcPts val="0"/>
              </a:spcAft>
              <a:buFont typeface="Arial" pitchFamily="34" charset="0"/>
              <a:buNone/>
              <a:defRPr/>
            </a:pPr>
            <a:r>
              <a:rPr lang="fr-FR" sz="4800" u="sng" dirty="0" smtClean="0">
                <a:solidFill>
                  <a:srgbClr val="FF0000"/>
                </a:solidFill>
                <a:latin typeface="Comic Sans MS" pitchFamily="66" charset="0"/>
              </a:rPr>
              <a:t>Le Système </a:t>
            </a:r>
            <a:r>
              <a:rPr lang="fr-FR" sz="4800" u="sng" dirty="0">
                <a:solidFill>
                  <a:srgbClr val="FF0000"/>
                </a:solidFill>
                <a:latin typeface="Comic Sans MS" pitchFamily="66" charset="0"/>
              </a:rPr>
              <a:t>central </a:t>
            </a:r>
            <a:r>
              <a:rPr lang="fr-FR" sz="4800" u="sng" dirty="0" smtClean="0">
                <a:solidFill>
                  <a:srgbClr val="FF0000"/>
                </a:solidFill>
                <a:latin typeface="Comic Sans MS" pitchFamily="66" charset="0"/>
              </a:rPr>
              <a:t>: l’encéphale</a:t>
            </a:r>
            <a:endParaRPr lang="fr-FR" sz="4800" u="sng" dirty="0">
              <a:solidFill>
                <a:srgbClr val="FF0000"/>
              </a:solidFill>
              <a:latin typeface="Comic Sans MS" pitchFamily="66" charset="0"/>
            </a:endParaRPr>
          </a:p>
          <a:p>
            <a:pPr algn="ctr" fontAlgn="auto">
              <a:spcAft>
                <a:spcPts val="0"/>
              </a:spcAft>
              <a:buFont typeface="Arial" pitchFamily="34" charset="0"/>
              <a:buChar char="•"/>
              <a:defRPr/>
            </a:pPr>
            <a:endParaRPr lang="fr-FR" sz="2400" dirty="0" smtClean="0"/>
          </a:p>
          <a:p>
            <a:pPr marL="0" indent="0" fontAlgn="auto">
              <a:spcAft>
                <a:spcPts val="0"/>
              </a:spcAft>
              <a:buFont typeface="Arial" pitchFamily="34" charset="0"/>
              <a:buNone/>
              <a:defRPr/>
            </a:pPr>
            <a:r>
              <a:rPr lang="fr-FR" sz="2400" dirty="0" smtClean="0">
                <a:latin typeface="Comic Sans MS" pitchFamily="66" charset="0"/>
              </a:rPr>
              <a:t>L'encéphale </a:t>
            </a:r>
            <a:r>
              <a:rPr lang="fr-FR" sz="2400" dirty="0">
                <a:latin typeface="Comic Sans MS" pitchFamily="66" charset="0"/>
              </a:rPr>
              <a:t>est composé de trois parties : une de </a:t>
            </a:r>
            <a:r>
              <a:rPr lang="fr-FR" sz="2400" dirty="0" smtClean="0">
                <a:latin typeface="Comic Sans MS" pitchFamily="66" charset="0"/>
              </a:rPr>
              <a:t>taille importante</a:t>
            </a:r>
            <a:r>
              <a:rPr lang="fr-FR" sz="2400" dirty="0">
                <a:latin typeface="Comic Sans MS" pitchFamily="66" charset="0"/>
              </a:rPr>
              <a:t>, le cerveau (2 hémisphères), une plus petite, </a:t>
            </a:r>
            <a:r>
              <a:rPr lang="fr-FR" sz="2400" dirty="0" smtClean="0">
                <a:latin typeface="Comic Sans MS" pitchFamily="66" charset="0"/>
              </a:rPr>
              <a:t>le cervelet</a:t>
            </a:r>
            <a:r>
              <a:rPr lang="fr-FR" sz="2400" dirty="0">
                <a:latin typeface="Comic Sans MS" pitchFamily="66" charset="0"/>
              </a:rPr>
              <a:t>, enfin du tronc cérébral, qui relie le tout à la </a:t>
            </a:r>
            <a:r>
              <a:rPr lang="fr-FR" sz="2400" dirty="0" smtClean="0">
                <a:latin typeface="Comic Sans MS" pitchFamily="66" charset="0"/>
              </a:rPr>
              <a:t>moelle épinière</a:t>
            </a:r>
            <a:r>
              <a:rPr lang="fr-FR" sz="2400" dirty="0">
                <a:latin typeface="Comic Sans MS" pitchFamily="66" charset="0"/>
              </a:rPr>
              <a:t>. Le tronc cérébral est communément partagé en </a:t>
            </a:r>
            <a:r>
              <a:rPr lang="fr-FR" sz="2400" dirty="0" smtClean="0">
                <a:latin typeface="Comic Sans MS" pitchFamily="66" charset="0"/>
              </a:rPr>
              <a:t>trois parties</a:t>
            </a:r>
            <a:r>
              <a:rPr lang="fr-FR" sz="2400" dirty="0">
                <a:latin typeface="Comic Sans MS" pitchFamily="66" charset="0"/>
              </a:rPr>
              <a:t>, le bulbe </a:t>
            </a:r>
            <a:r>
              <a:rPr lang="fr-FR" sz="2400" dirty="0" smtClean="0">
                <a:latin typeface="Comic Sans MS" pitchFamily="66" charset="0"/>
              </a:rPr>
              <a:t>rachidien : ou </a:t>
            </a:r>
            <a:r>
              <a:rPr lang="fr-FR" sz="2400" b="1" i="1" dirty="0" err="1">
                <a:latin typeface="Comic Sans MS" pitchFamily="66" charset="0"/>
              </a:rPr>
              <a:t>medulla</a:t>
            </a:r>
            <a:r>
              <a:rPr lang="fr-FR" sz="2400" b="1" i="1" dirty="0">
                <a:latin typeface="Comic Sans MS" pitchFamily="66" charset="0"/>
              </a:rPr>
              <a:t> </a:t>
            </a:r>
            <a:r>
              <a:rPr lang="fr-FR" sz="2400" b="1" i="1" dirty="0" err="1">
                <a:latin typeface="Comic Sans MS" pitchFamily="66" charset="0"/>
              </a:rPr>
              <a:t>oblongata</a:t>
            </a:r>
            <a:r>
              <a:rPr lang="fr-FR" sz="2400" dirty="0">
                <a:latin typeface="Comic Sans MS" pitchFamily="66" charset="0"/>
              </a:rPr>
              <a:t>, </a:t>
            </a:r>
            <a:r>
              <a:rPr lang="fr-FR" sz="2400" b="1" dirty="0">
                <a:latin typeface="Comic Sans MS" pitchFamily="66" charset="0"/>
              </a:rPr>
              <a:t>moelle allongée</a:t>
            </a:r>
            <a:r>
              <a:rPr lang="fr-FR" sz="2400" dirty="0">
                <a:latin typeface="Comic Sans MS" pitchFamily="66" charset="0"/>
              </a:rPr>
              <a:t> dans la terminologie internationale ou </a:t>
            </a:r>
            <a:r>
              <a:rPr lang="fr-FR" sz="2400" b="1" dirty="0">
                <a:latin typeface="Comic Sans MS" pitchFamily="66" charset="0"/>
              </a:rPr>
              <a:t>myélencéphale</a:t>
            </a:r>
            <a:r>
              <a:rPr lang="fr-FR" sz="2400" dirty="0">
                <a:latin typeface="Comic Sans MS" pitchFamily="66" charset="0"/>
              </a:rPr>
              <a:t>) est la partie inférieure du </a:t>
            </a:r>
            <a:r>
              <a:rPr lang="fr-FR" sz="2400" dirty="0">
                <a:latin typeface="Comic Sans MS" pitchFamily="66" charset="0"/>
                <a:hlinkClick r:id="rId2" action="ppaction://hlinkfile" tooltip="Tronc cérébral"/>
              </a:rPr>
              <a:t>tronc cérébral</a:t>
            </a:r>
            <a:r>
              <a:rPr lang="fr-FR" sz="2400" dirty="0">
                <a:latin typeface="Comic Sans MS" pitchFamily="66" charset="0"/>
              </a:rPr>
              <a:t> (la plus caudale) chez les vertébrés. Elle prolonge en haut la </a:t>
            </a:r>
            <a:r>
              <a:rPr lang="fr-FR" sz="2400" dirty="0">
                <a:latin typeface="Comic Sans MS" pitchFamily="66" charset="0"/>
                <a:hlinkClick r:id="rId3" action="ppaction://hlinkfile" tooltip="Moelle épinière"/>
              </a:rPr>
              <a:t>moelle épinière</a:t>
            </a:r>
            <a:r>
              <a:rPr lang="fr-FR" sz="2400" dirty="0">
                <a:latin typeface="Comic Sans MS" pitchFamily="66" charset="0"/>
              </a:rPr>
              <a:t> et se situe en avant du </a:t>
            </a:r>
            <a:r>
              <a:rPr lang="fr-FR" sz="2400" dirty="0">
                <a:latin typeface="Comic Sans MS" pitchFamily="66" charset="0"/>
                <a:hlinkClick r:id="rId4" action="ppaction://hlinkfile" tooltip="Cervelet"/>
              </a:rPr>
              <a:t>cervelet</a:t>
            </a:r>
            <a:r>
              <a:rPr lang="fr-FR" sz="2400" dirty="0">
                <a:latin typeface="Comic Sans MS" pitchFamily="66" charset="0"/>
              </a:rPr>
              <a:t> dans la fosse postérieure du crâne. Elle est en continuité en haut avec la </a:t>
            </a:r>
            <a:r>
              <a:rPr lang="fr-FR" sz="2400" dirty="0">
                <a:latin typeface="Comic Sans MS" pitchFamily="66" charset="0"/>
                <a:hlinkClick r:id="rId5" action="ppaction://hlinkfile" tooltip="Pont (système nerveux)"/>
              </a:rPr>
              <a:t>protubérance</a:t>
            </a:r>
            <a:r>
              <a:rPr lang="fr-FR" sz="2400" dirty="0" smtClean="0">
                <a:latin typeface="Comic Sans MS" pitchFamily="66" charset="0"/>
              </a:rPr>
              <a:t>.,</a:t>
            </a:r>
          </a:p>
          <a:p>
            <a:pPr marL="0" indent="0" fontAlgn="auto">
              <a:spcAft>
                <a:spcPts val="0"/>
              </a:spcAft>
              <a:buFont typeface="Arial" pitchFamily="34" charset="0"/>
              <a:buNone/>
              <a:defRPr/>
            </a:pPr>
            <a:r>
              <a:rPr lang="fr-FR" sz="2400" dirty="0" smtClean="0">
                <a:latin typeface="Comic Sans MS" pitchFamily="66" charset="0"/>
              </a:rPr>
              <a:t>la </a:t>
            </a:r>
            <a:r>
              <a:rPr lang="fr-FR" sz="2400" dirty="0">
                <a:latin typeface="Comic Sans MS" pitchFamily="66" charset="0"/>
              </a:rPr>
              <a:t>protubérance et le mésencéphale.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u contenu 2"/>
          <p:cNvSpPr>
            <a:spLocks noGrp="1"/>
          </p:cNvSpPr>
          <p:nvPr>
            <p:ph idx="1"/>
          </p:nvPr>
        </p:nvSpPr>
        <p:spPr>
          <a:xfrm>
            <a:off x="107950" y="228600"/>
            <a:ext cx="9036050" cy="6369050"/>
          </a:xfrm>
        </p:spPr>
        <p:txBody>
          <a:bodyPr/>
          <a:lstStyle/>
          <a:p>
            <a:pPr marL="0" indent="0" algn="ctr">
              <a:buFont typeface="Arial" charset="0"/>
              <a:buNone/>
            </a:pPr>
            <a:r>
              <a:rPr lang="fr-FR" altLang="fr-FR" sz="3900" u="sng" smtClean="0">
                <a:solidFill>
                  <a:srgbClr val="FF0000"/>
                </a:solidFill>
                <a:latin typeface="Comic Sans MS" pitchFamily="66" charset="0"/>
              </a:rPr>
              <a:t>Le Système central : </a:t>
            </a:r>
          </a:p>
          <a:p>
            <a:pPr marL="0" indent="0" algn="ctr">
              <a:buFont typeface="Arial" charset="0"/>
              <a:buNone/>
            </a:pPr>
            <a:r>
              <a:rPr lang="fr-FR" altLang="fr-FR" sz="3900" u="sng" smtClean="0">
                <a:solidFill>
                  <a:srgbClr val="FF0000"/>
                </a:solidFill>
                <a:latin typeface="Comic Sans MS" pitchFamily="66" charset="0"/>
              </a:rPr>
              <a:t>la moelle épinière</a:t>
            </a:r>
          </a:p>
          <a:p>
            <a:pPr marL="0" indent="0">
              <a:buFont typeface="Arial" charset="0"/>
              <a:buNone/>
            </a:pPr>
            <a:endParaRPr lang="fr-FR" altLang="fr-FR" sz="2400" smtClean="0"/>
          </a:p>
          <a:p>
            <a:pPr marL="0" indent="0">
              <a:buFont typeface="Arial" charset="0"/>
              <a:buNone/>
            </a:pPr>
            <a:r>
              <a:rPr lang="fr-FR" altLang="fr-FR" sz="2400" smtClean="0">
                <a:latin typeface="Comic Sans MS" pitchFamily="66" charset="0"/>
              </a:rPr>
              <a:t>C’est un long cordon de tissu nerveux enfermé dans le canal médullaire qui fait suite au bulbe rachidien et se termine au niveau de la deuxième vertèbre lombaire.</a:t>
            </a:r>
          </a:p>
          <a:p>
            <a:pPr marL="0" indent="0">
              <a:buFont typeface="Arial" charset="0"/>
              <a:buNone/>
            </a:pPr>
            <a:endParaRPr lang="fr-FR" altLang="fr-FR" sz="2400" smtClean="0">
              <a:latin typeface="Comic Sans MS" pitchFamily="66" charset="0"/>
            </a:endParaRPr>
          </a:p>
          <a:p>
            <a:pPr marL="0" indent="0">
              <a:buFont typeface="Arial" charset="0"/>
              <a:buNone/>
            </a:pPr>
            <a:r>
              <a:rPr lang="fr-FR" altLang="fr-FR" sz="2400" smtClean="0">
                <a:latin typeface="Comic Sans MS" pitchFamily="66" charset="0"/>
              </a:rPr>
              <a:t>Au coeur de la moelle épinière une substance grise (en forme de papillon) contient les corps cellulaires des neurones et les cellules gliades (cellules de soutien).</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Line 7"/>
          <p:cNvSpPr>
            <a:spLocks noChangeShapeType="1"/>
          </p:cNvSpPr>
          <p:nvPr/>
        </p:nvSpPr>
        <p:spPr bwMode="auto">
          <a:xfrm flipV="1">
            <a:off x="4829175" y="2190750"/>
            <a:ext cx="76200" cy="5334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r-FR"/>
          </a:p>
        </p:txBody>
      </p:sp>
      <p:sp>
        <p:nvSpPr>
          <p:cNvPr id="50179" name="Line 8"/>
          <p:cNvSpPr>
            <a:spLocks noChangeShapeType="1"/>
          </p:cNvSpPr>
          <p:nvPr/>
        </p:nvSpPr>
        <p:spPr bwMode="auto">
          <a:xfrm>
            <a:off x="5372100" y="1504950"/>
            <a:ext cx="628650" cy="390525"/>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r-FR"/>
          </a:p>
        </p:txBody>
      </p:sp>
      <p:sp>
        <p:nvSpPr>
          <p:cNvPr id="50180" name="Line 9"/>
          <p:cNvSpPr>
            <a:spLocks noChangeShapeType="1"/>
          </p:cNvSpPr>
          <p:nvPr/>
        </p:nvSpPr>
        <p:spPr bwMode="auto">
          <a:xfrm flipV="1">
            <a:off x="5314950" y="2143125"/>
            <a:ext cx="609600" cy="53340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r-FR"/>
          </a:p>
        </p:txBody>
      </p:sp>
      <p:grpSp>
        <p:nvGrpSpPr>
          <p:cNvPr id="50181" name="Group 15"/>
          <p:cNvGrpSpPr>
            <a:grpSpLocks/>
          </p:cNvGrpSpPr>
          <p:nvPr/>
        </p:nvGrpSpPr>
        <p:grpSpPr bwMode="auto">
          <a:xfrm>
            <a:off x="381000" y="1028700"/>
            <a:ext cx="8343900" cy="5429250"/>
            <a:chOff x="216" y="600"/>
            <a:chExt cx="5256" cy="3420"/>
          </a:xfrm>
        </p:grpSpPr>
        <p:sp>
          <p:nvSpPr>
            <p:cNvPr id="50183" name="Rectangle 14"/>
            <p:cNvSpPr>
              <a:spLocks noChangeArrowheads="1"/>
            </p:cNvSpPr>
            <p:nvPr/>
          </p:nvSpPr>
          <p:spPr bwMode="auto">
            <a:xfrm>
              <a:off x="216" y="600"/>
              <a:ext cx="5256" cy="3420"/>
            </a:xfrm>
            <a:prstGeom prst="rect">
              <a:avLst/>
            </a:prstGeom>
            <a:solidFill>
              <a:srgbClr val="F8F8F8"/>
            </a:solidFill>
            <a:ln w="63500" cmpd="dbl">
              <a:solidFill>
                <a:schemeClr val="tx1"/>
              </a:solidFill>
              <a:miter lim="800000"/>
              <a:headEnd/>
              <a:tailEnd/>
            </a:ln>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sp>
          <p:nvSpPr>
            <p:cNvPr id="50184" name="Text Box 4"/>
            <p:cNvSpPr txBox="1">
              <a:spLocks noChangeArrowheads="1"/>
            </p:cNvSpPr>
            <p:nvPr/>
          </p:nvSpPr>
          <p:spPr bwMode="auto">
            <a:xfrm>
              <a:off x="239" y="1026"/>
              <a:ext cx="2695" cy="1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285750" indent="-285750">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Char char="•"/>
              </a:pPr>
              <a:r>
                <a:rPr lang="fr-CA" altLang="fr-FR" sz="2400">
                  <a:latin typeface="Arial Rounded MT Bold" pitchFamily="34" charset="0"/>
                </a:rPr>
                <a:t>Lien  entre  l’ encéphale et  tous  les  organes reliés  aux  nerfs rachidiens.</a:t>
              </a:r>
            </a:p>
            <a:p>
              <a:pPr>
                <a:spcBef>
                  <a:spcPct val="0"/>
                </a:spcBef>
                <a:buFontTx/>
                <a:buChar char="•"/>
              </a:pPr>
              <a:r>
                <a:rPr lang="fr-CA" altLang="fr-FR" sz="2400">
                  <a:latin typeface="Arial Rounded MT Bold" pitchFamily="34" charset="0"/>
                </a:rPr>
                <a:t>Intégration  de  certaines fonctions : réflexes simples.</a:t>
              </a:r>
            </a:p>
          </p:txBody>
        </p:sp>
        <p:pic>
          <p:nvPicPr>
            <p:cNvPr id="50185" name="Picture 5" descr="T_patientcar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2" y="948"/>
              <a:ext cx="2484" cy="3036"/>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0186" name="Text Box 6"/>
            <p:cNvSpPr txBox="1">
              <a:spLocks noChangeArrowheads="1"/>
            </p:cNvSpPr>
            <p:nvPr/>
          </p:nvSpPr>
          <p:spPr bwMode="auto">
            <a:xfrm>
              <a:off x="414" y="2892"/>
              <a:ext cx="2754"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CA" altLang="fr-FR" sz="2400">
                  <a:latin typeface="Arial Rounded MT Bold" pitchFamily="34" charset="0"/>
                </a:rPr>
                <a:t>Les  nerfs  rachidiens  se divisent  en  deux  branches à  leur  jonction  avec  la mœlle  épinière.</a:t>
              </a:r>
            </a:p>
          </p:txBody>
        </p:sp>
        <p:sp>
          <p:nvSpPr>
            <p:cNvPr id="50187" name="Text Box 12"/>
            <p:cNvSpPr txBox="1">
              <a:spLocks noChangeArrowheads="1"/>
            </p:cNvSpPr>
            <p:nvPr/>
          </p:nvSpPr>
          <p:spPr bwMode="auto">
            <a:xfrm>
              <a:off x="426" y="612"/>
              <a:ext cx="35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CA" altLang="fr-FR" sz="2400">
                  <a:latin typeface="Arial Rounded MT Bold" pitchFamily="34" charset="0"/>
                </a:rPr>
                <a:t>La  mœlle  épinière  a  deux  fonctions</a:t>
              </a:r>
            </a:p>
          </p:txBody>
        </p:sp>
      </p:grpSp>
      <p:sp>
        <p:nvSpPr>
          <p:cNvPr id="50182" name="Text Box 13"/>
          <p:cNvSpPr txBox="1">
            <a:spLocks noChangeArrowheads="1"/>
          </p:cNvSpPr>
          <p:nvPr/>
        </p:nvSpPr>
        <p:spPr bwMode="auto">
          <a:xfrm>
            <a:off x="0" y="290513"/>
            <a:ext cx="9144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a:solidFill>
                  <a:srgbClr val="FF0000"/>
                </a:solidFill>
                <a:latin typeface="Arial Rounded MT Bold" pitchFamily="34" charset="0"/>
              </a:rPr>
              <a:t>LA  MOËLLE  EPINIERE.</a:t>
            </a: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Moell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1257300"/>
            <a:ext cx="8286750" cy="514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Text Box 9"/>
          <p:cNvSpPr txBox="1">
            <a:spLocks noChangeArrowheads="1"/>
          </p:cNvSpPr>
          <p:nvPr/>
        </p:nvSpPr>
        <p:spPr bwMode="auto">
          <a:xfrm>
            <a:off x="0" y="290513"/>
            <a:ext cx="9144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a:solidFill>
                  <a:srgbClr val="FF0000"/>
                </a:solidFill>
                <a:latin typeface="Arial Rounded MT Bold" pitchFamily="34" charset="0"/>
              </a:rPr>
              <a:t>LA  MOËLLE  EPINIERE.</a:t>
            </a:r>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4"/>
          <p:cNvSpPr txBox="1">
            <a:spLocks noChangeArrowheads="1"/>
          </p:cNvSpPr>
          <p:nvPr/>
        </p:nvSpPr>
        <p:spPr bwMode="auto">
          <a:xfrm>
            <a:off x="0" y="290513"/>
            <a:ext cx="9144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a:solidFill>
                  <a:srgbClr val="FF0000"/>
                </a:solidFill>
                <a:latin typeface="Arial Rounded MT Bold" pitchFamily="34" charset="0"/>
              </a:rPr>
              <a:t>LA  MOËLLE  EPINIERE.</a:t>
            </a:r>
          </a:p>
        </p:txBody>
      </p:sp>
      <p:grpSp>
        <p:nvGrpSpPr>
          <p:cNvPr id="52227" name="Group 16"/>
          <p:cNvGrpSpPr>
            <a:grpSpLocks/>
          </p:cNvGrpSpPr>
          <p:nvPr/>
        </p:nvGrpSpPr>
        <p:grpSpPr bwMode="auto">
          <a:xfrm>
            <a:off x="552450" y="1343025"/>
            <a:ext cx="8048625" cy="4972050"/>
            <a:chOff x="348" y="846"/>
            <a:chExt cx="5070" cy="3132"/>
          </a:xfrm>
        </p:grpSpPr>
        <p:pic>
          <p:nvPicPr>
            <p:cNvPr id="52228" name="Picture 5" descr="epidural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 y="846"/>
              <a:ext cx="2434" cy="3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12" descr="epidural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2" y="846"/>
              <a:ext cx="2616" cy="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Rectangle 15"/>
            <p:cNvSpPr>
              <a:spLocks noChangeArrowheads="1"/>
            </p:cNvSpPr>
            <p:nvPr/>
          </p:nvSpPr>
          <p:spPr bwMode="auto">
            <a:xfrm>
              <a:off x="4938" y="3342"/>
              <a:ext cx="474" cy="624"/>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fr-FR" altLang="fr-FR"/>
            </a:p>
          </p:txBody>
        </p:sp>
      </p:gr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ce réservé du contenu 2"/>
          <p:cNvSpPr>
            <a:spLocks noGrp="1"/>
          </p:cNvSpPr>
          <p:nvPr>
            <p:ph idx="1"/>
          </p:nvPr>
        </p:nvSpPr>
        <p:spPr>
          <a:xfrm>
            <a:off x="107950" y="228600"/>
            <a:ext cx="9036050" cy="6369050"/>
          </a:xfrm>
        </p:spPr>
        <p:txBody>
          <a:bodyPr/>
          <a:lstStyle/>
          <a:p>
            <a:pPr marL="0" indent="0">
              <a:buFont typeface="Arial" charset="0"/>
              <a:buNone/>
            </a:pPr>
            <a:endParaRPr lang="fr-FR" altLang="fr-FR" sz="2400" smtClean="0"/>
          </a:p>
          <a:p>
            <a:pPr marL="0" indent="0">
              <a:buFont typeface="Arial" charset="0"/>
              <a:buNone/>
            </a:pPr>
            <a:r>
              <a:rPr lang="fr-FR" altLang="fr-FR" sz="2400" smtClean="0">
                <a:latin typeface="Comic Sans MS" pitchFamily="66" charset="0"/>
              </a:rPr>
              <a:t>Une substance blanche entoure la substance grise. Elle est constituée d’axones neuronaux.</a:t>
            </a:r>
          </a:p>
          <a:p>
            <a:pPr marL="0" indent="0">
              <a:buFont typeface="Arial" charset="0"/>
              <a:buNone/>
            </a:pPr>
            <a:endParaRPr lang="fr-FR" altLang="fr-FR" sz="2400" smtClean="0">
              <a:latin typeface="Comic Sans MS" pitchFamily="66" charset="0"/>
            </a:endParaRPr>
          </a:p>
          <a:p>
            <a:pPr marL="0" indent="0">
              <a:buFont typeface="Arial" charset="0"/>
              <a:buNone/>
            </a:pPr>
            <a:r>
              <a:rPr lang="fr-FR" altLang="fr-FR" sz="2400" smtClean="0">
                <a:latin typeface="Comic Sans MS" pitchFamily="66" charset="0"/>
              </a:rPr>
              <a:t>C’est une voie de communication des informations sensitives remontant vers l’encéphale (voie afférente) et des informations motrices descendant de l’encéphale (voie efférente).</a:t>
            </a:r>
          </a:p>
          <a:p>
            <a:pPr marL="0" indent="0">
              <a:buFont typeface="Arial" charset="0"/>
              <a:buNone/>
            </a:pPr>
            <a:endParaRPr lang="fr-FR" altLang="fr-FR" sz="2400" smtClean="0">
              <a:latin typeface="Comic Sans MS" pitchFamily="66" charset="0"/>
            </a:endParaRPr>
          </a:p>
          <a:p>
            <a:pPr marL="0" indent="0">
              <a:buFont typeface="Arial" charset="0"/>
              <a:buNone/>
            </a:pPr>
            <a:r>
              <a:rPr lang="fr-FR" altLang="fr-FR" sz="2400" smtClean="0">
                <a:latin typeface="Comic Sans MS" pitchFamily="66" charset="0"/>
              </a:rPr>
              <a:t>Elle peut également traiter certaines informations sensitives et fournir des réponses appropriées (arc réflexe).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ce réservé du contenu 2"/>
          <p:cNvSpPr>
            <a:spLocks noGrp="1"/>
          </p:cNvSpPr>
          <p:nvPr>
            <p:ph idx="1"/>
          </p:nvPr>
        </p:nvSpPr>
        <p:spPr>
          <a:xfrm>
            <a:off x="107950" y="228600"/>
            <a:ext cx="9036050" cy="6369050"/>
          </a:xfrm>
        </p:spPr>
        <p:txBody>
          <a:bodyPr/>
          <a:lstStyle/>
          <a:p>
            <a:pPr marL="0" indent="0" algn="ctr">
              <a:buFont typeface="Arial" charset="0"/>
              <a:buNone/>
            </a:pPr>
            <a:r>
              <a:rPr lang="fr-FR" altLang="fr-FR" sz="4000" u="sng" smtClean="0">
                <a:solidFill>
                  <a:srgbClr val="FF0000"/>
                </a:solidFill>
                <a:latin typeface="Comic Sans MS" pitchFamily="66" charset="0"/>
              </a:rPr>
              <a:t>INTRODUCTION :</a:t>
            </a:r>
          </a:p>
          <a:p>
            <a:pPr marL="0" indent="0">
              <a:buFont typeface="Arial" charset="0"/>
              <a:buNone/>
            </a:pPr>
            <a:endParaRPr lang="fr-FR" altLang="fr-FR" sz="4400" smtClean="0"/>
          </a:p>
          <a:p>
            <a:pPr marL="0" indent="0">
              <a:buFont typeface="Arial" charset="0"/>
              <a:buNone/>
            </a:pPr>
            <a:endParaRPr lang="fr-FR" altLang="fr-FR" sz="2400" smtClean="0">
              <a:latin typeface="Comic Sans MS" pitchFamily="66" charset="0"/>
            </a:endParaRPr>
          </a:p>
          <a:p>
            <a:pPr marL="0" indent="0">
              <a:buFont typeface="Arial" charset="0"/>
              <a:buNone/>
            </a:pPr>
            <a:r>
              <a:rPr lang="fr-FR" altLang="fr-FR" sz="2400" smtClean="0">
                <a:latin typeface="Comic Sans MS" pitchFamily="66" charset="0"/>
              </a:rPr>
              <a:t>La cellule est composée essentiellement d’eau : représentant 70% du poids de l’homme (98% chez la méduse…) mais également de corps élémentaires tels l’oxygène, l’azote, le carbone…le sodium, le potassium, le calcium, le phosphore qui se regroupent en :</a:t>
            </a:r>
          </a:p>
          <a:p>
            <a:pPr marL="0" indent="0">
              <a:buFont typeface="Arial" charset="0"/>
              <a:buNone/>
            </a:pPr>
            <a:endParaRPr lang="fr-FR" altLang="fr-FR" sz="2400" smtClean="0">
              <a:latin typeface="Comic Sans MS" pitchFamily="66" charset="0"/>
            </a:endParaRPr>
          </a:p>
          <a:p>
            <a:pPr marL="0" indent="0">
              <a:buFont typeface="Arial" charset="0"/>
              <a:buNone/>
            </a:pPr>
            <a:r>
              <a:rPr lang="fr-FR" altLang="fr-FR" sz="2400" smtClean="0">
                <a:latin typeface="Comic Sans MS" pitchFamily="66" charset="0"/>
              </a:rPr>
              <a:t>molécules organiques : protides, lipides, glucides</a:t>
            </a:r>
          </a:p>
          <a:p>
            <a:pPr marL="0" indent="0">
              <a:buFont typeface="Arial" charset="0"/>
              <a:buNone/>
            </a:pPr>
            <a:r>
              <a:rPr lang="fr-FR" altLang="fr-FR" sz="2400" smtClean="0">
                <a:latin typeface="Comic Sans MS" pitchFamily="66" charset="0"/>
              </a:rPr>
              <a:t>molécules minérales : chlorure de sodium, bicarbonates …..</a:t>
            </a:r>
          </a:p>
          <a:p>
            <a:pPr marL="0" indent="0">
              <a:buFont typeface="Arial" charset="0"/>
              <a:buNone/>
            </a:pPr>
            <a:endParaRPr lang="fr-FR" altLang="fr-FR" sz="2400" smtClean="0">
              <a:latin typeface="Comic Sans MS" pitchFamily="66" charset="0"/>
            </a:endParaRPr>
          </a:p>
          <a:p>
            <a:pPr marL="0" indent="0">
              <a:buFont typeface="Arial" charset="0"/>
              <a:buNone/>
            </a:pPr>
            <a:r>
              <a:rPr lang="fr-FR" altLang="fr-FR" sz="2400" smtClean="0">
                <a:latin typeface="Comic Sans MS" pitchFamily="66" charset="0"/>
              </a:rPr>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Espace réservé du contenu 2"/>
          <p:cNvSpPr>
            <a:spLocks noGrp="1"/>
          </p:cNvSpPr>
          <p:nvPr>
            <p:ph idx="1"/>
          </p:nvPr>
        </p:nvSpPr>
        <p:spPr>
          <a:xfrm>
            <a:off x="107950" y="228600"/>
            <a:ext cx="9036050" cy="6369050"/>
          </a:xfrm>
        </p:spPr>
        <p:txBody>
          <a:bodyPr rtlCol="0">
            <a:normAutofit/>
          </a:bodyPr>
          <a:lstStyle/>
          <a:p>
            <a:pPr fontAlgn="auto">
              <a:spcAft>
                <a:spcPts val="0"/>
              </a:spcAft>
              <a:buFont typeface="Arial" pitchFamily="34" charset="0"/>
              <a:buChar char="•"/>
              <a:defRPr/>
            </a:pPr>
            <a:endParaRPr lang="fr-FR" sz="2400" dirty="0" smtClean="0">
              <a:latin typeface="Comic Sans MS" pitchFamily="66" charset="0"/>
            </a:endParaRPr>
          </a:p>
          <a:p>
            <a:pPr fontAlgn="auto">
              <a:spcAft>
                <a:spcPts val="0"/>
              </a:spcAft>
              <a:buFont typeface="Arial" pitchFamily="34" charset="0"/>
              <a:buChar char="•"/>
              <a:defRPr/>
            </a:pPr>
            <a:r>
              <a:rPr lang="fr-FR" sz="2400" dirty="0" smtClean="0">
                <a:latin typeface="Comic Sans MS" pitchFamily="66" charset="0"/>
              </a:rPr>
              <a:t>Pour savoir comment fonctionne notre système nerveux, il faut connaitre sa structure : Le système nerveux est formé de cellules très spécialisées appelées </a:t>
            </a:r>
            <a:r>
              <a:rPr lang="fr-FR" sz="3600" b="1" dirty="0" smtClean="0">
                <a:latin typeface="Comic Sans MS" pitchFamily="66" charset="0"/>
              </a:rPr>
              <a:t>neurones.	</a:t>
            </a:r>
            <a:endParaRPr lang="fr-FR" sz="3600" b="1" dirty="0">
              <a:latin typeface="Comic Sans MS" pitchFamily="66" charset="0"/>
            </a:endParaRPr>
          </a:p>
          <a:p>
            <a:pPr fontAlgn="auto">
              <a:spcAft>
                <a:spcPts val="0"/>
              </a:spcAft>
              <a:buFont typeface="Arial" pitchFamily="34" charset="0"/>
              <a:buChar char="•"/>
              <a:defRPr/>
            </a:pPr>
            <a:endParaRPr lang="fr-FR" sz="2400" dirty="0" smtClean="0">
              <a:latin typeface="Comic Sans MS" pitchFamily="66" charset="0"/>
            </a:endParaRPr>
          </a:p>
          <a:p>
            <a:pPr fontAlgn="auto">
              <a:spcAft>
                <a:spcPts val="0"/>
              </a:spcAft>
              <a:buFont typeface="Arial" pitchFamily="34" charset="0"/>
              <a:buChar char="•"/>
              <a:defRPr/>
            </a:pPr>
            <a:r>
              <a:rPr lang="fr-FR" sz="2400" dirty="0" smtClean="0">
                <a:latin typeface="Comic Sans MS" pitchFamily="66" charset="0"/>
              </a:rPr>
              <a:t>Il </a:t>
            </a:r>
            <a:r>
              <a:rPr lang="fr-FR" sz="2400" dirty="0">
                <a:latin typeface="Comic Sans MS" pitchFamily="66" charset="0"/>
              </a:rPr>
              <a:t>y a environ 9 milliards de </a:t>
            </a:r>
            <a:r>
              <a:rPr lang="fr-FR" sz="2400" dirty="0" smtClean="0">
                <a:latin typeface="Comic Sans MS" pitchFamily="66" charset="0"/>
              </a:rPr>
              <a:t>neurones dans </a:t>
            </a:r>
            <a:r>
              <a:rPr lang="fr-FR" sz="2400" dirty="0">
                <a:latin typeface="Comic Sans MS" pitchFamily="66" charset="0"/>
              </a:rPr>
              <a:t>le cerveau </a:t>
            </a:r>
            <a:r>
              <a:rPr lang="fr-FR" sz="2400" dirty="0" smtClean="0">
                <a:latin typeface="Comic Sans MS" pitchFamily="66" charset="0"/>
              </a:rPr>
              <a:t>humain et 15 milliards dans le corps.</a:t>
            </a:r>
          </a:p>
          <a:p>
            <a:pPr fontAlgn="auto">
              <a:spcAft>
                <a:spcPts val="0"/>
              </a:spcAft>
              <a:buFont typeface="Arial" pitchFamily="34" charset="0"/>
              <a:buChar char="•"/>
              <a:defRPr/>
            </a:pPr>
            <a:endParaRPr lang="fr-FR" sz="2400" dirty="0" smtClean="0">
              <a:latin typeface="Comic Sans MS" pitchFamily="66" charset="0"/>
            </a:endParaRPr>
          </a:p>
          <a:p>
            <a:pPr fontAlgn="auto">
              <a:spcAft>
                <a:spcPts val="0"/>
              </a:spcAft>
              <a:buFont typeface="Arial" pitchFamily="34" charset="0"/>
              <a:buChar char="•"/>
              <a:defRPr/>
            </a:pPr>
            <a:r>
              <a:rPr lang="fr-FR" sz="2400" dirty="0" smtClean="0">
                <a:latin typeface="Comic Sans MS" pitchFamily="66" charset="0"/>
              </a:rPr>
              <a:t>Les neurones ou cellules nerveuses se développent jusqu’à un an. Hélas, </a:t>
            </a:r>
            <a:r>
              <a:rPr lang="fr-FR" sz="2400" u="sng" dirty="0" smtClean="0">
                <a:latin typeface="Comic Sans MS" pitchFamily="66" charset="0"/>
              </a:rPr>
              <a:t>elles ne se renouvellent pas </a:t>
            </a:r>
            <a:r>
              <a:rPr lang="fr-FR" sz="2400" dirty="0" smtClean="0">
                <a:latin typeface="Comic Sans MS" pitchFamily="66" charset="0"/>
              </a:rPr>
              <a:t>(ce sont les seules du corps humain dans ce cas).</a:t>
            </a:r>
          </a:p>
          <a:p>
            <a:pPr marL="0" indent="0" fontAlgn="auto">
              <a:spcAft>
                <a:spcPts val="0"/>
              </a:spcAft>
              <a:buFont typeface="Arial" pitchFamily="34" charset="0"/>
              <a:buNone/>
              <a:defRPr/>
            </a:pPr>
            <a:r>
              <a:rPr lang="fr-FR" sz="2400" dirty="0" smtClean="0">
                <a:latin typeface="Comic Sans MS" pitchFamily="66" charset="0"/>
              </a:rPr>
              <a:t>	</a:t>
            </a:r>
            <a:endParaRPr lang="fr-FR" sz="2400" dirty="0">
              <a:latin typeface="Comic Sans MS" pitchFamily="66"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ChangeArrowheads="1"/>
          </p:cNvSpPr>
          <p:nvPr/>
        </p:nvSpPr>
        <p:spPr bwMode="auto">
          <a:xfrm>
            <a:off x="107950" y="188913"/>
            <a:ext cx="9036050" cy="609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fr-FR" altLang="fr-FR" sz="2400">
                <a:latin typeface="Comic Sans MS" pitchFamily="66" charset="0"/>
              </a:rPr>
              <a:t>Le neurone est une cellule nerveuse constituée : </a:t>
            </a:r>
          </a:p>
          <a:p>
            <a:r>
              <a:rPr lang="fr-FR" altLang="fr-FR" sz="2400">
                <a:latin typeface="Comic Sans MS" pitchFamily="66" charset="0"/>
              </a:rPr>
              <a:t>	- d’un corps cellulaire, </a:t>
            </a:r>
          </a:p>
          <a:p>
            <a:r>
              <a:rPr lang="fr-FR" altLang="fr-FR" sz="2400">
                <a:latin typeface="Comic Sans MS" pitchFamily="66" charset="0"/>
              </a:rPr>
              <a:t>	- de nombreuses ramifications : les dendrites</a:t>
            </a:r>
          </a:p>
          <a:p>
            <a:r>
              <a:rPr lang="fr-FR" altLang="fr-FR" sz="2400">
                <a:latin typeface="Comic Sans MS" pitchFamily="66" charset="0"/>
              </a:rPr>
              <a:t>	-  d’un prolongement filamenteux : l’axone, avec des 	terminaisons neuronales par lesquelles l’influx nerveux 	est  transmis à la cellule cible, au niveau de la synapse.</a:t>
            </a:r>
          </a:p>
          <a:p>
            <a:endParaRPr lang="fr-FR" altLang="fr-FR" sz="2400">
              <a:latin typeface="Comic Sans MS" pitchFamily="66" charset="0"/>
            </a:endParaRPr>
          </a:p>
          <a:p>
            <a:endParaRPr lang="fr-FR" altLang="fr-FR" sz="2400">
              <a:latin typeface="Comic Sans MS" pitchFamily="66" charset="0"/>
            </a:endParaRPr>
          </a:p>
          <a:p>
            <a:endParaRPr lang="fr-FR" altLang="fr-FR" sz="2400">
              <a:latin typeface="Comic Sans MS" pitchFamily="66" charset="0"/>
            </a:endParaRPr>
          </a:p>
          <a:p>
            <a:endParaRPr lang="fr-FR" altLang="fr-FR" sz="2400">
              <a:latin typeface="Comic Sans MS" pitchFamily="66" charset="0"/>
            </a:endParaRPr>
          </a:p>
          <a:p>
            <a:endParaRPr lang="fr-FR" altLang="fr-FR" sz="2400">
              <a:latin typeface="Comic Sans MS" pitchFamily="66" charset="0"/>
            </a:endParaRPr>
          </a:p>
          <a:p>
            <a:endParaRPr lang="fr-FR" altLang="fr-FR" sz="2400">
              <a:latin typeface="Comic Sans MS" pitchFamily="66" charset="0"/>
            </a:endParaRPr>
          </a:p>
          <a:p>
            <a:endParaRPr lang="fr-FR" altLang="fr-FR" sz="2400">
              <a:latin typeface="Comic Sans MS" pitchFamily="66" charset="0"/>
            </a:endParaRPr>
          </a:p>
          <a:p>
            <a:endParaRPr lang="fr-FR" altLang="fr-FR" sz="2400">
              <a:latin typeface="Comic Sans MS" pitchFamily="66" charset="0"/>
            </a:endParaRPr>
          </a:p>
          <a:p>
            <a:endParaRPr lang="fr-FR" altLang="fr-FR"/>
          </a:p>
          <a:p>
            <a:endParaRPr lang="fr-FR" altLang="fr-FR"/>
          </a:p>
          <a:p>
            <a:endParaRPr lang="fr-FR" altLang="fr-FR"/>
          </a:p>
        </p:txBody>
      </p:sp>
      <p:pic>
        <p:nvPicPr>
          <p:cNvPr id="552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3068638"/>
            <a:ext cx="5329238" cy="247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p:cNvSpPr>
            <a:spLocks noChangeArrowheads="1"/>
          </p:cNvSpPr>
          <p:nvPr/>
        </p:nvSpPr>
        <p:spPr bwMode="auto">
          <a:xfrm>
            <a:off x="107950" y="188913"/>
            <a:ext cx="903605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fr-FR" altLang="fr-FR">
                <a:latin typeface="Comic Sans MS" pitchFamily="66" charset="0"/>
              </a:rPr>
              <a:t>	</a:t>
            </a:r>
          </a:p>
          <a:p>
            <a:endParaRPr lang="fr-FR" altLang="fr-FR">
              <a:latin typeface="Comic Sans MS" pitchFamily="66" charset="0"/>
            </a:endParaRPr>
          </a:p>
          <a:p>
            <a:r>
              <a:rPr lang="fr-FR" altLang="fr-FR" sz="2400">
                <a:latin typeface="Comic Sans MS" pitchFamily="66" charset="0"/>
              </a:rPr>
              <a:t>L’axone est entouré d’une gaine isolante (la gaine de myéline) destinée à augmenter la vitesse de la transmission des signaux électriques le long de l’axone. Cette gaine est également présente sur les dendrites des neurones sensitifs.</a:t>
            </a:r>
          </a:p>
          <a:p>
            <a:r>
              <a:rPr lang="fr-FR" altLang="fr-FR" sz="2400">
                <a:latin typeface="Comic Sans MS" pitchFamily="66" charset="0"/>
              </a:rPr>
              <a:t>Il y a plusieurs types de neurones : sensitifs, moteurs et neurones d’association.</a:t>
            </a:r>
          </a:p>
          <a:p>
            <a:endParaRPr lang="fr-FR" altLang="fr-FR" sz="2400">
              <a:latin typeface="Comic Sans MS" pitchFamily="66" charset="0"/>
            </a:endParaRPr>
          </a:p>
          <a:p>
            <a:endParaRPr lang="fr-FR" altLang="fr-FR">
              <a:latin typeface="Comic Sans MS" pitchFamily="66" charset="0"/>
            </a:endParaRPr>
          </a:p>
          <a:p>
            <a:r>
              <a:rPr lang="fr-FR" altLang="fr-FR" sz="2400" b="1" u="sng">
                <a:latin typeface="Comic Sans MS" pitchFamily="66" charset="0"/>
              </a:rPr>
              <a:t>Leur Fonction </a:t>
            </a:r>
            <a:r>
              <a:rPr lang="fr-FR" altLang="fr-FR" sz="2400">
                <a:latin typeface="Comic Sans MS" pitchFamily="66" charset="0"/>
              </a:rPr>
              <a:t>:  </a:t>
            </a:r>
          </a:p>
          <a:p>
            <a:r>
              <a:rPr lang="fr-FR" altLang="fr-FR" sz="2400">
                <a:latin typeface="Comic Sans MS" pitchFamily="66" charset="0"/>
              </a:rPr>
              <a:t>Percevoir le monde extérieur et nous donner prise sur lui,</a:t>
            </a:r>
          </a:p>
          <a:p>
            <a:r>
              <a:rPr lang="fr-FR" altLang="fr-FR" sz="2400">
                <a:latin typeface="Comic Sans MS" pitchFamily="66" charset="0"/>
              </a:rPr>
              <a:t>Régler, harmoniser,</a:t>
            </a:r>
          </a:p>
          <a:p>
            <a:r>
              <a:rPr lang="fr-FR" altLang="fr-FR" sz="2400">
                <a:latin typeface="Comic Sans MS" pitchFamily="66" charset="0"/>
              </a:rPr>
              <a:t>Coordonner le parfait fonctionnement de notre monde intérieur le corps humain.</a:t>
            </a:r>
            <a:endParaRPr lang="fr-FR" altLang="fr-FR" sz="2400"/>
          </a:p>
          <a:p>
            <a:endParaRPr lang="fr-FR" altLang="fr-F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Espace réservé du contenu 2"/>
          <p:cNvSpPr>
            <a:spLocks noGrp="1"/>
          </p:cNvSpPr>
          <p:nvPr>
            <p:ph idx="1"/>
          </p:nvPr>
        </p:nvSpPr>
        <p:spPr>
          <a:xfrm>
            <a:off x="107950" y="228600"/>
            <a:ext cx="9036050" cy="6369050"/>
          </a:xfrm>
        </p:spPr>
        <p:txBody>
          <a:bodyPr rtlCol="0">
            <a:normAutofit fontScale="47500" lnSpcReduction="20000"/>
          </a:bodyPr>
          <a:lstStyle/>
          <a:p>
            <a:pPr marL="0" indent="0" algn="ctr" fontAlgn="auto">
              <a:spcAft>
                <a:spcPts val="0"/>
              </a:spcAft>
              <a:buFont typeface="Arial" pitchFamily="34" charset="0"/>
              <a:buNone/>
              <a:defRPr/>
            </a:pPr>
            <a:r>
              <a:rPr lang="fr-FR" sz="9300" u="sng" dirty="0" smtClean="0">
                <a:solidFill>
                  <a:srgbClr val="FF0000"/>
                </a:solidFill>
                <a:latin typeface="Comic Sans MS" pitchFamily="66" charset="0"/>
              </a:rPr>
              <a:t>Les Nerfs </a:t>
            </a:r>
            <a:endParaRPr lang="fr-FR" sz="9300" u="sng" dirty="0" smtClean="0">
              <a:latin typeface="Comic Sans MS" pitchFamily="66" charset="0"/>
            </a:endParaRPr>
          </a:p>
          <a:p>
            <a:pPr marL="0" indent="0" algn="ctr" fontAlgn="auto">
              <a:spcAft>
                <a:spcPts val="0"/>
              </a:spcAft>
              <a:buFont typeface="Arial" pitchFamily="34" charset="0"/>
              <a:buNone/>
              <a:defRPr/>
            </a:pPr>
            <a:endParaRPr lang="fr-FR" sz="4400" u="sng" dirty="0" smtClean="0">
              <a:latin typeface="Comic Sans MS" pitchFamily="66" charset="0"/>
            </a:endParaRPr>
          </a:p>
          <a:p>
            <a:pPr marL="0" indent="0" fontAlgn="auto">
              <a:spcAft>
                <a:spcPts val="0"/>
              </a:spcAft>
              <a:buFont typeface="Arial" pitchFamily="34" charset="0"/>
              <a:buNone/>
              <a:defRPr/>
            </a:pPr>
            <a:r>
              <a:rPr lang="fr-FR" sz="4400" dirty="0" smtClean="0">
                <a:latin typeface="Comic Sans MS" pitchFamily="66" charset="0"/>
              </a:rPr>
              <a:t>Comme </a:t>
            </a:r>
            <a:r>
              <a:rPr lang="fr-FR" sz="4400" dirty="0">
                <a:latin typeface="Comic Sans MS" pitchFamily="66" charset="0"/>
              </a:rPr>
              <a:t>pour les neurones, on distingue deux types de nerfs : les</a:t>
            </a:r>
          </a:p>
          <a:p>
            <a:pPr marL="0" indent="0" fontAlgn="auto">
              <a:spcAft>
                <a:spcPts val="0"/>
              </a:spcAft>
              <a:buFont typeface="Arial" pitchFamily="34" charset="0"/>
              <a:buNone/>
              <a:defRPr/>
            </a:pPr>
            <a:r>
              <a:rPr lang="fr-FR" sz="4400" dirty="0">
                <a:latin typeface="Comic Sans MS" pitchFamily="66" charset="0"/>
              </a:rPr>
              <a:t>nerfs moteurs et les nerfs sensitifs, constitués respectivement de</a:t>
            </a:r>
          </a:p>
          <a:p>
            <a:pPr marL="0" indent="0" fontAlgn="auto">
              <a:spcAft>
                <a:spcPts val="0"/>
              </a:spcAft>
              <a:buFont typeface="Arial" pitchFamily="34" charset="0"/>
              <a:buNone/>
              <a:defRPr/>
            </a:pPr>
            <a:r>
              <a:rPr lang="fr-FR" sz="4400" dirty="0">
                <a:latin typeface="Comic Sans MS" pitchFamily="66" charset="0"/>
              </a:rPr>
              <a:t>fibres motrices et de fibres sensitives.</a:t>
            </a:r>
          </a:p>
          <a:p>
            <a:pPr fontAlgn="auto">
              <a:spcAft>
                <a:spcPts val="0"/>
              </a:spcAft>
              <a:buFont typeface="Arial" pitchFamily="34" charset="0"/>
              <a:buChar char="•"/>
              <a:defRPr/>
            </a:pPr>
            <a:r>
              <a:rPr lang="fr-FR" sz="4400" dirty="0" smtClean="0">
                <a:latin typeface="Comic Sans MS" pitchFamily="66" charset="0"/>
              </a:rPr>
              <a:t>Les </a:t>
            </a:r>
            <a:r>
              <a:rPr lang="fr-FR" sz="4400" dirty="0">
                <a:latin typeface="Comic Sans MS" pitchFamily="66" charset="0"/>
              </a:rPr>
              <a:t>fibres motrices sont les axones de neurones moteurs. Ils</a:t>
            </a:r>
          </a:p>
          <a:p>
            <a:pPr marL="0" indent="0" fontAlgn="auto">
              <a:spcAft>
                <a:spcPts val="0"/>
              </a:spcAft>
              <a:buFont typeface="Arial" pitchFamily="34" charset="0"/>
              <a:buNone/>
              <a:defRPr/>
            </a:pPr>
            <a:r>
              <a:rPr lang="fr-FR" sz="4400" dirty="0" smtClean="0">
                <a:latin typeface="Comic Sans MS" pitchFamily="66" charset="0"/>
              </a:rPr>
              <a:t>    conduisent </a:t>
            </a:r>
            <a:r>
              <a:rPr lang="fr-FR" sz="4400" dirty="0">
                <a:latin typeface="Comic Sans MS" pitchFamily="66" charset="0"/>
              </a:rPr>
              <a:t>les informations du système nerveux central (SNC). C’est</a:t>
            </a:r>
          </a:p>
          <a:p>
            <a:pPr marL="0" indent="0" fontAlgn="auto">
              <a:spcAft>
                <a:spcPts val="0"/>
              </a:spcAft>
              <a:buFont typeface="Arial" pitchFamily="34" charset="0"/>
              <a:buNone/>
              <a:defRPr/>
            </a:pPr>
            <a:r>
              <a:rPr lang="fr-FR" sz="4400" dirty="0" smtClean="0">
                <a:latin typeface="Comic Sans MS" pitchFamily="66" charset="0"/>
              </a:rPr>
              <a:t>    la </a:t>
            </a:r>
            <a:r>
              <a:rPr lang="fr-FR" sz="4400" dirty="0">
                <a:latin typeface="Comic Sans MS" pitchFamily="66" charset="0"/>
              </a:rPr>
              <a:t>voir efférente.</a:t>
            </a:r>
          </a:p>
          <a:p>
            <a:pPr fontAlgn="auto">
              <a:spcAft>
                <a:spcPts val="0"/>
              </a:spcAft>
              <a:buFont typeface="Arial" pitchFamily="34" charset="0"/>
              <a:buChar char="•"/>
              <a:defRPr/>
            </a:pPr>
            <a:r>
              <a:rPr lang="fr-FR" sz="4400" dirty="0" smtClean="0">
                <a:latin typeface="Comic Sans MS" pitchFamily="66" charset="0"/>
              </a:rPr>
              <a:t>Les </a:t>
            </a:r>
            <a:r>
              <a:rPr lang="fr-FR" sz="4400" dirty="0">
                <a:latin typeface="Comic Sans MS" pitchFamily="66" charset="0"/>
              </a:rPr>
              <a:t>fibres sensitives sont les dendrites de neurones appelés cellules</a:t>
            </a:r>
          </a:p>
          <a:p>
            <a:pPr marL="0" indent="0" fontAlgn="auto">
              <a:spcAft>
                <a:spcPts val="0"/>
              </a:spcAft>
              <a:buFont typeface="Arial" pitchFamily="34" charset="0"/>
              <a:buNone/>
              <a:defRPr/>
            </a:pPr>
            <a:r>
              <a:rPr lang="fr-FR" sz="4400" dirty="0" smtClean="0">
                <a:latin typeface="Comic Sans MS" pitchFamily="66" charset="0"/>
              </a:rPr>
              <a:t>     en </a:t>
            </a:r>
            <a:r>
              <a:rPr lang="fr-FR" sz="4400" dirty="0">
                <a:latin typeface="Comic Sans MS" pitchFamily="66" charset="0"/>
              </a:rPr>
              <a:t>T, situés dans les ganglions rachidiens. Ils conduisent les</a:t>
            </a:r>
          </a:p>
          <a:p>
            <a:pPr marL="0" indent="0" fontAlgn="auto">
              <a:spcAft>
                <a:spcPts val="0"/>
              </a:spcAft>
              <a:buFont typeface="Arial" pitchFamily="34" charset="0"/>
              <a:buNone/>
              <a:defRPr/>
            </a:pPr>
            <a:r>
              <a:rPr lang="fr-FR" sz="4400" dirty="0" smtClean="0">
                <a:latin typeface="Comic Sans MS" pitchFamily="66" charset="0"/>
              </a:rPr>
              <a:t>    informations </a:t>
            </a:r>
            <a:r>
              <a:rPr lang="fr-FR" sz="4400" dirty="0">
                <a:latin typeface="Comic Sans MS" pitchFamily="66" charset="0"/>
              </a:rPr>
              <a:t>des récepteurs (peau par exemple) au système nerveux</a:t>
            </a:r>
          </a:p>
          <a:p>
            <a:pPr marL="0" indent="0" fontAlgn="auto">
              <a:spcAft>
                <a:spcPts val="0"/>
              </a:spcAft>
              <a:buFont typeface="Arial" pitchFamily="34" charset="0"/>
              <a:buNone/>
              <a:defRPr/>
            </a:pPr>
            <a:r>
              <a:rPr lang="fr-FR" sz="4400" dirty="0" smtClean="0">
                <a:latin typeface="Comic Sans MS" pitchFamily="66" charset="0"/>
              </a:rPr>
              <a:t>    central</a:t>
            </a:r>
            <a:r>
              <a:rPr lang="fr-FR" sz="4400" dirty="0">
                <a:latin typeface="Comic Sans MS" pitchFamily="66" charset="0"/>
              </a:rPr>
              <a:t>. C’est va voie afférente.</a:t>
            </a:r>
          </a:p>
          <a:p>
            <a:pPr fontAlgn="auto">
              <a:spcAft>
                <a:spcPts val="0"/>
              </a:spcAft>
              <a:buFont typeface="Arial" pitchFamily="34" charset="0"/>
              <a:buChar char="•"/>
              <a:defRPr/>
            </a:pPr>
            <a:r>
              <a:rPr lang="fr-FR" sz="4400" dirty="0" smtClean="0">
                <a:latin typeface="Comic Sans MS" pitchFamily="66" charset="0"/>
              </a:rPr>
              <a:t>Certains </a:t>
            </a:r>
            <a:r>
              <a:rPr lang="fr-FR" sz="4400" dirty="0">
                <a:latin typeface="Comic Sans MS" pitchFamily="66" charset="0"/>
              </a:rPr>
              <a:t>nerfs, comme les nerfs rachidiens, contiennent les deux</a:t>
            </a:r>
          </a:p>
          <a:p>
            <a:pPr marL="0" indent="0" fontAlgn="auto">
              <a:spcAft>
                <a:spcPts val="0"/>
              </a:spcAft>
              <a:buFont typeface="Arial" pitchFamily="34" charset="0"/>
              <a:buNone/>
              <a:defRPr/>
            </a:pPr>
            <a:r>
              <a:rPr lang="fr-FR" sz="4400" dirty="0" smtClean="0">
                <a:latin typeface="Comic Sans MS" pitchFamily="66" charset="0"/>
              </a:rPr>
              <a:t>    types </a:t>
            </a:r>
            <a:r>
              <a:rPr lang="fr-FR" sz="4400" dirty="0">
                <a:latin typeface="Comic Sans MS" pitchFamily="66" charset="0"/>
              </a:rPr>
              <a:t>de fibres.</a:t>
            </a:r>
          </a:p>
          <a:p>
            <a:pPr marL="0" indent="0" fontAlgn="auto">
              <a:spcAft>
                <a:spcPts val="0"/>
              </a:spcAft>
              <a:buFont typeface="Arial" pitchFamily="34" charset="0"/>
              <a:buNone/>
              <a:defRPr/>
            </a:pPr>
            <a:r>
              <a:rPr lang="fr-FR" sz="4400" dirty="0" smtClean="0">
                <a:latin typeface="Comic Sans MS" pitchFamily="66" charset="0"/>
              </a:rPr>
              <a:t>    Le </a:t>
            </a:r>
            <a:r>
              <a:rPr lang="fr-FR" sz="4400" dirty="0">
                <a:latin typeface="Comic Sans MS" pitchFamily="66" charset="0"/>
              </a:rPr>
              <a:t>tissu nerveux est ainsi constitué des axones et des </a:t>
            </a:r>
            <a:r>
              <a:rPr lang="fr-FR" sz="4400" dirty="0" smtClean="0">
                <a:latin typeface="Comic Sans MS" pitchFamily="66" charset="0"/>
              </a:rPr>
              <a:t>dendrites</a:t>
            </a:r>
            <a:endParaRPr lang="fr-FR" sz="4400" dirty="0">
              <a:latin typeface="Comic Sans MS" pitchFamily="66" charset="0"/>
            </a:endParaRPr>
          </a:p>
          <a:p>
            <a:pPr marL="0" indent="0" fontAlgn="auto">
              <a:spcAft>
                <a:spcPts val="0"/>
              </a:spcAft>
              <a:buFont typeface="Arial" pitchFamily="34" charset="0"/>
              <a:buNone/>
              <a:defRPr/>
            </a:pPr>
            <a:r>
              <a:rPr lang="fr-FR" sz="4400" dirty="0" smtClean="0">
                <a:latin typeface="Comic Sans MS" pitchFamily="66" charset="0"/>
              </a:rPr>
              <a:t>    des </a:t>
            </a:r>
            <a:r>
              <a:rPr lang="fr-FR" sz="4400" dirty="0">
                <a:latin typeface="Comic Sans MS" pitchFamily="66" charset="0"/>
              </a:rPr>
              <a:t>neurones</a:t>
            </a:r>
            <a:endParaRPr lang="fr-FR" sz="2400" dirty="0">
              <a:latin typeface="Comic Sans MS" pitchFamily="66"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Espace réservé du contenu 2"/>
          <p:cNvSpPr>
            <a:spLocks noGrp="1"/>
          </p:cNvSpPr>
          <p:nvPr>
            <p:ph idx="1"/>
          </p:nvPr>
        </p:nvSpPr>
        <p:spPr>
          <a:xfrm>
            <a:off x="107950" y="228600"/>
            <a:ext cx="9036050" cy="6369050"/>
          </a:xfrm>
        </p:spPr>
        <p:txBody>
          <a:bodyPr rtlCol="0">
            <a:normAutofit/>
          </a:bodyPr>
          <a:lstStyle/>
          <a:p>
            <a:pPr fontAlgn="auto">
              <a:spcAft>
                <a:spcPts val="0"/>
              </a:spcAft>
              <a:buFont typeface="Arial" pitchFamily="34" charset="0"/>
              <a:buChar char="•"/>
              <a:defRPr/>
            </a:pPr>
            <a:r>
              <a:rPr lang="fr-FR" sz="2800" dirty="0">
                <a:solidFill>
                  <a:srgbClr val="FF0000"/>
                </a:solidFill>
                <a:latin typeface="Comic Sans MS" pitchFamily="66" charset="0"/>
              </a:rPr>
              <a:t>Le système </a:t>
            </a:r>
            <a:r>
              <a:rPr lang="fr-FR" sz="2800" dirty="0" smtClean="0">
                <a:solidFill>
                  <a:srgbClr val="FF0000"/>
                </a:solidFill>
                <a:latin typeface="Comic Sans MS" pitchFamily="66" charset="0"/>
              </a:rPr>
              <a:t>nerveux périphérique</a:t>
            </a:r>
          </a:p>
          <a:p>
            <a:pPr marL="0" indent="0" fontAlgn="auto">
              <a:spcAft>
                <a:spcPts val="0"/>
              </a:spcAft>
              <a:buFont typeface="Arial" pitchFamily="34" charset="0"/>
              <a:buNone/>
              <a:defRPr/>
            </a:pPr>
            <a:r>
              <a:rPr lang="fr-FR" sz="2000" dirty="0">
                <a:latin typeface="Comic Sans MS" pitchFamily="66" charset="0"/>
              </a:rPr>
              <a:t>Le système </a:t>
            </a:r>
            <a:r>
              <a:rPr lang="fr-FR" sz="2000" dirty="0" smtClean="0">
                <a:latin typeface="Comic Sans MS" pitchFamily="66" charset="0"/>
              </a:rPr>
              <a:t>nerveux périphérique </a:t>
            </a:r>
            <a:r>
              <a:rPr lang="fr-FR" sz="2000" dirty="0">
                <a:latin typeface="Comic Sans MS" pitchFamily="66" charset="0"/>
              </a:rPr>
              <a:t>est constitué de 12</a:t>
            </a:r>
          </a:p>
          <a:p>
            <a:pPr marL="0" indent="0" fontAlgn="auto">
              <a:spcAft>
                <a:spcPts val="0"/>
              </a:spcAft>
              <a:buFont typeface="Arial" pitchFamily="34" charset="0"/>
              <a:buNone/>
              <a:defRPr/>
            </a:pPr>
            <a:r>
              <a:rPr lang="fr-FR" sz="2000" dirty="0">
                <a:latin typeface="Comic Sans MS" pitchFamily="66" charset="0"/>
              </a:rPr>
              <a:t>paires de nerfs crâniens et de</a:t>
            </a:r>
          </a:p>
          <a:p>
            <a:pPr marL="0" indent="0" fontAlgn="auto">
              <a:spcAft>
                <a:spcPts val="0"/>
              </a:spcAft>
              <a:buFont typeface="Arial" pitchFamily="34" charset="0"/>
              <a:buNone/>
              <a:defRPr/>
            </a:pPr>
            <a:r>
              <a:rPr lang="fr-FR" sz="2000" dirty="0">
                <a:latin typeface="Comic Sans MS" pitchFamily="66" charset="0"/>
              </a:rPr>
              <a:t>31 paires de nerfs rachidiens.</a:t>
            </a:r>
          </a:p>
          <a:p>
            <a:pPr marL="0" indent="0" fontAlgn="auto">
              <a:spcAft>
                <a:spcPts val="0"/>
              </a:spcAft>
              <a:buFont typeface="Arial" pitchFamily="34" charset="0"/>
              <a:buNone/>
              <a:defRPr/>
            </a:pPr>
            <a:r>
              <a:rPr lang="fr-FR" sz="2000" dirty="0" smtClean="0">
                <a:latin typeface="Comic Sans MS" pitchFamily="66" charset="0"/>
              </a:rPr>
              <a:t>Les </a:t>
            </a:r>
            <a:r>
              <a:rPr lang="fr-FR" sz="2000" dirty="0">
                <a:latin typeface="Comic Sans MS" pitchFamily="66" charset="0"/>
              </a:rPr>
              <a:t>nerfs crâniens </a:t>
            </a:r>
            <a:r>
              <a:rPr lang="fr-FR" sz="2000" dirty="0" smtClean="0">
                <a:latin typeface="Comic Sans MS" pitchFamily="66" charset="0"/>
              </a:rPr>
              <a:t>assurent</a:t>
            </a:r>
          </a:p>
          <a:p>
            <a:pPr marL="0" indent="0" fontAlgn="auto">
              <a:spcAft>
                <a:spcPts val="0"/>
              </a:spcAft>
              <a:buFont typeface="Arial" pitchFamily="34" charset="0"/>
              <a:buNone/>
              <a:defRPr/>
            </a:pPr>
            <a:r>
              <a:rPr lang="fr-FR" sz="2000" dirty="0" err="1">
                <a:latin typeface="Comic Sans MS" pitchFamily="66" charset="0"/>
              </a:rPr>
              <a:t>qq</a:t>
            </a:r>
            <a:r>
              <a:rPr lang="fr-FR" sz="2000" dirty="0">
                <a:latin typeface="Comic Sans MS" pitchFamily="66" charset="0"/>
              </a:rPr>
              <a:t> fonctions neurovégétatives,</a:t>
            </a:r>
          </a:p>
          <a:p>
            <a:pPr marL="0" indent="0" fontAlgn="auto">
              <a:spcAft>
                <a:spcPts val="0"/>
              </a:spcAft>
              <a:buFont typeface="Arial" pitchFamily="34" charset="0"/>
              <a:buNone/>
              <a:defRPr/>
            </a:pPr>
            <a:r>
              <a:rPr lang="fr-FR" sz="2000" dirty="0">
                <a:latin typeface="Comic Sans MS" pitchFamily="66" charset="0"/>
              </a:rPr>
              <a:t>interviennent</a:t>
            </a:r>
          </a:p>
          <a:p>
            <a:pPr marL="0" indent="0" fontAlgn="auto">
              <a:spcAft>
                <a:spcPts val="0"/>
              </a:spcAft>
              <a:buFont typeface="Arial" pitchFamily="34" charset="0"/>
              <a:buNone/>
              <a:defRPr/>
            </a:pPr>
            <a:r>
              <a:rPr lang="fr-FR" sz="2000" dirty="0">
                <a:latin typeface="Comic Sans MS" pitchFamily="66" charset="0"/>
              </a:rPr>
              <a:t>dans la phonation, la</a:t>
            </a:r>
          </a:p>
          <a:p>
            <a:pPr marL="0" indent="0" fontAlgn="auto">
              <a:spcAft>
                <a:spcPts val="0"/>
              </a:spcAft>
              <a:buFont typeface="Arial" pitchFamily="34" charset="0"/>
              <a:buNone/>
              <a:defRPr/>
            </a:pPr>
            <a:r>
              <a:rPr lang="fr-FR" sz="2000" dirty="0">
                <a:solidFill>
                  <a:srgbClr val="00B050"/>
                </a:solidFill>
                <a:latin typeface="Comic Sans MS" pitchFamily="66" charset="0"/>
              </a:rPr>
              <a:t>déglutition</a:t>
            </a:r>
            <a:r>
              <a:rPr lang="fr-FR" sz="2000" dirty="0">
                <a:latin typeface="Comic Sans MS" pitchFamily="66" charset="0"/>
              </a:rPr>
              <a:t>, et innervent la</a:t>
            </a:r>
          </a:p>
          <a:p>
            <a:pPr marL="0" indent="0" fontAlgn="auto">
              <a:spcAft>
                <a:spcPts val="0"/>
              </a:spcAft>
              <a:buFont typeface="Arial" pitchFamily="34" charset="0"/>
              <a:buNone/>
              <a:defRPr/>
            </a:pPr>
            <a:r>
              <a:rPr lang="fr-FR" sz="2000" dirty="0">
                <a:solidFill>
                  <a:srgbClr val="00B050"/>
                </a:solidFill>
                <a:latin typeface="Comic Sans MS" pitchFamily="66" charset="0"/>
              </a:rPr>
              <a:t>vue</a:t>
            </a:r>
            <a:r>
              <a:rPr lang="fr-FR" sz="2000" dirty="0">
                <a:latin typeface="Comic Sans MS" pitchFamily="66" charset="0"/>
              </a:rPr>
              <a:t>, </a:t>
            </a:r>
            <a:r>
              <a:rPr lang="fr-FR" sz="2000" dirty="0">
                <a:solidFill>
                  <a:srgbClr val="00B050"/>
                </a:solidFill>
                <a:latin typeface="Comic Sans MS" pitchFamily="66" charset="0"/>
              </a:rPr>
              <a:t>le goût</a:t>
            </a:r>
            <a:r>
              <a:rPr lang="fr-FR" sz="2000" dirty="0">
                <a:latin typeface="Comic Sans MS" pitchFamily="66" charset="0"/>
              </a:rPr>
              <a:t>, l’ouïe et</a:t>
            </a:r>
          </a:p>
          <a:p>
            <a:pPr marL="0" indent="0" fontAlgn="auto">
              <a:spcAft>
                <a:spcPts val="0"/>
              </a:spcAft>
              <a:buFont typeface="Arial" pitchFamily="34" charset="0"/>
              <a:buNone/>
              <a:defRPr/>
            </a:pPr>
            <a:r>
              <a:rPr lang="fr-FR" sz="2000" dirty="0" smtClean="0">
                <a:latin typeface="Comic Sans MS" pitchFamily="66" charset="0"/>
              </a:rPr>
              <a:t>l</a:t>
            </a:r>
            <a:r>
              <a:rPr lang="fr-FR" sz="2000" dirty="0" smtClean="0">
                <a:solidFill>
                  <a:srgbClr val="00B050"/>
                </a:solidFill>
                <a:latin typeface="Comic Sans MS" pitchFamily="66" charset="0"/>
              </a:rPr>
              <a:t>’odorat</a:t>
            </a:r>
            <a:r>
              <a:rPr lang="fr-FR" sz="2000" dirty="0" smtClean="0">
                <a:latin typeface="Comic Sans MS" pitchFamily="66" charset="0"/>
              </a:rPr>
              <a:t>.</a:t>
            </a:r>
            <a:endParaRPr lang="fr-FR" sz="2000" dirty="0">
              <a:latin typeface="Comic Sans MS" pitchFamily="66" charset="0"/>
            </a:endParaRPr>
          </a:p>
          <a:p>
            <a:pPr marL="0" indent="0" fontAlgn="auto">
              <a:spcAft>
                <a:spcPts val="0"/>
              </a:spcAft>
              <a:buFont typeface="Arial" pitchFamily="34" charset="0"/>
              <a:buNone/>
              <a:defRPr/>
            </a:pPr>
            <a:r>
              <a:rPr lang="fr-FR" sz="2000" dirty="0" smtClean="0">
                <a:latin typeface="Comic Sans MS" pitchFamily="66" charset="0"/>
              </a:rPr>
              <a:t>Les </a:t>
            </a:r>
            <a:r>
              <a:rPr lang="fr-FR" sz="2000" dirty="0">
                <a:latin typeface="Comic Sans MS" pitchFamily="66" charset="0"/>
              </a:rPr>
              <a:t>nerfs </a:t>
            </a:r>
            <a:r>
              <a:rPr lang="fr-FR" sz="2000" dirty="0" smtClean="0">
                <a:latin typeface="Comic Sans MS" pitchFamily="66" charset="0"/>
              </a:rPr>
              <a:t>rachidiens assurent </a:t>
            </a:r>
          </a:p>
          <a:p>
            <a:pPr marL="0" indent="0" fontAlgn="auto">
              <a:spcAft>
                <a:spcPts val="0"/>
              </a:spcAft>
              <a:buFont typeface="Arial" pitchFamily="34" charset="0"/>
              <a:buNone/>
              <a:defRPr/>
            </a:pPr>
            <a:r>
              <a:rPr lang="fr-FR" sz="2000" dirty="0" smtClean="0">
                <a:latin typeface="Comic Sans MS" pitchFamily="66" charset="0"/>
              </a:rPr>
              <a:t>la </a:t>
            </a:r>
            <a:r>
              <a:rPr lang="fr-FR" sz="2000" dirty="0">
                <a:latin typeface="Comic Sans MS" pitchFamily="66" charset="0"/>
              </a:rPr>
              <a:t>motricité et </a:t>
            </a:r>
            <a:r>
              <a:rPr lang="fr-FR" sz="2000" dirty="0" smtClean="0">
                <a:latin typeface="Comic Sans MS" pitchFamily="66" charset="0"/>
              </a:rPr>
              <a:t>la sensibilité</a:t>
            </a:r>
            <a:r>
              <a:rPr lang="fr-FR" sz="2000" dirty="0">
                <a:latin typeface="Comic Sans MS" pitchFamily="66" charset="0"/>
              </a:rPr>
              <a:t>. </a:t>
            </a:r>
            <a:endParaRPr lang="fr-FR" sz="2000" dirty="0" smtClean="0">
              <a:latin typeface="Comic Sans MS" pitchFamily="66" charset="0"/>
            </a:endParaRPr>
          </a:p>
          <a:p>
            <a:pPr marL="0" indent="0" fontAlgn="auto">
              <a:spcAft>
                <a:spcPts val="0"/>
              </a:spcAft>
              <a:buFont typeface="Arial" pitchFamily="34" charset="0"/>
              <a:buNone/>
              <a:defRPr/>
            </a:pPr>
            <a:r>
              <a:rPr lang="fr-FR" sz="2000" dirty="0" smtClean="0">
                <a:latin typeface="Comic Sans MS" pitchFamily="66" charset="0"/>
              </a:rPr>
              <a:t>Ils </a:t>
            </a:r>
            <a:r>
              <a:rPr lang="fr-FR" sz="2000" dirty="0">
                <a:latin typeface="Comic Sans MS" pitchFamily="66" charset="0"/>
              </a:rPr>
              <a:t>sortent par </a:t>
            </a:r>
            <a:r>
              <a:rPr lang="fr-FR" sz="2000" dirty="0" smtClean="0">
                <a:latin typeface="Comic Sans MS" pitchFamily="66" charset="0"/>
              </a:rPr>
              <a:t>les trous </a:t>
            </a:r>
            <a:r>
              <a:rPr lang="fr-FR" sz="2000" dirty="0">
                <a:latin typeface="Comic Sans MS" pitchFamily="66" charset="0"/>
              </a:rPr>
              <a:t>de </a:t>
            </a:r>
            <a:endParaRPr lang="fr-FR" sz="2000" dirty="0" smtClean="0">
              <a:latin typeface="Comic Sans MS" pitchFamily="66" charset="0"/>
            </a:endParaRPr>
          </a:p>
          <a:p>
            <a:pPr marL="0" indent="0" fontAlgn="auto">
              <a:spcAft>
                <a:spcPts val="0"/>
              </a:spcAft>
              <a:buFont typeface="Arial" pitchFamily="34" charset="0"/>
              <a:buNone/>
              <a:defRPr/>
            </a:pPr>
            <a:r>
              <a:rPr lang="fr-FR" sz="2000" dirty="0" smtClean="0">
                <a:latin typeface="Comic Sans MS" pitchFamily="66" charset="0"/>
              </a:rPr>
              <a:t>conjugaison des vertèbres.</a:t>
            </a:r>
          </a:p>
          <a:p>
            <a:pPr fontAlgn="auto">
              <a:spcAft>
                <a:spcPts val="0"/>
              </a:spcAft>
              <a:buFont typeface="Arial" pitchFamily="34" charset="0"/>
              <a:buChar char="•"/>
              <a:defRPr/>
            </a:pPr>
            <a:endParaRPr lang="fr-FR" sz="1200" dirty="0" smtClean="0"/>
          </a:p>
          <a:p>
            <a:pPr fontAlgn="auto">
              <a:spcAft>
                <a:spcPts val="0"/>
              </a:spcAft>
              <a:buFont typeface="Arial" pitchFamily="34" charset="0"/>
              <a:buChar char="•"/>
              <a:defRPr/>
            </a:pPr>
            <a:endParaRPr lang="fr-FR" sz="1200" dirty="0"/>
          </a:p>
          <a:p>
            <a:pPr fontAlgn="auto">
              <a:spcAft>
                <a:spcPts val="0"/>
              </a:spcAft>
              <a:buFont typeface="Arial" pitchFamily="34" charset="0"/>
              <a:buChar char="•"/>
              <a:defRPr/>
            </a:pPr>
            <a:endParaRPr lang="fr-FR" sz="5400" dirty="0" smtClean="0"/>
          </a:p>
        </p:txBody>
      </p:sp>
      <p:pic>
        <p:nvPicPr>
          <p:cNvPr id="583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1196975"/>
            <a:ext cx="4143375"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Espace réservé du contenu 2"/>
          <p:cNvSpPr>
            <a:spLocks noGrp="1"/>
          </p:cNvSpPr>
          <p:nvPr>
            <p:ph idx="1"/>
          </p:nvPr>
        </p:nvSpPr>
        <p:spPr>
          <a:xfrm>
            <a:off x="107950" y="228600"/>
            <a:ext cx="9036050" cy="6369050"/>
          </a:xfrm>
        </p:spPr>
        <p:txBody>
          <a:bodyPr/>
          <a:lstStyle/>
          <a:p>
            <a:pPr marL="0" indent="0">
              <a:buFont typeface="Arial" charset="0"/>
              <a:buNone/>
            </a:pPr>
            <a:r>
              <a:rPr lang="fr-FR" altLang="fr-FR" sz="2400" u="sng" smtClean="0">
                <a:solidFill>
                  <a:srgbClr val="FF0000"/>
                </a:solidFill>
                <a:latin typeface="Comic Sans MS" pitchFamily="66" charset="0"/>
              </a:rPr>
              <a:t>L’Influx nerveux et sa propagation :</a:t>
            </a:r>
          </a:p>
          <a:p>
            <a:pPr marL="0" indent="0">
              <a:buFont typeface="Arial" charset="0"/>
              <a:buNone/>
            </a:pPr>
            <a:r>
              <a:rPr lang="fr-FR" altLang="fr-FR" sz="2400" smtClean="0">
                <a:latin typeface="Comic Sans MS" pitchFamily="66" charset="0"/>
              </a:rPr>
              <a:t>Le rôle principal du neurone est de </a:t>
            </a:r>
            <a:r>
              <a:rPr lang="fr-FR" altLang="fr-FR" sz="2400" smtClean="0">
                <a:solidFill>
                  <a:srgbClr val="0070C0"/>
                </a:solidFill>
                <a:latin typeface="Comic Sans MS" pitchFamily="66" charset="0"/>
              </a:rPr>
              <a:t>transmettre des excitations </a:t>
            </a:r>
            <a:r>
              <a:rPr lang="fr-FR" altLang="fr-FR" sz="2400" smtClean="0">
                <a:latin typeface="Comic Sans MS" pitchFamily="66" charset="0"/>
              </a:rPr>
              <a:t>qui peuvent avoir des sources multiples (pincement, chaleur,…). </a:t>
            </a:r>
          </a:p>
          <a:p>
            <a:pPr marL="0" indent="0">
              <a:buFont typeface="Arial" charset="0"/>
              <a:buNone/>
            </a:pPr>
            <a:r>
              <a:rPr lang="fr-FR" altLang="fr-FR" sz="2400" smtClean="0">
                <a:latin typeface="Comic Sans MS" pitchFamily="66" charset="0"/>
              </a:rPr>
              <a:t>Toutes excitations, lorsqu’elle atteint une intensité suffisante (seuil d’excitation) se transforme en influx nerveux qui se propage dans le système nerveux.</a:t>
            </a:r>
          </a:p>
          <a:p>
            <a:pPr marL="0" indent="0">
              <a:buFont typeface="Arial" charset="0"/>
              <a:buNone/>
            </a:pPr>
            <a:r>
              <a:rPr lang="fr-FR" altLang="fr-FR" sz="2400" smtClean="0">
                <a:latin typeface="Comic Sans MS" pitchFamily="66" charset="0"/>
              </a:rPr>
              <a:t> Dans un neurone, le sens de propagation de l’IN se fait toujours dans le même sens : </a:t>
            </a:r>
          </a:p>
          <a:p>
            <a:pPr marL="0" indent="0">
              <a:buFont typeface="Arial" charset="0"/>
              <a:buNone/>
            </a:pPr>
            <a:r>
              <a:rPr lang="fr-FR" altLang="fr-FR" sz="2400" smtClean="0">
                <a:latin typeface="Comic Sans MS" pitchFamily="66" charset="0"/>
              </a:rPr>
              <a:t>Dendrite           axone                 arborisation terminale</a:t>
            </a:r>
          </a:p>
          <a:p>
            <a:pPr marL="0" indent="0">
              <a:buFont typeface="Arial" charset="0"/>
              <a:buNone/>
            </a:pPr>
            <a:endParaRPr lang="fr-FR" altLang="fr-FR" sz="2400" smtClean="0">
              <a:latin typeface="Comic Sans MS" pitchFamily="66" charset="0"/>
            </a:endParaRPr>
          </a:p>
          <a:p>
            <a:pPr marL="0" indent="0">
              <a:buFont typeface="Arial" charset="0"/>
              <a:buNone/>
            </a:pPr>
            <a:r>
              <a:rPr lang="fr-FR" altLang="fr-FR" sz="2400" smtClean="0">
                <a:latin typeface="Comic Sans MS" pitchFamily="66" charset="0"/>
              </a:rPr>
              <a:t>Deux ou plusieurs neurones peuvent s’articuler entre eux. La jonction s’appelle une </a:t>
            </a:r>
            <a:r>
              <a:rPr lang="fr-FR" altLang="fr-FR" sz="2400" smtClean="0">
                <a:solidFill>
                  <a:srgbClr val="0070C0"/>
                </a:solidFill>
                <a:latin typeface="Comic Sans MS" pitchFamily="66" charset="0"/>
              </a:rPr>
              <a:t>synapse.</a:t>
            </a:r>
          </a:p>
          <a:p>
            <a:pPr marL="0" indent="0">
              <a:buFont typeface="Arial" charset="0"/>
              <a:buNone/>
            </a:pPr>
            <a:endParaRPr lang="fr-FR" altLang="fr-FR" sz="2400" smtClean="0">
              <a:latin typeface="Comic Sans MS" pitchFamily="66" charset="0"/>
            </a:endParaRPr>
          </a:p>
        </p:txBody>
      </p:sp>
      <p:cxnSp>
        <p:nvCxnSpPr>
          <p:cNvPr id="3" name="Connecteur droit avec flèche 2"/>
          <p:cNvCxnSpPr/>
          <p:nvPr/>
        </p:nvCxnSpPr>
        <p:spPr>
          <a:xfrm>
            <a:off x="1619250" y="4076700"/>
            <a:ext cx="6492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Connecteur droit avec flèche 4"/>
          <p:cNvCxnSpPr/>
          <p:nvPr/>
        </p:nvCxnSpPr>
        <p:spPr>
          <a:xfrm>
            <a:off x="3419475" y="4076700"/>
            <a:ext cx="11525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Espace réservé du contenu 2"/>
          <p:cNvSpPr>
            <a:spLocks noGrp="1"/>
          </p:cNvSpPr>
          <p:nvPr>
            <p:ph idx="1"/>
          </p:nvPr>
        </p:nvSpPr>
        <p:spPr>
          <a:xfrm>
            <a:off x="107950" y="228600"/>
            <a:ext cx="9036050" cy="6369050"/>
          </a:xfrm>
        </p:spPr>
        <p:txBody>
          <a:bodyPr rtlCol="0">
            <a:normAutofit lnSpcReduction="10000"/>
          </a:bodyPr>
          <a:lstStyle/>
          <a:p>
            <a:pPr marL="0" indent="0" fontAlgn="auto">
              <a:spcAft>
                <a:spcPts val="0"/>
              </a:spcAft>
              <a:buFont typeface="Arial" pitchFamily="34" charset="0"/>
              <a:buNone/>
              <a:defRPr/>
            </a:pPr>
            <a:endParaRPr lang="fr-FR" sz="2400" dirty="0">
              <a:latin typeface="Comic Sans MS" pitchFamily="66" charset="0"/>
            </a:endParaRPr>
          </a:p>
          <a:p>
            <a:pPr marL="0" indent="0" fontAlgn="auto">
              <a:spcAft>
                <a:spcPts val="0"/>
              </a:spcAft>
              <a:buFont typeface="Arial" pitchFamily="34" charset="0"/>
              <a:buNone/>
              <a:defRPr/>
            </a:pPr>
            <a:r>
              <a:rPr lang="fr-FR" sz="2400" dirty="0" smtClean="0">
                <a:latin typeface="Comic Sans MS" pitchFamily="66" charset="0"/>
              </a:rPr>
              <a:t>A cause du sens unique de la transmission nerveuse, il existe deux sortes de nerfs :</a:t>
            </a:r>
          </a:p>
          <a:p>
            <a:pPr marL="0" indent="0" fontAlgn="auto">
              <a:spcAft>
                <a:spcPts val="0"/>
              </a:spcAft>
              <a:buFont typeface="Arial" pitchFamily="34" charset="0"/>
              <a:buNone/>
              <a:defRPr/>
            </a:pPr>
            <a:r>
              <a:rPr lang="fr-FR" sz="2400" dirty="0">
                <a:latin typeface="Comic Sans MS" pitchFamily="66" charset="0"/>
              </a:rPr>
              <a:t>	</a:t>
            </a:r>
            <a:r>
              <a:rPr lang="fr-FR" sz="2400" dirty="0" smtClean="0">
                <a:latin typeface="Comic Sans MS" pitchFamily="66" charset="0"/>
              </a:rPr>
              <a:t>ceux qui transmettent l’IN des </a:t>
            </a:r>
            <a:r>
              <a:rPr lang="fr-FR" sz="2400" dirty="0" smtClean="0">
                <a:solidFill>
                  <a:srgbClr val="00B050"/>
                </a:solidFill>
                <a:latin typeface="Comic Sans MS" pitchFamily="66" charset="0"/>
              </a:rPr>
              <a:t>centres nerveux vers les organes,</a:t>
            </a:r>
            <a:r>
              <a:rPr lang="fr-FR" sz="2400" dirty="0" smtClean="0">
                <a:latin typeface="Comic Sans MS" pitchFamily="66" charset="0"/>
              </a:rPr>
              <a:t> transmettant donc la commande,  ce sont les nerfs moteurs.</a:t>
            </a:r>
          </a:p>
          <a:p>
            <a:pPr marL="0" indent="0" fontAlgn="auto">
              <a:spcAft>
                <a:spcPts val="0"/>
              </a:spcAft>
              <a:buFont typeface="Arial" pitchFamily="34" charset="0"/>
              <a:buNone/>
              <a:defRPr/>
            </a:pPr>
            <a:endParaRPr lang="fr-FR" sz="2400" dirty="0">
              <a:latin typeface="Comic Sans MS" pitchFamily="66" charset="0"/>
            </a:endParaRPr>
          </a:p>
          <a:p>
            <a:pPr marL="0" indent="0" fontAlgn="auto">
              <a:spcAft>
                <a:spcPts val="0"/>
              </a:spcAft>
              <a:buFont typeface="Arial" pitchFamily="34" charset="0"/>
              <a:buNone/>
              <a:defRPr/>
            </a:pPr>
            <a:r>
              <a:rPr lang="fr-FR" sz="2400" dirty="0" smtClean="0">
                <a:latin typeface="Comic Sans MS" pitchFamily="66" charset="0"/>
              </a:rPr>
              <a:t> 	ceux </a:t>
            </a:r>
            <a:r>
              <a:rPr lang="fr-FR" sz="2400" dirty="0">
                <a:latin typeface="Comic Sans MS" pitchFamily="66" charset="0"/>
              </a:rPr>
              <a:t>qui transmettent l’IN des </a:t>
            </a:r>
            <a:r>
              <a:rPr lang="fr-FR" sz="2400" dirty="0" smtClean="0">
                <a:solidFill>
                  <a:srgbClr val="00B050"/>
                </a:solidFill>
                <a:latin typeface="Comic Sans MS" pitchFamily="66" charset="0"/>
              </a:rPr>
              <a:t>organes vers les centres nerveux, </a:t>
            </a:r>
            <a:r>
              <a:rPr lang="fr-FR" sz="2400" dirty="0" smtClean="0">
                <a:latin typeface="Comic Sans MS" pitchFamily="66" charset="0"/>
              </a:rPr>
              <a:t>et apportent  </a:t>
            </a:r>
            <a:r>
              <a:rPr lang="fr-FR" sz="2400" dirty="0">
                <a:latin typeface="Comic Sans MS" pitchFamily="66" charset="0"/>
              </a:rPr>
              <a:t>donc </a:t>
            </a:r>
            <a:r>
              <a:rPr lang="fr-FR" sz="2400" dirty="0" smtClean="0">
                <a:latin typeface="Comic Sans MS" pitchFamily="66" charset="0"/>
              </a:rPr>
              <a:t>des renseignements, des sensations ce sont les nerfs sensitifs.</a:t>
            </a:r>
          </a:p>
          <a:p>
            <a:pPr marL="0" indent="0" fontAlgn="auto">
              <a:spcAft>
                <a:spcPts val="0"/>
              </a:spcAft>
              <a:buFont typeface="Arial" pitchFamily="34" charset="0"/>
              <a:buNone/>
              <a:defRPr/>
            </a:pPr>
            <a:endParaRPr lang="fr-FR" sz="2400" dirty="0">
              <a:latin typeface="Comic Sans MS" pitchFamily="66" charset="0"/>
            </a:endParaRPr>
          </a:p>
          <a:p>
            <a:pPr marL="0" indent="0" fontAlgn="auto">
              <a:spcAft>
                <a:spcPts val="0"/>
              </a:spcAft>
              <a:buFont typeface="Arial" pitchFamily="34" charset="0"/>
              <a:buNone/>
              <a:defRPr/>
            </a:pPr>
            <a:r>
              <a:rPr lang="fr-FR" sz="2400" dirty="0" smtClean="0">
                <a:latin typeface="Comic Sans MS" pitchFamily="66" charset="0"/>
              </a:rPr>
              <a:t>Au niveau des synapses comme au niveau des effecteurs il n’y a pas de jonction anatomique, l’arrivée de l’IN dans les terminaisons déclenche la sécrétion d’une substance chimique, un </a:t>
            </a:r>
            <a:r>
              <a:rPr lang="fr-FR" sz="2400" u="sng" dirty="0" smtClean="0">
                <a:solidFill>
                  <a:srgbClr val="0070C0"/>
                </a:solidFill>
                <a:latin typeface="Comic Sans MS" pitchFamily="66" charset="0"/>
              </a:rPr>
              <a:t>neuro médiateur</a:t>
            </a:r>
            <a:r>
              <a:rPr lang="fr-FR" sz="2400" dirty="0" smtClean="0">
                <a:latin typeface="Comic Sans MS" pitchFamily="66" charset="0"/>
              </a:rPr>
              <a:t>. </a:t>
            </a:r>
          </a:p>
          <a:p>
            <a:pPr marL="0" indent="0" fontAlgn="auto">
              <a:spcAft>
                <a:spcPts val="0"/>
              </a:spcAft>
              <a:buFont typeface="Arial" pitchFamily="34" charset="0"/>
              <a:buNone/>
              <a:defRPr/>
            </a:pPr>
            <a:r>
              <a:rPr lang="fr-FR" sz="2400" dirty="0" smtClean="0">
                <a:latin typeface="Comic Sans MS" pitchFamily="66" charset="0"/>
              </a:rPr>
              <a:t>La nature du médiateur varie aux différents niveaux du système nerveux. </a:t>
            </a:r>
            <a:endParaRPr lang="fr-FR" sz="2400" dirty="0">
              <a:latin typeface="Comic Sans MS" pitchFamily="66"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Espace réservé du contenu 2"/>
          <p:cNvSpPr>
            <a:spLocks noGrp="1"/>
          </p:cNvSpPr>
          <p:nvPr>
            <p:ph idx="1"/>
          </p:nvPr>
        </p:nvSpPr>
        <p:spPr>
          <a:xfrm>
            <a:off x="107950" y="228600"/>
            <a:ext cx="9036050" cy="6369050"/>
          </a:xfrm>
        </p:spPr>
        <p:txBody>
          <a:bodyPr/>
          <a:lstStyle/>
          <a:p>
            <a:pPr marL="0" indent="0">
              <a:buFont typeface="Arial" charset="0"/>
              <a:buNone/>
            </a:pPr>
            <a:r>
              <a:rPr lang="fr-FR" altLang="fr-FR" sz="2400" u="sng" smtClean="0">
                <a:solidFill>
                  <a:srgbClr val="FF0000"/>
                </a:solidFill>
                <a:latin typeface="Comic Sans MS" pitchFamily="66" charset="0"/>
              </a:rPr>
              <a:t>Les récepteurs et le système nerveux sensitif :</a:t>
            </a:r>
          </a:p>
          <a:p>
            <a:pPr marL="0" indent="0">
              <a:buFont typeface="Arial" charset="0"/>
              <a:buNone/>
            </a:pPr>
            <a:endParaRPr lang="fr-FR" altLang="fr-FR" sz="2400" u="sng" smtClean="0">
              <a:latin typeface="Comic Sans MS" pitchFamily="66" charset="0"/>
            </a:endParaRPr>
          </a:p>
          <a:p>
            <a:pPr marL="0" indent="0">
              <a:buFont typeface="Arial" charset="0"/>
              <a:buNone/>
            </a:pPr>
            <a:r>
              <a:rPr lang="fr-FR" altLang="fr-FR" sz="2400" smtClean="0">
                <a:latin typeface="Comic Sans MS" pitchFamily="66" charset="0"/>
              </a:rPr>
              <a:t>Les récepteurs sont chargés de codifier les sensations en les transformant en influx nerveux.</a:t>
            </a:r>
          </a:p>
          <a:p>
            <a:pPr marL="0" indent="0">
              <a:buFont typeface="Arial" charset="0"/>
              <a:buNone/>
            </a:pPr>
            <a:endParaRPr lang="fr-FR" altLang="fr-FR" sz="2400" smtClean="0">
              <a:latin typeface="Comic Sans MS" pitchFamily="66" charset="0"/>
            </a:endParaRPr>
          </a:p>
          <a:p>
            <a:pPr marL="0" indent="0">
              <a:buFont typeface="Arial" charset="0"/>
              <a:buNone/>
            </a:pPr>
            <a:r>
              <a:rPr lang="fr-FR" altLang="fr-FR" sz="2400" u="sng" smtClean="0">
                <a:latin typeface="Comic Sans MS" pitchFamily="66" charset="0"/>
              </a:rPr>
              <a:t>On repère </a:t>
            </a:r>
            <a:r>
              <a:rPr lang="fr-FR" altLang="fr-FR" sz="2400" smtClean="0">
                <a:latin typeface="Comic Sans MS" pitchFamily="66" charset="0"/>
              </a:rPr>
              <a:t>:</a:t>
            </a:r>
          </a:p>
          <a:p>
            <a:pPr marL="0" indent="0">
              <a:buFont typeface="Arial" charset="0"/>
              <a:buNone/>
            </a:pPr>
            <a:r>
              <a:rPr lang="fr-FR" altLang="fr-FR" sz="2400" smtClean="0">
                <a:latin typeface="Comic Sans MS" pitchFamily="66" charset="0"/>
              </a:rPr>
              <a:t>	</a:t>
            </a:r>
            <a:r>
              <a:rPr lang="fr-FR" altLang="fr-FR" sz="2400" b="1" u="sng" smtClean="0">
                <a:solidFill>
                  <a:srgbClr val="00B050"/>
                </a:solidFill>
                <a:latin typeface="Comic Sans MS" pitchFamily="66" charset="0"/>
              </a:rPr>
              <a:t>les récepteurs extéroceptifs </a:t>
            </a:r>
            <a:r>
              <a:rPr lang="fr-FR" altLang="fr-FR" sz="2400" smtClean="0">
                <a:latin typeface="Comic Sans MS" pitchFamily="66" charset="0"/>
              </a:rPr>
              <a:t>: dont le rôle est de capter les informations, les stimuli venus de l’extérieur de l’organisme. Ce sont des récepteurs qui se trouvent dans les organes des sens, dans la peau : récepteurs sensibles à des excitations mécaniques (mécano récepteur), et des récepteurs sensibles à des excitations thermiques (thermo récepteur)</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Espace réservé du contenu 2"/>
          <p:cNvSpPr>
            <a:spLocks noGrp="1"/>
          </p:cNvSpPr>
          <p:nvPr>
            <p:ph idx="1"/>
          </p:nvPr>
        </p:nvSpPr>
        <p:spPr>
          <a:xfrm>
            <a:off x="107950" y="228600"/>
            <a:ext cx="9036050" cy="6369050"/>
          </a:xfrm>
        </p:spPr>
        <p:txBody>
          <a:bodyPr rtlCol="0">
            <a:normAutofit/>
          </a:bodyPr>
          <a:lstStyle/>
          <a:p>
            <a:pPr marL="0" indent="0" fontAlgn="auto">
              <a:spcAft>
                <a:spcPts val="0"/>
              </a:spcAft>
              <a:buFont typeface="Arial" pitchFamily="34" charset="0"/>
              <a:buNone/>
              <a:defRPr/>
            </a:pPr>
            <a:r>
              <a:rPr lang="fr-FR" sz="2400" b="1" u="sng" dirty="0" smtClean="0">
                <a:solidFill>
                  <a:srgbClr val="00B050"/>
                </a:solidFill>
                <a:latin typeface="Comic Sans MS" pitchFamily="66" charset="0"/>
              </a:rPr>
              <a:t>les </a:t>
            </a:r>
            <a:r>
              <a:rPr lang="fr-FR" sz="2400" b="1" u="sng" dirty="0">
                <a:solidFill>
                  <a:srgbClr val="00B050"/>
                </a:solidFill>
                <a:latin typeface="Comic Sans MS" pitchFamily="66" charset="0"/>
              </a:rPr>
              <a:t>récepteurs </a:t>
            </a:r>
            <a:r>
              <a:rPr lang="fr-FR" sz="2400" b="1" u="sng" dirty="0" smtClean="0">
                <a:solidFill>
                  <a:srgbClr val="00B050"/>
                </a:solidFill>
                <a:latin typeface="Comic Sans MS" pitchFamily="66" charset="0"/>
              </a:rPr>
              <a:t>intéroceptifs </a:t>
            </a:r>
            <a:r>
              <a:rPr lang="fr-FR" sz="2400" dirty="0">
                <a:latin typeface="Comic Sans MS" pitchFamily="66" charset="0"/>
              </a:rPr>
              <a:t>: dont le </a:t>
            </a:r>
            <a:r>
              <a:rPr lang="fr-FR" sz="2400" dirty="0" smtClean="0">
                <a:latin typeface="Comic Sans MS" pitchFamily="66" charset="0"/>
              </a:rPr>
              <a:t>rôle </a:t>
            </a:r>
            <a:r>
              <a:rPr lang="fr-FR" sz="2400" dirty="0">
                <a:latin typeface="Comic Sans MS" pitchFamily="66" charset="0"/>
              </a:rPr>
              <a:t>est de capter les </a:t>
            </a:r>
            <a:r>
              <a:rPr lang="fr-FR" sz="2400" dirty="0" smtClean="0">
                <a:latin typeface="Comic Sans MS" pitchFamily="66" charset="0"/>
              </a:rPr>
              <a:t>excitations venus </a:t>
            </a:r>
            <a:r>
              <a:rPr lang="fr-FR" sz="2400" dirty="0">
                <a:latin typeface="Comic Sans MS" pitchFamily="66" charset="0"/>
              </a:rPr>
              <a:t>de </a:t>
            </a:r>
            <a:r>
              <a:rPr lang="fr-FR" sz="2400" dirty="0" smtClean="0">
                <a:latin typeface="Comic Sans MS" pitchFamily="66" charset="0"/>
              </a:rPr>
              <a:t>l’intérieur </a:t>
            </a:r>
            <a:r>
              <a:rPr lang="fr-FR" sz="2400" dirty="0">
                <a:latin typeface="Comic Sans MS" pitchFamily="66" charset="0"/>
              </a:rPr>
              <a:t>de l’organisme. </a:t>
            </a:r>
            <a:endParaRPr lang="fr-FR" sz="2400" dirty="0" smtClean="0">
              <a:latin typeface="Comic Sans MS" pitchFamily="66" charset="0"/>
            </a:endParaRPr>
          </a:p>
          <a:p>
            <a:pPr marL="0" indent="0" fontAlgn="auto">
              <a:spcAft>
                <a:spcPts val="0"/>
              </a:spcAft>
              <a:buFont typeface="Arial" pitchFamily="34" charset="0"/>
              <a:buNone/>
              <a:defRPr/>
            </a:pPr>
            <a:r>
              <a:rPr lang="fr-FR" sz="2400" dirty="0" smtClean="0">
                <a:latin typeface="Comic Sans MS" pitchFamily="66" charset="0"/>
              </a:rPr>
              <a:t>On a : </a:t>
            </a:r>
          </a:p>
          <a:p>
            <a:pPr fontAlgn="auto">
              <a:spcAft>
                <a:spcPts val="0"/>
              </a:spcAft>
              <a:buFontTx/>
              <a:buChar char="-"/>
              <a:defRPr/>
            </a:pPr>
            <a:r>
              <a:rPr lang="fr-FR" sz="2400" dirty="0" smtClean="0">
                <a:solidFill>
                  <a:srgbClr val="0070C0"/>
                </a:solidFill>
                <a:latin typeface="Comic Sans MS" pitchFamily="66" charset="0"/>
              </a:rPr>
              <a:t>les </a:t>
            </a:r>
            <a:r>
              <a:rPr lang="fr-FR" sz="2400" dirty="0" err="1" smtClean="0">
                <a:solidFill>
                  <a:srgbClr val="0070C0"/>
                </a:solidFill>
                <a:latin typeface="Comic Sans MS" pitchFamily="66" charset="0"/>
              </a:rPr>
              <a:t>viscéro</a:t>
            </a:r>
            <a:r>
              <a:rPr lang="fr-FR" sz="2400" dirty="0">
                <a:solidFill>
                  <a:srgbClr val="0070C0"/>
                </a:solidFill>
                <a:latin typeface="Comic Sans MS" pitchFamily="66" charset="0"/>
              </a:rPr>
              <a:t>-</a:t>
            </a:r>
            <a:r>
              <a:rPr lang="fr-FR" sz="2400" dirty="0" smtClean="0">
                <a:solidFill>
                  <a:srgbClr val="0070C0"/>
                </a:solidFill>
                <a:latin typeface="Comic Sans MS" pitchFamily="66" charset="0"/>
              </a:rPr>
              <a:t>récepteurs </a:t>
            </a:r>
            <a:r>
              <a:rPr lang="fr-FR" sz="2400" dirty="0" smtClean="0">
                <a:latin typeface="Comic Sans MS" pitchFamily="66" charset="0"/>
              </a:rPr>
              <a:t>sensation qui viennent des organes (</a:t>
            </a:r>
            <a:r>
              <a:rPr lang="fr-FR" sz="2400" dirty="0" err="1" smtClean="0">
                <a:latin typeface="Comic Sans MS" pitchFamily="66" charset="0"/>
              </a:rPr>
              <a:t>chémo</a:t>
            </a:r>
            <a:r>
              <a:rPr lang="fr-FR" sz="2400" dirty="0" err="1">
                <a:latin typeface="Comic Sans MS" pitchFamily="66" charset="0"/>
              </a:rPr>
              <a:t>-</a:t>
            </a:r>
            <a:r>
              <a:rPr lang="fr-FR" sz="2400" dirty="0" err="1" smtClean="0">
                <a:latin typeface="Comic Sans MS" pitchFamily="66" charset="0"/>
              </a:rPr>
              <a:t>recepteur</a:t>
            </a:r>
            <a:r>
              <a:rPr lang="fr-FR" sz="2400" dirty="0" smtClean="0">
                <a:latin typeface="Comic Sans MS" pitchFamily="66" charset="0"/>
              </a:rPr>
              <a:t>),</a:t>
            </a:r>
          </a:p>
          <a:p>
            <a:pPr marL="0" indent="0" fontAlgn="auto">
              <a:spcAft>
                <a:spcPts val="0"/>
              </a:spcAft>
              <a:buFont typeface="Arial" pitchFamily="34" charset="0"/>
              <a:buNone/>
              <a:defRPr/>
            </a:pPr>
            <a:endParaRPr lang="fr-FR" sz="2400" dirty="0">
              <a:latin typeface="Comic Sans MS" pitchFamily="66" charset="0"/>
            </a:endParaRPr>
          </a:p>
          <a:p>
            <a:pPr fontAlgn="auto">
              <a:spcAft>
                <a:spcPts val="0"/>
              </a:spcAft>
              <a:buFontTx/>
              <a:buChar char="-"/>
              <a:defRPr/>
            </a:pPr>
            <a:r>
              <a:rPr lang="fr-FR" sz="2400" dirty="0" smtClean="0">
                <a:solidFill>
                  <a:srgbClr val="0070C0"/>
                </a:solidFill>
                <a:latin typeface="Comic Sans MS" pitchFamily="66" charset="0"/>
              </a:rPr>
              <a:t>Proprio-récepteur</a:t>
            </a:r>
            <a:r>
              <a:rPr lang="fr-FR" sz="2400" dirty="0" smtClean="0">
                <a:latin typeface="Comic Sans MS" pitchFamily="66" charset="0"/>
              </a:rPr>
              <a:t> : sensations issues des muscles, tendons, articulations, ce sont des récepteurs qui transmettent des information concernant les diverses positions et mouvements du corps.</a:t>
            </a:r>
          </a:p>
          <a:p>
            <a:pPr lvl="1" fontAlgn="auto">
              <a:spcAft>
                <a:spcPts val="0"/>
              </a:spcAft>
              <a:buFontTx/>
              <a:buChar char="-"/>
              <a:defRPr/>
            </a:pPr>
            <a:r>
              <a:rPr lang="fr-FR" sz="2000" dirty="0" smtClean="0">
                <a:latin typeface="Comic Sans MS" pitchFamily="66" charset="0"/>
              </a:rPr>
              <a:t>le labyrinthe de l’oreille,</a:t>
            </a:r>
          </a:p>
          <a:p>
            <a:pPr lvl="1" fontAlgn="auto">
              <a:spcAft>
                <a:spcPts val="0"/>
              </a:spcAft>
              <a:buFontTx/>
              <a:buChar char="-"/>
              <a:defRPr/>
            </a:pPr>
            <a:r>
              <a:rPr lang="fr-FR" sz="2000" dirty="0" smtClean="0">
                <a:latin typeface="Comic Sans MS" pitchFamily="66" charset="0"/>
              </a:rPr>
              <a:t>dans les muscles , près des tendons, les fuseaux </a:t>
            </a:r>
            <a:r>
              <a:rPr lang="fr-FR" sz="2000" dirty="0" err="1" smtClean="0">
                <a:latin typeface="Comic Sans MS" pitchFamily="66" charset="0"/>
              </a:rPr>
              <a:t>neuro-musculaires</a:t>
            </a:r>
            <a:r>
              <a:rPr lang="fr-FR" sz="2000" dirty="0" smtClean="0">
                <a:latin typeface="Comic Sans MS" pitchFamily="66" charset="0"/>
              </a:rPr>
              <a:t> sensibles à l’allongement des fibres musculaires</a:t>
            </a:r>
          </a:p>
          <a:p>
            <a:pPr lvl="1" fontAlgn="auto">
              <a:spcAft>
                <a:spcPts val="0"/>
              </a:spcAft>
              <a:buFontTx/>
              <a:buChar char="-"/>
              <a:defRPr/>
            </a:pPr>
            <a:r>
              <a:rPr lang="fr-FR" sz="2000" dirty="0" smtClean="0">
                <a:latin typeface="Comic Sans MS" pitchFamily="66" charset="0"/>
              </a:rPr>
              <a:t>dans les tendons se trouvent les corpuscules de Golgi renseignant sur les tractions exercées sur les muscles.</a:t>
            </a:r>
          </a:p>
          <a:p>
            <a:pPr marL="0" indent="0" fontAlgn="auto">
              <a:spcAft>
                <a:spcPts val="0"/>
              </a:spcAft>
              <a:buFont typeface="Arial" pitchFamily="34" charset="0"/>
              <a:buNone/>
              <a:defRPr/>
            </a:pPr>
            <a:endParaRPr lang="fr-FR" sz="2400" dirty="0">
              <a:latin typeface="Comic Sans MS" pitchFamily="66" charset="0"/>
            </a:endParaRPr>
          </a:p>
          <a:p>
            <a:pPr marL="0" indent="0" fontAlgn="auto">
              <a:spcAft>
                <a:spcPts val="0"/>
              </a:spcAft>
              <a:buFont typeface="Arial" pitchFamily="34" charset="0"/>
              <a:buNone/>
              <a:defRPr/>
            </a:pPr>
            <a:endParaRPr lang="fr-FR" sz="2400" dirty="0" smtClean="0">
              <a:latin typeface="Comic Sans MS" pitchFamily="66"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Espace réservé du contenu 2"/>
          <p:cNvSpPr>
            <a:spLocks noGrp="1"/>
          </p:cNvSpPr>
          <p:nvPr>
            <p:ph idx="1"/>
          </p:nvPr>
        </p:nvSpPr>
        <p:spPr>
          <a:xfrm>
            <a:off x="107950" y="228600"/>
            <a:ext cx="9036050" cy="6369050"/>
          </a:xfrm>
        </p:spPr>
        <p:txBody>
          <a:bodyPr/>
          <a:lstStyle/>
          <a:p>
            <a:pPr marL="0" indent="0">
              <a:buFont typeface="Arial" charset="0"/>
              <a:buNone/>
            </a:pPr>
            <a:r>
              <a:rPr lang="fr-FR" altLang="fr-FR" sz="2400" u="sng" smtClean="0">
                <a:solidFill>
                  <a:srgbClr val="FF0000"/>
                </a:solidFill>
                <a:latin typeface="Comic Sans MS" pitchFamily="66" charset="0"/>
              </a:rPr>
              <a:t>Le système nerveux moteur</a:t>
            </a:r>
            <a:r>
              <a:rPr lang="fr-FR" altLang="fr-FR" sz="2400" u="sng" smtClean="0">
                <a:latin typeface="Comic Sans MS" pitchFamily="66" charset="0"/>
              </a:rPr>
              <a:t> :</a:t>
            </a:r>
          </a:p>
          <a:p>
            <a:pPr marL="0" indent="0">
              <a:buFont typeface="Arial" charset="0"/>
              <a:buNone/>
            </a:pPr>
            <a:r>
              <a:rPr lang="fr-FR" altLang="fr-FR" sz="2400" u="sng" smtClean="0">
                <a:latin typeface="Comic Sans MS" pitchFamily="66" charset="0"/>
              </a:rPr>
              <a:t>la commande des muscles squelettique :</a:t>
            </a:r>
          </a:p>
          <a:p>
            <a:pPr marL="0" indent="0">
              <a:buFont typeface="Arial" charset="0"/>
              <a:buNone/>
            </a:pPr>
            <a:endParaRPr lang="fr-FR" altLang="fr-FR" sz="2400" u="sng" smtClean="0">
              <a:latin typeface="Comic Sans MS" pitchFamily="66" charset="0"/>
            </a:endParaRPr>
          </a:p>
          <a:p>
            <a:pPr marL="0" indent="0">
              <a:buFont typeface="Arial" charset="0"/>
              <a:buNone/>
            </a:pPr>
            <a:r>
              <a:rPr lang="fr-FR" altLang="fr-FR" sz="2400" smtClean="0">
                <a:latin typeface="Comic Sans MS" pitchFamily="66" charset="0"/>
              </a:rPr>
              <a:t>Les fibres nerveuses sensitives partent des muscles renseignent les centres supérieurs sur leur état de relâchement ou d’étirement.</a:t>
            </a:r>
          </a:p>
          <a:p>
            <a:pPr marL="0" indent="0">
              <a:buFont typeface="Arial" charset="0"/>
              <a:buNone/>
            </a:pPr>
            <a:endParaRPr lang="fr-FR" altLang="fr-FR" sz="2400" smtClean="0">
              <a:latin typeface="Comic Sans MS" pitchFamily="66" charset="0"/>
            </a:endParaRPr>
          </a:p>
          <a:p>
            <a:pPr marL="0" indent="0">
              <a:buFont typeface="Arial" charset="0"/>
              <a:buNone/>
            </a:pPr>
            <a:r>
              <a:rPr lang="fr-FR" altLang="fr-FR" sz="2400" smtClean="0">
                <a:latin typeface="Comic Sans MS" pitchFamily="66" charset="0"/>
              </a:rPr>
              <a:t>Arrivent aussi aux muscles des fibres motrices qui apportent la commande nerveuse et vont déclencher la contraction musculaire.</a:t>
            </a:r>
          </a:p>
          <a:p>
            <a:pPr marL="0" indent="0">
              <a:buFont typeface="Arial" charset="0"/>
              <a:buNone/>
            </a:pPr>
            <a:endParaRPr lang="fr-FR" altLang="fr-FR" sz="2400" smtClean="0">
              <a:latin typeface="Comic Sans MS" pitchFamily="66" charset="0"/>
            </a:endParaRPr>
          </a:p>
          <a:p>
            <a:pPr marL="0" indent="0">
              <a:buFont typeface="Arial" charset="0"/>
              <a:buNone/>
            </a:pPr>
            <a:r>
              <a:rPr lang="fr-FR" altLang="fr-FR" sz="2400" smtClean="0">
                <a:latin typeface="Comic Sans MS" pitchFamily="66" charset="0"/>
              </a:rPr>
              <a:t>Chacune des fibres nerveuses du nerf moteur est indépendante de ses voisines et commande un nombre plus ou moins important de fibres musculaires.</a:t>
            </a:r>
          </a:p>
          <a:p>
            <a:pPr marL="0" indent="0">
              <a:buFont typeface="Arial" charset="0"/>
              <a:buNone/>
            </a:pPr>
            <a:endParaRPr lang="fr-FR" altLang="fr-FR" sz="2400" smtClean="0">
              <a:latin typeface="Comic Sans MS" pitchFamily="66" charset="0"/>
            </a:endParaRPr>
          </a:p>
          <a:p>
            <a:pPr marL="0" indent="0">
              <a:buFont typeface="Arial" charset="0"/>
              <a:buNone/>
            </a:pPr>
            <a:endParaRPr lang="fr-FR" altLang="fr-FR" sz="2400" smtClean="0">
              <a:latin typeface="Comic Sans MS" pitchFamily="6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u contenu 2"/>
          <p:cNvSpPr>
            <a:spLocks noGrp="1"/>
          </p:cNvSpPr>
          <p:nvPr>
            <p:ph idx="1"/>
          </p:nvPr>
        </p:nvSpPr>
        <p:spPr>
          <a:xfrm>
            <a:off x="107950" y="228600"/>
            <a:ext cx="9036050" cy="6369050"/>
          </a:xfrm>
        </p:spPr>
        <p:txBody>
          <a:bodyPr/>
          <a:lstStyle/>
          <a:p>
            <a:pPr marL="0" indent="0" algn="ctr">
              <a:buFont typeface="Arial" charset="0"/>
              <a:buNone/>
            </a:pPr>
            <a:r>
              <a:rPr lang="fr-FR" altLang="fr-FR" sz="4000" u="sng" smtClean="0">
                <a:solidFill>
                  <a:srgbClr val="FF0000"/>
                </a:solidFill>
                <a:latin typeface="Comic Sans MS" pitchFamily="66" charset="0"/>
              </a:rPr>
              <a:t>INTRODUCTION :</a:t>
            </a:r>
          </a:p>
          <a:p>
            <a:pPr marL="0" indent="0">
              <a:buFont typeface="Arial" charset="0"/>
              <a:buNone/>
            </a:pPr>
            <a:endParaRPr lang="fr-FR" altLang="fr-FR" sz="4400" smtClean="0"/>
          </a:p>
          <a:p>
            <a:pPr marL="0" indent="0">
              <a:buFont typeface="Arial" charset="0"/>
              <a:buNone/>
            </a:pPr>
            <a:endParaRPr lang="fr-FR" altLang="fr-FR" sz="2400" smtClean="0">
              <a:latin typeface="Comic Sans MS" pitchFamily="66" charset="0"/>
            </a:endParaRPr>
          </a:p>
          <a:p>
            <a:pPr marL="0" indent="0">
              <a:buFont typeface="Arial" charset="0"/>
              <a:buNone/>
            </a:pPr>
            <a:r>
              <a:rPr lang="fr-FR" altLang="fr-FR" sz="2400" u="sng" smtClean="0">
                <a:latin typeface="Comic Sans MS" pitchFamily="66" charset="0"/>
              </a:rPr>
              <a:t>Fonction de relation </a:t>
            </a:r>
            <a:r>
              <a:rPr lang="fr-FR" altLang="fr-FR" sz="2400" smtClean="0">
                <a:latin typeface="Comic Sans MS" pitchFamily="66" charset="0"/>
              </a:rPr>
              <a:t>: La première fonction est de se maintenir en vie face au milieu extérieur mais également de maintenir des contacts, d’échanger des informations, de régir en fonction des messages reçus?</a:t>
            </a:r>
          </a:p>
          <a:p>
            <a:pPr marL="0" indent="0">
              <a:buFont typeface="Arial" charset="0"/>
              <a:buNone/>
            </a:pPr>
            <a:endParaRPr lang="fr-FR" altLang="fr-FR" sz="2400" smtClean="0">
              <a:latin typeface="Comic Sans MS" pitchFamily="66" charset="0"/>
            </a:endParaRPr>
          </a:p>
          <a:p>
            <a:pPr marL="0" indent="0">
              <a:buFont typeface="Arial" charset="0"/>
              <a:buNone/>
            </a:pPr>
            <a:r>
              <a:rPr lang="fr-FR" altLang="fr-FR" sz="2400" u="sng" smtClean="0">
                <a:latin typeface="Comic Sans MS" pitchFamily="66" charset="0"/>
              </a:rPr>
              <a:t>- L’appareil locomoteur </a:t>
            </a:r>
            <a:r>
              <a:rPr lang="fr-FR" altLang="fr-FR" sz="2400" smtClean="0">
                <a:latin typeface="Comic Sans MS" pitchFamily="66" charset="0"/>
              </a:rPr>
              <a:t>: C’est l’appareil qui nous met en contact direct avec le milieu, il s’organise autour d’une charpente, d’un moteur, d’un système de commande et d’un système d’information. Ce sont les os, les articulations, les muscles..</a:t>
            </a:r>
          </a:p>
          <a:p>
            <a:pPr marL="0" indent="0">
              <a:buFont typeface="Arial" charset="0"/>
              <a:buNone/>
            </a:pPr>
            <a:endParaRPr lang="fr-FR" altLang="fr-FR" sz="2400" smtClean="0">
              <a:latin typeface="Comic Sans MS" pitchFamily="66"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Espace réservé du contenu 2"/>
          <p:cNvSpPr>
            <a:spLocks noGrp="1"/>
          </p:cNvSpPr>
          <p:nvPr>
            <p:ph idx="1"/>
          </p:nvPr>
        </p:nvSpPr>
        <p:spPr>
          <a:xfrm>
            <a:off x="107950" y="228600"/>
            <a:ext cx="9036050" cy="6369050"/>
          </a:xfrm>
        </p:spPr>
        <p:txBody>
          <a:bodyPr rtlCol="0">
            <a:normAutofit fontScale="92500" lnSpcReduction="20000"/>
          </a:bodyPr>
          <a:lstStyle/>
          <a:p>
            <a:pPr marL="0" indent="0" fontAlgn="auto">
              <a:spcAft>
                <a:spcPts val="0"/>
              </a:spcAft>
              <a:buFont typeface="Arial" pitchFamily="34" charset="0"/>
              <a:buNone/>
              <a:defRPr/>
            </a:pPr>
            <a:r>
              <a:rPr lang="fr-FR" sz="2400" dirty="0" smtClean="0">
                <a:latin typeface="Comic Sans MS" pitchFamily="66" charset="0"/>
              </a:rPr>
              <a:t>L’intensité de la contraction musculaire dépend de deux phénomènes :</a:t>
            </a:r>
          </a:p>
          <a:p>
            <a:pPr marL="0" indent="0" fontAlgn="auto">
              <a:spcAft>
                <a:spcPts val="0"/>
              </a:spcAft>
              <a:buFont typeface="Arial" pitchFamily="34" charset="0"/>
              <a:buNone/>
              <a:defRPr/>
            </a:pPr>
            <a:endParaRPr lang="fr-FR" sz="2400" dirty="0">
              <a:latin typeface="Comic Sans MS" pitchFamily="66" charset="0"/>
            </a:endParaRPr>
          </a:p>
          <a:p>
            <a:pPr marL="0" indent="0" fontAlgn="auto">
              <a:spcAft>
                <a:spcPts val="0"/>
              </a:spcAft>
              <a:buFont typeface="Arial" pitchFamily="34" charset="0"/>
              <a:buNone/>
              <a:defRPr/>
            </a:pPr>
            <a:r>
              <a:rPr lang="fr-FR" sz="2400" dirty="0" smtClean="0">
                <a:latin typeface="Comic Sans MS" pitchFamily="66" charset="0"/>
              </a:rPr>
              <a:t>Elle dépend du nombre de fibres musculaires en action dans le muscle et par conséquent du nombre de fibres nerveuses qui envoient des influx nerveux aux fibres musculaires qu’elles commandent,</a:t>
            </a:r>
          </a:p>
          <a:p>
            <a:pPr marL="0" indent="0" fontAlgn="auto">
              <a:spcAft>
                <a:spcPts val="0"/>
              </a:spcAft>
              <a:buFont typeface="Arial" pitchFamily="34" charset="0"/>
              <a:buNone/>
              <a:defRPr/>
            </a:pPr>
            <a:endParaRPr lang="fr-FR" sz="2400" dirty="0">
              <a:latin typeface="Comic Sans MS" pitchFamily="66" charset="0"/>
            </a:endParaRPr>
          </a:p>
          <a:p>
            <a:pPr marL="0" indent="0" fontAlgn="auto">
              <a:spcAft>
                <a:spcPts val="0"/>
              </a:spcAft>
              <a:buFont typeface="Arial" pitchFamily="34" charset="0"/>
              <a:buNone/>
              <a:defRPr/>
            </a:pPr>
            <a:r>
              <a:rPr lang="fr-FR" sz="2400" dirty="0" smtClean="0">
                <a:latin typeface="Comic Sans MS" pitchFamily="66" charset="0"/>
              </a:rPr>
              <a:t>Elle est déterminée par l’importance du raccourcissement ou l’intensité de l’influx nerveux : elle est fonction du nombre d’impulsion nerveuse par unité de temps </a:t>
            </a:r>
            <a:r>
              <a:rPr lang="fr-FR" sz="2400" dirty="0">
                <a:latin typeface="Comic Sans MS" pitchFamily="66" charset="0"/>
              </a:rPr>
              <a:t>q</a:t>
            </a:r>
            <a:r>
              <a:rPr lang="fr-FR" sz="2400" dirty="0" smtClean="0">
                <a:latin typeface="Comic Sans MS" pitchFamily="66" charset="0"/>
              </a:rPr>
              <a:t>ui parviennent aux fibres musculaires.</a:t>
            </a:r>
          </a:p>
          <a:p>
            <a:pPr marL="0" indent="0" fontAlgn="auto">
              <a:spcAft>
                <a:spcPts val="0"/>
              </a:spcAft>
              <a:buFont typeface="Arial" pitchFamily="34" charset="0"/>
              <a:buNone/>
              <a:defRPr/>
            </a:pPr>
            <a:endParaRPr lang="fr-FR" sz="2400" dirty="0">
              <a:latin typeface="Comic Sans MS" pitchFamily="66" charset="0"/>
            </a:endParaRPr>
          </a:p>
          <a:p>
            <a:pPr marL="0" indent="0" fontAlgn="auto">
              <a:spcAft>
                <a:spcPts val="0"/>
              </a:spcAft>
              <a:buFont typeface="Arial" pitchFamily="34" charset="0"/>
              <a:buNone/>
              <a:defRPr/>
            </a:pPr>
            <a:r>
              <a:rPr lang="fr-FR" sz="2400" dirty="0" smtClean="0">
                <a:latin typeface="Comic Sans MS" pitchFamily="66" charset="0"/>
              </a:rPr>
              <a:t>Dans un effort de faible intensité, un petit nombre de fibres nerveuses entre en action et si l’effort dure, elles sont relayées par d’autres fibres. Il y a des rotations dans les fibres.</a:t>
            </a:r>
          </a:p>
          <a:p>
            <a:pPr marL="0" indent="0" fontAlgn="auto">
              <a:spcAft>
                <a:spcPts val="0"/>
              </a:spcAft>
              <a:buFont typeface="Arial" pitchFamily="34" charset="0"/>
              <a:buNone/>
              <a:defRPr/>
            </a:pPr>
            <a:r>
              <a:rPr lang="fr-FR" sz="2400" dirty="0" smtClean="0">
                <a:latin typeface="Comic Sans MS" pitchFamily="66" charset="0"/>
              </a:rPr>
              <a:t>Si l’effort augmente, un nombre de plus en plus grand de fibres musculaires rentre en jeu pour être maximum à 80% de l’effort musculaire. Au niveau de la plaque motrice le médiateur est l’acétylcholine.</a:t>
            </a:r>
          </a:p>
          <a:p>
            <a:pPr marL="0" indent="0" fontAlgn="auto">
              <a:spcAft>
                <a:spcPts val="0"/>
              </a:spcAft>
              <a:buFont typeface="Arial" pitchFamily="34" charset="0"/>
              <a:buNone/>
              <a:defRPr/>
            </a:pPr>
            <a:endParaRPr lang="fr-FR" sz="2400" dirty="0">
              <a:latin typeface="Comic Sans MS" pitchFamily="66" charset="0"/>
            </a:endParaRPr>
          </a:p>
          <a:p>
            <a:pPr marL="0" indent="0" fontAlgn="auto">
              <a:spcAft>
                <a:spcPts val="0"/>
              </a:spcAft>
              <a:buFont typeface="Arial" pitchFamily="34" charset="0"/>
              <a:buNone/>
              <a:defRPr/>
            </a:pPr>
            <a:endParaRPr lang="fr-FR" sz="2400" dirty="0" smtClean="0">
              <a:latin typeface="Comic Sans MS" pitchFamily="66"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Espace réservé du contenu 2"/>
          <p:cNvSpPr>
            <a:spLocks noGrp="1"/>
          </p:cNvSpPr>
          <p:nvPr>
            <p:ph idx="1"/>
          </p:nvPr>
        </p:nvSpPr>
        <p:spPr>
          <a:xfrm>
            <a:off x="107950" y="228600"/>
            <a:ext cx="9036050" cy="6369050"/>
          </a:xfrm>
        </p:spPr>
        <p:txBody>
          <a:bodyPr rtlCol="0">
            <a:normAutofit fontScale="92500"/>
          </a:bodyPr>
          <a:lstStyle/>
          <a:p>
            <a:pPr marL="0" indent="0" fontAlgn="auto">
              <a:spcAft>
                <a:spcPts val="0"/>
              </a:spcAft>
              <a:buFont typeface="Arial" pitchFamily="34" charset="0"/>
              <a:buNone/>
              <a:defRPr/>
            </a:pPr>
            <a:r>
              <a:rPr lang="fr-FR" sz="2400" b="1" u="sng" dirty="0" smtClean="0">
                <a:solidFill>
                  <a:srgbClr val="FF0000"/>
                </a:solidFill>
                <a:latin typeface="Comic Sans MS" pitchFamily="66" charset="0"/>
              </a:rPr>
              <a:t>Le  </a:t>
            </a:r>
            <a:r>
              <a:rPr lang="fr-FR" sz="2400" b="1" u="sng" dirty="0">
                <a:solidFill>
                  <a:srgbClr val="FF0000"/>
                </a:solidFill>
                <a:latin typeface="Comic Sans MS" pitchFamily="66" charset="0"/>
              </a:rPr>
              <a:t>système nerveux </a:t>
            </a:r>
            <a:r>
              <a:rPr lang="fr-FR" sz="2400" b="1" u="sng" dirty="0" smtClean="0">
                <a:solidFill>
                  <a:srgbClr val="FF0000"/>
                </a:solidFill>
                <a:latin typeface="Comic Sans MS" pitchFamily="66" charset="0"/>
              </a:rPr>
              <a:t>autonome </a:t>
            </a:r>
            <a:endParaRPr lang="fr-FR" sz="2400" u="sng" dirty="0">
              <a:latin typeface="Comic Sans MS" pitchFamily="66" charset="0"/>
            </a:endParaRPr>
          </a:p>
          <a:p>
            <a:pPr marL="0" indent="0" fontAlgn="auto">
              <a:spcAft>
                <a:spcPts val="0"/>
              </a:spcAft>
              <a:buFont typeface="Arial" pitchFamily="34" charset="0"/>
              <a:buNone/>
              <a:defRPr/>
            </a:pPr>
            <a:endParaRPr lang="fr-FR" sz="2400" u="sng" dirty="0">
              <a:latin typeface="Comic Sans MS" pitchFamily="66" charset="0"/>
            </a:endParaRPr>
          </a:p>
          <a:p>
            <a:pPr marL="0" indent="0" fontAlgn="auto">
              <a:spcAft>
                <a:spcPts val="0"/>
              </a:spcAft>
              <a:buFont typeface="Arial" pitchFamily="34" charset="0"/>
              <a:buNone/>
              <a:defRPr/>
            </a:pPr>
            <a:r>
              <a:rPr lang="fr-FR" sz="2400" dirty="0" smtClean="0">
                <a:latin typeface="Comic Sans MS" pitchFamily="66" charset="0"/>
              </a:rPr>
              <a:t>On appelle </a:t>
            </a:r>
            <a:r>
              <a:rPr lang="fr-FR" sz="2400" dirty="0">
                <a:latin typeface="Comic Sans MS" pitchFamily="66" charset="0"/>
              </a:rPr>
              <a:t>S</a:t>
            </a:r>
            <a:r>
              <a:rPr lang="fr-FR" sz="2400" dirty="0" smtClean="0">
                <a:latin typeface="Comic Sans MS" pitchFamily="66" charset="0"/>
              </a:rPr>
              <a:t>ystème Nerveux Autonome, la </a:t>
            </a:r>
            <a:r>
              <a:rPr lang="fr-FR" sz="2400" b="1" dirty="0" smtClean="0">
                <a:solidFill>
                  <a:srgbClr val="00B050"/>
                </a:solidFill>
                <a:latin typeface="Comic Sans MS" pitchFamily="66" charset="0"/>
              </a:rPr>
              <a:t>partie du système nerveux qui innerve les muscles lisses.</a:t>
            </a:r>
          </a:p>
          <a:p>
            <a:pPr marL="0" indent="0" fontAlgn="auto">
              <a:spcAft>
                <a:spcPts val="0"/>
              </a:spcAft>
              <a:buFont typeface="Arial" pitchFamily="34" charset="0"/>
              <a:buNone/>
              <a:defRPr/>
            </a:pPr>
            <a:endParaRPr lang="fr-FR" sz="2400" dirty="0">
              <a:latin typeface="Comic Sans MS" pitchFamily="66" charset="0"/>
            </a:endParaRPr>
          </a:p>
          <a:p>
            <a:pPr marL="0" indent="0" fontAlgn="auto">
              <a:spcAft>
                <a:spcPts val="0"/>
              </a:spcAft>
              <a:buFont typeface="Arial" pitchFamily="34" charset="0"/>
              <a:buNone/>
              <a:defRPr/>
            </a:pPr>
            <a:r>
              <a:rPr lang="fr-FR" sz="2400" dirty="0" smtClean="0">
                <a:latin typeface="Comic Sans MS" pitchFamily="66" charset="0"/>
              </a:rPr>
              <a:t>Il comprend le système nerveux </a:t>
            </a:r>
            <a:r>
              <a:rPr lang="fr-FR" sz="2400" b="1" dirty="0" smtClean="0">
                <a:solidFill>
                  <a:srgbClr val="0070C0"/>
                </a:solidFill>
                <a:latin typeface="Comic Sans MS" pitchFamily="66" charset="0"/>
              </a:rPr>
              <a:t>sympathique</a:t>
            </a:r>
            <a:r>
              <a:rPr lang="fr-FR" sz="2400" dirty="0" smtClean="0">
                <a:latin typeface="Comic Sans MS" pitchFamily="66" charset="0"/>
              </a:rPr>
              <a:t> (orthosympathique) et le système nerveux </a:t>
            </a:r>
            <a:r>
              <a:rPr lang="fr-FR" sz="2400" b="1" dirty="0" smtClean="0">
                <a:solidFill>
                  <a:srgbClr val="0070C0"/>
                </a:solidFill>
                <a:latin typeface="Comic Sans MS" pitchFamily="66" charset="0"/>
              </a:rPr>
              <a:t>parasympathique</a:t>
            </a:r>
            <a:r>
              <a:rPr lang="fr-FR" sz="2400" dirty="0" smtClean="0">
                <a:latin typeface="Comic Sans MS" pitchFamily="66" charset="0"/>
              </a:rPr>
              <a:t>.</a:t>
            </a:r>
          </a:p>
          <a:p>
            <a:pPr marL="0" indent="0" fontAlgn="auto">
              <a:spcAft>
                <a:spcPts val="0"/>
              </a:spcAft>
              <a:buFont typeface="Arial" pitchFamily="34" charset="0"/>
              <a:buNone/>
              <a:defRPr/>
            </a:pPr>
            <a:endParaRPr lang="fr-FR" sz="2400" dirty="0">
              <a:latin typeface="Comic Sans MS" pitchFamily="66" charset="0"/>
            </a:endParaRPr>
          </a:p>
          <a:p>
            <a:pPr marL="0" indent="0" fontAlgn="auto">
              <a:spcAft>
                <a:spcPts val="0"/>
              </a:spcAft>
              <a:buFont typeface="Arial" pitchFamily="34" charset="0"/>
              <a:buNone/>
              <a:defRPr/>
            </a:pPr>
            <a:r>
              <a:rPr lang="fr-FR" sz="2400" dirty="0" smtClean="0">
                <a:latin typeface="Comic Sans MS" pitchFamily="66" charset="0"/>
              </a:rPr>
              <a:t>Chaque fibre musculaire lisse possède une double innervation, sympathique et parasympathique. </a:t>
            </a:r>
          </a:p>
          <a:p>
            <a:pPr marL="0" indent="0" fontAlgn="auto">
              <a:spcAft>
                <a:spcPts val="0"/>
              </a:spcAft>
              <a:buFont typeface="Arial" pitchFamily="34" charset="0"/>
              <a:buNone/>
              <a:defRPr/>
            </a:pPr>
            <a:endParaRPr lang="fr-FR" sz="2400" dirty="0">
              <a:latin typeface="Comic Sans MS" pitchFamily="66" charset="0"/>
            </a:endParaRPr>
          </a:p>
          <a:p>
            <a:pPr marL="0" indent="0" fontAlgn="auto">
              <a:spcAft>
                <a:spcPts val="0"/>
              </a:spcAft>
              <a:buFont typeface="Arial" pitchFamily="34" charset="0"/>
              <a:buNone/>
              <a:defRPr/>
            </a:pPr>
            <a:r>
              <a:rPr lang="fr-FR" sz="2400" dirty="0" smtClean="0">
                <a:latin typeface="Comic Sans MS" pitchFamily="66" charset="0"/>
              </a:rPr>
              <a:t>Les deux systèmes s’équilibrent et exercent une balance entre les influences excitatrices et modératrices.</a:t>
            </a:r>
          </a:p>
          <a:p>
            <a:pPr marL="0" indent="0" fontAlgn="auto">
              <a:spcAft>
                <a:spcPts val="0"/>
              </a:spcAft>
              <a:buFont typeface="Arial" pitchFamily="34" charset="0"/>
              <a:buNone/>
              <a:defRPr/>
            </a:pPr>
            <a:endParaRPr lang="fr-FR" sz="2400" dirty="0">
              <a:latin typeface="Comic Sans MS" pitchFamily="66" charset="0"/>
            </a:endParaRPr>
          </a:p>
          <a:p>
            <a:pPr marL="0" indent="0" fontAlgn="auto">
              <a:spcAft>
                <a:spcPts val="0"/>
              </a:spcAft>
              <a:buFont typeface="Arial" pitchFamily="34" charset="0"/>
              <a:buNone/>
              <a:defRPr/>
            </a:pPr>
            <a:r>
              <a:rPr lang="fr-FR" sz="2400" dirty="0" smtClean="0">
                <a:latin typeface="Comic Sans MS" pitchFamily="66" charset="0"/>
              </a:rPr>
              <a:t>En plus de l’innervation des muscles lisses du corps, </a:t>
            </a:r>
            <a:r>
              <a:rPr lang="fr-FR" sz="2400" dirty="0" smtClean="0">
                <a:solidFill>
                  <a:srgbClr val="0070C0"/>
                </a:solidFill>
                <a:latin typeface="Comic Sans MS" pitchFamily="66" charset="0"/>
              </a:rPr>
              <a:t>le SNA innerve : le cœur et les glandes sécrétrices (sudoripares, digestives)…</a:t>
            </a:r>
          </a:p>
          <a:p>
            <a:pPr marL="0" indent="0" fontAlgn="auto">
              <a:spcAft>
                <a:spcPts val="0"/>
              </a:spcAft>
              <a:buFont typeface="Arial" pitchFamily="34" charset="0"/>
              <a:buNone/>
              <a:defRPr/>
            </a:pPr>
            <a:endParaRPr lang="fr-FR" sz="2400" dirty="0">
              <a:latin typeface="Comic Sans MS" pitchFamily="66" charset="0"/>
            </a:endParaRPr>
          </a:p>
          <a:p>
            <a:pPr marL="0" indent="0" fontAlgn="auto">
              <a:spcAft>
                <a:spcPts val="0"/>
              </a:spcAft>
              <a:buFont typeface="Arial" pitchFamily="34" charset="0"/>
              <a:buNone/>
              <a:defRPr/>
            </a:pPr>
            <a:endParaRPr lang="fr-FR" sz="2400" dirty="0" smtClean="0">
              <a:latin typeface="Comic Sans MS" pitchFamily="66"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Espace réservé du contenu 2"/>
          <p:cNvSpPr>
            <a:spLocks noGrp="1"/>
          </p:cNvSpPr>
          <p:nvPr>
            <p:ph idx="1"/>
          </p:nvPr>
        </p:nvSpPr>
        <p:spPr>
          <a:xfrm>
            <a:off x="107950" y="228600"/>
            <a:ext cx="9036050" cy="6369050"/>
          </a:xfrm>
        </p:spPr>
        <p:txBody>
          <a:bodyPr rtlCol="0">
            <a:normAutofit/>
          </a:bodyPr>
          <a:lstStyle/>
          <a:p>
            <a:pPr marL="0" indent="0" fontAlgn="auto">
              <a:spcAft>
                <a:spcPts val="0"/>
              </a:spcAft>
              <a:buFont typeface="Arial" pitchFamily="34" charset="0"/>
              <a:buNone/>
              <a:defRPr/>
            </a:pPr>
            <a:r>
              <a:rPr lang="fr-FR" sz="1800" dirty="0" smtClean="0">
                <a:solidFill>
                  <a:srgbClr val="FF0000"/>
                </a:solidFill>
                <a:latin typeface="Comic Sans MS" pitchFamily="66" charset="0"/>
              </a:rPr>
              <a:t>Le </a:t>
            </a:r>
            <a:r>
              <a:rPr lang="fr-FR" sz="1800" dirty="0">
                <a:solidFill>
                  <a:srgbClr val="FF0000"/>
                </a:solidFill>
                <a:latin typeface="Comic Sans MS" pitchFamily="66" charset="0"/>
              </a:rPr>
              <a:t>système </a:t>
            </a:r>
            <a:r>
              <a:rPr lang="fr-FR" sz="1800" dirty="0" smtClean="0">
                <a:solidFill>
                  <a:srgbClr val="FF0000"/>
                </a:solidFill>
                <a:latin typeface="Comic Sans MS" pitchFamily="66" charset="0"/>
              </a:rPr>
              <a:t>nerveux autonome </a:t>
            </a:r>
            <a:r>
              <a:rPr lang="fr-FR" sz="1800" dirty="0">
                <a:solidFill>
                  <a:srgbClr val="FF0000"/>
                </a:solidFill>
                <a:latin typeface="Comic Sans MS" pitchFamily="66" charset="0"/>
              </a:rPr>
              <a:t>(SNA), ou système</a:t>
            </a:r>
          </a:p>
          <a:p>
            <a:pPr marL="0" indent="0" fontAlgn="auto">
              <a:spcAft>
                <a:spcPts val="0"/>
              </a:spcAft>
              <a:buFont typeface="Arial" pitchFamily="34" charset="0"/>
              <a:buNone/>
              <a:defRPr/>
            </a:pPr>
            <a:r>
              <a:rPr lang="fr-FR" sz="1800" dirty="0" smtClean="0">
                <a:solidFill>
                  <a:srgbClr val="FF0000"/>
                </a:solidFill>
                <a:latin typeface="Comic Sans MS" pitchFamily="66" charset="0"/>
              </a:rPr>
              <a:t>neurovégétatif </a:t>
            </a:r>
            <a:r>
              <a:rPr lang="fr-FR" sz="1800" dirty="0">
                <a:latin typeface="Comic Sans MS" pitchFamily="66" charset="0"/>
              </a:rPr>
              <a:t>contrôle </a:t>
            </a:r>
            <a:r>
              <a:rPr lang="fr-FR" sz="1800" dirty="0" smtClean="0">
                <a:latin typeface="Comic Sans MS" pitchFamily="66" charset="0"/>
              </a:rPr>
              <a:t>les actes </a:t>
            </a:r>
          </a:p>
          <a:p>
            <a:pPr marL="0" indent="0" fontAlgn="auto">
              <a:spcAft>
                <a:spcPts val="0"/>
              </a:spcAft>
              <a:buFont typeface="Arial" pitchFamily="34" charset="0"/>
              <a:buNone/>
              <a:defRPr/>
            </a:pPr>
            <a:r>
              <a:rPr lang="fr-FR" sz="1800" dirty="0" smtClean="0">
                <a:solidFill>
                  <a:srgbClr val="0070C0"/>
                </a:solidFill>
                <a:latin typeface="Comic Sans MS" pitchFamily="66" charset="0"/>
              </a:rPr>
              <a:t>involontaire</a:t>
            </a:r>
          </a:p>
          <a:p>
            <a:pPr marL="0" indent="0" fontAlgn="auto">
              <a:spcAft>
                <a:spcPts val="0"/>
              </a:spcAft>
              <a:buFont typeface="Arial" pitchFamily="34" charset="0"/>
              <a:buNone/>
              <a:defRPr/>
            </a:pPr>
            <a:r>
              <a:rPr lang="fr-FR" sz="1800" dirty="0" smtClean="0">
                <a:latin typeface="Comic Sans MS" pitchFamily="66" charset="0"/>
              </a:rPr>
              <a:t>apparemment </a:t>
            </a:r>
            <a:r>
              <a:rPr lang="fr-FR" sz="1800" dirty="0">
                <a:solidFill>
                  <a:srgbClr val="0070C0"/>
                </a:solidFill>
                <a:latin typeface="Comic Sans MS" pitchFamily="66" charset="0"/>
              </a:rPr>
              <a:t>automatiques</a:t>
            </a:r>
            <a:r>
              <a:rPr lang="fr-FR" sz="1200" dirty="0" smtClean="0"/>
              <a:t>.</a:t>
            </a:r>
          </a:p>
          <a:p>
            <a:pPr marL="0" indent="0" fontAlgn="auto">
              <a:spcAft>
                <a:spcPts val="0"/>
              </a:spcAft>
              <a:buFont typeface="Arial" pitchFamily="34" charset="0"/>
              <a:buNone/>
              <a:defRPr/>
            </a:pPr>
            <a:endParaRPr lang="fr-FR" sz="1200" dirty="0"/>
          </a:p>
          <a:p>
            <a:pPr marL="0" indent="0" fontAlgn="auto">
              <a:spcAft>
                <a:spcPts val="0"/>
              </a:spcAft>
              <a:buFont typeface="Arial" pitchFamily="34" charset="0"/>
              <a:buNone/>
              <a:defRPr/>
            </a:pPr>
            <a:endParaRPr lang="fr-FR" sz="1200" dirty="0" smtClean="0"/>
          </a:p>
          <a:p>
            <a:pPr marL="0" indent="0" fontAlgn="auto">
              <a:spcAft>
                <a:spcPts val="0"/>
              </a:spcAft>
              <a:buFont typeface="Arial" pitchFamily="34" charset="0"/>
              <a:buNone/>
              <a:defRPr/>
            </a:pPr>
            <a:r>
              <a:rPr lang="fr-FR" sz="1800" dirty="0">
                <a:latin typeface="Comic Sans MS" pitchFamily="66" charset="0"/>
              </a:rPr>
              <a:t>Il est constitué d’un réseau</a:t>
            </a:r>
          </a:p>
          <a:p>
            <a:pPr marL="0" indent="0" fontAlgn="auto">
              <a:spcAft>
                <a:spcPts val="0"/>
              </a:spcAft>
              <a:buFont typeface="Arial" pitchFamily="34" charset="0"/>
              <a:buNone/>
              <a:defRPr/>
            </a:pPr>
            <a:r>
              <a:rPr lang="fr-FR" sz="1800" dirty="0">
                <a:latin typeface="Comic Sans MS" pitchFamily="66" charset="0"/>
              </a:rPr>
              <a:t>de nerfs divisé en deux</a:t>
            </a:r>
          </a:p>
          <a:p>
            <a:pPr marL="0" indent="0" fontAlgn="auto">
              <a:spcAft>
                <a:spcPts val="0"/>
              </a:spcAft>
              <a:buFont typeface="Arial" pitchFamily="34" charset="0"/>
              <a:buNone/>
              <a:defRPr/>
            </a:pPr>
            <a:r>
              <a:rPr lang="fr-FR" sz="1800" dirty="0">
                <a:latin typeface="Comic Sans MS" pitchFamily="66" charset="0"/>
              </a:rPr>
              <a:t>parties : les système</a:t>
            </a:r>
          </a:p>
          <a:p>
            <a:pPr marL="0" indent="0" fontAlgn="auto">
              <a:spcAft>
                <a:spcPts val="0"/>
              </a:spcAft>
              <a:buFont typeface="Arial" pitchFamily="34" charset="0"/>
              <a:buNone/>
              <a:defRPr/>
            </a:pPr>
            <a:r>
              <a:rPr lang="fr-FR" sz="1800" dirty="0">
                <a:latin typeface="Comic Sans MS" pitchFamily="66" charset="0"/>
              </a:rPr>
              <a:t>sympathique et</a:t>
            </a:r>
          </a:p>
          <a:p>
            <a:pPr marL="0" indent="0" fontAlgn="auto">
              <a:spcAft>
                <a:spcPts val="0"/>
              </a:spcAft>
              <a:buFont typeface="Arial" pitchFamily="34" charset="0"/>
              <a:buNone/>
              <a:defRPr/>
            </a:pPr>
            <a:r>
              <a:rPr lang="fr-FR" sz="1800" dirty="0">
                <a:latin typeface="Comic Sans MS" pitchFamily="66" charset="0"/>
              </a:rPr>
              <a:t>parasympathique, qui ont une</a:t>
            </a:r>
          </a:p>
          <a:p>
            <a:pPr marL="0" indent="0" fontAlgn="auto">
              <a:spcAft>
                <a:spcPts val="0"/>
              </a:spcAft>
              <a:buFont typeface="Arial" pitchFamily="34" charset="0"/>
              <a:buNone/>
              <a:defRPr/>
            </a:pPr>
            <a:r>
              <a:rPr lang="fr-FR" sz="1800" dirty="0">
                <a:latin typeface="Comic Sans MS" pitchFamily="66" charset="0"/>
              </a:rPr>
              <a:t>action simultanée sur un</a:t>
            </a:r>
          </a:p>
          <a:p>
            <a:pPr marL="0" indent="0" fontAlgn="auto">
              <a:spcAft>
                <a:spcPts val="0"/>
              </a:spcAft>
              <a:buFont typeface="Arial" pitchFamily="34" charset="0"/>
              <a:buNone/>
              <a:defRPr/>
            </a:pPr>
            <a:r>
              <a:rPr lang="fr-FR" sz="1800" dirty="0">
                <a:latin typeface="Comic Sans MS" pitchFamily="66" charset="0"/>
              </a:rPr>
              <a:t>organe, avec des effets</a:t>
            </a:r>
          </a:p>
          <a:p>
            <a:pPr marL="0" indent="0" fontAlgn="auto">
              <a:spcAft>
                <a:spcPts val="0"/>
              </a:spcAft>
              <a:buFont typeface="Arial" pitchFamily="34" charset="0"/>
              <a:buNone/>
              <a:defRPr/>
            </a:pPr>
            <a:r>
              <a:rPr lang="fr-FR" sz="1800" dirty="0">
                <a:latin typeface="Comic Sans MS" pitchFamily="66" charset="0"/>
              </a:rPr>
              <a:t>antagonistes.</a:t>
            </a:r>
          </a:p>
          <a:p>
            <a:pPr fontAlgn="auto">
              <a:spcAft>
                <a:spcPts val="0"/>
              </a:spcAft>
              <a:buFont typeface="Arial" pitchFamily="34" charset="0"/>
              <a:buChar char="•"/>
              <a:defRPr/>
            </a:pPr>
            <a:endParaRPr lang="fr-FR" sz="5400" dirty="0" smtClean="0"/>
          </a:p>
        </p:txBody>
      </p:sp>
      <p:pic>
        <p:nvPicPr>
          <p:cNvPr id="665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200" y="203200"/>
            <a:ext cx="5003800" cy="667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Espace réservé du contenu 2"/>
          <p:cNvSpPr>
            <a:spLocks noGrp="1"/>
          </p:cNvSpPr>
          <p:nvPr>
            <p:ph idx="1"/>
          </p:nvPr>
        </p:nvSpPr>
        <p:spPr>
          <a:xfrm>
            <a:off x="107950" y="228600"/>
            <a:ext cx="9036050" cy="6369050"/>
          </a:xfrm>
        </p:spPr>
        <p:txBody>
          <a:bodyPr/>
          <a:lstStyle/>
          <a:p>
            <a:pPr marL="0" indent="0">
              <a:buFont typeface="Arial" charset="0"/>
              <a:buNone/>
            </a:pPr>
            <a:r>
              <a:rPr lang="fr-FR" altLang="fr-FR" sz="2400" smtClean="0">
                <a:latin typeface="Comic Sans MS" pitchFamily="66" charset="0"/>
              </a:rPr>
              <a:t>Il échappe au contrôle de la volonté.</a:t>
            </a:r>
          </a:p>
          <a:p>
            <a:pPr marL="0" indent="0">
              <a:buFont typeface="Arial" charset="0"/>
              <a:buNone/>
            </a:pPr>
            <a:endParaRPr lang="fr-FR" altLang="fr-FR" sz="2400" smtClean="0">
              <a:latin typeface="Comic Sans MS" pitchFamily="66" charset="0"/>
            </a:endParaRPr>
          </a:p>
          <a:p>
            <a:pPr marL="0" indent="0">
              <a:buFont typeface="Arial" charset="0"/>
              <a:buNone/>
            </a:pPr>
            <a:endParaRPr lang="fr-FR" altLang="fr-FR" sz="2400" smtClean="0">
              <a:latin typeface="Comic Sans MS" pitchFamily="66" charset="0"/>
            </a:endParaRPr>
          </a:p>
          <a:p>
            <a:pPr marL="0" indent="0">
              <a:buFont typeface="Arial" charset="0"/>
              <a:buNone/>
            </a:pPr>
            <a:r>
              <a:rPr lang="fr-FR" altLang="fr-FR" sz="2400" smtClean="0">
                <a:latin typeface="Comic Sans MS" pitchFamily="66" charset="0"/>
              </a:rPr>
              <a:t>Seule quelques fibres sensitives vont jusqu’au cortex donner des informations diffuses sur l’état des organes.</a:t>
            </a:r>
          </a:p>
          <a:p>
            <a:pPr marL="0" indent="0">
              <a:buFont typeface="Arial" charset="0"/>
              <a:buNone/>
            </a:pPr>
            <a:endParaRPr lang="fr-FR" altLang="fr-FR" sz="2400" smtClean="0">
              <a:latin typeface="Comic Sans MS" pitchFamily="66" charset="0"/>
            </a:endParaRPr>
          </a:p>
          <a:p>
            <a:pPr marL="0" indent="0">
              <a:buFont typeface="Arial" charset="0"/>
              <a:buNone/>
            </a:pPr>
            <a:endParaRPr lang="fr-FR" altLang="fr-FR" sz="2400" smtClean="0">
              <a:latin typeface="Comic Sans MS" pitchFamily="66" charset="0"/>
            </a:endParaRPr>
          </a:p>
          <a:p>
            <a:pPr marL="0" indent="0">
              <a:buFont typeface="Arial" charset="0"/>
              <a:buNone/>
            </a:pPr>
            <a:r>
              <a:rPr lang="fr-FR" altLang="fr-FR" sz="2400" u="sng" smtClean="0">
                <a:latin typeface="Comic Sans MS" pitchFamily="66" charset="0"/>
              </a:rPr>
              <a:t>Effets du SNC </a:t>
            </a:r>
            <a:r>
              <a:rPr lang="fr-FR" altLang="fr-FR" sz="2400" smtClean="0">
                <a:latin typeface="Comic Sans MS" pitchFamily="66" charset="0"/>
              </a:rPr>
              <a:t>: le médiateur chimique du système sympathique est la </a:t>
            </a:r>
            <a:r>
              <a:rPr lang="fr-FR" altLang="fr-FR" sz="2400" smtClean="0">
                <a:solidFill>
                  <a:srgbClr val="00B050"/>
                </a:solidFill>
                <a:latin typeface="Comic Sans MS" pitchFamily="66" charset="0"/>
              </a:rPr>
              <a:t>noradrénaline</a:t>
            </a:r>
            <a:r>
              <a:rPr lang="fr-FR" altLang="fr-FR" sz="2400" smtClean="0">
                <a:latin typeface="Comic Sans MS" pitchFamily="66" charset="0"/>
              </a:rPr>
              <a:t> et du parasympathique est l</a:t>
            </a:r>
            <a:r>
              <a:rPr lang="fr-FR" altLang="fr-FR" sz="2400" smtClean="0">
                <a:solidFill>
                  <a:srgbClr val="00B050"/>
                </a:solidFill>
                <a:latin typeface="Comic Sans MS" pitchFamily="66" charset="0"/>
              </a:rPr>
              <a:t>’acétylcholine</a:t>
            </a:r>
            <a:r>
              <a:rPr lang="fr-FR" altLang="fr-FR" sz="2400" smtClean="0">
                <a:latin typeface="Comic Sans MS" pitchFamily="66" charset="0"/>
              </a:rPr>
              <a:t>.</a:t>
            </a:r>
          </a:p>
          <a:p>
            <a:pPr marL="0" indent="0">
              <a:buFont typeface="Arial" charset="0"/>
              <a:buNone/>
            </a:pPr>
            <a:endParaRPr lang="fr-FR" altLang="fr-FR" sz="2400" smtClean="0">
              <a:latin typeface="Comic Sans MS" pitchFamily="66" charset="0"/>
            </a:endParaRPr>
          </a:p>
          <a:p>
            <a:pPr marL="0" indent="0">
              <a:buFont typeface="Arial" charset="0"/>
              <a:buNone/>
            </a:pPr>
            <a:r>
              <a:rPr lang="fr-FR" altLang="fr-FR" sz="2400" smtClean="0">
                <a:latin typeface="Comic Sans MS" pitchFamily="66" charset="0"/>
              </a:rPr>
              <a:t> </a:t>
            </a:r>
          </a:p>
          <a:p>
            <a:pPr marL="0" indent="0">
              <a:buFont typeface="Arial" charset="0"/>
              <a:buNone/>
            </a:pPr>
            <a:endParaRPr lang="fr-FR" altLang="fr-FR" sz="2400" smtClean="0">
              <a:latin typeface="Comic Sans MS" pitchFamily="66"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Espace réservé du contenu 2"/>
          <p:cNvSpPr>
            <a:spLocks noGrp="1"/>
          </p:cNvSpPr>
          <p:nvPr>
            <p:ph idx="1"/>
          </p:nvPr>
        </p:nvSpPr>
        <p:spPr>
          <a:xfrm>
            <a:off x="107950" y="228600"/>
            <a:ext cx="9036050" cy="6369050"/>
          </a:xfrm>
        </p:spPr>
        <p:txBody>
          <a:bodyPr rtlCol="0">
            <a:normAutofit fontScale="92500"/>
          </a:bodyPr>
          <a:lstStyle/>
          <a:p>
            <a:pPr marL="0" indent="0" fontAlgn="auto">
              <a:spcAft>
                <a:spcPts val="0"/>
              </a:spcAft>
              <a:buFont typeface="Arial" pitchFamily="34" charset="0"/>
              <a:buNone/>
              <a:defRPr/>
            </a:pPr>
            <a:r>
              <a:rPr lang="fr-FR" sz="2400" u="sng" dirty="0" smtClean="0">
                <a:solidFill>
                  <a:srgbClr val="00B050"/>
                </a:solidFill>
                <a:latin typeface="Comic Sans MS" pitchFamily="66" charset="0"/>
              </a:rPr>
              <a:t>Les </a:t>
            </a:r>
            <a:r>
              <a:rPr lang="fr-FR" sz="2400" u="sng" dirty="0">
                <a:solidFill>
                  <a:srgbClr val="00B050"/>
                </a:solidFill>
                <a:latin typeface="Comic Sans MS" pitchFamily="66" charset="0"/>
              </a:rPr>
              <a:t>niveaux de commande et </a:t>
            </a:r>
            <a:r>
              <a:rPr lang="fr-FR" sz="2400" u="sng" dirty="0" smtClean="0">
                <a:solidFill>
                  <a:srgbClr val="00B050"/>
                </a:solidFill>
                <a:latin typeface="Comic Sans MS" pitchFamily="66" charset="0"/>
              </a:rPr>
              <a:t>d’intégration </a:t>
            </a:r>
            <a:r>
              <a:rPr lang="fr-FR" sz="2400" u="sng" dirty="0" smtClean="0">
                <a:latin typeface="Comic Sans MS" pitchFamily="66" charset="0"/>
              </a:rPr>
              <a:t>:</a:t>
            </a:r>
            <a:endParaRPr lang="fr-FR" sz="2400" u="sng" dirty="0">
              <a:latin typeface="Comic Sans MS" pitchFamily="66" charset="0"/>
            </a:endParaRPr>
          </a:p>
          <a:p>
            <a:pPr marL="0" indent="0" fontAlgn="auto">
              <a:spcAft>
                <a:spcPts val="0"/>
              </a:spcAft>
              <a:buFont typeface="Arial" pitchFamily="34" charset="0"/>
              <a:buNone/>
              <a:defRPr/>
            </a:pPr>
            <a:endParaRPr lang="fr-FR" sz="2400" u="sng" dirty="0">
              <a:latin typeface="Comic Sans MS" pitchFamily="66" charset="0"/>
            </a:endParaRPr>
          </a:p>
          <a:p>
            <a:pPr marL="0" indent="0" fontAlgn="auto">
              <a:spcAft>
                <a:spcPts val="0"/>
              </a:spcAft>
              <a:buFont typeface="Arial" pitchFamily="34" charset="0"/>
              <a:buNone/>
              <a:defRPr/>
            </a:pPr>
            <a:r>
              <a:rPr lang="fr-FR" sz="2400" dirty="0" smtClean="0">
                <a:latin typeface="Comic Sans MS" pitchFamily="66" charset="0"/>
              </a:rPr>
              <a:t>Le système nerveux comporte plusieurs niveaux de fonctionnement. Il existe une hiérarchie dans ces niveaux en rapport avec le type d’informations reçues.</a:t>
            </a:r>
          </a:p>
          <a:p>
            <a:pPr marL="0" indent="0" fontAlgn="auto">
              <a:spcAft>
                <a:spcPts val="0"/>
              </a:spcAft>
              <a:buFont typeface="Arial" pitchFamily="34" charset="0"/>
              <a:buNone/>
              <a:defRPr/>
            </a:pPr>
            <a:endParaRPr lang="fr-FR" sz="2400" dirty="0">
              <a:latin typeface="Comic Sans MS" pitchFamily="66" charset="0"/>
            </a:endParaRPr>
          </a:p>
          <a:p>
            <a:pPr marL="0" indent="0" fontAlgn="auto">
              <a:spcAft>
                <a:spcPts val="0"/>
              </a:spcAft>
              <a:buFont typeface="Arial" pitchFamily="34" charset="0"/>
              <a:buNone/>
              <a:defRPr/>
            </a:pPr>
            <a:r>
              <a:rPr lang="fr-FR" sz="2400" dirty="0" smtClean="0">
                <a:latin typeface="Comic Sans MS" pitchFamily="66" charset="0"/>
              </a:rPr>
              <a:t>Principaux de fonctionnement :</a:t>
            </a:r>
          </a:p>
          <a:p>
            <a:pPr marL="0" indent="0" fontAlgn="auto">
              <a:spcAft>
                <a:spcPts val="0"/>
              </a:spcAft>
              <a:buFont typeface="Arial" pitchFamily="34" charset="0"/>
              <a:buNone/>
              <a:defRPr/>
            </a:pPr>
            <a:r>
              <a:rPr lang="fr-FR" sz="2400" dirty="0">
                <a:latin typeface="Comic Sans MS" pitchFamily="66" charset="0"/>
              </a:rPr>
              <a:t>	</a:t>
            </a:r>
            <a:r>
              <a:rPr lang="fr-FR" sz="2400" dirty="0" smtClean="0">
                <a:latin typeface="Comic Sans MS" pitchFamily="66" charset="0"/>
              </a:rPr>
              <a:t>- la </a:t>
            </a:r>
            <a:r>
              <a:rPr lang="fr-FR" sz="2400" dirty="0" smtClean="0">
                <a:solidFill>
                  <a:srgbClr val="00B050"/>
                </a:solidFill>
                <a:latin typeface="Comic Sans MS" pitchFamily="66" charset="0"/>
              </a:rPr>
              <a:t>moelle épinière</a:t>
            </a:r>
            <a:r>
              <a:rPr lang="fr-FR" sz="2400" dirty="0" smtClean="0">
                <a:latin typeface="Comic Sans MS" pitchFamily="66" charset="0"/>
              </a:rPr>
              <a:t> concernée par les </a:t>
            </a:r>
            <a:r>
              <a:rPr lang="fr-FR" sz="2400" dirty="0" smtClean="0">
                <a:solidFill>
                  <a:srgbClr val="0070C0"/>
                </a:solidFill>
                <a:latin typeface="Comic Sans MS" pitchFamily="66" charset="0"/>
              </a:rPr>
              <a:t>réflexes de base</a:t>
            </a:r>
            <a:r>
              <a:rPr lang="fr-FR" sz="2400" dirty="0" smtClean="0">
                <a:latin typeface="Comic Sans MS" pitchFamily="66" charset="0"/>
              </a:rPr>
              <a:t>,</a:t>
            </a:r>
          </a:p>
          <a:p>
            <a:pPr marL="0" indent="0" fontAlgn="auto">
              <a:spcAft>
                <a:spcPts val="0"/>
              </a:spcAft>
              <a:buFont typeface="Arial" pitchFamily="34" charset="0"/>
              <a:buNone/>
              <a:defRPr/>
            </a:pPr>
            <a:r>
              <a:rPr lang="fr-FR" sz="2400" dirty="0">
                <a:latin typeface="Comic Sans MS" pitchFamily="66" charset="0"/>
              </a:rPr>
              <a:t>	</a:t>
            </a:r>
            <a:r>
              <a:rPr lang="fr-FR" sz="2400" dirty="0" smtClean="0">
                <a:latin typeface="Comic Sans MS" pitchFamily="66" charset="0"/>
              </a:rPr>
              <a:t>- le </a:t>
            </a:r>
            <a:r>
              <a:rPr lang="fr-FR" sz="2400" dirty="0" smtClean="0">
                <a:solidFill>
                  <a:srgbClr val="00B050"/>
                </a:solidFill>
                <a:latin typeface="Comic Sans MS" pitchFamily="66" charset="0"/>
              </a:rPr>
              <a:t>tronc cérébral </a:t>
            </a:r>
            <a:r>
              <a:rPr lang="fr-FR" sz="2400" dirty="0" smtClean="0">
                <a:latin typeface="Comic Sans MS" pitchFamily="66" charset="0"/>
              </a:rPr>
              <a:t>concerné par </a:t>
            </a:r>
            <a:r>
              <a:rPr lang="fr-FR" sz="2400" dirty="0" smtClean="0">
                <a:solidFill>
                  <a:srgbClr val="0070C0"/>
                </a:solidFill>
                <a:latin typeface="Comic Sans MS" pitchFamily="66" charset="0"/>
              </a:rPr>
              <a:t>les activités involontaires : </a:t>
            </a:r>
          </a:p>
          <a:p>
            <a:pPr marL="0" indent="0" fontAlgn="auto">
              <a:spcAft>
                <a:spcPts val="0"/>
              </a:spcAft>
              <a:buFont typeface="Arial" pitchFamily="34" charset="0"/>
              <a:buNone/>
              <a:defRPr/>
            </a:pPr>
            <a:r>
              <a:rPr lang="fr-FR" sz="2400" dirty="0">
                <a:latin typeface="Comic Sans MS" pitchFamily="66" charset="0"/>
              </a:rPr>
              <a:t>	</a:t>
            </a:r>
            <a:r>
              <a:rPr lang="fr-FR" sz="2400" dirty="0" smtClean="0">
                <a:latin typeface="Comic Sans MS" pitchFamily="66" charset="0"/>
              </a:rPr>
              <a:t>	- les centres de commande de la respiration,</a:t>
            </a:r>
          </a:p>
          <a:p>
            <a:pPr marL="0" indent="0" fontAlgn="auto">
              <a:spcAft>
                <a:spcPts val="0"/>
              </a:spcAft>
              <a:buFont typeface="Arial" pitchFamily="34" charset="0"/>
              <a:buNone/>
              <a:defRPr/>
            </a:pPr>
            <a:r>
              <a:rPr lang="fr-FR" sz="2400" dirty="0">
                <a:latin typeface="Comic Sans MS" pitchFamily="66" charset="0"/>
              </a:rPr>
              <a:t>		</a:t>
            </a:r>
            <a:r>
              <a:rPr lang="fr-FR" sz="2400" dirty="0" smtClean="0">
                <a:latin typeface="Comic Sans MS" pitchFamily="66" charset="0"/>
              </a:rPr>
              <a:t>- les centres sympathiques et parasympathiques,</a:t>
            </a:r>
          </a:p>
          <a:p>
            <a:pPr marL="0" indent="0" fontAlgn="auto">
              <a:spcAft>
                <a:spcPts val="0"/>
              </a:spcAft>
              <a:buFont typeface="Arial" pitchFamily="34" charset="0"/>
              <a:buNone/>
              <a:defRPr/>
            </a:pPr>
            <a:r>
              <a:rPr lang="fr-FR" sz="2400" dirty="0">
                <a:latin typeface="Comic Sans MS" pitchFamily="66" charset="0"/>
              </a:rPr>
              <a:t>	</a:t>
            </a:r>
            <a:r>
              <a:rPr lang="fr-FR" sz="2400" dirty="0" smtClean="0">
                <a:latin typeface="Comic Sans MS" pitchFamily="66" charset="0"/>
              </a:rPr>
              <a:t>- 31 paires de nerfs rachidiens émis par la moelle </a:t>
            </a:r>
            <a:br>
              <a:rPr lang="fr-FR" sz="2400" dirty="0" smtClean="0">
                <a:latin typeface="Comic Sans MS" pitchFamily="66" charset="0"/>
              </a:rPr>
            </a:br>
            <a:r>
              <a:rPr lang="fr-FR" sz="2400" dirty="0" smtClean="0">
                <a:latin typeface="Comic Sans MS" pitchFamily="66" charset="0"/>
              </a:rPr>
              <a:t>          épinière,</a:t>
            </a:r>
          </a:p>
          <a:p>
            <a:pPr marL="0" indent="0" fontAlgn="auto">
              <a:spcAft>
                <a:spcPts val="0"/>
              </a:spcAft>
              <a:buFont typeface="Arial" pitchFamily="34" charset="0"/>
              <a:buNone/>
              <a:defRPr/>
            </a:pPr>
            <a:r>
              <a:rPr lang="fr-FR" sz="2400" dirty="0">
                <a:latin typeface="Comic Sans MS" pitchFamily="66" charset="0"/>
              </a:rPr>
              <a:t>	</a:t>
            </a:r>
            <a:r>
              <a:rPr lang="fr-FR" sz="2400" dirty="0" smtClean="0">
                <a:latin typeface="Comic Sans MS" pitchFamily="66" charset="0"/>
              </a:rPr>
              <a:t>-  12 paires de nerfs crâniens issus de l’encéphale au niveau </a:t>
            </a:r>
            <a:br>
              <a:rPr lang="fr-FR" sz="2400" dirty="0" smtClean="0">
                <a:latin typeface="Comic Sans MS" pitchFamily="66" charset="0"/>
              </a:rPr>
            </a:br>
            <a:r>
              <a:rPr lang="fr-FR" sz="2400" dirty="0" smtClean="0">
                <a:latin typeface="Comic Sans MS" pitchFamily="66" charset="0"/>
              </a:rPr>
              <a:t>           du tronc cérébral.</a:t>
            </a:r>
            <a:endParaRPr lang="fr-FR" sz="2400" dirty="0">
              <a:latin typeface="Comic Sans MS" pitchFamily="66" charset="0"/>
            </a:endParaRPr>
          </a:p>
          <a:p>
            <a:pPr marL="0" indent="0" fontAlgn="auto">
              <a:spcAft>
                <a:spcPts val="0"/>
              </a:spcAft>
              <a:buFont typeface="Arial" pitchFamily="34" charset="0"/>
              <a:buNone/>
              <a:defRPr/>
            </a:pPr>
            <a:endParaRPr lang="fr-FR" sz="2400" dirty="0" smtClean="0">
              <a:latin typeface="Comic Sans MS" pitchFamily="66" charset="0"/>
            </a:endParaRPr>
          </a:p>
          <a:p>
            <a:pPr marL="0" indent="0" fontAlgn="auto">
              <a:spcAft>
                <a:spcPts val="0"/>
              </a:spcAft>
              <a:buFont typeface="Arial" pitchFamily="34" charset="0"/>
              <a:buNone/>
              <a:defRPr/>
            </a:pPr>
            <a:endParaRPr lang="fr-FR" sz="2400" dirty="0">
              <a:latin typeface="Comic Sans MS" pitchFamily="66" charset="0"/>
            </a:endParaRPr>
          </a:p>
          <a:p>
            <a:pPr marL="0" indent="0" fontAlgn="auto">
              <a:spcAft>
                <a:spcPts val="0"/>
              </a:spcAft>
              <a:buFont typeface="Arial" pitchFamily="34" charset="0"/>
              <a:buNone/>
              <a:defRPr/>
            </a:pPr>
            <a:endParaRPr lang="fr-FR" sz="2400" dirty="0" smtClean="0">
              <a:latin typeface="Comic Sans MS" pitchFamily="66"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Espace réservé du contenu 2"/>
          <p:cNvSpPr>
            <a:spLocks noGrp="1"/>
          </p:cNvSpPr>
          <p:nvPr>
            <p:ph idx="1"/>
          </p:nvPr>
        </p:nvSpPr>
        <p:spPr>
          <a:xfrm>
            <a:off x="107950" y="228600"/>
            <a:ext cx="9036050" cy="6369050"/>
          </a:xfrm>
        </p:spPr>
        <p:txBody>
          <a:bodyPr rtlCol="0">
            <a:normAutofit lnSpcReduction="10000"/>
          </a:bodyPr>
          <a:lstStyle/>
          <a:p>
            <a:pPr marL="0" indent="0" fontAlgn="auto">
              <a:spcAft>
                <a:spcPts val="0"/>
              </a:spcAft>
              <a:buFont typeface="Arial" pitchFamily="34" charset="0"/>
              <a:buNone/>
              <a:defRPr/>
            </a:pPr>
            <a:endParaRPr lang="fr-FR" sz="2400" u="sng" dirty="0" smtClean="0">
              <a:latin typeface="Comic Sans MS" pitchFamily="66" charset="0"/>
            </a:endParaRPr>
          </a:p>
          <a:p>
            <a:pPr marL="0" indent="0" fontAlgn="auto">
              <a:spcAft>
                <a:spcPts val="0"/>
              </a:spcAft>
              <a:buFont typeface="Arial" pitchFamily="34" charset="0"/>
              <a:buNone/>
              <a:defRPr/>
            </a:pPr>
            <a:r>
              <a:rPr lang="fr-FR" sz="2400" u="sng" dirty="0">
                <a:solidFill>
                  <a:srgbClr val="FF0000"/>
                </a:solidFill>
                <a:latin typeface="Comic Sans MS" pitchFamily="66" charset="0"/>
              </a:rPr>
              <a:t>Le contrôle nerveux des différentes fonctions :</a:t>
            </a:r>
          </a:p>
          <a:p>
            <a:pPr marL="0" indent="0" fontAlgn="auto">
              <a:spcAft>
                <a:spcPts val="0"/>
              </a:spcAft>
              <a:buFont typeface="Arial" pitchFamily="34" charset="0"/>
              <a:buNone/>
              <a:defRPr/>
            </a:pPr>
            <a:r>
              <a:rPr lang="fr-FR" sz="2400" u="sng" dirty="0" smtClean="0">
                <a:solidFill>
                  <a:srgbClr val="FF0000"/>
                </a:solidFill>
                <a:latin typeface="Comic Sans MS" pitchFamily="66" charset="0"/>
              </a:rPr>
              <a:t>les </a:t>
            </a:r>
            <a:r>
              <a:rPr lang="fr-FR" sz="2400" u="sng" dirty="0">
                <a:solidFill>
                  <a:srgbClr val="FF0000"/>
                </a:solidFill>
                <a:latin typeface="Comic Sans MS" pitchFamily="66" charset="0"/>
              </a:rPr>
              <a:t>muscles squelettiques </a:t>
            </a:r>
            <a:r>
              <a:rPr lang="fr-FR" sz="2400" dirty="0">
                <a:solidFill>
                  <a:srgbClr val="FF0000"/>
                </a:solidFill>
                <a:latin typeface="Comic Sans MS" pitchFamily="66" charset="0"/>
              </a:rPr>
              <a:t>: </a:t>
            </a:r>
            <a:endParaRPr lang="fr-FR" sz="2400" dirty="0" smtClean="0">
              <a:solidFill>
                <a:srgbClr val="FF0000"/>
              </a:solidFill>
              <a:latin typeface="Comic Sans MS" pitchFamily="66" charset="0"/>
            </a:endParaRPr>
          </a:p>
          <a:p>
            <a:pPr marL="0" indent="0" fontAlgn="auto">
              <a:spcAft>
                <a:spcPts val="0"/>
              </a:spcAft>
              <a:buFont typeface="Arial" pitchFamily="34" charset="0"/>
              <a:buNone/>
              <a:defRPr/>
            </a:pPr>
            <a:endParaRPr lang="fr-FR" sz="2400" u="sng" dirty="0">
              <a:latin typeface="Comic Sans MS" pitchFamily="66" charset="0"/>
            </a:endParaRPr>
          </a:p>
          <a:p>
            <a:pPr marL="0" indent="0" fontAlgn="auto">
              <a:spcAft>
                <a:spcPts val="0"/>
              </a:spcAft>
              <a:buFont typeface="Arial" pitchFamily="34" charset="0"/>
              <a:buNone/>
              <a:defRPr/>
            </a:pPr>
            <a:r>
              <a:rPr lang="fr-FR" sz="2400" u="sng" dirty="0" smtClean="0">
                <a:solidFill>
                  <a:srgbClr val="0070C0"/>
                </a:solidFill>
                <a:latin typeface="Comic Sans MS" pitchFamily="66" charset="0"/>
              </a:rPr>
              <a:t>Le mouvement réflexe  </a:t>
            </a:r>
            <a:r>
              <a:rPr lang="fr-FR" sz="2400" u="sng" dirty="0" smtClean="0">
                <a:latin typeface="Comic Sans MS" pitchFamily="66" charset="0"/>
              </a:rPr>
              <a:t>:</a:t>
            </a:r>
            <a:endParaRPr lang="fr-FR" sz="2400" u="sng" dirty="0">
              <a:latin typeface="Comic Sans MS" pitchFamily="66" charset="0"/>
            </a:endParaRPr>
          </a:p>
          <a:p>
            <a:pPr marL="0" indent="0" fontAlgn="auto">
              <a:spcAft>
                <a:spcPts val="0"/>
              </a:spcAft>
              <a:buFont typeface="Arial" pitchFamily="34" charset="0"/>
              <a:buNone/>
              <a:defRPr/>
            </a:pPr>
            <a:endParaRPr lang="fr-FR" sz="2400" u="sng" dirty="0" smtClean="0">
              <a:latin typeface="Comic Sans MS" pitchFamily="66" charset="0"/>
            </a:endParaRPr>
          </a:p>
          <a:p>
            <a:pPr marL="0" indent="0" fontAlgn="auto">
              <a:spcAft>
                <a:spcPts val="0"/>
              </a:spcAft>
              <a:buFont typeface="Arial" pitchFamily="34" charset="0"/>
              <a:buNone/>
              <a:defRPr/>
            </a:pPr>
            <a:r>
              <a:rPr lang="fr-FR" sz="2400" dirty="0" smtClean="0">
                <a:latin typeface="Comic Sans MS" pitchFamily="66" charset="0"/>
              </a:rPr>
              <a:t>C’est un mouvement qui se produit sans le contrôle de la volonté.</a:t>
            </a:r>
          </a:p>
          <a:p>
            <a:pPr marL="0" indent="0" fontAlgn="auto">
              <a:spcAft>
                <a:spcPts val="0"/>
              </a:spcAft>
              <a:buFont typeface="Arial" pitchFamily="34" charset="0"/>
              <a:buNone/>
              <a:defRPr/>
            </a:pPr>
            <a:r>
              <a:rPr lang="fr-FR" sz="2400" dirty="0" smtClean="0">
                <a:latin typeface="Comic Sans MS" pitchFamily="66" charset="0"/>
              </a:rPr>
              <a:t>Caractéristique du mouvement réflexe : </a:t>
            </a:r>
          </a:p>
          <a:p>
            <a:pPr marL="0" indent="0" fontAlgn="auto">
              <a:spcAft>
                <a:spcPts val="0"/>
              </a:spcAft>
              <a:buFont typeface="Arial" pitchFamily="34" charset="0"/>
              <a:buNone/>
              <a:defRPr/>
            </a:pPr>
            <a:r>
              <a:rPr lang="fr-FR" sz="2400" dirty="0" smtClean="0">
                <a:latin typeface="Comic Sans MS" pitchFamily="66" charset="0"/>
              </a:rPr>
              <a:t>- il est constant, se produit </a:t>
            </a:r>
            <a:r>
              <a:rPr lang="fr-FR" sz="2400" dirty="0" err="1" smtClean="0">
                <a:latin typeface="Comic Sans MS" pitchFamily="66" charset="0"/>
              </a:rPr>
              <a:t>tjs</a:t>
            </a:r>
            <a:r>
              <a:rPr lang="fr-FR" sz="2400" dirty="0" smtClean="0">
                <a:latin typeface="Comic Sans MS" pitchFamily="66" charset="0"/>
              </a:rPr>
              <a:t> chez le sujet normal,</a:t>
            </a:r>
          </a:p>
          <a:p>
            <a:pPr fontAlgn="auto">
              <a:spcAft>
                <a:spcPts val="0"/>
              </a:spcAft>
              <a:buFontTx/>
              <a:buChar char="-"/>
              <a:defRPr/>
            </a:pPr>
            <a:r>
              <a:rPr lang="fr-FR" sz="2400" dirty="0" smtClean="0">
                <a:latin typeface="Comic Sans MS" pitchFamily="66" charset="0"/>
              </a:rPr>
              <a:t>il est semblable à lui-même, empruntant des voies préétablies,</a:t>
            </a:r>
          </a:p>
          <a:p>
            <a:pPr marL="0" indent="0" fontAlgn="auto">
              <a:spcAft>
                <a:spcPts val="0"/>
              </a:spcAft>
              <a:buFont typeface="Arial" pitchFamily="34" charset="0"/>
              <a:buNone/>
              <a:defRPr/>
            </a:pPr>
            <a:r>
              <a:rPr lang="fr-FR" sz="2400" dirty="0" smtClean="0">
                <a:latin typeface="Comic Sans MS" pitchFamily="66" charset="0"/>
              </a:rPr>
              <a:t>- il ne nécessite aucune éducation préalable car il est inné.</a:t>
            </a:r>
          </a:p>
          <a:p>
            <a:pPr marL="0" indent="0" fontAlgn="auto">
              <a:spcAft>
                <a:spcPts val="0"/>
              </a:spcAft>
              <a:buFont typeface="Arial" pitchFamily="34" charset="0"/>
              <a:buNone/>
              <a:defRPr/>
            </a:pPr>
            <a:endParaRPr lang="fr-FR" sz="2400" dirty="0">
              <a:latin typeface="Comic Sans MS" pitchFamily="66" charset="0"/>
            </a:endParaRPr>
          </a:p>
          <a:p>
            <a:pPr marL="0" indent="0" fontAlgn="auto">
              <a:spcAft>
                <a:spcPts val="0"/>
              </a:spcAft>
              <a:buFont typeface="Arial" pitchFamily="34" charset="0"/>
              <a:buNone/>
              <a:defRPr/>
            </a:pPr>
            <a:r>
              <a:rPr lang="fr-FR" sz="2400" dirty="0" smtClean="0">
                <a:latin typeface="Comic Sans MS" pitchFamily="66" charset="0"/>
              </a:rPr>
              <a:t>La base anatomique du mouvement réflexe est l’arc réflexe.</a:t>
            </a:r>
          </a:p>
          <a:p>
            <a:pPr marL="0" indent="0" fontAlgn="auto">
              <a:spcAft>
                <a:spcPts val="0"/>
              </a:spcAft>
              <a:buFont typeface="Arial" pitchFamily="34" charset="0"/>
              <a:buNone/>
              <a:defRPr/>
            </a:pPr>
            <a:endParaRPr lang="fr-FR" sz="2400" dirty="0">
              <a:latin typeface="Comic Sans MS" pitchFamily="66" charset="0"/>
            </a:endParaRPr>
          </a:p>
          <a:p>
            <a:pPr marL="0" indent="0" fontAlgn="auto">
              <a:spcAft>
                <a:spcPts val="0"/>
              </a:spcAft>
              <a:buFont typeface="Arial" pitchFamily="34" charset="0"/>
              <a:buNone/>
              <a:defRPr/>
            </a:pPr>
            <a:endParaRPr lang="fr-FR" sz="2400" dirty="0" smtClean="0">
              <a:latin typeface="Comic Sans MS" pitchFamily="66" charset="0"/>
            </a:endParaRPr>
          </a:p>
          <a:p>
            <a:pPr marL="0" indent="0" fontAlgn="auto">
              <a:spcAft>
                <a:spcPts val="0"/>
              </a:spcAft>
              <a:buFont typeface="Arial" pitchFamily="34" charset="0"/>
              <a:buNone/>
              <a:defRPr/>
            </a:pPr>
            <a:endParaRPr lang="fr-FR" sz="2400" dirty="0">
              <a:latin typeface="Comic Sans MS" pitchFamily="66" charset="0"/>
            </a:endParaRPr>
          </a:p>
          <a:p>
            <a:pPr marL="0" indent="0" fontAlgn="auto">
              <a:spcAft>
                <a:spcPts val="0"/>
              </a:spcAft>
              <a:buFont typeface="Arial" pitchFamily="34" charset="0"/>
              <a:buNone/>
              <a:defRPr/>
            </a:pPr>
            <a:endParaRPr lang="fr-FR" sz="2400" dirty="0" smtClean="0">
              <a:latin typeface="Comic Sans MS" pitchFamily="66"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Espace réservé du contenu 2"/>
          <p:cNvSpPr>
            <a:spLocks noGrp="1"/>
          </p:cNvSpPr>
          <p:nvPr>
            <p:ph idx="1"/>
          </p:nvPr>
        </p:nvSpPr>
        <p:spPr>
          <a:xfrm>
            <a:off x="107950" y="228600"/>
            <a:ext cx="9036050" cy="6369050"/>
          </a:xfrm>
        </p:spPr>
        <p:txBody>
          <a:bodyPr/>
          <a:lstStyle/>
          <a:p>
            <a:pPr marL="0" indent="0">
              <a:buFont typeface="Arial" charset="0"/>
              <a:buNone/>
            </a:pPr>
            <a:r>
              <a:rPr lang="fr-FR" altLang="fr-FR" sz="4400" smtClean="0">
                <a:latin typeface="Comic Sans MS" pitchFamily="66" charset="0"/>
              </a:rPr>
              <a:t>Le Système central : l’arc réflexe</a:t>
            </a:r>
          </a:p>
        </p:txBody>
      </p:sp>
      <p:pic>
        <p:nvPicPr>
          <p:cNvPr id="706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3" y="1238250"/>
            <a:ext cx="8982075"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Espace réservé du contenu 2"/>
          <p:cNvSpPr>
            <a:spLocks noGrp="1"/>
          </p:cNvSpPr>
          <p:nvPr>
            <p:ph idx="1"/>
          </p:nvPr>
        </p:nvSpPr>
        <p:spPr>
          <a:xfrm>
            <a:off x="107950" y="228600"/>
            <a:ext cx="9036050" cy="6369050"/>
          </a:xfrm>
        </p:spPr>
        <p:txBody>
          <a:bodyPr/>
          <a:lstStyle/>
          <a:p>
            <a:pPr marL="0" indent="0">
              <a:buFont typeface="Arial" charset="0"/>
              <a:buNone/>
            </a:pPr>
            <a:endParaRPr lang="fr-FR" altLang="fr-FR" sz="2400" u="sng" smtClean="0">
              <a:latin typeface="Comic Sans MS" pitchFamily="66" charset="0"/>
            </a:endParaRPr>
          </a:p>
          <a:p>
            <a:pPr marL="0" indent="0">
              <a:buFont typeface="Arial" charset="0"/>
              <a:buNone/>
            </a:pPr>
            <a:r>
              <a:rPr lang="fr-FR" altLang="fr-FR" sz="2400" u="sng" smtClean="0">
                <a:solidFill>
                  <a:srgbClr val="0070C0"/>
                </a:solidFill>
                <a:latin typeface="Comic Sans MS" pitchFamily="66" charset="0"/>
              </a:rPr>
              <a:t>Le réflexe d’extension </a:t>
            </a:r>
            <a:endParaRPr lang="fr-FR" altLang="fr-FR" sz="2400" u="sng" smtClean="0">
              <a:latin typeface="Comic Sans MS" pitchFamily="66" charset="0"/>
            </a:endParaRPr>
          </a:p>
          <a:p>
            <a:pPr marL="0" indent="0">
              <a:buFont typeface="Arial" charset="0"/>
              <a:buNone/>
            </a:pPr>
            <a:endParaRPr lang="fr-FR" altLang="fr-FR" sz="2400" u="sng" smtClean="0">
              <a:latin typeface="Comic Sans MS" pitchFamily="66" charset="0"/>
            </a:endParaRPr>
          </a:p>
          <a:p>
            <a:pPr marL="0" indent="0">
              <a:buFont typeface="Arial" charset="0"/>
              <a:buNone/>
            </a:pPr>
            <a:r>
              <a:rPr lang="fr-FR" altLang="fr-FR" sz="2400" smtClean="0">
                <a:latin typeface="Comic Sans MS" pitchFamily="66" charset="0"/>
              </a:rPr>
              <a:t>La pression du sol sur les pieds  stimule les récepteurs de la peau de la plante des pieds.</a:t>
            </a:r>
          </a:p>
          <a:p>
            <a:pPr marL="0" indent="0">
              <a:buFont typeface="Arial" charset="0"/>
              <a:buNone/>
            </a:pPr>
            <a:r>
              <a:rPr lang="fr-FR" altLang="fr-FR" sz="2400" smtClean="0">
                <a:latin typeface="Comic Sans MS" pitchFamily="66" charset="0"/>
              </a:rPr>
              <a:t>Cette pression déclenche, par voie réflexe, l’action des extenseurs du membre inférieur qui maintiennent la station debout.</a:t>
            </a:r>
            <a:endParaRPr lang="fr-FR" altLang="fr-FR" sz="2400" u="sng" smtClean="0">
              <a:latin typeface="Comic Sans MS" pitchFamily="66" charset="0"/>
            </a:endParaRPr>
          </a:p>
          <a:p>
            <a:pPr marL="0" indent="0">
              <a:buFont typeface="Arial" charset="0"/>
              <a:buNone/>
            </a:pPr>
            <a:endParaRPr lang="fr-FR" altLang="fr-FR" sz="2400" u="sng" smtClean="0">
              <a:latin typeface="Comic Sans MS" pitchFamily="66" charset="0"/>
            </a:endParaRPr>
          </a:p>
          <a:p>
            <a:pPr marL="0" indent="0">
              <a:buFont typeface="Arial" charset="0"/>
              <a:buNone/>
            </a:pPr>
            <a:endParaRPr lang="fr-FR" altLang="fr-FR" sz="2400" u="sng" smtClean="0">
              <a:latin typeface="Comic Sans MS" pitchFamily="66" charset="0"/>
            </a:endParaRPr>
          </a:p>
          <a:p>
            <a:pPr marL="0" indent="0">
              <a:buFont typeface="Arial" charset="0"/>
              <a:buNone/>
            </a:pPr>
            <a:r>
              <a:rPr lang="fr-FR" altLang="fr-FR" sz="2400" u="sng" smtClean="0">
                <a:solidFill>
                  <a:srgbClr val="0070C0"/>
                </a:solidFill>
                <a:latin typeface="Comic Sans MS" pitchFamily="66" charset="0"/>
              </a:rPr>
              <a:t>Le réflexe de flexion</a:t>
            </a:r>
            <a:endParaRPr lang="fr-FR" altLang="fr-FR" sz="2400" u="sng" smtClean="0">
              <a:latin typeface="Comic Sans MS" pitchFamily="66" charset="0"/>
            </a:endParaRPr>
          </a:p>
          <a:p>
            <a:pPr marL="0" indent="0">
              <a:buFont typeface="Arial" charset="0"/>
              <a:buNone/>
            </a:pPr>
            <a:endParaRPr lang="fr-FR" altLang="fr-FR" sz="2400" u="sng" smtClean="0">
              <a:latin typeface="Comic Sans MS" pitchFamily="66" charset="0"/>
            </a:endParaRPr>
          </a:p>
          <a:p>
            <a:pPr marL="0" indent="0">
              <a:buFont typeface="Arial" charset="0"/>
              <a:buNone/>
            </a:pPr>
            <a:r>
              <a:rPr lang="fr-FR" altLang="fr-FR" sz="2400" smtClean="0">
                <a:latin typeface="Comic Sans MS" pitchFamily="66" charset="0"/>
              </a:rPr>
              <a:t>C’est un réflexe de défense. Ex : on se brûle en touchant une surface chaude :</a:t>
            </a:r>
          </a:p>
          <a:p>
            <a:pPr marL="0" indent="0">
              <a:buFont typeface="Arial" charset="0"/>
              <a:buNone/>
            </a:pPr>
            <a:endParaRPr lang="fr-FR" altLang="fr-FR" sz="2400" smtClean="0">
              <a:latin typeface="Comic Sans MS" pitchFamily="66" charset="0"/>
            </a:endParaRPr>
          </a:p>
          <a:p>
            <a:pPr marL="0" indent="0">
              <a:buFont typeface="Arial" charset="0"/>
              <a:buNone/>
            </a:pPr>
            <a:endParaRPr lang="fr-FR" altLang="fr-FR" sz="2400" smtClean="0">
              <a:latin typeface="Comic Sans MS" pitchFamily="66" charset="0"/>
            </a:endParaRPr>
          </a:p>
          <a:p>
            <a:pPr marL="0" indent="0">
              <a:buFont typeface="Arial" charset="0"/>
              <a:buNone/>
            </a:pPr>
            <a:endParaRPr lang="fr-FR" altLang="fr-FR" sz="2400" smtClean="0">
              <a:latin typeface="Comic Sans MS" pitchFamily="66" charset="0"/>
            </a:endParaRPr>
          </a:p>
          <a:p>
            <a:pPr marL="0" indent="0">
              <a:buFont typeface="Arial" charset="0"/>
              <a:buNone/>
            </a:pPr>
            <a:endParaRPr lang="fr-FR" altLang="fr-FR" sz="2400" smtClean="0">
              <a:latin typeface="Comic Sans MS" pitchFamily="66"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Espace réservé du contenu 2"/>
          <p:cNvSpPr>
            <a:spLocks noGrp="1"/>
          </p:cNvSpPr>
          <p:nvPr>
            <p:ph idx="1"/>
          </p:nvPr>
        </p:nvSpPr>
        <p:spPr>
          <a:xfrm>
            <a:off x="107950" y="549275"/>
            <a:ext cx="9036050" cy="5472113"/>
          </a:xfrm>
        </p:spPr>
        <p:txBody>
          <a:bodyPr/>
          <a:lstStyle/>
          <a:p>
            <a:pPr marL="0" indent="0">
              <a:buFont typeface="Arial" charset="0"/>
              <a:buNone/>
            </a:pPr>
            <a:r>
              <a:rPr lang="fr-FR" altLang="fr-FR" sz="2400" u="sng" smtClean="0">
                <a:solidFill>
                  <a:srgbClr val="0070C0"/>
                </a:solidFill>
                <a:latin typeface="Comic Sans MS" pitchFamily="66" charset="0"/>
              </a:rPr>
              <a:t>Le réflexe d’extension croisée </a:t>
            </a:r>
            <a:endParaRPr lang="fr-FR" altLang="fr-FR" sz="2400" u="sng" smtClean="0">
              <a:latin typeface="Comic Sans MS" pitchFamily="66" charset="0"/>
            </a:endParaRPr>
          </a:p>
          <a:p>
            <a:pPr marL="0" indent="0">
              <a:buFont typeface="Arial" charset="0"/>
              <a:buNone/>
            </a:pPr>
            <a:endParaRPr lang="fr-FR" altLang="fr-FR" sz="2400" u="sng" smtClean="0">
              <a:latin typeface="Comic Sans MS" pitchFamily="66" charset="0"/>
            </a:endParaRPr>
          </a:p>
          <a:p>
            <a:pPr marL="0" indent="0">
              <a:buFont typeface="Arial" charset="0"/>
              <a:buNone/>
            </a:pPr>
            <a:r>
              <a:rPr lang="fr-FR" altLang="fr-FR" sz="2400" smtClean="0">
                <a:latin typeface="Comic Sans MS" pitchFamily="66" charset="0"/>
              </a:rPr>
              <a:t>C’est une réponse élargie du réflexe de flexion qui intéresse aussi le membre opposé.</a:t>
            </a:r>
          </a:p>
          <a:p>
            <a:pPr marL="0" indent="0">
              <a:buFont typeface="Arial" charset="0"/>
              <a:buNone/>
            </a:pPr>
            <a:endParaRPr lang="fr-FR" altLang="fr-FR" sz="2400" smtClean="0">
              <a:latin typeface="Comic Sans MS" pitchFamily="66" charset="0"/>
            </a:endParaRPr>
          </a:p>
          <a:p>
            <a:pPr marL="0" indent="0">
              <a:buFont typeface="Arial" charset="0"/>
              <a:buNone/>
            </a:pPr>
            <a:r>
              <a:rPr lang="fr-FR" altLang="fr-FR" sz="2400" smtClean="0">
                <a:latin typeface="Comic Sans MS" pitchFamily="66" charset="0"/>
              </a:rPr>
              <a:t>Ex : la piqure de la plante d’un pied déclenche la flexion du membre et le renforcement de l’extension de l’autre membre.. </a:t>
            </a:r>
          </a:p>
          <a:p>
            <a:pPr marL="0" indent="0">
              <a:buFont typeface="Arial" charset="0"/>
              <a:buNone/>
            </a:pPr>
            <a:endParaRPr lang="fr-FR" altLang="fr-FR" sz="2400" smtClean="0">
              <a:latin typeface="Comic Sans MS" pitchFamily="66"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Espace réservé du contenu 2"/>
          <p:cNvSpPr>
            <a:spLocks noGrp="1"/>
          </p:cNvSpPr>
          <p:nvPr>
            <p:ph idx="1"/>
          </p:nvPr>
        </p:nvSpPr>
        <p:spPr>
          <a:xfrm>
            <a:off x="107950" y="228600"/>
            <a:ext cx="9036050" cy="6369050"/>
          </a:xfrm>
        </p:spPr>
        <p:txBody>
          <a:bodyPr/>
          <a:lstStyle/>
          <a:p>
            <a:pPr marL="0" indent="0">
              <a:buFont typeface="Arial" charset="0"/>
              <a:buNone/>
            </a:pPr>
            <a:r>
              <a:rPr lang="fr-FR" altLang="fr-FR" sz="2400" u="sng" smtClean="0">
                <a:solidFill>
                  <a:srgbClr val="0070C0"/>
                </a:solidFill>
                <a:latin typeface="Comic Sans MS" pitchFamily="66" charset="0"/>
              </a:rPr>
              <a:t>Les réflexes proprioceptifs </a:t>
            </a:r>
          </a:p>
          <a:p>
            <a:pPr marL="0" indent="0">
              <a:buFont typeface="Arial" charset="0"/>
              <a:buNone/>
            </a:pPr>
            <a:endParaRPr lang="fr-FR" altLang="fr-FR" sz="2400" u="sng" smtClean="0">
              <a:latin typeface="Comic Sans MS" pitchFamily="66" charset="0"/>
            </a:endParaRPr>
          </a:p>
          <a:p>
            <a:pPr marL="0" indent="0">
              <a:buFont typeface="Arial" charset="0"/>
              <a:buNone/>
            </a:pPr>
            <a:r>
              <a:rPr lang="fr-FR" altLang="fr-FR" sz="2400" smtClean="0">
                <a:latin typeface="Comic Sans MS" pitchFamily="66" charset="0"/>
              </a:rPr>
              <a:t>Ils ont pour point de départ les </a:t>
            </a:r>
            <a:r>
              <a:rPr lang="fr-FR" altLang="fr-FR" sz="2400" u="sng" smtClean="0">
                <a:latin typeface="Comic Sans MS" pitchFamily="66" charset="0"/>
              </a:rPr>
              <a:t>récepteurs proprioceptifs </a:t>
            </a:r>
            <a:r>
              <a:rPr lang="fr-FR" altLang="fr-FR" sz="2400" smtClean="0">
                <a:latin typeface="Comic Sans MS" pitchFamily="66" charset="0"/>
              </a:rPr>
              <a:t>qui se trouvent dans les </a:t>
            </a:r>
            <a:r>
              <a:rPr lang="fr-FR" altLang="fr-FR" sz="2400" smtClean="0">
                <a:solidFill>
                  <a:srgbClr val="0070C0"/>
                </a:solidFill>
                <a:latin typeface="Comic Sans MS" pitchFamily="66" charset="0"/>
              </a:rPr>
              <a:t>muscles</a:t>
            </a:r>
            <a:r>
              <a:rPr lang="fr-FR" altLang="fr-FR" sz="2400" smtClean="0">
                <a:latin typeface="Comic Sans MS" pitchFamily="66" charset="0"/>
              </a:rPr>
              <a:t>, </a:t>
            </a:r>
            <a:r>
              <a:rPr lang="fr-FR" altLang="fr-FR" sz="2400" smtClean="0">
                <a:solidFill>
                  <a:srgbClr val="0070C0"/>
                </a:solidFill>
                <a:latin typeface="Comic Sans MS" pitchFamily="66" charset="0"/>
              </a:rPr>
              <a:t>tendons </a:t>
            </a:r>
            <a:r>
              <a:rPr lang="fr-FR" altLang="fr-FR" sz="2400" smtClean="0">
                <a:latin typeface="Comic Sans MS" pitchFamily="66" charset="0"/>
              </a:rPr>
              <a:t>et </a:t>
            </a:r>
            <a:r>
              <a:rPr lang="fr-FR" altLang="fr-FR" sz="2400" smtClean="0">
                <a:solidFill>
                  <a:srgbClr val="0070C0"/>
                </a:solidFill>
                <a:latin typeface="Comic Sans MS" pitchFamily="66" charset="0"/>
              </a:rPr>
              <a:t>articulations</a:t>
            </a:r>
            <a:r>
              <a:rPr lang="fr-FR" altLang="fr-FR" sz="2400" smtClean="0">
                <a:latin typeface="Comic Sans MS" pitchFamily="66" charset="0"/>
              </a:rPr>
              <a:t>.</a:t>
            </a:r>
          </a:p>
          <a:p>
            <a:pPr marL="0" indent="0">
              <a:buFont typeface="Arial" charset="0"/>
              <a:buNone/>
            </a:pPr>
            <a:endParaRPr lang="fr-FR" altLang="fr-FR" sz="2400" smtClean="0">
              <a:latin typeface="Comic Sans MS" pitchFamily="66" charset="0"/>
            </a:endParaRPr>
          </a:p>
          <a:p>
            <a:pPr marL="0" indent="0">
              <a:buFont typeface="Arial" charset="0"/>
              <a:buNone/>
            </a:pPr>
            <a:r>
              <a:rPr lang="fr-FR" altLang="fr-FR" sz="2400" smtClean="0">
                <a:solidFill>
                  <a:srgbClr val="00B050"/>
                </a:solidFill>
                <a:latin typeface="Comic Sans MS" pitchFamily="66" charset="0"/>
              </a:rPr>
              <a:t>Le réflexe myotatique </a:t>
            </a:r>
            <a:r>
              <a:rPr lang="fr-FR" altLang="fr-FR" sz="2400" smtClean="0">
                <a:latin typeface="Comic Sans MS" pitchFamily="66" charset="0"/>
              </a:rPr>
              <a:t>: si on étire un muscle par voie réflexe il se contracte. C’est un réflexe de défense.</a:t>
            </a:r>
          </a:p>
          <a:p>
            <a:pPr marL="0" indent="0">
              <a:buFont typeface="Arial" charset="0"/>
              <a:buNone/>
            </a:pPr>
            <a:endParaRPr lang="fr-FR" altLang="fr-FR" sz="2400" smtClean="0">
              <a:latin typeface="Comic Sans MS" pitchFamily="66" charset="0"/>
            </a:endParaRPr>
          </a:p>
          <a:p>
            <a:pPr marL="0" indent="0">
              <a:buFont typeface="Arial" charset="0"/>
              <a:buNone/>
            </a:pPr>
            <a:r>
              <a:rPr lang="fr-FR" altLang="fr-FR" sz="2400" smtClean="0">
                <a:latin typeface="Comic Sans MS" pitchFamily="66" charset="0"/>
              </a:rPr>
              <a:t>Le réflexe myotatique doit être recherché dans le geste sportif :l’étirement préalable favorise sa contraction.</a:t>
            </a:r>
          </a:p>
          <a:p>
            <a:pPr marL="0" indent="0">
              <a:buFont typeface="Arial" charset="0"/>
              <a:buNone/>
            </a:pPr>
            <a:endParaRPr lang="fr-FR" altLang="fr-FR" sz="2400" smtClean="0">
              <a:latin typeface="Comic Sans MS" pitchFamily="66"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Espace réservé du contenu 2"/>
          <p:cNvSpPr>
            <a:spLocks noGrp="1"/>
          </p:cNvSpPr>
          <p:nvPr>
            <p:ph idx="1"/>
          </p:nvPr>
        </p:nvSpPr>
        <p:spPr>
          <a:xfrm>
            <a:off x="107950" y="228600"/>
            <a:ext cx="9036050" cy="6369050"/>
          </a:xfrm>
        </p:spPr>
        <p:txBody>
          <a:bodyPr rtlCol="0">
            <a:normAutofit lnSpcReduction="10000"/>
          </a:bodyPr>
          <a:lstStyle/>
          <a:p>
            <a:pPr marL="0" indent="0" algn="ctr" fontAlgn="auto">
              <a:spcAft>
                <a:spcPts val="0"/>
              </a:spcAft>
              <a:buFont typeface="Arial" pitchFamily="34" charset="0"/>
              <a:buNone/>
              <a:defRPr/>
            </a:pPr>
            <a:r>
              <a:rPr lang="fr-FR" sz="4000" u="sng" dirty="0" smtClean="0">
                <a:solidFill>
                  <a:srgbClr val="FF0000"/>
                </a:solidFill>
                <a:latin typeface="Comic Sans MS" pitchFamily="66" charset="0"/>
              </a:rPr>
              <a:t>INTRODUCTION :</a:t>
            </a:r>
          </a:p>
          <a:p>
            <a:pPr marL="0" indent="0" fontAlgn="auto">
              <a:spcAft>
                <a:spcPts val="0"/>
              </a:spcAft>
              <a:buFont typeface="Arial" pitchFamily="34" charset="0"/>
              <a:buNone/>
              <a:defRPr/>
            </a:pPr>
            <a:endParaRPr lang="fr-FR" sz="2400" dirty="0">
              <a:latin typeface="Comic Sans MS" pitchFamily="66" charset="0"/>
            </a:endParaRPr>
          </a:p>
          <a:p>
            <a:pPr marL="0" indent="0" fontAlgn="auto">
              <a:spcAft>
                <a:spcPts val="0"/>
              </a:spcAft>
              <a:buFont typeface="Arial" pitchFamily="34" charset="0"/>
              <a:buNone/>
              <a:defRPr/>
            </a:pPr>
            <a:r>
              <a:rPr lang="fr-FR" sz="2400" u="sng" dirty="0" smtClean="0">
                <a:latin typeface="Comic Sans MS" pitchFamily="66" charset="0"/>
              </a:rPr>
              <a:t>- L’appareil de commande </a:t>
            </a:r>
            <a:r>
              <a:rPr lang="fr-FR" sz="2400" dirty="0">
                <a:latin typeface="Comic Sans MS" pitchFamily="66" charset="0"/>
              </a:rPr>
              <a:t>: </a:t>
            </a:r>
            <a:r>
              <a:rPr lang="fr-FR" sz="2400" dirty="0" smtClean="0">
                <a:latin typeface="Comic Sans MS" pitchFamily="66" charset="0"/>
              </a:rPr>
              <a:t>sans lui, nous ne pourrions avoir de relation avec le milieu environnant, il ajuste la réponse de notre organisme par rapport au milieu extérieur mais également par rapport à l’organisme lui-même.</a:t>
            </a:r>
          </a:p>
          <a:p>
            <a:pPr marL="0" indent="0" fontAlgn="auto">
              <a:spcAft>
                <a:spcPts val="0"/>
              </a:spcAft>
              <a:buFont typeface="Arial" pitchFamily="34" charset="0"/>
              <a:buNone/>
              <a:defRPr/>
            </a:pPr>
            <a:r>
              <a:rPr lang="fr-FR" sz="2400" dirty="0" smtClean="0">
                <a:latin typeface="Comic Sans MS" pitchFamily="66" charset="0"/>
              </a:rPr>
              <a:t>Il regroupe deux grands systèmes : </a:t>
            </a:r>
          </a:p>
          <a:p>
            <a:pPr marL="0" indent="0" fontAlgn="auto">
              <a:spcAft>
                <a:spcPts val="0"/>
              </a:spcAft>
              <a:buFont typeface="Arial" pitchFamily="34" charset="0"/>
              <a:buNone/>
              <a:defRPr/>
            </a:pPr>
            <a:r>
              <a:rPr lang="fr-FR" sz="2400" dirty="0" smtClean="0">
                <a:latin typeface="Comic Sans MS" pitchFamily="66" charset="0"/>
              </a:rPr>
              <a:t>Le système nerveux central (S.N.C),</a:t>
            </a:r>
          </a:p>
          <a:p>
            <a:pPr marL="0" indent="0" fontAlgn="auto">
              <a:spcAft>
                <a:spcPts val="0"/>
              </a:spcAft>
              <a:buFont typeface="Arial" pitchFamily="34" charset="0"/>
              <a:buNone/>
              <a:defRPr/>
            </a:pPr>
            <a:r>
              <a:rPr lang="fr-FR" sz="2400" dirty="0" smtClean="0">
                <a:latin typeface="Comic Sans MS" pitchFamily="66" charset="0"/>
              </a:rPr>
              <a:t>Le système nerveux autonome appelé encore système nerveux végétatif </a:t>
            </a:r>
            <a:r>
              <a:rPr lang="fr-FR" sz="2400" dirty="0">
                <a:latin typeface="Comic Sans MS" pitchFamily="66" charset="0"/>
              </a:rPr>
              <a:t>(</a:t>
            </a:r>
            <a:r>
              <a:rPr lang="fr-FR" sz="2400" dirty="0" smtClean="0">
                <a:latin typeface="Comic Sans MS" pitchFamily="66" charset="0"/>
              </a:rPr>
              <a:t>S.N.A ou S.N.N.V.),</a:t>
            </a:r>
          </a:p>
          <a:p>
            <a:pPr marL="0" indent="0" fontAlgn="auto">
              <a:spcAft>
                <a:spcPts val="0"/>
              </a:spcAft>
              <a:buFont typeface="Arial" pitchFamily="34" charset="0"/>
              <a:buNone/>
              <a:defRPr/>
            </a:pPr>
            <a:r>
              <a:rPr lang="fr-FR" sz="2400" dirty="0" smtClean="0">
                <a:latin typeface="Comic Sans MS" pitchFamily="66" charset="0"/>
              </a:rPr>
              <a:t>Le second étant en liaison et plus ou moins sous la dépendance du premier (S.N.C.),</a:t>
            </a:r>
          </a:p>
          <a:p>
            <a:pPr marL="0" indent="0" fontAlgn="auto">
              <a:spcAft>
                <a:spcPts val="0"/>
              </a:spcAft>
              <a:buFont typeface="Arial" pitchFamily="34" charset="0"/>
              <a:buNone/>
              <a:defRPr/>
            </a:pPr>
            <a:r>
              <a:rPr lang="fr-FR" sz="2400" dirty="0" smtClean="0">
                <a:latin typeface="Comic Sans MS" pitchFamily="66" charset="0"/>
              </a:rPr>
              <a:t>Le S.N.C. et le S.N.A sont également en relation étroite avec un troisième système de commande :</a:t>
            </a:r>
          </a:p>
          <a:p>
            <a:pPr marL="0" indent="0" fontAlgn="auto">
              <a:spcAft>
                <a:spcPts val="0"/>
              </a:spcAft>
              <a:buFont typeface="Arial" pitchFamily="34" charset="0"/>
              <a:buNone/>
              <a:defRPr/>
            </a:pPr>
            <a:endParaRPr lang="fr-FR" sz="2400" dirty="0">
              <a:latin typeface="Comic Sans MS" pitchFamily="66" charset="0"/>
            </a:endParaRPr>
          </a:p>
          <a:p>
            <a:pPr marL="0" indent="0" algn="ctr" fontAlgn="auto">
              <a:spcAft>
                <a:spcPts val="0"/>
              </a:spcAft>
              <a:buFont typeface="Arial" pitchFamily="34" charset="0"/>
              <a:buNone/>
              <a:defRPr/>
            </a:pPr>
            <a:r>
              <a:rPr lang="fr-FR" sz="2800" b="1" dirty="0" smtClean="0">
                <a:latin typeface="Comic Sans MS" pitchFamily="66" charset="0"/>
              </a:rPr>
              <a:t>Le système hormonale</a:t>
            </a:r>
            <a:r>
              <a:rPr lang="fr-FR" sz="2400" dirty="0" smtClean="0">
                <a:latin typeface="Comic Sans MS" pitchFamily="66" charset="0"/>
              </a:rPr>
              <a:t>.	</a:t>
            </a:r>
            <a:endParaRPr lang="fr-FR" sz="2400" dirty="0">
              <a:latin typeface="Comic Sans MS" pitchFamily="66"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Espace réservé du contenu 2"/>
          <p:cNvSpPr>
            <a:spLocks noGrp="1"/>
          </p:cNvSpPr>
          <p:nvPr>
            <p:ph idx="1"/>
          </p:nvPr>
        </p:nvSpPr>
        <p:spPr>
          <a:xfrm>
            <a:off x="107950" y="228600"/>
            <a:ext cx="9036050" cy="6369050"/>
          </a:xfrm>
        </p:spPr>
        <p:txBody>
          <a:bodyPr/>
          <a:lstStyle/>
          <a:p>
            <a:pPr marL="0" indent="0">
              <a:buFont typeface="Arial" charset="0"/>
              <a:buNone/>
            </a:pPr>
            <a:r>
              <a:rPr lang="fr-FR" altLang="fr-FR" sz="2400" u="sng" smtClean="0">
                <a:latin typeface="Comic Sans MS" pitchFamily="66" charset="0"/>
              </a:rPr>
              <a:t>L’équilibration et la posture :</a:t>
            </a:r>
          </a:p>
          <a:p>
            <a:pPr marL="0" indent="0">
              <a:buFont typeface="Arial" charset="0"/>
              <a:buNone/>
            </a:pPr>
            <a:endParaRPr lang="fr-FR" altLang="fr-FR" sz="2400" u="sng" smtClean="0">
              <a:latin typeface="Comic Sans MS" pitchFamily="66" charset="0"/>
            </a:endParaRPr>
          </a:p>
          <a:p>
            <a:pPr marL="0" indent="0">
              <a:buFont typeface="Arial" charset="0"/>
              <a:buNone/>
            </a:pPr>
            <a:r>
              <a:rPr lang="fr-FR" altLang="fr-FR" sz="2400" smtClean="0">
                <a:latin typeface="Comic Sans MS" pitchFamily="66" charset="0"/>
              </a:rPr>
              <a:t>L’équilibre, le maintien de la station debout résultent de la coordination d’une quantité de réflexes qui réajustent constamment, par un jeu musculaire très fin, la position du corps.</a:t>
            </a:r>
          </a:p>
          <a:p>
            <a:pPr marL="0" indent="0">
              <a:buFont typeface="Arial" charset="0"/>
              <a:buNone/>
            </a:pPr>
            <a:endParaRPr lang="fr-FR" altLang="fr-FR" sz="2400" smtClean="0">
              <a:latin typeface="Comic Sans MS" pitchFamily="66" charset="0"/>
            </a:endParaRPr>
          </a:p>
          <a:p>
            <a:pPr marL="0" indent="0">
              <a:buFont typeface="Arial" charset="0"/>
              <a:buNone/>
            </a:pPr>
            <a:r>
              <a:rPr lang="fr-FR" altLang="fr-FR" sz="2400" smtClean="0">
                <a:latin typeface="Comic Sans MS" pitchFamily="66" charset="0"/>
              </a:rPr>
              <a:t>Les centres nerveux qui interviennent sont : la moelle, le bulbe et le cervelet.</a:t>
            </a:r>
          </a:p>
          <a:p>
            <a:pPr marL="0" indent="0">
              <a:buFont typeface="Arial" charset="0"/>
              <a:buNone/>
            </a:pPr>
            <a:endParaRPr lang="fr-FR" altLang="fr-FR" sz="2400" smtClean="0">
              <a:latin typeface="Comic Sans MS" pitchFamily="66" charset="0"/>
            </a:endParaRPr>
          </a:p>
          <a:p>
            <a:pPr marL="0" indent="0">
              <a:buFont typeface="Arial" charset="0"/>
              <a:buNone/>
            </a:pPr>
            <a:r>
              <a:rPr lang="fr-FR" altLang="fr-FR" sz="2400" smtClean="0">
                <a:latin typeface="Comic Sans MS" pitchFamily="66" charset="0"/>
              </a:rPr>
              <a:t> Le cortex peut aussi intervenir sur ces centres si bien que nous pouvons exercer à tout moment une influence consciente sur l’équilibre et la posture.</a:t>
            </a:r>
          </a:p>
          <a:p>
            <a:pPr marL="0" indent="0">
              <a:buFont typeface="Arial" charset="0"/>
              <a:buNone/>
            </a:pPr>
            <a:endParaRPr lang="fr-FR" altLang="fr-FR" sz="2400" smtClean="0">
              <a:latin typeface="Comic Sans MS" pitchFamily="66" charset="0"/>
            </a:endParaRPr>
          </a:p>
          <a:p>
            <a:pPr marL="0" indent="0">
              <a:buFont typeface="Arial" charset="0"/>
              <a:buNone/>
            </a:pPr>
            <a:endParaRPr lang="fr-FR" altLang="fr-FR" sz="2400" smtClean="0">
              <a:latin typeface="Comic Sans MS" pitchFamily="66"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Espace réservé du contenu 2"/>
          <p:cNvSpPr>
            <a:spLocks noGrp="1"/>
          </p:cNvSpPr>
          <p:nvPr>
            <p:ph idx="1"/>
          </p:nvPr>
        </p:nvSpPr>
        <p:spPr>
          <a:xfrm>
            <a:off x="107950" y="228600"/>
            <a:ext cx="9036050" cy="6369050"/>
          </a:xfrm>
        </p:spPr>
        <p:txBody>
          <a:bodyPr/>
          <a:lstStyle/>
          <a:p>
            <a:pPr marL="0" indent="0">
              <a:buFont typeface="Arial" charset="0"/>
              <a:buNone/>
            </a:pPr>
            <a:r>
              <a:rPr lang="fr-FR" altLang="fr-FR" sz="2400" u="sng" smtClean="0">
                <a:latin typeface="Comic Sans MS" pitchFamily="66" charset="0"/>
              </a:rPr>
              <a:t>Le tonus musculaire :</a:t>
            </a:r>
          </a:p>
          <a:p>
            <a:pPr marL="0" indent="0">
              <a:buFont typeface="Arial" charset="0"/>
              <a:buNone/>
            </a:pPr>
            <a:endParaRPr lang="fr-FR" altLang="fr-FR" sz="2400" u="sng" smtClean="0">
              <a:latin typeface="Comic Sans MS" pitchFamily="66" charset="0"/>
            </a:endParaRPr>
          </a:p>
          <a:p>
            <a:pPr marL="0" indent="0">
              <a:buFont typeface="Arial" charset="0"/>
              <a:buNone/>
            </a:pPr>
            <a:r>
              <a:rPr lang="fr-FR" altLang="fr-FR" sz="2400" smtClean="0">
                <a:latin typeface="Comic Sans MS" pitchFamily="66" charset="0"/>
              </a:rPr>
              <a:t>L’équilibre et la posture ne sont possibles que parce que les muscles ont la propriété de posséder un certain tonus, c’est-à-dire d’être toujours légèrement contractés. </a:t>
            </a:r>
          </a:p>
          <a:p>
            <a:pPr marL="0" indent="0">
              <a:buFont typeface="Arial" charset="0"/>
              <a:buNone/>
            </a:pPr>
            <a:r>
              <a:rPr lang="fr-FR" altLang="fr-FR" sz="2400" smtClean="0">
                <a:latin typeface="Comic Sans MS" pitchFamily="66" charset="0"/>
              </a:rPr>
              <a:t>Il traduit une activité permanente du muscle et il reste sous la dépendance des centres nerveux qui peuvent le renforcer ou l’inhiber partiellement (sujets toniques ou relâchés).</a:t>
            </a:r>
          </a:p>
          <a:p>
            <a:pPr marL="0" indent="0">
              <a:buFont typeface="Arial" charset="0"/>
              <a:buNone/>
            </a:pPr>
            <a:endParaRPr lang="fr-FR" altLang="fr-FR" sz="2400" smtClean="0">
              <a:latin typeface="Comic Sans MS" pitchFamily="66" charset="0"/>
            </a:endParaRPr>
          </a:p>
          <a:p>
            <a:pPr marL="0" indent="0">
              <a:buFont typeface="Arial" charset="0"/>
              <a:buNone/>
            </a:pPr>
            <a:endParaRPr lang="fr-FR" altLang="fr-FR" sz="2400" smtClean="0">
              <a:latin typeface="Comic Sans MS" pitchFamily="66"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Espace réservé du contenu 2"/>
          <p:cNvSpPr>
            <a:spLocks noGrp="1"/>
          </p:cNvSpPr>
          <p:nvPr>
            <p:ph idx="1"/>
          </p:nvPr>
        </p:nvSpPr>
        <p:spPr>
          <a:xfrm>
            <a:off x="107950" y="228600"/>
            <a:ext cx="9036050" cy="6369050"/>
          </a:xfrm>
        </p:spPr>
        <p:txBody>
          <a:bodyPr/>
          <a:lstStyle/>
          <a:p>
            <a:pPr marL="0" indent="0">
              <a:buFont typeface="Arial" charset="0"/>
              <a:buNone/>
            </a:pPr>
            <a:r>
              <a:rPr lang="fr-FR" altLang="fr-FR" sz="2400" u="sng" smtClean="0">
                <a:latin typeface="Comic Sans MS" pitchFamily="66" charset="0"/>
              </a:rPr>
              <a:t>Le mouvement volontaire :</a:t>
            </a:r>
          </a:p>
          <a:p>
            <a:pPr marL="0" indent="0">
              <a:buFont typeface="Arial" charset="0"/>
              <a:buNone/>
            </a:pPr>
            <a:endParaRPr lang="fr-FR" altLang="fr-FR" sz="2400" u="sng" smtClean="0">
              <a:latin typeface="Comic Sans MS" pitchFamily="66" charset="0"/>
            </a:endParaRPr>
          </a:p>
          <a:p>
            <a:pPr marL="0" indent="0">
              <a:buFont typeface="Arial" charset="0"/>
              <a:buNone/>
            </a:pPr>
            <a:r>
              <a:rPr lang="fr-FR" altLang="fr-FR" sz="2400" smtClean="0">
                <a:latin typeface="Comic Sans MS" pitchFamily="66" charset="0"/>
              </a:rPr>
              <a:t>C’est dans l’écorce cérébrale (cortex) que s’élaborent les sensations c’est-à-dire les phénomène de conscience créés chez l’individu grâce aux informations de ses récepteurs.</a:t>
            </a:r>
          </a:p>
          <a:p>
            <a:pPr marL="0" indent="0">
              <a:buFont typeface="Arial" charset="0"/>
              <a:buNone/>
            </a:pPr>
            <a:endParaRPr lang="fr-FR" altLang="fr-FR" sz="2400" smtClean="0">
              <a:latin typeface="Comic Sans MS" pitchFamily="66" charset="0"/>
            </a:endParaRPr>
          </a:p>
          <a:p>
            <a:pPr marL="0" indent="0">
              <a:buFont typeface="Arial" charset="0"/>
              <a:buNone/>
            </a:pPr>
            <a:r>
              <a:rPr lang="fr-FR" altLang="fr-FR" sz="2400" smtClean="0">
                <a:latin typeface="Comic Sans MS" pitchFamily="66" charset="0"/>
              </a:rPr>
              <a:t>De l’écorce partent en sens inverse, les influx qui suscitent des mouvements réellement volontaires. Le cortex est indispensable au développement et à l’exercice de l’intelligence.</a:t>
            </a:r>
          </a:p>
          <a:p>
            <a:pPr marL="0" indent="0">
              <a:buFont typeface="Arial" charset="0"/>
              <a:buNone/>
            </a:pPr>
            <a:endParaRPr lang="fr-FR" altLang="fr-FR" sz="2400" smtClean="0">
              <a:latin typeface="Comic Sans MS" pitchFamily="66" charset="0"/>
            </a:endParaRPr>
          </a:p>
          <a:p>
            <a:pPr marL="0" indent="0">
              <a:buFont typeface="Arial" charset="0"/>
              <a:buNone/>
            </a:pPr>
            <a:r>
              <a:rPr lang="fr-FR" altLang="fr-FR" sz="2400" smtClean="0">
                <a:latin typeface="Comic Sans MS" pitchFamily="66" charset="0"/>
              </a:rPr>
              <a:t>On distingue dans le cortex des aires bien distinctes ayant chacune un rôle précis :</a:t>
            </a:r>
          </a:p>
          <a:p>
            <a:pPr marL="0" indent="0">
              <a:buFont typeface="Arial" charset="0"/>
              <a:buNone/>
            </a:pPr>
            <a:r>
              <a:rPr lang="fr-FR" altLang="fr-FR" sz="2400" smtClean="0">
                <a:latin typeface="Comic Sans MS" pitchFamily="66" charset="0"/>
              </a:rPr>
              <a:t>	- aire de projection de la sensibilité générale où arrivent les influx venus des récepteurs.</a:t>
            </a:r>
          </a:p>
          <a:p>
            <a:pPr marL="0" indent="0">
              <a:buFont typeface="Arial" charset="0"/>
              <a:buNone/>
            </a:pPr>
            <a:endParaRPr lang="fr-FR" altLang="fr-FR" sz="2400" smtClean="0">
              <a:latin typeface="Comic Sans MS" pitchFamily="66" charset="0"/>
            </a:endParaRPr>
          </a:p>
          <a:p>
            <a:pPr marL="0" indent="0">
              <a:buFont typeface="Arial" charset="0"/>
              <a:buNone/>
            </a:pPr>
            <a:endParaRPr lang="fr-FR" altLang="fr-FR" sz="2400" smtClean="0">
              <a:latin typeface="Comic Sans MS" pitchFamily="66"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Espace réservé du contenu 2"/>
          <p:cNvSpPr>
            <a:spLocks noGrp="1"/>
          </p:cNvSpPr>
          <p:nvPr>
            <p:ph idx="1"/>
          </p:nvPr>
        </p:nvSpPr>
        <p:spPr>
          <a:xfrm>
            <a:off x="107950" y="228600"/>
            <a:ext cx="9036050" cy="6369050"/>
          </a:xfrm>
        </p:spPr>
        <p:txBody>
          <a:bodyPr/>
          <a:lstStyle/>
          <a:p>
            <a:pPr marL="0" indent="0">
              <a:buFont typeface="Arial" charset="0"/>
              <a:buNone/>
            </a:pPr>
            <a:r>
              <a:rPr lang="fr-FR" altLang="fr-FR" sz="2400" smtClean="0">
                <a:latin typeface="Comic Sans MS" pitchFamily="66" charset="0"/>
              </a:rPr>
              <a:t>	- la zone de perceptions de la sensibilité générale où sont identifiées, reconnues toutes ces sensations..</a:t>
            </a:r>
          </a:p>
          <a:p>
            <a:pPr marL="0" indent="0">
              <a:buFont typeface="Arial" charset="0"/>
              <a:buNone/>
            </a:pPr>
            <a:r>
              <a:rPr lang="fr-FR" altLang="fr-FR" sz="2400" smtClean="0">
                <a:latin typeface="Comic Sans MS" pitchFamily="66" charset="0"/>
              </a:rPr>
              <a:t>	- l’aire motrice, d’où partent des neurones moteurs dans toutes les parties du corps,</a:t>
            </a:r>
          </a:p>
          <a:p>
            <a:pPr marL="0" indent="0">
              <a:buFont typeface="Arial" charset="0"/>
              <a:buNone/>
            </a:pPr>
            <a:r>
              <a:rPr lang="fr-FR" altLang="fr-FR" sz="2400" smtClean="0">
                <a:latin typeface="Comic Sans MS" pitchFamily="66" charset="0"/>
              </a:rPr>
              <a:t>	- l’aire psychomotrice qui est le centre de commandement supérieur, responsables des praxis (fonction qui consistent à coordonner des mouvements de façon à les adapter à une fin déterminée).</a:t>
            </a:r>
          </a:p>
          <a:p>
            <a:pPr marL="0" indent="0">
              <a:buFont typeface="Arial" charset="0"/>
              <a:buNone/>
            </a:pPr>
            <a:endParaRPr lang="fr-FR" altLang="fr-FR" sz="2400" smtClean="0">
              <a:latin typeface="Comic Sans MS" pitchFamily="66" charset="0"/>
            </a:endParaRPr>
          </a:p>
          <a:p>
            <a:pPr marL="0" indent="0">
              <a:buFont typeface="Arial" charset="0"/>
              <a:buNone/>
            </a:pPr>
            <a:r>
              <a:rPr lang="fr-FR" altLang="fr-FR" sz="2400" smtClean="0">
                <a:latin typeface="Comic Sans MS" pitchFamily="66" charset="0"/>
              </a:rPr>
              <a:t>Grace aux influx sensitifs, le cortex est capable de synthétiser une quantité d’informations et de déclencher des mouvements, des comportements sans cesse réadaptés.</a:t>
            </a:r>
          </a:p>
          <a:p>
            <a:pPr marL="0" indent="0">
              <a:buFont typeface="Arial" charset="0"/>
              <a:buNone/>
            </a:pPr>
            <a:endParaRPr lang="fr-FR" altLang="fr-FR" sz="2400" smtClean="0">
              <a:latin typeface="Comic Sans MS" pitchFamily="66" charset="0"/>
            </a:endParaRPr>
          </a:p>
          <a:p>
            <a:pPr marL="0" indent="0">
              <a:buFont typeface="Arial" charset="0"/>
              <a:buNone/>
            </a:pPr>
            <a:r>
              <a:rPr lang="fr-FR" altLang="fr-FR" sz="2400" smtClean="0">
                <a:latin typeface="Comic Sans MS" pitchFamily="66" charset="0"/>
              </a:rPr>
              <a:t>L’apprentissage d’un geste devra se fonder sur une recherche de sensations correctes et nombreuses.</a:t>
            </a:r>
          </a:p>
          <a:p>
            <a:pPr marL="0" indent="0">
              <a:buFont typeface="Arial" charset="0"/>
              <a:buNone/>
            </a:pPr>
            <a:endParaRPr lang="fr-FR" altLang="fr-FR" sz="2400" smtClean="0">
              <a:latin typeface="Comic Sans MS" pitchFamily="66" charset="0"/>
            </a:endParaRPr>
          </a:p>
          <a:p>
            <a:pPr marL="0" indent="0">
              <a:buFont typeface="Arial" charset="0"/>
              <a:buNone/>
            </a:pPr>
            <a:endParaRPr lang="fr-FR" altLang="fr-FR" sz="2400" smtClean="0">
              <a:latin typeface="Comic Sans MS" pitchFamily="66"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Espace réservé du contenu 2"/>
          <p:cNvSpPr>
            <a:spLocks noGrp="1"/>
          </p:cNvSpPr>
          <p:nvPr>
            <p:ph idx="1"/>
          </p:nvPr>
        </p:nvSpPr>
        <p:spPr>
          <a:xfrm>
            <a:off x="107950" y="228600"/>
            <a:ext cx="9036050" cy="6369050"/>
          </a:xfrm>
        </p:spPr>
        <p:txBody>
          <a:bodyPr/>
          <a:lstStyle/>
          <a:p>
            <a:pPr marL="0" indent="0">
              <a:buFont typeface="Arial" charset="0"/>
              <a:buNone/>
            </a:pPr>
            <a:r>
              <a:rPr lang="fr-FR" altLang="fr-FR" sz="2400" u="sng" smtClean="0">
                <a:latin typeface="Comic Sans MS" pitchFamily="66" charset="0"/>
              </a:rPr>
              <a:t>Le mouvement automatique :</a:t>
            </a:r>
          </a:p>
          <a:p>
            <a:pPr marL="0" indent="0">
              <a:buFont typeface="Arial" charset="0"/>
              <a:buNone/>
            </a:pPr>
            <a:endParaRPr lang="fr-FR" altLang="fr-FR" sz="2400" u="sng" smtClean="0">
              <a:latin typeface="Comic Sans MS" pitchFamily="66" charset="0"/>
            </a:endParaRPr>
          </a:p>
          <a:p>
            <a:pPr marL="0" indent="0">
              <a:buFont typeface="Arial" charset="0"/>
              <a:buNone/>
            </a:pPr>
            <a:r>
              <a:rPr lang="fr-FR" altLang="fr-FR" sz="2400" smtClean="0">
                <a:latin typeface="Comic Sans MS" pitchFamily="66" charset="0"/>
              </a:rPr>
              <a:t>On constate que les sensations traversent de nombreux relais avant d’arriver au cortex. A chaque relais se trouve un neurone moteur ou d’association qui peut court-circuiter l’influx sensitif et provoquer une réponse. C’est ce qui se passe dans le mouvement automatique : à force de répéter un même geste volontairement, l’influx nerveux choisit un circuit plus simple, provoquant la même réponse.</a:t>
            </a:r>
          </a:p>
          <a:p>
            <a:pPr marL="0" indent="0">
              <a:buFont typeface="Arial" charset="0"/>
              <a:buNone/>
            </a:pPr>
            <a:r>
              <a:rPr lang="fr-FR" altLang="fr-FR" sz="2400" smtClean="0">
                <a:latin typeface="Comic Sans MS" pitchFamily="66" charset="0"/>
              </a:rPr>
              <a:t>On dit que le mouvement, le geste est automatisé. Les centres supérieurs dits volontaires n’entrent plus en jeu.</a:t>
            </a:r>
          </a:p>
          <a:p>
            <a:pPr marL="0" indent="0">
              <a:buFont typeface="Arial" charset="0"/>
              <a:buNone/>
            </a:pPr>
            <a:endParaRPr lang="fr-FR" altLang="fr-FR" sz="2400" smtClean="0">
              <a:latin typeface="Comic Sans MS" pitchFamily="66" charset="0"/>
            </a:endParaRPr>
          </a:p>
          <a:p>
            <a:pPr marL="0" indent="0">
              <a:buFont typeface="Arial" charset="0"/>
              <a:buNone/>
            </a:pPr>
            <a:r>
              <a:rPr lang="fr-FR" altLang="fr-FR" sz="2400" smtClean="0">
                <a:latin typeface="Comic Sans MS" pitchFamily="66" charset="0"/>
              </a:rPr>
              <a:t>Un automatisme est un geste, un comportement appris par répétition.</a:t>
            </a:r>
          </a:p>
          <a:p>
            <a:pPr marL="0" indent="0">
              <a:buFont typeface="Arial" charset="0"/>
              <a:buNone/>
            </a:pPr>
            <a:endParaRPr lang="fr-FR" altLang="fr-FR" sz="2400" smtClean="0">
              <a:latin typeface="Comic Sans MS" pitchFamily="66"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Espace réservé du contenu 2"/>
          <p:cNvSpPr>
            <a:spLocks noGrp="1"/>
          </p:cNvSpPr>
          <p:nvPr>
            <p:ph idx="1"/>
          </p:nvPr>
        </p:nvSpPr>
        <p:spPr>
          <a:xfrm>
            <a:off x="107950" y="228600"/>
            <a:ext cx="9036050" cy="6369050"/>
          </a:xfrm>
        </p:spPr>
        <p:txBody>
          <a:bodyPr/>
          <a:lstStyle/>
          <a:p>
            <a:pPr marL="0" indent="0">
              <a:buFont typeface="Arial" charset="0"/>
              <a:buNone/>
            </a:pPr>
            <a:endParaRPr lang="fr-FR" altLang="fr-FR" sz="2400" smtClean="0">
              <a:latin typeface="Comic Sans MS" pitchFamily="66" charset="0"/>
            </a:endParaRPr>
          </a:p>
          <a:p>
            <a:pPr marL="0" indent="0">
              <a:buFont typeface="Arial" charset="0"/>
              <a:buNone/>
            </a:pPr>
            <a:r>
              <a:rPr lang="fr-FR" altLang="fr-FR" sz="2400" smtClean="0">
                <a:latin typeface="Comic Sans MS" pitchFamily="66" charset="0"/>
              </a:rPr>
              <a:t>Le mouvement automatique a un caractère rigide mais plus économique car le </a:t>
            </a:r>
            <a:r>
              <a:rPr lang="fr-FR" altLang="fr-FR" sz="2400" u="sng" smtClean="0">
                <a:latin typeface="Comic Sans MS" pitchFamily="66" charset="0"/>
              </a:rPr>
              <a:t>circuit nerveux est simplifié donc plus rapide plus efficace</a:t>
            </a:r>
            <a:r>
              <a:rPr lang="fr-FR" altLang="fr-FR" sz="2400" smtClean="0">
                <a:latin typeface="Comic Sans MS" pitchFamily="66" charset="0"/>
              </a:rPr>
              <a:t>.</a:t>
            </a:r>
          </a:p>
          <a:p>
            <a:pPr marL="0" indent="0">
              <a:buFont typeface="Arial" charset="0"/>
              <a:buNone/>
            </a:pPr>
            <a:endParaRPr lang="fr-FR" altLang="fr-FR" sz="2400" smtClean="0">
              <a:latin typeface="Comic Sans MS" pitchFamily="66" charset="0"/>
            </a:endParaRPr>
          </a:p>
          <a:p>
            <a:pPr marL="0" indent="0">
              <a:buFont typeface="Arial" charset="0"/>
              <a:buNone/>
            </a:pPr>
            <a:r>
              <a:rPr lang="fr-FR" altLang="fr-FR" sz="2400" smtClean="0">
                <a:latin typeface="Comic Sans MS" pitchFamily="66" charset="0"/>
              </a:rPr>
              <a:t>L’automatisation du geste est recherché en sport dès qu’une situation se renouvelle fréquemment, automatisation qui s’obtient par la répétition.</a:t>
            </a:r>
          </a:p>
          <a:p>
            <a:pPr marL="0" indent="0">
              <a:buFont typeface="Arial" charset="0"/>
              <a:buNone/>
            </a:pPr>
            <a:endParaRPr lang="fr-FR" altLang="fr-FR" sz="2400" smtClean="0">
              <a:latin typeface="Comic Sans MS" pitchFamily="66" charset="0"/>
            </a:endParaRPr>
          </a:p>
          <a:p>
            <a:pPr marL="0" indent="0">
              <a:buFont typeface="Arial" charset="0"/>
              <a:buNone/>
            </a:pPr>
            <a:r>
              <a:rPr lang="fr-FR" altLang="fr-FR" sz="2400" b="1" smtClean="0">
                <a:latin typeface="Comic Sans MS" pitchFamily="66" charset="0"/>
              </a:rPr>
              <a:t>Il est important d’automatiser des gestes corrects, car tout se retient, le bon comme le mauvais.</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Espace réservé du contenu 2"/>
          <p:cNvSpPr>
            <a:spLocks noGrp="1"/>
          </p:cNvSpPr>
          <p:nvPr>
            <p:ph idx="1"/>
          </p:nvPr>
        </p:nvSpPr>
        <p:spPr>
          <a:xfrm>
            <a:off x="107950" y="228600"/>
            <a:ext cx="9036050" cy="6369050"/>
          </a:xfrm>
        </p:spPr>
        <p:txBody>
          <a:bodyPr rtlCol="0">
            <a:normAutofit/>
          </a:bodyPr>
          <a:lstStyle/>
          <a:p>
            <a:pPr marL="0" indent="0" fontAlgn="auto">
              <a:spcAft>
                <a:spcPts val="0"/>
              </a:spcAft>
              <a:buFont typeface="Arial" pitchFamily="34" charset="0"/>
              <a:buNone/>
              <a:defRPr/>
            </a:pPr>
            <a:r>
              <a:rPr lang="fr-FR" sz="2400" u="sng" dirty="0">
                <a:latin typeface="Comic Sans MS" pitchFamily="66" charset="0"/>
              </a:rPr>
              <a:t>Les fonctions </a:t>
            </a:r>
            <a:r>
              <a:rPr lang="fr-FR" sz="2400" u="sng" dirty="0" smtClean="0">
                <a:latin typeface="Comic Sans MS" pitchFamily="66" charset="0"/>
              </a:rPr>
              <a:t>automatiques :</a:t>
            </a:r>
          </a:p>
          <a:p>
            <a:pPr fontAlgn="auto">
              <a:spcAft>
                <a:spcPts val="0"/>
              </a:spcAft>
              <a:buFontTx/>
              <a:buChar char="-"/>
              <a:defRPr/>
            </a:pPr>
            <a:endParaRPr lang="fr-FR" sz="2400" u="sng" dirty="0">
              <a:latin typeface="Comic Sans MS" pitchFamily="66" charset="0"/>
            </a:endParaRPr>
          </a:p>
          <a:p>
            <a:pPr fontAlgn="auto">
              <a:spcAft>
                <a:spcPts val="0"/>
              </a:spcAft>
              <a:buFontTx/>
              <a:buChar char="-"/>
              <a:defRPr/>
            </a:pPr>
            <a:r>
              <a:rPr lang="fr-FR" sz="2400" u="sng" dirty="0" smtClean="0">
                <a:latin typeface="Comic Sans MS" pitchFamily="66" charset="0"/>
              </a:rPr>
              <a:t>régulation </a:t>
            </a:r>
            <a:r>
              <a:rPr lang="fr-FR" sz="2400" u="sng" dirty="0">
                <a:latin typeface="Comic Sans MS" pitchFamily="66" charset="0"/>
              </a:rPr>
              <a:t>de la </a:t>
            </a:r>
            <a:r>
              <a:rPr lang="fr-FR" sz="2400" u="sng" dirty="0" smtClean="0">
                <a:latin typeface="Comic Sans MS" pitchFamily="66" charset="0"/>
              </a:rPr>
              <a:t>respiration</a:t>
            </a:r>
            <a:r>
              <a:rPr lang="fr-FR" sz="2400" dirty="0" smtClean="0">
                <a:latin typeface="Comic Sans MS" pitchFamily="66" charset="0"/>
              </a:rPr>
              <a:t> :les centres respiratoires doués d’une activité rythmique commandent, par l’intermédiaire des nerfs, les muscles respiratoires. Ils assurent la succession inspiration-expiration-inspiration….</a:t>
            </a:r>
          </a:p>
          <a:p>
            <a:pPr fontAlgn="auto">
              <a:spcAft>
                <a:spcPts val="0"/>
              </a:spcAft>
              <a:buFontTx/>
              <a:buChar char="-"/>
              <a:defRPr/>
            </a:pPr>
            <a:endParaRPr lang="fr-FR" sz="2400" dirty="0">
              <a:latin typeface="Comic Sans MS" pitchFamily="66" charset="0"/>
            </a:endParaRPr>
          </a:p>
          <a:p>
            <a:pPr marL="0" indent="0" fontAlgn="auto">
              <a:spcAft>
                <a:spcPts val="0"/>
              </a:spcAft>
              <a:buFont typeface="Arial" pitchFamily="34" charset="0"/>
              <a:buNone/>
              <a:defRPr/>
            </a:pPr>
            <a:r>
              <a:rPr lang="fr-FR" sz="2400" dirty="0">
                <a:latin typeface="Comic Sans MS" pitchFamily="66" charset="0"/>
              </a:rPr>
              <a:t> </a:t>
            </a:r>
            <a:r>
              <a:rPr lang="fr-FR" sz="2400" dirty="0" smtClean="0">
                <a:latin typeface="Comic Sans MS" pitchFamily="66" charset="0"/>
              </a:rPr>
              <a:t>   Au début de l’exercice musculaire, l’augmentation    </a:t>
            </a:r>
            <a:br>
              <a:rPr lang="fr-FR" sz="2400" dirty="0" smtClean="0">
                <a:latin typeface="Comic Sans MS" pitchFamily="66" charset="0"/>
              </a:rPr>
            </a:br>
            <a:r>
              <a:rPr lang="fr-FR" sz="2400" dirty="0" smtClean="0">
                <a:latin typeface="Comic Sans MS" pitchFamily="66" charset="0"/>
              </a:rPr>
              <a:t>    </a:t>
            </a:r>
            <a:r>
              <a:rPr lang="fr-FR" sz="2400" dirty="0" err="1" smtClean="0">
                <a:latin typeface="Comic Sans MS" pitchFamily="66" charset="0"/>
              </a:rPr>
              <a:t>ventilatoire</a:t>
            </a:r>
            <a:r>
              <a:rPr lang="fr-FR" sz="2400" dirty="0" smtClean="0">
                <a:latin typeface="Comic Sans MS" pitchFamily="66" charset="0"/>
              </a:rPr>
              <a:t> est une réponse à des stimuli d’origine </a:t>
            </a:r>
            <a:br>
              <a:rPr lang="fr-FR" sz="2400" dirty="0" smtClean="0">
                <a:latin typeface="Comic Sans MS" pitchFamily="66" charset="0"/>
              </a:rPr>
            </a:br>
            <a:r>
              <a:rPr lang="fr-FR" sz="2400" dirty="0" smtClean="0">
                <a:latin typeface="Comic Sans MS" pitchFamily="66" charset="0"/>
              </a:rPr>
              <a:t>    nerveuse.</a:t>
            </a:r>
            <a:endParaRPr lang="fr-FR" sz="2400" dirty="0">
              <a:latin typeface="Comic Sans MS" pitchFamily="66"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Espace réservé du contenu 2"/>
          <p:cNvSpPr>
            <a:spLocks noGrp="1"/>
          </p:cNvSpPr>
          <p:nvPr>
            <p:ph idx="1"/>
          </p:nvPr>
        </p:nvSpPr>
        <p:spPr>
          <a:xfrm>
            <a:off x="107950" y="228600"/>
            <a:ext cx="9036050" cy="6369050"/>
          </a:xfrm>
        </p:spPr>
        <p:txBody>
          <a:bodyPr rtlCol="0">
            <a:normAutofit/>
          </a:bodyPr>
          <a:lstStyle/>
          <a:p>
            <a:pPr fontAlgn="auto">
              <a:spcAft>
                <a:spcPts val="0"/>
              </a:spcAft>
              <a:buFontTx/>
              <a:buChar char="-"/>
              <a:defRPr/>
            </a:pPr>
            <a:r>
              <a:rPr lang="fr-FR" sz="2400" u="sng" dirty="0" smtClean="0">
                <a:latin typeface="Comic Sans MS" pitchFamily="66" charset="0"/>
              </a:rPr>
              <a:t>régulation </a:t>
            </a:r>
            <a:r>
              <a:rPr lang="fr-FR" sz="2400" u="sng" dirty="0">
                <a:latin typeface="Comic Sans MS" pitchFamily="66" charset="0"/>
              </a:rPr>
              <a:t>du fonctionnement de </a:t>
            </a:r>
            <a:r>
              <a:rPr lang="fr-FR" sz="2400" u="sng" dirty="0" smtClean="0">
                <a:latin typeface="Comic Sans MS" pitchFamily="66" charset="0"/>
              </a:rPr>
              <a:t>l’appareil circulatoire</a:t>
            </a:r>
            <a:r>
              <a:rPr lang="fr-FR" sz="2400" dirty="0" smtClean="0">
                <a:latin typeface="Comic Sans MS" pitchFamily="66" charset="0"/>
              </a:rPr>
              <a:t> : elle s’effectue par action sur trois facteurs : débit , pression , résistances périphériques. Le débit circulatoire doit s’adapter pour assurer la nutrition des cellules. Le </a:t>
            </a:r>
            <a:r>
              <a:rPr lang="fr-FR" sz="2400" dirty="0" err="1" smtClean="0">
                <a:latin typeface="Comic Sans MS" pitchFamily="66" charset="0"/>
              </a:rPr>
              <a:t>coeur</a:t>
            </a:r>
            <a:r>
              <a:rPr lang="fr-FR" sz="2400" dirty="0" smtClean="0">
                <a:latin typeface="Comic Sans MS" pitchFamily="66" charset="0"/>
              </a:rPr>
              <a:t> peut augmenter son débit de deux manières :  éjection d’une plus grande quantité de sang à chaque systole, augmentation de la fréquence des contractions (débit = volume systolique x fréquence.</a:t>
            </a:r>
          </a:p>
          <a:p>
            <a:pPr fontAlgn="auto">
              <a:spcAft>
                <a:spcPts val="0"/>
              </a:spcAft>
              <a:buFontTx/>
              <a:buChar char="-"/>
              <a:defRPr/>
            </a:pPr>
            <a:endParaRPr lang="fr-FR" sz="2400" dirty="0" smtClean="0">
              <a:latin typeface="Comic Sans MS" pitchFamily="66" charset="0"/>
            </a:endParaRPr>
          </a:p>
          <a:p>
            <a:pPr fontAlgn="auto">
              <a:spcAft>
                <a:spcPts val="0"/>
              </a:spcAft>
              <a:buFontTx/>
              <a:buChar char="-"/>
              <a:defRPr/>
            </a:pPr>
            <a:r>
              <a:rPr lang="fr-FR" sz="2400" dirty="0" smtClean="0">
                <a:latin typeface="Comic Sans MS" pitchFamily="66" charset="0"/>
              </a:rPr>
              <a:t>L’adaptation de la fréquence cardiaque résulte de l’action du système nerveux autonome sur le rythme automatique de contraction du cœur.</a:t>
            </a:r>
          </a:p>
          <a:p>
            <a:pPr fontAlgn="auto">
              <a:spcAft>
                <a:spcPts val="0"/>
              </a:spcAft>
              <a:buFontTx/>
              <a:buChar char="-"/>
              <a:defRPr/>
            </a:pPr>
            <a:r>
              <a:rPr lang="fr-FR" sz="2400" dirty="0" smtClean="0">
                <a:latin typeface="Comic Sans MS" pitchFamily="66" charset="0"/>
              </a:rPr>
              <a:t>Lors de la réalisation d’un exercice musculaire, l’appareil circulatoire doit s’adapter pour répondre à l’augmentation des besoins des cellules musculaires en substrats énergétiques</a:t>
            </a:r>
            <a:endParaRPr lang="fr-FR" sz="2400" dirty="0">
              <a:latin typeface="Comic Sans MS" pitchFamily="66" charset="0"/>
            </a:endParaRPr>
          </a:p>
          <a:p>
            <a:pPr marL="0" indent="0" fontAlgn="auto">
              <a:spcAft>
                <a:spcPts val="0"/>
              </a:spcAft>
              <a:buFont typeface="Arial" pitchFamily="34" charset="0"/>
              <a:buNone/>
              <a:defRPr/>
            </a:pPr>
            <a:endParaRPr lang="fr-FR" sz="2400" dirty="0">
              <a:latin typeface="Comic Sans MS" pitchFamily="66"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Espace réservé du contenu 2"/>
          <p:cNvSpPr>
            <a:spLocks noGrp="1"/>
          </p:cNvSpPr>
          <p:nvPr>
            <p:ph idx="1"/>
          </p:nvPr>
        </p:nvSpPr>
        <p:spPr>
          <a:xfrm>
            <a:off x="107950" y="228600"/>
            <a:ext cx="9036050" cy="6369050"/>
          </a:xfrm>
        </p:spPr>
        <p:txBody>
          <a:bodyPr/>
          <a:lstStyle/>
          <a:p>
            <a:pPr marL="0" indent="0">
              <a:buFont typeface="Arial" charset="0"/>
              <a:buNone/>
            </a:pPr>
            <a:r>
              <a:rPr lang="fr-FR" altLang="fr-FR" sz="2400" u="sng" smtClean="0">
                <a:latin typeface="Comic Sans MS" pitchFamily="66" charset="0"/>
              </a:rPr>
              <a:t>Autres fonctions </a:t>
            </a:r>
            <a:r>
              <a:rPr lang="fr-FR" altLang="fr-FR" sz="2400" smtClean="0">
                <a:latin typeface="Comic Sans MS" pitchFamily="66" charset="0"/>
              </a:rPr>
              <a:t>: en dehors de la respiration et de la circulation, une autre variable est contrôlée de manière automatique : la température interne du corps. Cette variable est importante lors de la pratique de certaines activités de longue durée en particulier dans des conditions inhabituelles d’environnement (froid, Chaud…)</a:t>
            </a:r>
          </a:p>
          <a:p>
            <a:pPr marL="0" indent="0">
              <a:buFont typeface="Arial" charset="0"/>
              <a:buNone/>
            </a:pPr>
            <a:endParaRPr lang="fr-FR" altLang="fr-FR" sz="2400" smtClean="0">
              <a:latin typeface="Comic Sans MS" pitchFamily="66" charset="0"/>
            </a:endParaRPr>
          </a:p>
          <a:p>
            <a:pPr marL="0" indent="0">
              <a:buFont typeface="Arial" charset="0"/>
              <a:buNone/>
            </a:pPr>
            <a:r>
              <a:rPr lang="fr-FR" altLang="fr-FR" sz="2400" smtClean="0">
                <a:latin typeface="Comic Sans MS" pitchFamily="66" charset="0"/>
              </a:rPr>
              <a:t>Je rappelle que l’énergie utilisée par l’appareil musculaire ne représente que 20 à 25% de l’énergie totale et que 75 à 80 % représente une grande quantité de chaleur qu’il faut évacuer. Afin que la température interne reste stable. </a:t>
            </a:r>
          </a:p>
          <a:p>
            <a:pPr marL="0" indent="0">
              <a:buFont typeface="Arial" charset="0"/>
              <a:buNone/>
            </a:pPr>
            <a:endParaRPr lang="fr-FR" altLang="fr-FR" sz="2400" smtClean="0">
              <a:latin typeface="Comic Sans MS" pitchFamily="66"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Espace réservé du contenu 2"/>
          <p:cNvSpPr>
            <a:spLocks noGrp="1"/>
          </p:cNvSpPr>
          <p:nvPr>
            <p:ph idx="1"/>
          </p:nvPr>
        </p:nvSpPr>
        <p:spPr>
          <a:xfrm>
            <a:off x="107950" y="228600"/>
            <a:ext cx="9036050" cy="6369050"/>
          </a:xfrm>
        </p:spPr>
        <p:txBody>
          <a:bodyPr/>
          <a:lstStyle/>
          <a:p>
            <a:pPr algn="ctr"/>
            <a:r>
              <a:rPr lang="fr-FR" altLang="fr-FR" sz="4000" u="sng" smtClean="0">
                <a:latin typeface="Comic Sans MS" pitchFamily="66" charset="0"/>
              </a:rPr>
              <a:t>Le contrôle hormonale :</a:t>
            </a:r>
          </a:p>
          <a:p>
            <a:r>
              <a:rPr lang="fr-FR" altLang="fr-FR" sz="4400" smtClean="0"/>
              <a:t>	</a:t>
            </a:r>
          </a:p>
          <a:p>
            <a:endParaRPr lang="fr-FR" altLang="fr-FR" sz="4400" smtClean="0">
              <a:latin typeface="Comic Sans MS" pitchFamily="66" charset="0"/>
            </a:endParaRPr>
          </a:p>
          <a:p>
            <a:endParaRPr lang="fr-FR" altLang="fr-FR" sz="4400" smtClean="0">
              <a:latin typeface="Comic Sans MS" pitchFamily="66" charset="0"/>
            </a:endParaRPr>
          </a:p>
          <a:p>
            <a:endParaRPr lang="fr-FR" altLang="fr-FR" sz="4400" smtClean="0">
              <a:latin typeface="Comic Sans MS" pitchFamily="66" charset="0"/>
            </a:endParaRPr>
          </a:p>
          <a:p>
            <a:endParaRPr lang="fr-FR" altLang="fr-FR" sz="4400" smtClean="0">
              <a:latin typeface="Comic Sans MS" pitchFamily="66" charset="0"/>
            </a:endParaRPr>
          </a:p>
          <a:p>
            <a:endParaRPr lang="fr-FR" altLang="fr-FR" sz="4400" smtClean="0">
              <a:latin typeface="Comic Sans MS" pitchFamily="66" charset="0"/>
            </a:endParaRPr>
          </a:p>
          <a:p>
            <a:pPr algn="ctr"/>
            <a:r>
              <a:rPr lang="fr-FR" altLang="fr-FR" sz="1700" smtClean="0"/>
              <a:t>Localisation des principales</a:t>
            </a:r>
          </a:p>
          <a:p>
            <a:pPr algn="ctr"/>
            <a:r>
              <a:rPr lang="fr-FR" altLang="fr-FR" sz="2400" b="1" smtClean="0">
                <a:latin typeface="Comic Sans MS" pitchFamily="66" charset="0"/>
              </a:rPr>
              <a:t>Localisation des Principales glandes endocrines</a:t>
            </a:r>
          </a:p>
        </p:txBody>
      </p:sp>
      <p:pic>
        <p:nvPicPr>
          <p:cNvPr id="839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638" y="1184275"/>
            <a:ext cx="3744912" cy="483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972" name="Text Box 11"/>
          <p:cNvSpPr txBox="1">
            <a:spLocks noChangeArrowheads="1"/>
          </p:cNvSpPr>
          <p:nvPr/>
        </p:nvSpPr>
        <p:spPr bwMode="auto">
          <a:xfrm>
            <a:off x="2166938" y="2778125"/>
            <a:ext cx="1296987" cy="368300"/>
          </a:xfrm>
          <a:prstGeom prst="rect">
            <a:avLst/>
          </a:prstGeom>
          <a:solidFill>
            <a:schemeClr val="bg1"/>
          </a:solidFill>
          <a:ln w="38100" cmpd="dbl">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sz="1800">
                <a:latin typeface="Comic Sans MS" pitchFamily="66" charset="0"/>
              </a:rPr>
              <a:t>Thyroïde</a:t>
            </a:r>
          </a:p>
        </p:txBody>
      </p:sp>
      <p:sp>
        <p:nvSpPr>
          <p:cNvPr id="83973" name="Text Box 11"/>
          <p:cNvSpPr txBox="1">
            <a:spLocks noChangeArrowheads="1"/>
          </p:cNvSpPr>
          <p:nvPr/>
        </p:nvSpPr>
        <p:spPr bwMode="auto">
          <a:xfrm>
            <a:off x="1771650" y="4108450"/>
            <a:ext cx="1692275" cy="369888"/>
          </a:xfrm>
          <a:prstGeom prst="rect">
            <a:avLst/>
          </a:prstGeom>
          <a:solidFill>
            <a:schemeClr val="bg1"/>
          </a:solidFill>
          <a:ln w="38100" cmpd="dbl">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sz="1800">
                <a:latin typeface="Comic Sans MS" pitchFamily="66" charset="0"/>
              </a:rPr>
              <a:t>Surrénales</a:t>
            </a:r>
          </a:p>
        </p:txBody>
      </p:sp>
      <p:sp>
        <p:nvSpPr>
          <p:cNvPr id="83974" name="Text Box 11"/>
          <p:cNvSpPr txBox="1">
            <a:spLocks noChangeArrowheads="1"/>
          </p:cNvSpPr>
          <p:nvPr/>
        </p:nvSpPr>
        <p:spPr bwMode="auto">
          <a:xfrm>
            <a:off x="5976938" y="4292600"/>
            <a:ext cx="1296987" cy="369888"/>
          </a:xfrm>
          <a:prstGeom prst="rect">
            <a:avLst/>
          </a:prstGeom>
          <a:solidFill>
            <a:schemeClr val="bg1"/>
          </a:solidFill>
          <a:ln w="38100" cmpd="dbl">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sz="1800">
                <a:latin typeface="Comic Sans MS" pitchFamily="66" charset="0"/>
              </a:rPr>
              <a:t>Pancréas</a:t>
            </a:r>
          </a:p>
        </p:txBody>
      </p:sp>
      <p:sp>
        <p:nvSpPr>
          <p:cNvPr id="83975" name="Text Box 11"/>
          <p:cNvSpPr txBox="1">
            <a:spLocks noChangeArrowheads="1"/>
          </p:cNvSpPr>
          <p:nvPr/>
        </p:nvSpPr>
        <p:spPr bwMode="auto">
          <a:xfrm>
            <a:off x="1784350" y="5383213"/>
            <a:ext cx="1296988" cy="368300"/>
          </a:xfrm>
          <a:prstGeom prst="rect">
            <a:avLst/>
          </a:prstGeom>
          <a:solidFill>
            <a:schemeClr val="bg1"/>
          </a:solidFill>
          <a:ln w="38100" cmpd="dbl">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sz="1800">
                <a:latin typeface="Comic Sans MS" pitchFamily="66" charset="0"/>
              </a:rPr>
              <a:t>Testicules</a:t>
            </a:r>
          </a:p>
        </p:txBody>
      </p:sp>
      <p:sp>
        <p:nvSpPr>
          <p:cNvPr id="83976" name="Text Box 11"/>
          <p:cNvSpPr txBox="1">
            <a:spLocks noChangeArrowheads="1"/>
          </p:cNvSpPr>
          <p:nvPr/>
        </p:nvSpPr>
        <p:spPr bwMode="auto">
          <a:xfrm>
            <a:off x="5976938" y="5013325"/>
            <a:ext cx="1296987" cy="369888"/>
          </a:xfrm>
          <a:prstGeom prst="rect">
            <a:avLst/>
          </a:prstGeom>
          <a:solidFill>
            <a:schemeClr val="bg1"/>
          </a:solidFill>
          <a:ln w="38100" cmpd="dbl">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sz="1800">
                <a:latin typeface="Comic Sans MS" pitchFamily="66" charset="0"/>
              </a:rPr>
              <a:t>ovaires</a:t>
            </a:r>
          </a:p>
        </p:txBody>
      </p:sp>
      <p:sp>
        <p:nvSpPr>
          <p:cNvPr id="83977" name="Text Box 11"/>
          <p:cNvSpPr txBox="1">
            <a:spLocks noChangeArrowheads="1"/>
          </p:cNvSpPr>
          <p:nvPr/>
        </p:nvSpPr>
        <p:spPr bwMode="auto">
          <a:xfrm>
            <a:off x="5651500" y="1906588"/>
            <a:ext cx="1800225" cy="368300"/>
          </a:xfrm>
          <a:prstGeom prst="rect">
            <a:avLst/>
          </a:prstGeom>
          <a:solidFill>
            <a:schemeClr val="bg1"/>
          </a:solidFill>
          <a:ln w="38100" cmpd="dbl">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sz="1800">
                <a:latin typeface="Comic Sans MS" pitchFamily="66" charset="0"/>
              </a:rPr>
              <a:t>Glande pinéale</a:t>
            </a:r>
          </a:p>
        </p:txBody>
      </p:sp>
      <p:sp>
        <p:nvSpPr>
          <p:cNvPr id="83978" name="Text Box 11"/>
          <p:cNvSpPr txBox="1">
            <a:spLocks noChangeArrowheads="1"/>
          </p:cNvSpPr>
          <p:nvPr/>
        </p:nvSpPr>
        <p:spPr bwMode="auto">
          <a:xfrm>
            <a:off x="5815013" y="2509838"/>
            <a:ext cx="2286000" cy="369887"/>
          </a:xfrm>
          <a:prstGeom prst="rect">
            <a:avLst/>
          </a:prstGeom>
          <a:solidFill>
            <a:schemeClr val="bg1"/>
          </a:solidFill>
          <a:ln w="38100" cmpd="dbl">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sz="1800">
                <a:latin typeface="Comic Sans MS" pitchFamily="66" charset="0"/>
              </a:rPr>
              <a:t>Parathyroïde</a:t>
            </a:r>
          </a:p>
        </p:txBody>
      </p:sp>
      <p:sp>
        <p:nvSpPr>
          <p:cNvPr id="83979" name="Text Box 11"/>
          <p:cNvSpPr txBox="1">
            <a:spLocks noChangeArrowheads="1"/>
          </p:cNvSpPr>
          <p:nvPr/>
        </p:nvSpPr>
        <p:spPr bwMode="auto">
          <a:xfrm>
            <a:off x="6034088" y="3146425"/>
            <a:ext cx="1296987" cy="369888"/>
          </a:xfrm>
          <a:prstGeom prst="rect">
            <a:avLst/>
          </a:prstGeom>
          <a:solidFill>
            <a:schemeClr val="bg1"/>
          </a:solidFill>
          <a:ln w="38100" cmpd="dbl">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sz="1800">
                <a:latin typeface="Comic Sans MS" pitchFamily="66" charset="0"/>
              </a:rPr>
              <a:t>Thymus</a:t>
            </a:r>
          </a:p>
        </p:txBody>
      </p:sp>
      <p:sp>
        <p:nvSpPr>
          <p:cNvPr id="83980" name="Text Box 11"/>
          <p:cNvSpPr txBox="1">
            <a:spLocks noChangeArrowheads="1"/>
          </p:cNvSpPr>
          <p:nvPr/>
        </p:nvSpPr>
        <p:spPr bwMode="auto">
          <a:xfrm>
            <a:off x="1692275" y="2274888"/>
            <a:ext cx="1490663" cy="368300"/>
          </a:xfrm>
          <a:prstGeom prst="rect">
            <a:avLst/>
          </a:prstGeom>
          <a:solidFill>
            <a:schemeClr val="bg1"/>
          </a:solidFill>
          <a:ln w="38100" cmpd="dbl">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sz="1800">
                <a:latin typeface="Comic Sans MS" pitchFamily="66" charset="0"/>
              </a:rPr>
              <a:t>Hypophyse</a:t>
            </a:r>
          </a:p>
        </p:txBody>
      </p:sp>
      <p:sp>
        <p:nvSpPr>
          <p:cNvPr id="83981" name="Text Box 11"/>
          <p:cNvSpPr txBox="1">
            <a:spLocks noChangeArrowheads="1"/>
          </p:cNvSpPr>
          <p:nvPr/>
        </p:nvSpPr>
        <p:spPr bwMode="auto">
          <a:xfrm>
            <a:off x="1547813" y="1744663"/>
            <a:ext cx="1916112" cy="368300"/>
          </a:xfrm>
          <a:prstGeom prst="rect">
            <a:avLst/>
          </a:prstGeom>
          <a:solidFill>
            <a:schemeClr val="bg1"/>
          </a:solidFill>
          <a:ln w="38100" cmpd="dbl">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fr-FR" altLang="fr-FR" sz="1800">
                <a:latin typeface="Comic Sans MS" pitchFamily="66" charset="0"/>
              </a:rPr>
              <a:t>Hypothalamus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ce réservé du contenu 2"/>
          <p:cNvSpPr>
            <a:spLocks noGrp="1"/>
          </p:cNvSpPr>
          <p:nvPr>
            <p:ph idx="1"/>
          </p:nvPr>
        </p:nvSpPr>
        <p:spPr>
          <a:xfrm>
            <a:off x="107950" y="228600"/>
            <a:ext cx="9036050" cy="6369050"/>
          </a:xfrm>
        </p:spPr>
        <p:txBody>
          <a:bodyPr/>
          <a:lstStyle/>
          <a:p>
            <a:pPr marL="0" indent="0" algn="ctr">
              <a:buFont typeface="Arial" charset="0"/>
              <a:buNone/>
            </a:pPr>
            <a:r>
              <a:rPr lang="fr-FR" altLang="fr-FR" sz="4000" u="sng" smtClean="0">
                <a:solidFill>
                  <a:srgbClr val="FF0000"/>
                </a:solidFill>
                <a:latin typeface="Comic Sans MS" pitchFamily="66" charset="0"/>
              </a:rPr>
              <a:t>INTRODUCTION :</a:t>
            </a:r>
          </a:p>
          <a:p>
            <a:pPr marL="0" indent="0">
              <a:buFont typeface="Arial" charset="0"/>
              <a:buNone/>
            </a:pPr>
            <a:r>
              <a:rPr lang="fr-FR" altLang="fr-FR" sz="2400" u="sng" smtClean="0">
                <a:latin typeface="Comic Sans MS" pitchFamily="66" charset="0"/>
              </a:rPr>
              <a:t>L’appareil sensoriel </a:t>
            </a:r>
            <a:r>
              <a:rPr lang="fr-FR" altLang="fr-FR" sz="2400" smtClean="0">
                <a:latin typeface="Comic Sans MS" pitchFamily="66" charset="0"/>
              </a:rPr>
              <a:t>: il regroupe l’ensemble des récepteurs sensitifs très spécialisés qui nous fournissent, par l’intermédiaire de cinq sens : l’ouïe, la vue, le toucher, le goût, l’odorat, une perception précise du milieu environnant.</a:t>
            </a:r>
          </a:p>
          <a:p>
            <a:pPr marL="0" indent="0">
              <a:buFont typeface="Arial" charset="0"/>
              <a:buNone/>
            </a:pPr>
            <a:r>
              <a:rPr lang="fr-FR" altLang="fr-FR" sz="2400" smtClean="0">
                <a:latin typeface="Comic Sans MS" pitchFamily="66" charset="0"/>
              </a:rPr>
              <a:t>	l’oreille : elle assure deux fonctions : l’ouïe et 	l’équilibration….</a:t>
            </a:r>
          </a:p>
          <a:p>
            <a:pPr marL="0" indent="0">
              <a:buFont typeface="Arial" charset="0"/>
              <a:buNone/>
            </a:pPr>
            <a:r>
              <a:rPr lang="fr-FR" altLang="fr-FR" sz="2400" smtClean="0">
                <a:latin typeface="Comic Sans MS" pitchFamily="66" charset="0"/>
              </a:rPr>
              <a:t>	l’œil : l’organe de la vision,</a:t>
            </a:r>
          </a:p>
          <a:p>
            <a:pPr marL="0" indent="0">
              <a:buFont typeface="Arial" charset="0"/>
              <a:buNone/>
            </a:pPr>
            <a:r>
              <a:rPr lang="fr-FR" altLang="fr-FR" sz="2400" smtClean="0">
                <a:latin typeface="Comic Sans MS" pitchFamily="66" charset="0"/>
              </a:rPr>
              <a:t>	le toucher : il nous renseigne sur nos contacts avec les 	éléments extérieur,</a:t>
            </a:r>
          </a:p>
          <a:p>
            <a:pPr marL="0" indent="0">
              <a:buFont typeface="Arial" charset="0"/>
              <a:buNone/>
            </a:pPr>
            <a:r>
              <a:rPr lang="fr-FR" altLang="fr-FR" sz="2400" smtClean="0">
                <a:latin typeface="Comic Sans MS" pitchFamily="66" charset="0"/>
              </a:rPr>
              <a:t>	Le goût : nous renseigne sur la nature et la propriété 	des aliments,</a:t>
            </a:r>
          </a:p>
          <a:p>
            <a:pPr marL="0" indent="0">
              <a:buFont typeface="Arial" charset="0"/>
              <a:buNone/>
            </a:pPr>
            <a:r>
              <a:rPr lang="fr-FR" altLang="fr-FR" sz="2400" smtClean="0">
                <a:latin typeface="Comic Sans MS" pitchFamily="66" charset="0"/>
              </a:rPr>
              <a:t>	l’odorat : ce sens est une régression chez l’homme.</a:t>
            </a:r>
          </a:p>
          <a:p>
            <a:pPr marL="0" indent="0">
              <a:buFont typeface="Arial" charset="0"/>
              <a:buNone/>
            </a:pPr>
            <a:endParaRPr lang="fr-FR" altLang="fr-FR" sz="2400" smtClean="0">
              <a:latin typeface="Comic Sans MS" pitchFamily="66"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Espace réservé du contenu 2"/>
          <p:cNvSpPr>
            <a:spLocks noGrp="1"/>
          </p:cNvSpPr>
          <p:nvPr>
            <p:ph idx="1"/>
          </p:nvPr>
        </p:nvSpPr>
        <p:spPr>
          <a:xfrm>
            <a:off x="250825" y="188913"/>
            <a:ext cx="8893175" cy="6408737"/>
          </a:xfrm>
        </p:spPr>
        <p:txBody>
          <a:bodyPr/>
          <a:lstStyle/>
          <a:p>
            <a:endParaRPr lang="fr-FR" altLang="fr-FR" sz="2400" smtClean="0">
              <a:latin typeface="Comic Sans MS" pitchFamily="66" charset="0"/>
            </a:endParaRPr>
          </a:p>
        </p:txBody>
      </p:sp>
      <p:pic>
        <p:nvPicPr>
          <p:cNvPr id="849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692150"/>
            <a:ext cx="8459788" cy="532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Espace réservé du contenu 2"/>
          <p:cNvSpPr>
            <a:spLocks noGrp="1"/>
          </p:cNvSpPr>
          <p:nvPr>
            <p:ph idx="1"/>
          </p:nvPr>
        </p:nvSpPr>
        <p:spPr>
          <a:xfrm>
            <a:off x="719138" y="188913"/>
            <a:ext cx="7885112" cy="576262"/>
          </a:xfrm>
        </p:spPr>
        <p:txBody>
          <a:bodyPr rtlCol="0">
            <a:normAutofit fontScale="62500" lnSpcReduction="20000"/>
          </a:bodyPr>
          <a:lstStyle/>
          <a:p>
            <a:pPr marL="0" indent="0" fontAlgn="auto">
              <a:spcAft>
                <a:spcPts val="0"/>
              </a:spcAft>
              <a:buFont typeface="Arial" pitchFamily="34" charset="0"/>
              <a:buNone/>
              <a:defRPr/>
            </a:pPr>
            <a:r>
              <a:rPr lang="fr-FR" sz="4000" dirty="0"/>
              <a:t>Physiologie du système </a:t>
            </a:r>
            <a:r>
              <a:rPr lang="fr-FR" sz="4000" dirty="0" err="1"/>
              <a:t>Hypothalamo-Adénohypophysaire</a:t>
            </a:r>
            <a:r>
              <a:rPr lang="fr-FR" sz="4000" dirty="0"/>
              <a:t>:</a:t>
            </a:r>
            <a:endParaRPr lang="fr-FR" sz="2400" dirty="0">
              <a:latin typeface="Comic Sans MS" pitchFamily="66" charset="0"/>
            </a:endParaRPr>
          </a:p>
        </p:txBody>
      </p:sp>
      <p:pic>
        <p:nvPicPr>
          <p:cNvPr id="860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557338"/>
            <a:ext cx="8064500"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Espace réservé du contenu 2"/>
          <p:cNvSpPr>
            <a:spLocks noGrp="1"/>
          </p:cNvSpPr>
          <p:nvPr>
            <p:ph idx="1"/>
          </p:nvPr>
        </p:nvSpPr>
        <p:spPr>
          <a:xfrm>
            <a:off x="250825" y="188913"/>
            <a:ext cx="8893175" cy="6408737"/>
          </a:xfrm>
        </p:spPr>
        <p:txBody>
          <a:bodyPr/>
          <a:lstStyle/>
          <a:p>
            <a:pPr marL="0" indent="0">
              <a:buFont typeface="Arial" charset="0"/>
              <a:buNone/>
            </a:pPr>
            <a:r>
              <a:rPr lang="fr-FR" altLang="fr-FR" sz="2400" smtClean="0">
                <a:latin typeface="Comic Sans MS" pitchFamily="66" charset="0"/>
              </a:rPr>
              <a:t>Il existe d’autres lieux de production des hormones :</a:t>
            </a:r>
          </a:p>
          <a:p>
            <a:pPr marL="0" indent="0">
              <a:buFont typeface="Arial" charset="0"/>
              <a:buNone/>
            </a:pPr>
            <a:r>
              <a:rPr lang="fr-FR" altLang="fr-FR" sz="2400" smtClean="0">
                <a:latin typeface="Comic Sans MS" pitchFamily="66" charset="0"/>
              </a:rPr>
              <a:t>Rein, cœur, </a:t>
            </a:r>
            <a:r>
              <a:rPr lang="fr-FR" altLang="fr-FR" sz="2400" b="1" smtClean="0">
                <a:solidFill>
                  <a:srgbClr val="00B050"/>
                </a:solidFill>
                <a:latin typeface="Comic Sans MS" pitchFamily="66" charset="0"/>
              </a:rPr>
              <a:t>système digestif </a:t>
            </a:r>
            <a:r>
              <a:rPr lang="fr-FR" altLang="fr-FR" sz="2400" smtClean="0">
                <a:latin typeface="Comic Sans MS" pitchFamily="66" charset="0"/>
              </a:rPr>
              <a:t>(estomac, intestin grêle) ,…</a:t>
            </a:r>
          </a:p>
          <a:p>
            <a:pPr marL="0" indent="0">
              <a:buFont typeface="Arial" charset="0"/>
              <a:buNone/>
            </a:pPr>
            <a:endParaRPr lang="fr-FR" altLang="fr-FR" sz="2400" smtClean="0">
              <a:latin typeface="Comic Sans MS" pitchFamily="66" charset="0"/>
            </a:endParaRPr>
          </a:p>
          <a:p>
            <a:pPr marL="0" indent="0">
              <a:buFont typeface="Arial" charset="0"/>
              <a:buNone/>
            </a:pPr>
            <a:r>
              <a:rPr lang="fr-FR" altLang="fr-FR" sz="2400" smtClean="0">
                <a:latin typeface="Comic Sans MS" pitchFamily="66" charset="0"/>
              </a:rPr>
              <a:t>Les hormones synthétisées dans l’organisme humain :</a:t>
            </a:r>
          </a:p>
          <a:p>
            <a:pPr marL="0" indent="0">
              <a:buFont typeface="Arial" charset="0"/>
              <a:buNone/>
            </a:pPr>
            <a:r>
              <a:rPr lang="fr-FR" altLang="fr-FR" sz="2400" smtClean="0">
                <a:latin typeface="Comic Sans MS" pitchFamily="66" charset="0"/>
              </a:rPr>
              <a:t>	- présentent des effets variés</a:t>
            </a:r>
          </a:p>
          <a:p>
            <a:pPr marL="0" indent="0">
              <a:buFont typeface="Arial" charset="0"/>
              <a:buNone/>
            </a:pPr>
            <a:r>
              <a:rPr lang="fr-FR" altLang="fr-FR" sz="2400" smtClean="0">
                <a:latin typeface="Comic Sans MS" pitchFamily="66" charset="0"/>
              </a:rPr>
              <a:t>	- sont synthétisées et libérées grâce à des stimuli externes ou 	internes </a:t>
            </a:r>
            <a:r>
              <a:rPr lang="fr-FR" altLang="fr-FR" sz="2400" b="1" i="1" smtClean="0">
                <a:latin typeface="Comic Sans MS" pitchFamily="66" charset="0"/>
              </a:rPr>
              <a:t>(notion de rétro-contrôle : feed back).</a:t>
            </a:r>
          </a:p>
          <a:p>
            <a:pPr marL="0" indent="0">
              <a:buFont typeface="Arial" charset="0"/>
              <a:buNone/>
            </a:pPr>
            <a:endParaRPr lang="fr-FR" altLang="fr-FR" sz="2400" b="1" i="1" smtClean="0">
              <a:latin typeface="Comic Sans MS" pitchFamily="66" charset="0"/>
            </a:endParaRPr>
          </a:p>
          <a:p>
            <a:pPr marL="0" indent="0">
              <a:buFont typeface="Arial" charset="0"/>
              <a:buNone/>
            </a:pPr>
            <a:r>
              <a:rPr lang="fr-FR" altLang="fr-FR" sz="2400" smtClean="0">
                <a:latin typeface="Comic Sans MS" pitchFamily="66" charset="0"/>
              </a:rPr>
              <a:t>Les glandes hormonales sécrètent des hormones, substances chimiques qui transportées par le sang, agissent sur des organes éloignés. </a:t>
            </a:r>
          </a:p>
          <a:p>
            <a:pPr marL="0" indent="0">
              <a:buFont typeface="Arial" charset="0"/>
              <a:buNone/>
            </a:pPr>
            <a:r>
              <a:rPr lang="fr-FR" altLang="fr-FR" sz="2400" smtClean="0">
                <a:latin typeface="Comic Sans MS" pitchFamily="66" charset="0"/>
              </a:rPr>
              <a:t>Elles complètent ainsi l’action du système nerveux.</a:t>
            </a:r>
          </a:p>
          <a:p>
            <a:pPr marL="0" indent="0">
              <a:buFont typeface="Arial" charset="0"/>
              <a:buNone/>
            </a:pPr>
            <a:endParaRPr lang="fr-FR" altLang="fr-FR" sz="2400" b="1" i="1" smtClean="0">
              <a:latin typeface="Comic Sans MS" pitchFamily="66" charset="0"/>
            </a:endParaRPr>
          </a:p>
          <a:p>
            <a:pPr marL="0" indent="0">
              <a:buFont typeface="Arial" charset="0"/>
              <a:buNone/>
            </a:pPr>
            <a:endParaRPr lang="fr-FR" altLang="fr-FR" sz="2400" smtClean="0">
              <a:latin typeface="Comic Sans MS" pitchFamily="66"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Espace réservé du contenu 2"/>
          <p:cNvSpPr>
            <a:spLocks noGrp="1"/>
          </p:cNvSpPr>
          <p:nvPr>
            <p:ph idx="1"/>
          </p:nvPr>
        </p:nvSpPr>
        <p:spPr>
          <a:xfrm>
            <a:off x="250825" y="188913"/>
            <a:ext cx="8893175" cy="6408737"/>
          </a:xfrm>
        </p:spPr>
        <p:txBody>
          <a:bodyPr rtlCol="0">
            <a:normAutofit fontScale="92500" lnSpcReduction="20000"/>
          </a:bodyPr>
          <a:lstStyle/>
          <a:p>
            <a:pPr marL="0" indent="0" fontAlgn="auto">
              <a:spcAft>
                <a:spcPts val="0"/>
              </a:spcAft>
              <a:buFont typeface="Arial" pitchFamily="34" charset="0"/>
              <a:buNone/>
              <a:defRPr/>
            </a:pPr>
            <a:r>
              <a:rPr lang="fr-FR" sz="2400" u="sng" dirty="0" smtClean="0">
                <a:solidFill>
                  <a:srgbClr val="00B050"/>
                </a:solidFill>
                <a:latin typeface="Comic Sans MS" pitchFamily="66" charset="0"/>
              </a:rPr>
              <a:t>L’hypophyse</a:t>
            </a:r>
            <a:r>
              <a:rPr lang="fr-FR" sz="2400" u="sng" dirty="0" smtClean="0">
                <a:latin typeface="Comic Sans MS" pitchFamily="66" charset="0"/>
              </a:rPr>
              <a:t> : </a:t>
            </a:r>
            <a:endParaRPr lang="fr-FR" sz="2400" u="sng" dirty="0">
              <a:latin typeface="Comic Sans MS" pitchFamily="66" charset="0"/>
            </a:endParaRPr>
          </a:p>
          <a:p>
            <a:pPr marL="0" indent="0" fontAlgn="auto">
              <a:spcAft>
                <a:spcPts val="0"/>
              </a:spcAft>
              <a:buFont typeface="Arial" pitchFamily="34" charset="0"/>
              <a:buNone/>
              <a:defRPr/>
            </a:pPr>
            <a:r>
              <a:rPr lang="fr-FR" sz="2400" dirty="0" smtClean="0">
                <a:latin typeface="Comic Sans MS" pitchFamily="66" charset="0"/>
              </a:rPr>
              <a:t>Elle est en relation avec l’hypothalamus qui contrôle (par feedback) ses sécrétions.</a:t>
            </a:r>
          </a:p>
          <a:p>
            <a:pPr marL="0" indent="0" fontAlgn="auto">
              <a:spcAft>
                <a:spcPts val="0"/>
              </a:spcAft>
              <a:buFont typeface="Arial" pitchFamily="34" charset="0"/>
              <a:buNone/>
              <a:defRPr/>
            </a:pPr>
            <a:r>
              <a:rPr lang="fr-FR" sz="2400" dirty="0" smtClean="0">
                <a:latin typeface="Comic Sans MS" pitchFamily="66" charset="0"/>
              </a:rPr>
              <a:t>Les principales hormones sécrétées sont : la somatotrope ou hormone de croissance,</a:t>
            </a:r>
          </a:p>
          <a:p>
            <a:pPr marL="0" indent="0" fontAlgn="auto">
              <a:spcAft>
                <a:spcPts val="0"/>
              </a:spcAft>
              <a:buFont typeface="Arial" pitchFamily="34" charset="0"/>
              <a:buNone/>
              <a:defRPr/>
            </a:pPr>
            <a:r>
              <a:rPr lang="fr-FR" sz="2400" dirty="0" smtClean="0">
                <a:latin typeface="Comic Sans MS" pitchFamily="66" charset="0"/>
              </a:rPr>
              <a:t>Les hormones stimulant la sécrétion d’autres glandes : les surrénales, la thyroïde, les glandes sexuelles.</a:t>
            </a:r>
          </a:p>
          <a:p>
            <a:pPr marL="0" indent="0" fontAlgn="auto">
              <a:spcAft>
                <a:spcPts val="0"/>
              </a:spcAft>
              <a:buFont typeface="Arial" pitchFamily="34" charset="0"/>
              <a:buNone/>
              <a:defRPr/>
            </a:pPr>
            <a:endParaRPr lang="fr-FR" sz="2400" dirty="0">
              <a:latin typeface="Comic Sans MS" pitchFamily="66" charset="0"/>
            </a:endParaRPr>
          </a:p>
          <a:p>
            <a:pPr marL="0" indent="0" fontAlgn="auto">
              <a:spcAft>
                <a:spcPts val="0"/>
              </a:spcAft>
              <a:buFont typeface="Arial" pitchFamily="34" charset="0"/>
              <a:buNone/>
              <a:defRPr/>
            </a:pPr>
            <a:r>
              <a:rPr lang="fr-FR" sz="2400" u="sng" dirty="0" smtClean="0">
                <a:solidFill>
                  <a:srgbClr val="00B050"/>
                </a:solidFill>
                <a:latin typeface="Comic Sans MS" pitchFamily="66" charset="0"/>
              </a:rPr>
              <a:t>La thyroïde </a:t>
            </a:r>
            <a:r>
              <a:rPr lang="fr-FR" sz="2400" u="sng" dirty="0">
                <a:latin typeface="Comic Sans MS" pitchFamily="66" charset="0"/>
              </a:rPr>
              <a:t>: </a:t>
            </a:r>
          </a:p>
          <a:p>
            <a:pPr marL="0" indent="0" fontAlgn="auto">
              <a:spcAft>
                <a:spcPts val="0"/>
              </a:spcAft>
              <a:buFont typeface="Arial" pitchFamily="34" charset="0"/>
              <a:buNone/>
              <a:defRPr/>
            </a:pPr>
            <a:r>
              <a:rPr lang="fr-FR" sz="2400" dirty="0">
                <a:latin typeface="Comic Sans MS" pitchFamily="66" charset="0"/>
              </a:rPr>
              <a:t>Elle </a:t>
            </a:r>
            <a:r>
              <a:rPr lang="fr-FR" sz="2400" dirty="0" smtClean="0">
                <a:latin typeface="Comic Sans MS" pitchFamily="66" charset="0"/>
              </a:rPr>
              <a:t>joue un rôle important dans le métabolisme de l’iode. Les hormones thyroïdienne interviennent dans les hormones de croissance.</a:t>
            </a:r>
          </a:p>
          <a:p>
            <a:pPr marL="0" indent="0" fontAlgn="auto">
              <a:spcAft>
                <a:spcPts val="0"/>
              </a:spcAft>
              <a:buFont typeface="Arial" pitchFamily="34" charset="0"/>
              <a:buNone/>
              <a:defRPr/>
            </a:pPr>
            <a:endParaRPr lang="fr-FR" sz="2400" b="1" i="1" dirty="0" smtClean="0">
              <a:latin typeface="Comic Sans MS" pitchFamily="66" charset="0"/>
            </a:endParaRPr>
          </a:p>
          <a:p>
            <a:pPr marL="0" indent="0" fontAlgn="auto">
              <a:spcAft>
                <a:spcPts val="0"/>
              </a:spcAft>
              <a:buFont typeface="Arial" pitchFamily="34" charset="0"/>
              <a:buNone/>
              <a:defRPr/>
            </a:pPr>
            <a:r>
              <a:rPr lang="fr-FR" sz="2400" u="sng" dirty="0" smtClean="0">
                <a:solidFill>
                  <a:srgbClr val="00B050"/>
                </a:solidFill>
                <a:latin typeface="Comic Sans MS" pitchFamily="66" charset="0"/>
              </a:rPr>
              <a:t>Les glandes surrénales </a:t>
            </a:r>
            <a:r>
              <a:rPr lang="fr-FR" sz="2400" dirty="0" smtClean="0">
                <a:latin typeface="Comic Sans MS" pitchFamily="66" charset="0"/>
              </a:rPr>
              <a:t>: situées au-dessus des reins, on distingue deux parties dans la glande :</a:t>
            </a:r>
          </a:p>
          <a:p>
            <a:pPr marL="0" indent="0" fontAlgn="auto">
              <a:spcAft>
                <a:spcPts val="0"/>
              </a:spcAft>
              <a:buFont typeface="Arial" pitchFamily="34" charset="0"/>
              <a:buNone/>
              <a:defRPr/>
            </a:pPr>
            <a:r>
              <a:rPr lang="fr-FR" sz="2400" dirty="0" smtClean="0">
                <a:latin typeface="Comic Sans MS" pitchFamily="66" charset="0"/>
              </a:rPr>
              <a:t>La médullo-surrénale sécrète l’adrénaline qui intervient dans de nombreuses régulations (médiateur du système sympathique). De fortes réactions émotionnelles entrainent une décharge d’adrénaline. </a:t>
            </a:r>
            <a:endParaRPr lang="fr-FR" sz="2400" dirty="0">
              <a:latin typeface="Comic Sans MS" pitchFamily="66"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Espace réservé du contenu 2"/>
          <p:cNvSpPr>
            <a:spLocks noGrp="1"/>
          </p:cNvSpPr>
          <p:nvPr>
            <p:ph idx="1"/>
          </p:nvPr>
        </p:nvSpPr>
        <p:spPr>
          <a:xfrm>
            <a:off x="250825" y="188913"/>
            <a:ext cx="8893175" cy="6408737"/>
          </a:xfrm>
        </p:spPr>
        <p:txBody>
          <a:bodyPr rtlCol="0">
            <a:normAutofit fontScale="70000" lnSpcReduction="20000"/>
          </a:bodyPr>
          <a:lstStyle/>
          <a:p>
            <a:pPr marL="0" indent="0" fontAlgn="auto">
              <a:spcAft>
                <a:spcPts val="0"/>
              </a:spcAft>
              <a:buFont typeface="Arial" pitchFamily="34" charset="0"/>
              <a:buNone/>
              <a:defRPr/>
            </a:pPr>
            <a:r>
              <a:rPr lang="fr-FR" sz="2800" dirty="0">
                <a:latin typeface="Comic Sans MS" pitchFamily="66" charset="0"/>
              </a:rPr>
              <a:t>La </a:t>
            </a:r>
            <a:r>
              <a:rPr lang="fr-FR" sz="2800" dirty="0" err="1" smtClean="0">
                <a:latin typeface="Comic Sans MS" pitchFamily="66" charset="0"/>
              </a:rPr>
              <a:t>cortico-surrénale</a:t>
            </a:r>
            <a:r>
              <a:rPr lang="fr-FR" sz="2800" dirty="0" smtClean="0">
                <a:latin typeface="Comic Sans MS" pitchFamily="66" charset="0"/>
              </a:rPr>
              <a:t> </a:t>
            </a:r>
            <a:r>
              <a:rPr lang="fr-FR" sz="2800" dirty="0">
                <a:latin typeface="Comic Sans MS" pitchFamily="66" charset="0"/>
              </a:rPr>
              <a:t>sécrète les hormones corticoïdes et notamment le cortisol : l'augmentation de </a:t>
            </a:r>
            <a:r>
              <a:rPr lang="fr-FR" sz="2800" dirty="0" smtClean="0">
                <a:latin typeface="Comic Sans MS" pitchFamily="66" charset="0"/>
              </a:rPr>
              <a:t>la glycémi</a:t>
            </a:r>
            <a:r>
              <a:rPr lang="fr-FR" sz="2800" dirty="0">
                <a:latin typeface="Comic Sans MS" pitchFamily="66" charset="0"/>
              </a:rPr>
              <a:t>e</a:t>
            </a:r>
            <a:r>
              <a:rPr lang="fr-FR" sz="2800" dirty="0" smtClean="0">
                <a:latin typeface="Comic Sans MS" pitchFamily="66" charset="0"/>
              </a:rPr>
              <a:t> </a:t>
            </a:r>
            <a:r>
              <a:rPr lang="fr-FR" sz="2800" dirty="0">
                <a:latin typeface="Comic Sans MS" pitchFamily="66" charset="0"/>
              </a:rPr>
              <a:t>par le biais de </a:t>
            </a:r>
            <a:r>
              <a:rPr lang="fr-FR" sz="2800" dirty="0" smtClean="0">
                <a:latin typeface="Comic Sans MS" pitchFamily="66" charset="0"/>
              </a:rPr>
              <a:t>la </a:t>
            </a:r>
            <a:r>
              <a:rPr lang="fr-FR" sz="2800" dirty="0" err="1" smtClean="0">
                <a:latin typeface="Comic Sans MS" pitchFamily="66" charset="0"/>
              </a:rPr>
              <a:t>néoglucogénèse</a:t>
            </a:r>
            <a:r>
              <a:rPr lang="fr-FR" sz="2800" dirty="0" smtClean="0">
                <a:latin typeface="Comic Sans MS" pitchFamily="66" charset="0"/>
              </a:rPr>
              <a:t> (c’ </a:t>
            </a:r>
            <a:r>
              <a:rPr lang="fr-FR" sz="2800" dirty="0">
                <a:latin typeface="Comic Sans MS" pitchFamily="66" charset="0"/>
              </a:rPr>
              <a:t>est la synthèse du </a:t>
            </a:r>
            <a:r>
              <a:rPr lang="fr-FR" sz="2800" dirty="0">
                <a:latin typeface="Comic Sans MS" pitchFamily="66" charset="0"/>
                <a:hlinkClick r:id="rId2" action="ppaction://hlinkfile" tooltip="Glucose"/>
              </a:rPr>
              <a:t>glucose</a:t>
            </a:r>
            <a:r>
              <a:rPr lang="fr-FR" sz="2800" dirty="0">
                <a:latin typeface="Comic Sans MS" pitchFamily="66" charset="0"/>
              </a:rPr>
              <a:t> à partir de précurseurs </a:t>
            </a:r>
            <a:r>
              <a:rPr lang="fr-FR" sz="2800" dirty="0" smtClean="0">
                <a:latin typeface="Comic Sans MS" pitchFamily="66" charset="0"/>
              </a:rPr>
              <a:t>non-glucidiques: cycle de Krebs, mitochondries, </a:t>
            </a:r>
            <a:r>
              <a:rPr lang="fr-FR" sz="2800" dirty="0" err="1" smtClean="0">
                <a:latin typeface="Comic Sans MS" pitchFamily="66" charset="0"/>
              </a:rPr>
              <a:t>pyruvade</a:t>
            </a:r>
            <a:r>
              <a:rPr lang="fr-FR" sz="2800" dirty="0" smtClean="0">
                <a:latin typeface="Comic Sans MS" pitchFamily="66" charset="0"/>
              </a:rPr>
              <a:t>, lactate…. ). </a:t>
            </a:r>
          </a:p>
          <a:p>
            <a:pPr marL="0" indent="0" fontAlgn="auto">
              <a:spcAft>
                <a:spcPts val="0"/>
              </a:spcAft>
              <a:buFont typeface="Arial" pitchFamily="34" charset="0"/>
              <a:buNone/>
              <a:defRPr/>
            </a:pPr>
            <a:r>
              <a:rPr lang="fr-FR" sz="2800" dirty="0">
                <a:latin typeface="Comic Sans MS" pitchFamily="66" charset="0"/>
              </a:rPr>
              <a:t>	</a:t>
            </a:r>
            <a:r>
              <a:rPr lang="fr-FR" sz="2800" dirty="0" smtClean="0">
                <a:latin typeface="Comic Sans MS" pitchFamily="66" charset="0"/>
              </a:rPr>
              <a:t>- la </a:t>
            </a:r>
            <a:r>
              <a:rPr lang="fr-FR" sz="2800" dirty="0">
                <a:latin typeface="Comic Sans MS" pitchFamily="66" charset="0"/>
              </a:rPr>
              <a:t>régulation du métabolisme des graisses, protéines et </a:t>
            </a:r>
            <a:r>
              <a:rPr lang="fr-FR" sz="2800" dirty="0" smtClean="0">
                <a:latin typeface="Comic Sans MS" pitchFamily="66" charset="0"/>
              </a:rPr>
              <a:t>glucides,</a:t>
            </a:r>
          </a:p>
          <a:p>
            <a:pPr marL="0" indent="0" fontAlgn="auto">
              <a:spcAft>
                <a:spcPts val="0"/>
              </a:spcAft>
              <a:buFont typeface="Arial" pitchFamily="34" charset="0"/>
              <a:buNone/>
              <a:defRPr/>
            </a:pPr>
            <a:r>
              <a:rPr lang="fr-FR" sz="2800" dirty="0">
                <a:latin typeface="Comic Sans MS" pitchFamily="66" charset="0"/>
              </a:rPr>
              <a:t>	</a:t>
            </a:r>
            <a:r>
              <a:rPr lang="fr-FR" sz="2800" dirty="0" smtClean="0">
                <a:latin typeface="Comic Sans MS" pitchFamily="66" charset="0"/>
              </a:rPr>
              <a:t>- la régulation </a:t>
            </a:r>
            <a:r>
              <a:rPr lang="fr-FR" sz="2800" dirty="0">
                <a:latin typeface="Comic Sans MS" pitchFamily="66" charset="0"/>
              </a:rPr>
              <a:t>du </a:t>
            </a:r>
            <a:r>
              <a:rPr lang="fr-FR" sz="2800" dirty="0">
                <a:latin typeface="Comic Sans MS" pitchFamily="66" charset="0"/>
                <a:hlinkClick r:id="rId3" action="ppaction://hlinkfile" tooltip="Cycle circadien"/>
              </a:rPr>
              <a:t>cycles circadiens</a:t>
            </a:r>
            <a:r>
              <a:rPr lang="fr-FR" sz="2800" dirty="0">
                <a:latin typeface="Comic Sans MS" pitchFamily="66" charset="0"/>
              </a:rPr>
              <a:t> </a:t>
            </a:r>
            <a:r>
              <a:rPr lang="fr-FR" sz="2800" dirty="0" smtClean="0">
                <a:latin typeface="Comic Sans MS" pitchFamily="66" charset="0"/>
              </a:rPr>
              <a:t>: </a:t>
            </a:r>
            <a:r>
              <a:rPr lang="fr-FR" sz="2900" dirty="0">
                <a:latin typeface="Comic Sans MS" pitchFamily="66" charset="0"/>
              </a:rPr>
              <a:t>Un </a:t>
            </a:r>
            <a:r>
              <a:rPr lang="fr-FR" sz="2900" b="1" dirty="0">
                <a:latin typeface="Comic Sans MS" pitchFamily="66" charset="0"/>
              </a:rPr>
              <a:t>rythme circadien</a:t>
            </a:r>
            <a:r>
              <a:rPr lang="fr-FR" sz="2900" dirty="0">
                <a:latin typeface="Comic Sans MS" pitchFamily="66" charset="0"/>
              </a:rPr>
              <a:t> est un </a:t>
            </a:r>
            <a:r>
              <a:rPr lang="fr-FR" sz="2900" dirty="0" smtClean="0">
                <a:latin typeface="Comic Sans MS" pitchFamily="66" charset="0"/>
              </a:rPr>
              <a:t>	type de </a:t>
            </a:r>
            <a:r>
              <a:rPr lang="fr-FR" sz="2900" dirty="0">
                <a:latin typeface="Comic Sans MS" pitchFamily="66" charset="0"/>
                <a:hlinkClick r:id="rId4" action="ppaction://hlinkfile" tooltip="Rythme biologique"/>
              </a:rPr>
              <a:t>rythme biologique</a:t>
            </a:r>
            <a:r>
              <a:rPr lang="fr-FR" sz="2900" dirty="0">
                <a:latin typeface="Comic Sans MS" pitchFamily="66" charset="0"/>
              </a:rPr>
              <a:t> d’une durée de 24 heures environ. Celui </a:t>
            </a:r>
            <a:r>
              <a:rPr lang="fr-FR" sz="2900" dirty="0" smtClean="0">
                <a:latin typeface="Comic Sans MS" pitchFamily="66" charset="0"/>
              </a:rPr>
              <a:t>qui marque </a:t>
            </a:r>
            <a:r>
              <a:rPr lang="fr-FR" sz="2900" dirty="0">
                <a:latin typeface="Comic Sans MS" pitchFamily="66" charset="0"/>
              </a:rPr>
              <a:t>le plus nos vies quotidiennes est bien sûr le rythme </a:t>
            </a:r>
            <a:r>
              <a:rPr lang="fr-FR" sz="2900" dirty="0" smtClean="0">
                <a:latin typeface="Comic Sans MS" pitchFamily="66" charset="0"/>
              </a:rPr>
              <a:t>veille-sommeil (en complément </a:t>
            </a:r>
            <a:r>
              <a:rPr lang="fr-FR" sz="2900" dirty="0">
                <a:latin typeface="Comic Sans MS" pitchFamily="66" charset="0"/>
              </a:rPr>
              <a:t>de la </a:t>
            </a:r>
            <a:r>
              <a:rPr lang="fr-FR" sz="2900" dirty="0" smtClean="0">
                <a:latin typeface="Comic Sans MS" pitchFamily="66" charset="0"/>
              </a:rPr>
              <a:t>	mélatonine : sécrétée dans l’épiphyse).</a:t>
            </a:r>
          </a:p>
          <a:p>
            <a:pPr marL="0" indent="0" fontAlgn="auto">
              <a:spcAft>
                <a:spcPts val="0"/>
              </a:spcAft>
              <a:buFont typeface="Arial" pitchFamily="34" charset="0"/>
              <a:buNone/>
              <a:defRPr/>
            </a:pPr>
            <a:r>
              <a:rPr lang="fr-FR" sz="2800" u="sng" dirty="0" smtClean="0">
                <a:latin typeface="Comic Sans MS" pitchFamily="66" charset="0"/>
              </a:rPr>
              <a:t>Ces hormones ont une activité très importante au niveau du travail musculaire.</a:t>
            </a:r>
          </a:p>
          <a:p>
            <a:pPr marL="0" indent="0" fontAlgn="auto">
              <a:spcAft>
                <a:spcPts val="0"/>
              </a:spcAft>
              <a:buFont typeface="Arial" pitchFamily="34" charset="0"/>
              <a:buNone/>
              <a:defRPr/>
            </a:pPr>
            <a:endParaRPr lang="fr-FR" sz="2400" u="sng" dirty="0" smtClean="0">
              <a:latin typeface="Comic Sans MS" pitchFamily="66" charset="0"/>
            </a:endParaRPr>
          </a:p>
          <a:p>
            <a:pPr marL="0" indent="0" fontAlgn="auto">
              <a:spcAft>
                <a:spcPts val="0"/>
              </a:spcAft>
              <a:buFont typeface="Arial" pitchFamily="34" charset="0"/>
              <a:buNone/>
              <a:defRPr/>
            </a:pPr>
            <a:r>
              <a:rPr lang="fr-FR" sz="2900" u="sng" dirty="0" smtClean="0">
                <a:solidFill>
                  <a:srgbClr val="00B050"/>
                </a:solidFill>
                <a:latin typeface="Comic Sans MS" pitchFamily="66" charset="0"/>
              </a:rPr>
              <a:t>Le pancréas </a:t>
            </a:r>
            <a:r>
              <a:rPr lang="fr-FR" sz="2900" u="sng" dirty="0">
                <a:latin typeface="Comic Sans MS" pitchFamily="66" charset="0"/>
              </a:rPr>
              <a:t>: </a:t>
            </a:r>
          </a:p>
          <a:p>
            <a:pPr marL="0" indent="0" fontAlgn="auto">
              <a:spcAft>
                <a:spcPts val="0"/>
              </a:spcAft>
              <a:buFont typeface="Arial" pitchFamily="34" charset="0"/>
              <a:buNone/>
              <a:defRPr/>
            </a:pPr>
            <a:r>
              <a:rPr lang="fr-FR" sz="2900" dirty="0" smtClean="0">
                <a:latin typeface="Comic Sans MS" pitchFamily="66" charset="0"/>
              </a:rPr>
              <a:t>Il sécrète l’insuline et le glucagon, hormones qui interviennent dans la régulation du taux de glucose dans le sang (glycémie). L’insuline</a:t>
            </a:r>
            <a:endParaRPr lang="fr-FR" sz="2900" dirty="0">
              <a:latin typeface="Comic Sans MS" pitchFamily="66" charset="0"/>
            </a:endParaRPr>
          </a:p>
          <a:p>
            <a:pPr marL="0" indent="0" fontAlgn="auto">
              <a:spcAft>
                <a:spcPts val="0"/>
              </a:spcAft>
              <a:buFont typeface="Arial" pitchFamily="34" charset="0"/>
              <a:buNone/>
              <a:defRPr/>
            </a:pPr>
            <a:r>
              <a:rPr lang="fr-FR" sz="2900" dirty="0" smtClean="0">
                <a:latin typeface="Comic Sans MS" pitchFamily="66" charset="0"/>
              </a:rPr>
              <a:t>est </a:t>
            </a:r>
            <a:r>
              <a:rPr lang="fr-FR" sz="2900" dirty="0">
                <a:latin typeface="Comic Sans MS" pitchFamily="66" charset="0"/>
              </a:rPr>
              <a:t>sécrétée en fonction de l'état nutritionnel et de l'activité </a:t>
            </a:r>
            <a:r>
              <a:rPr lang="fr-FR" sz="2900" dirty="0" smtClean="0">
                <a:latin typeface="Comic Sans MS" pitchFamily="66" charset="0"/>
              </a:rPr>
              <a:t>physique, elle diminue </a:t>
            </a:r>
            <a:r>
              <a:rPr lang="fr-FR" sz="2900" dirty="0">
                <a:latin typeface="Comic Sans MS" pitchFamily="66" charset="0"/>
              </a:rPr>
              <a:t>la </a:t>
            </a:r>
            <a:r>
              <a:rPr lang="fr-FR" sz="2900" dirty="0" smtClean="0">
                <a:latin typeface="Comic Sans MS" pitchFamily="66" charset="0"/>
              </a:rPr>
              <a:t>glycémie.</a:t>
            </a:r>
          </a:p>
          <a:p>
            <a:pPr marL="0" indent="0" fontAlgn="auto">
              <a:spcAft>
                <a:spcPts val="0"/>
              </a:spcAft>
              <a:buFont typeface="Arial" pitchFamily="34" charset="0"/>
              <a:buNone/>
              <a:defRPr/>
            </a:pPr>
            <a:r>
              <a:rPr lang="fr-FR" sz="2900" dirty="0" smtClean="0">
                <a:latin typeface="Comic Sans MS" pitchFamily="66" charset="0"/>
              </a:rPr>
              <a:t>L'insuline</a:t>
            </a:r>
            <a:r>
              <a:rPr lang="fr-FR" sz="2900" dirty="0">
                <a:latin typeface="Comic Sans MS" pitchFamily="66" charset="0"/>
              </a:rPr>
              <a:t>, en tant que </a:t>
            </a:r>
            <a:r>
              <a:rPr lang="fr-FR" sz="2900" dirty="0">
                <a:latin typeface="Comic Sans MS" pitchFamily="66" charset="0"/>
                <a:hlinkClick r:id="rId5" action="ppaction://hlinkfile" tooltip="Dopage (Sport)"/>
              </a:rPr>
              <a:t>dopage</a:t>
            </a:r>
            <a:r>
              <a:rPr lang="fr-FR" sz="2900" dirty="0">
                <a:latin typeface="Comic Sans MS" pitchFamily="66" charset="0"/>
              </a:rPr>
              <a:t> paraît être utilisé par des sportifs de disciplines diverses dont les cyclistes et les culturistes, En football l'insuline fut massivement employée dans les équipes espagnoles au cours des années 1990 et au début des années 2000 sans jamais qu'aucun joueur ne soit pris faute de contrôle </a:t>
            </a:r>
            <a:r>
              <a:rPr lang="fr-FR" sz="2900" dirty="0" smtClean="0">
                <a:latin typeface="Comic Sans MS" pitchFamily="66" charset="0"/>
              </a:rPr>
              <a:t>sérieux. </a:t>
            </a:r>
            <a:r>
              <a:rPr lang="fr-FR" sz="2900" dirty="0">
                <a:latin typeface="Comic Sans MS" pitchFamily="66" charset="0"/>
              </a:rPr>
              <a:t>En cyclisme </a:t>
            </a:r>
            <a:r>
              <a:rPr lang="fr-FR" sz="2900" dirty="0">
                <a:latin typeface="Comic Sans MS" pitchFamily="66" charset="0"/>
                <a:hlinkClick r:id="rId6" action="ppaction://hlinkfile" tooltip="Marco Pantani"/>
              </a:rPr>
              <a:t>Marco Pantani</a:t>
            </a:r>
            <a:r>
              <a:rPr lang="fr-FR" sz="2900" dirty="0">
                <a:latin typeface="Comic Sans MS" pitchFamily="66" charset="0"/>
              </a:rPr>
              <a:t> fut lui aussi testé positif à cette substance en </a:t>
            </a:r>
            <a:r>
              <a:rPr lang="fr-FR" sz="2900" dirty="0" smtClean="0">
                <a:latin typeface="Comic Sans MS" pitchFamily="66" charset="0"/>
              </a:rPr>
              <a:t>2002</a:t>
            </a:r>
            <a:r>
              <a:rPr lang="fr-FR" sz="2900" baseline="30000" dirty="0" smtClean="0">
                <a:latin typeface="Comic Sans MS" pitchFamily="66" charset="0"/>
              </a:rPr>
              <a:t>.</a:t>
            </a:r>
            <a:endParaRPr lang="fr-FR" sz="2900" dirty="0">
              <a:latin typeface="Comic Sans MS" pitchFamily="66"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Espace réservé du contenu 2"/>
          <p:cNvSpPr>
            <a:spLocks noGrp="1"/>
          </p:cNvSpPr>
          <p:nvPr>
            <p:ph idx="1"/>
          </p:nvPr>
        </p:nvSpPr>
        <p:spPr>
          <a:xfrm>
            <a:off x="250825" y="188913"/>
            <a:ext cx="8893175" cy="6408737"/>
          </a:xfrm>
        </p:spPr>
        <p:txBody>
          <a:bodyPr rtlCol="0">
            <a:normAutofit fontScale="92500" lnSpcReduction="10000"/>
          </a:bodyPr>
          <a:lstStyle/>
          <a:p>
            <a:pPr marL="0" indent="0" fontAlgn="auto">
              <a:spcAft>
                <a:spcPts val="0"/>
              </a:spcAft>
              <a:buFont typeface="Arial" pitchFamily="34" charset="0"/>
              <a:buNone/>
              <a:defRPr/>
            </a:pPr>
            <a:r>
              <a:rPr lang="fr-FR" sz="2400" u="sng" dirty="0" smtClean="0">
                <a:solidFill>
                  <a:srgbClr val="00B050"/>
                </a:solidFill>
                <a:latin typeface="Comic Sans MS" pitchFamily="66" charset="0"/>
              </a:rPr>
              <a:t>Les glandes sexuelles </a:t>
            </a:r>
            <a:r>
              <a:rPr lang="fr-FR" sz="2400" u="sng" dirty="0" smtClean="0">
                <a:latin typeface="Comic Sans MS" pitchFamily="66" charset="0"/>
              </a:rPr>
              <a:t>:</a:t>
            </a:r>
          </a:p>
          <a:p>
            <a:pPr marL="0" indent="0" fontAlgn="auto">
              <a:spcAft>
                <a:spcPts val="0"/>
              </a:spcAft>
              <a:buFont typeface="Arial" pitchFamily="34" charset="0"/>
              <a:buNone/>
              <a:defRPr/>
            </a:pPr>
            <a:r>
              <a:rPr lang="fr-FR" sz="2000" dirty="0" smtClean="0">
                <a:latin typeface="Comic Sans MS" pitchFamily="66" charset="0"/>
              </a:rPr>
              <a:t>La testostérone, hormone mâle, agit sur le  développement du squelette, la formation du muscle…</a:t>
            </a:r>
          </a:p>
          <a:p>
            <a:pPr marL="0" indent="0" fontAlgn="auto">
              <a:spcAft>
                <a:spcPts val="0"/>
              </a:spcAft>
              <a:buFont typeface="Arial" pitchFamily="34" charset="0"/>
              <a:buNone/>
              <a:defRPr/>
            </a:pPr>
            <a:r>
              <a:rPr lang="fr-FR" sz="2000" dirty="0" smtClean="0">
                <a:latin typeface="Comic Sans MS" pitchFamily="66" charset="0"/>
              </a:rPr>
              <a:t>La folliculine et la progression règlent les cycles menstruels de la femme.</a:t>
            </a:r>
            <a:endParaRPr lang="fr-FR" sz="2000" dirty="0">
              <a:latin typeface="Comic Sans MS" pitchFamily="66" charset="0"/>
            </a:endParaRPr>
          </a:p>
          <a:p>
            <a:pPr marL="0" indent="0" fontAlgn="auto">
              <a:spcAft>
                <a:spcPts val="0"/>
              </a:spcAft>
              <a:buFont typeface="Arial" pitchFamily="34" charset="0"/>
              <a:buNone/>
              <a:defRPr/>
            </a:pPr>
            <a:endParaRPr lang="fr-FR" sz="2400" dirty="0" smtClean="0">
              <a:latin typeface="Comic Sans MS" pitchFamily="66" charset="0"/>
            </a:endParaRPr>
          </a:p>
          <a:p>
            <a:pPr marL="0" indent="0" fontAlgn="auto">
              <a:spcAft>
                <a:spcPts val="0"/>
              </a:spcAft>
              <a:buFont typeface="Arial" pitchFamily="34" charset="0"/>
              <a:buNone/>
              <a:defRPr/>
            </a:pPr>
            <a:endParaRPr lang="fr-FR" sz="2400" dirty="0">
              <a:latin typeface="Comic Sans MS" pitchFamily="66" charset="0"/>
            </a:endParaRPr>
          </a:p>
          <a:p>
            <a:pPr marL="0" indent="0" fontAlgn="auto">
              <a:spcAft>
                <a:spcPts val="0"/>
              </a:spcAft>
              <a:buFont typeface="Arial" pitchFamily="34" charset="0"/>
              <a:buNone/>
              <a:defRPr/>
            </a:pPr>
            <a:r>
              <a:rPr lang="fr-FR" sz="2400" b="1" u="sng" dirty="0" smtClean="0">
                <a:latin typeface="Comic Sans MS" pitchFamily="66" charset="0"/>
              </a:rPr>
              <a:t>L’Endorphine </a:t>
            </a:r>
            <a:r>
              <a:rPr lang="fr-FR" sz="2400" b="1" u="sng" dirty="0">
                <a:latin typeface="Comic Sans MS" pitchFamily="66" charset="0"/>
              </a:rPr>
              <a:t>hormone du bonheur </a:t>
            </a:r>
            <a:r>
              <a:rPr lang="fr-FR" sz="2400" b="1" u="sng" dirty="0" smtClean="0">
                <a:latin typeface="Comic Sans MS" pitchFamily="66" charset="0"/>
              </a:rPr>
              <a:t>:</a:t>
            </a:r>
          </a:p>
          <a:p>
            <a:pPr marL="0" indent="0" fontAlgn="auto">
              <a:spcAft>
                <a:spcPts val="0"/>
              </a:spcAft>
              <a:buFont typeface="Arial" pitchFamily="34" charset="0"/>
              <a:buNone/>
              <a:defRPr/>
            </a:pPr>
            <a:r>
              <a:rPr lang="fr-FR" sz="2400" b="1" dirty="0" smtClean="0">
                <a:latin typeface="Comic Sans MS" pitchFamily="66" charset="0"/>
              </a:rPr>
              <a:t>Les </a:t>
            </a:r>
            <a:r>
              <a:rPr lang="fr-FR" sz="2400" b="1" dirty="0">
                <a:latin typeface="Comic Sans MS" pitchFamily="66" charset="0"/>
              </a:rPr>
              <a:t>sports d'endurance sont les plus </a:t>
            </a:r>
            <a:r>
              <a:rPr lang="fr-FR" sz="2400" b="1" dirty="0" err="1" smtClean="0">
                <a:latin typeface="Comic Sans MS" pitchFamily="66" charset="0"/>
              </a:rPr>
              <a:t>endorphinogènes</a:t>
            </a:r>
            <a:r>
              <a:rPr lang="fr-FR" sz="2400" b="1" dirty="0" smtClean="0">
                <a:latin typeface="Comic Sans MS" pitchFamily="66" charset="0"/>
              </a:rPr>
              <a:t> : </a:t>
            </a:r>
            <a:r>
              <a:rPr lang="fr-FR" sz="2400" dirty="0">
                <a:latin typeface="Comic Sans MS" pitchFamily="66" charset="0"/>
              </a:rPr>
              <a:t>le jogging, le vélo, la natation, les balades en raquettes ou en ski de fond, les sports en salle, type cardio training (rameur, tapis de course) ; mais aussi l'aérobic, le </a:t>
            </a:r>
            <a:r>
              <a:rPr lang="fr-FR" sz="2400" dirty="0" err="1">
                <a:latin typeface="Comic Sans MS" pitchFamily="66" charset="0"/>
              </a:rPr>
              <a:t>step</a:t>
            </a:r>
            <a:r>
              <a:rPr lang="fr-FR" sz="2400" dirty="0">
                <a:latin typeface="Comic Sans MS" pitchFamily="66" charset="0"/>
              </a:rPr>
              <a:t> ; les activités à efforts fractionnés (</a:t>
            </a:r>
            <a:r>
              <a:rPr lang="fr-FR" sz="2400" dirty="0" err="1">
                <a:latin typeface="Comic Sans MS" pitchFamily="66" charset="0"/>
              </a:rPr>
              <a:t>interval</a:t>
            </a:r>
            <a:r>
              <a:rPr lang="fr-FR" sz="2400" dirty="0">
                <a:latin typeface="Comic Sans MS" pitchFamily="66" charset="0"/>
              </a:rPr>
              <a:t> training) </a:t>
            </a:r>
            <a:r>
              <a:rPr lang="fr-FR" sz="2400" dirty="0" smtClean="0">
                <a:latin typeface="Comic Sans MS" pitchFamily="66" charset="0"/>
              </a:rPr>
              <a:t>l'athlétisme, </a:t>
            </a:r>
            <a:r>
              <a:rPr lang="fr-FR" sz="2400" dirty="0">
                <a:latin typeface="Comic Sans MS" pitchFamily="66" charset="0"/>
              </a:rPr>
              <a:t>le football, le rugby, le basket ou le handball</a:t>
            </a:r>
            <a:r>
              <a:rPr lang="fr-FR" sz="2400" dirty="0" smtClean="0">
                <a:latin typeface="Comic Sans MS" pitchFamily="66" charset="0"/>
              </a:rPr>
              <a:t>.</a:t>
            </a:r>
          </a:p>
          <a:p>
            <a:pPr marL="0" indent="0" fontAlgn="auto">
              <a:spcAft>
                <a:spcPts val="0"/>
              </a:spcAft>
              <a:buFont typeface="Arial" pitchFamily="34" charset="0"/>
              <a:buNone/>
              <a:defRPr/>
            </a:pPr>
            <a:endParaRPr lang="fr-FR" sz="2400" dirty="0">
              <a:latin typeface="Comic Sans MS" pitchFamily="66" charset="0"/>
            </a:endParaRPr>
          </a:p>
          <a:p>
            <a:pPr marL="0" indent="0" fontAlgn="auto">
              <a:spcAft>
                <a:spcPts val="0"/>
              </a:spcAft>
              <a:buFont typeface="Arial" pitchFamily="34" charset="0"/>
              <a:buNone/>
              <a:defRPr/>
            </a:pPr>
            <a:r>
              <a:rPr lang="fr-FR" sz="2400" u="sng" dirty="0">
                <a:solidFill>
                  <a:srgbClr val="0070C0"/>
                </a:solidFill>
                <a:latin typeface="Comic Sans MS" pitchFamily="66" charset="0"/>
              </a:rPr>
              <a:t>Les </a:t>
            </a:r>
            <a:r>
              <a:rPr lang="fr-FR" sz="2400" b="1" u="sng" dirty="0">
                <a:solidFill>
                  <a:srgbClr val="0070C0"/>
                </a:solidFill>
                <a:latin typeface="Comic Sans MS" pitchFamily="66" charset="0"/>
              </a:rPr>
              <a:t>endorphines</a:t>
            </a:r>
            <a:r>
              <a:rPr lang="fr-FR" sz="2400" u="sng" dirty="0">
                <a:solidFill>
                  <a:srgbClr val="0070C0"/>
                </a:solidFill>
                <a:latin typeface="Comic Sans MS" pitchFamily="66" charset="0"/>
              </a:rPr>
              <a:t> sont libérées par le cerveau, et plus précisément par l'hypothalamus et l'hypophyse </a:t>
            </a:r>
            <a:r>
              <a:rPr lang="fr-FR" sz="2400" dirty="0">
                <a:latin typeface="Comic Sans MS" pitchFamily="66" charset="0"/>
              </a:rPr>
              <a:t>dans les situations de stress, qu'il soit psychologique ou physique, mais de façon plus significative pendant et après l'exercice </a:t>
            </a:r>
            <a:r>
              <a:rPr lang="fr-FR" sz="2400" dirty="0" smtClean="0">
                <a:latin typeface="Comic Sans MS" pitchFamily="66" charset="0"/>
              </a:rPr>
              <a:t>physique.</a:t>
            </a:r>
            <a:endParaRPr lang="fr-FR" sz="2400" dirty="0">
              <a:latin typeface="Comic Sans MS" pitchFamily="66"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Espace réservé du contenu 2"/>
          <p:cNvSpPr>
            <a:spLocks noGrp="1"/>
          </p:cNvSpPr>
          <p:nvPr>
            <p:ph idx="1"/>
          </p:nvPr>
        </p:nvSpPr>
        <p:spPr>
          <a:xfrm>
            <a:off x="250825" y="188913"/>
            <a:ext cx="8893175" cy="6408737"/>
          </a:xfrm>
        </p:spPr>
        <p:txBody>
          <a:bodyPr rtlCol="0">
            <a:normAutofit fontScale="92500"/>
          </a:bodyPr>
          <a:lstStyle/>
          <a:p>
            <a:pPr marL="0" indent="0" fontAlgn="auto">
              <a:spcAft>
                <a:spcPts val="0"/>
              </a:spcAft>
              <a:buFont typeface="Arial" pitchFamily="34" charset="0"/>
              <a:buNone/>
              <a:defRPr/>
            </a:pPr>
            <a:r>
              <a:rPr lang="fr-FR" sz="2400" b="1" u="sng" dirty="0" smtClean="0">
                <a:solidFill>
                  <a:srgbClr val="FF0000"/>
                </a:solidFill>
                <a:latin typeface="Comic Sans MS" pitchFamily="66" charset="0"/>
              </a:rPr>
              <a:t>Conclusion </a:t>
            </a:r>
          </a:p>
          <a:p>
            <a:pPr marL="0" indent="0" fontAlgn="auto">
              <a:spcAft>
                <a:spcPts val="0"/>
              </a:spcAft>
              <a:buFont typeface="Arial" pitchFamily="34" charset="0"/>
              <a:buNone/>
              <a:defRPr/>
            </a:pPr>
            <a:endParaRPr lang="fr-FR" sz="2400" b="1" u="sng" dirty="0">
              <a:solidFill>
                <a:schemeClr val="tx1">
                  <a:lumMod val="95000"/>
                  <a:lumOff val="5000"/>
                </a:schemeClr>
              </a:solidFill>
              <a:latin typeface="Comic Sans MS" pitchFamily="66" charset="0"/>
            </a:endParaRPr>
          </a:p>
          <a:p>
            <a:pPr marL="0" indent="0" fontAlgn="auto">
              <a:spcAft>
                <a:spcPts val="0"/>
              </a:spcAft>
              <a:buFont typeface="Arial" pitchFamily="34" charset="0"/>
              <a:buNone/>
              <a:defRPr/>
            </a:pPr>
            <a:r>
              <a:rPr lang="fr-FR" sz="2400" b="1" dirty="0" smtClean="0">
                <a:solidFill>
                  <a:schemeClr val="tx1">
                    <a:lumMod val="95000"/>
                    <a:lumOff val="5000"/>
                  </a:schemeClr>
                </a:solidFill>
                <a:latin typeface="Comic Sans MS" pitchFamily="66" charset="0"/>
              </a:rPr>
              <a:t>Le système nerveux hautement complexe, assure l’efficacité de l’action qu’un sujet se propose d’entreprendre.</a:t>
            </a:r>
          </a:p>
          <a:p>
            <a:pPr marL="0" indent="0" fontAlgn="auto">
              <a:spcAft>
                <a:spcPts val="0"/>
              </a:spcAft>
              <a:buFont typeface="Arial" pitchFamily="34" charset="0"/>
              <a:buNone/>
              <a:defRPr/>
            </a:pPr>
            <a:endParaRPr lang="fr-FR" sz="2400" b="1" dirty="0">
              <a:solidFill>
                <a:schemeClr val="tx1">
                  <a:lumMod val="95000"/>
                  <a:lumOff val="5000"/>
                </a:schemeClr>
              </a:solidFill>
              <a:latin typeface="Comic Sans MS" pitchFamily="66" charset="0"/>
            </a:endParaRPr>
          </a:p>
          <a:p>
            <a:pPr marL="0" indent="0" fontAlgn="auto">
              <a:spcAft>
                <a:spcPts val="0"/>
              </a:spcAft>
              <a:buFont typeface="Arial" pitchFamily="34" charset="0"/>
              <a:buNone/>
              <a:defRPr/>
            </a:pPr>
            <a:r>
              <a:rPr lang="fr-FR" sz="2400" b="1" dirty="0" smtClean="0">
                <a:solidFill>
                  <a:schemeClr val="tx1">
                    <a:lumMod val="95000"/>
                    <a:lumOff val="5000"/>
                  </a:schemeClr>
                </a:solidFill>
                <a:latin typeface="Comic Sans MS" pitchFamily="66" charset="0"/>
              </a:rPr>
              <a:t>Le rôle du système nerveux est fondamental au cours des apprentissages.</a:t>
            </a:r>
          </a:p>
          <a:p>
            <a:pPr marL="0" indent="0" fontAlgn="auto">
              <a:spcAft>
                <a:spcPts val="0"/>
              </a:spcAft>
              <a:buFont typeface="Arial" pitchFamily="34" charset="0"/>
              <a:buNone/>
              <a:defRPr/>
            </a:pPr>
            <a:endParaRPr lang="fr-FR" sz="2400" b="1" dirty="0">
              <a:solidFill>
                <a:schemeClr val="tx1">
                  <a:lumMod val="95000"/>
                  <a:lumOff val="5000"/>
                </a:schemeClr>
              </a:solidFill>
              <a:latin typeface="Comic Sans MS" pitchFamily="66" charset="0"/>
            </a:endParaRPr>
          </a:p>
          <a:p>
            <a:pPr marL="0" indent="0" fontAlgn="auto">
              <a:spcAft>
                <a:spcPts val="0"/>
              </a:spcAft>
              <a:buFont typeface="Arial" pitchFamily="34" charset="0"/>
              <a:buNone/>
              <a:defRPr/>
            </a:pPr>
            <a:r>
              <a:rPr lang="fr-FR" sz="2400" b="1" dirty="0" smtClean="0">
                <a:solidFill>
                  <a:schemeClr val="tx1">
                    <a:lumMod val="95000"/>
                    <a:lumOff val="5000"/>
                  </a:schemeClr>
                </a:solidFill>
                <a:latin typeface="Comic Sans MS" pitchFamily="66" charset="0"/>
              </a:rPr>
              <a:t>Si nous voulons apprendre un geste, une langue, un sport nous sommes obligés de faire référence à la mémoire. Pas de mémoire pas d’apprentissage.</a:t>
            </a:r>
          </a:p>
          <a:p>
            <a:pPr marL="0" indent="0" fontAlgn="auto">
              <a:spcAft>
                <a:spcPts val="0"/>
              </a:spcAft>
              <a:buFont typeface="Arial" pitchFamily="34" charset="0"/>
              <a:buNone/>
              <a:defRPr/>
            </a:pPr>
            <a:endParaRPr lang="fr-FR" sz="2400" b="1" dirty="0">
              <a:solidFill>
                <a:schemeClr val="tx1">
                  <a:lumMod val="95000"/>
                  <a:lumOff val="5000"/>
                </a:schemeClr>
              </a:solidFill>
              <a:latin typeface="Comic Sans MS" pitchFamily="66" charset="0"/>
            </a:endParaRPr>
          </a:p>
          <a:p>
            <a:pPr marL="0" indent="0" fontAlgn="auto">
              <a:spcAft>
                <a:spcPts val="0"/>
              </a:spcAft>
              <a:buFont typeface="Arial" pitchFamily="34" charset="0"/>
              <a:buNone/>
              <a:defRPr/>
            </a:pPr>
            <a:r>
              <a:rPr lang="fr-FR" sz="2400" b="1" u="sng" dirty="0" smtClean="0">
                <a:solidFill>
                  <a:schemeClr val="tx1">
                    <a:lumMod val="95000"/>
                    <a:lumOff val="5000"/>
                  </a:schemeClr>
                </a:solidFill>
                <a:latin typeface="Comic Sans MS" pitchFamily="66" charset="0"/>
              </a:rPr>
              <a:t>Plusieurs phases </a:t>
            </a:r>
            <a:r>
              <a:rPr lang="fr-FR" sz="2400" b="1" dirty="0" smtClean="0">
                <a:solidFill>
                  <a:schemeClr val="tx1">
                    <a:lumMod val="95000"/>
                    <a:lumOff val="5000"/>
                  </a:schemeClr>
                </a:solidFill>
                <a:latin typeface="Comic Sans MS" pitchFamily="66" charset="0"/>
              </a:rPr>
              <a:t>:</a:t>
            </a:r>
          </a:p>
          <a:p>
            <a:pPr marL="0" indent="0" fontAlgn="auto">
              <a:spcAft>
                <a:spcPts val="0"/>
              </a:spcAft>
              <a:buFont typeface="Arial" pitchFamily="34" charset="0"/>
              <a:buNone/>
              <a:defRPr/>
            </a:pPr>
            <a:r>
              <a:rPr lang="fr-FR" sz="2400" b="1" dirty="0" smtClean="0">
                <a:solidFill>
                  <a:schemeClr val="tx1">
                    <a:lumMod val="95000"/>
                    <a:lumOff val="5000"/>
                  </a:schemeClr>
                </a:solidFill>
                <a:latin typeface="Comic Sans MS" pitchFamily="66" charset="0"/>
              </a:rPr>
              <a:t>Différentes informations -&gt; codage -&gt; stockage (conserver en mémoire) -&gt; récupération.</a:t>
            </a:r>
          </a:p>
          <a:p>
            <a:pPr marL="0" indent="0" fontAlgn="auto">
              <a:spcAft>
                <a:spcPts val="0"/>
              </a:spcAft>
              <a:buFont typeface="Arial" pitchFamily="34" charset="0"/>
              <a:buNone/>
              <a:defRPr/>
            </a:pPr>
            <a:r>
              <a:rPr lang="fr-FR" sz="2400" b="1" dirty="0" smtClean="0">
                <a:solidFill>
                  <a:schemeClr val="tx1">
                    <a:lumMod val="95000"/>
                    <a:lumOff val="5000"/>
                  </a:schemeClr>
                </a:solidFill>
                <a:latin typeface="Comic Sans MS" pitchFamily="66" charset="0"/>
              </a:rPr>
              <a:t>C’est le traitement de l’information et l’acte moteur.</a:t>
            </a:r>
          </a:p>
          <a:p>
            <a:pPr marL="0" indent="0" fontAlgn="auto">
              <a:spcAft>
                <a:spcPts val="0"/>
              </a:spcAft>
              <a:buFont typeface="Arial" pitchFamily="34" charset="0"/>
              <a:buNone/>
              <a:defRPr/>
            </a:pPr>
            <a:endParaRPr lang="fr-FR" sz="2400" b="1" dirty="0" smtClean="0">
              <a:solidFill>
                <a:schemeClr val="tx1">
                  <a:lumMod val="95000"/>
                  <a:lumOff val="5000"/>
                </a:schemeClr>
              </a:solidFill>
              <a:latin typeface="Comic Sans MS" pitchFamily="66"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Espace réservé du contenu 2"/>
          <p:cNvSpPr>
            <a:spLocks noGrp="1"/>
          </p:cNvSpPr>
          <p:nvPr>
            <p:ph idx="1"/>
          </p:nvPr>
        </p:nvSpPr>
        <p:spPr>
          <a:xfrm>
            <a:off x="250825" y="188913"/>
            <a:ext cx="8893175" cy="6408737"/>
          </a:xfrm>
        </p:spPr>
        <p:txBody>
          <a:bodyPr rtlCol="0">
            <a:normAutofit/>
          </a:bodyPr>
          <a:lstStyle/>
          <a:p>
            <a:pPr marL="0" indent="0" fontAlgn="auto">
              <a:spcAft>
                <a:spcPts val="0"/>
              </a:spcAft>
              <a:buFont typeface="Arial" pitchFamily="34" charset="0"/>
              <a:buNone/>
              <a:defRPr/>
            </a:pPr>
            <a:r>
              <a:rPr lang="fr-FR" sz="2400" b="1" u="sng" dirty="0" smtClean="0">
                <a:solidFill>
                  <a:srgbClr val="FF0000"/>
                </a:solidFill>
                <a:latin typeface="Comic Sans MS" pitchFamily="66" charset="0"/>
              </a:rPr>
              <a:t>Conclusion </a:t>
            </a:r>
          </a:p>
          <a:p>
            <a:pPr marL="0" indent="0" fontAlgn="auto">
              <a:spcAft>
                <a:spcPts val="0"/>
              </a:spcAft>
              <a:buFont typeface="Arial" pitchFamily="34" charset="0"/>
              <a:buNone/>
              <a:defRPr/>
            </a:pPr>
            <a:endParaRPr lang="fr-FR" sz="2400" b="1" u="sng" dirty="0">
              <a:solidFill>
                <a:schemeClr val="tx1">
                  <a:lumMod val="95000"/>
                  <a:lumOff val="5000"/>
                </a:schemeClr>
              </a:solidFill>
              <a:latin typeface="Comic Sans MS" pitchFamily="66" charset="0"/>
            </a:endParaRPr>
          </a:p>
          <a:p>
            <a:pPr marL="0" indent="0" fontAlgn="auto">
              <a:spcAft>
                <a:spcPts val="0"/>
              </a:spcAft>
              <a:buFont typeface="Arial" pitchFamily="34" charset="0"/>
              <a:buNone/>
              <a:defRPr/>
            </a:pPr>
            <a:endParaRPr lang="fr-FR" sz="2400" b="1" dirty="0" smtClean="0">
              <a:solidFill>
                <a:schemeClr val="tx1">
                  <a:lumMod val="95000"/>
                  <a:lumOff val="5000"/>
                </a:schemeClr>
              </a:solidFill>
              <a:latin typeface="Comic Sans MS" pitchFamily="66" charset="0"/>
            </a:endParaRPr>
          </a:p>
          <a:p>
            <a:pPr marL="0" indent="0" fontAlgn="auto">
              <a:spcAft>
                <a:spcPts val="0"/>
              </a:spcAft>
              <a:buFont typeface="Arial" pitchFamily="34" charset="0"/>
              <a:buNone/>
              <a:defRPr/>
            </a:pPr>
            <a:r>
              <a:rPr lang="fr-FR" sz="2400" b="1" dirty="0" smtClean="0">
                <a:solidFill>
                  <a:schemeClr val="tx1">
                    <a:lumMod val="95000"/>
                    <a:lumOff val="5000"/>
                  </a:schemeClr>
                </a:solidFill>
                <a:latin typeface="Comic Sans MS" pitchFamily="66" charset="0"/>
              </a:rPr>
              <a:t>D’autre part il existe, dans le cerveau des centres nerveux dont dépendent les réactions émotives.</a:t>
            </a:r>
          </a:p>
          <a:p>
            <a:pPr marL="0" indent="0" fontAlgn="auto">
              <a:spcAft>
                <a:spcPts val="0"/>
              </a:spcAft>
              <a:buFont typeface="Arial" pitchFamily="34" charset="0"/>
              <a:buNone/>
              <a:defRPr/>
            </a:pPr>
            <a:endParaRPr lang="fr-FR" sz="2400" b="1" dirty="0">
              <a:solidFill>
                <a:schemeClr val="tx1">
                  <a:lumMod val="95000"/>
                  <a:lumOff val="5000"/>
                </a:schemeClr>
              </a:solidFill>
              <a:latin typeface="Comic Sans MS" pitchFamily="66" charset="0"/>
            </a:endParaRPr>
          </a:p>
          <a:p>
            <a:pPr marL="0" indent="0" fontAlgn="auto">
              <a:spcAft>
                <a:spcPts val="0"/>
              </a:spcAft>
              <a:buFont typeface="Arial" pitchFamily="34" charset="0"/>
              <a:buNone/>
              <a:defRPr/>
            </a:pPr>
            <a:r>
              <a:rPr lang="fr-FR" sz="2400" b="1" u="sng" dirty="0" smtClean="0">
                <a:solidFill>
                  <a:schemeClr val="tx1">
                    <a:lumMod val="95000"/>
                    <a:lumOff val="5000"/>
                  </a:schemeClr>
                </a:solidFill>
                <a:latin typeface="Comic Sans MS" pitchFamily="66" charset="0"/>
              </a:rPr>
              <a:t>En effet </a:t>
            </a:r>
            <a:r>
              <a:rPr lang="fr-FR" sz="2400" b="1" dirty="0" smtClean="0">
                <a:solidFill>
                  <a:schemeClr val="tx1">
                    <a:lumMod val="95000"/>
                    <a:lumOff val="5000"/>
                  </a:schemeClr>
                </a:solidFill>
                <a:latin typeface="Comic Sans MS" pitchFamily="66" charset="0"/>
              </a:rPr>
              <a:t>par des fibres nerveuses associatives, ces centres se trouvent excités lors de la perception d’une situation ainsi les exigences de celle-ci se trouvent disproportionnées par rapport aux possibilités de l’apprenant (colère ou peur) qu’elle effraie par sa nouveauté ou sa soudaineté. Cette paralysie correspond à des sortes de courts circuits temporaires dans la circulation des messages nerveux suivant la valeur affective attribuées à la situation.</a:t>
            </a:r>
            <a:endParaRPr lang="fr-FR" sz="2400" b="1" dirty="0">
              <a:solidFill>
                <a:schemeClr val="tx1">
                  <a:lumMod val="95000"/>
                  <a:lumOff val="5000"/>
                </a:schemeClr>
              </a:solidFill>
              <a:latin typeface="Comic Sans MS" pitchFamily="66"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Espace réservé du contenu 2"/>
          <p:cNvSpPr>
            <a:spLocks noGrp="1"/>
          </p:cNvSpPr>
          <p:nvPr>
            <p:ph idx="1"/>
          </p:nvPr>
        </p:nvSpPr>
        <p:spPr>
          <a:xfrm>
            <a:off x="107950" y="228600"/>
            <a:ext cx="9036050" cy="6369050"/>
          </a:xfrm>
        </p:spPr>
        <p:txBody>
          <a:bodyPr rtlCol="0">
            <a:normAutofit/>
          </a:bodyPr>
          <a:lstStyle/>
          <a:p>
            <a:pPr marL="0" indent="0" algn="ctr" fontAlgn="auto">
              <a:spcAft>
                <a:spcPts val="0"/>
              </a:spcAft>
              <a:buFont typeface="Arial" pitchFamily="34" charset="0"/>
              <a:buNone/>
              <a:defRPr/>
            </a:pPr>
            <a:r>
              <a:rPr lang="fr-FR" sz="4000" u="sng" dirty="0" smtClean="0">
                <a:solidFill>
                  <a:srgbClr val="FF0000"/>
                </a:solidFill>
                <a:latin typeface="Comic Sans MS" pitchFamily="66" charset="0"/>
              </a:rPr>
              <a:t>INTRODUCTION :</a:t>
            </a:r>
          </a:p>
          <a:p>
            <a:pPr algn="ctr" fontAlgn="auto">
              <a:spcAft>
                <a:spcPts val="0"/>
              </a:spcAft>
              <a:buFont typeface="Arial" pitchFamily="34" charset="0"/>
              <a:buChar char="•"/>
              <a:defRPr/>
            </a:pPr>
            <a:endParaRPr lang="fr-FR" sz="4000" u="sng" dirty="0" smtClean="0">
              <a:latin typeface="Comic Sans MS" pitchFamily="66" charset="0"/>
            </a:endParaRPr>
          </a:p>
          <a:p>
            <a:pPr marL="0" indent="0" fontAlgn="auto">
              <a:spcAft>
                <a:spcPts val="0"/>
              </a:spcAft>
              <a:buFont typeface="Arial" pitchFamily="34" charset="0"/>
              <a:buNone/>
              <a:defRPr/>
            </a:pPr>
            <a:r>
              <a:rPr lang="fr-FR" sz="2400" b="1" u="sng" dirty="0" smtClean="0">
                <a:solidFill>
                  <a:srgbClr val="00B050"/>
                </a:solidFill>
                <a:latin typeface="Comic Sans MS" pitchFamily="66" charset="0"/>
              </a:rPr>
              <a:t>Fonction de nutrition </a:t>
            </a:r>
            <a:r>
              <a:rPr lang="fr-FR" sz="2400" dirty="0" smtClean="0">
                <a:solidFill>
                  <a:srgbClr val="00B050"/>
                </a:solidFill>
                <a:latin typeface="Comic Sans MS" pitchFamily="66" charset="0"/>
              </a:rPr>
              <a:t>:</a:t>
            </a:r>
          </a:p>
          <a:p>
            <a:pPr marL="0" indent="0" fontAlgn="auto">
              <a:spcAft>
                <a:spcPts val="0"/>
              </a:spcAft>
              <a:buFont typeface="Arial" pitchFamily="34" charset="0"/>
              <a:buNone/>
              <a:defRPr/>
            </a:pPr>
            <a:r>
              <a:rPr lang="fr-FR" sz="2400" dirty="0" smtClean="0">
                <a:latin typeface="Comic Sans MS" pitchFamily="66" charset="0"/>
              </a:rPr>
              <a:t>Pour assurer son activité l’organisme a besoin d’énergie et de matière.</a:t>
            </a:r>
          </a:p>
          <a:p>
            <a:pPr marL="0" indent="0" fontAlgn="auto">
              <a:spcAft>
                <a:spcPts val="0"/>
              </a:spcAft>
              <a:buFont typeface="Arial" pitchFamily="34" charset="0"/>
              <a:buNone/>
              <a:defRPr/>
            </a:pPr>
            <a:endParaRPr lang="fr-FR" sz="2400" dirty="0" smtClean="0">
              <a:latin typeface="Comic Sans MS" pitchFamily="66" charset="0"/>
            </a:endParaRPr>
          </a:p>
          <a:p>
            <a:pPr marL="0" indent="0" fontAlgn="auto">
              <a:spcAft>
                <a:spcPts val="0"/>
              </a:spcAft>
              <a:buFont typeface="Arial" pitchFamily="34" charset="0"/>
              <a:buNone/>
              <a:defRPr/>
            </a:pPr>
            <a:r>
              <a:rPr lang="fr-FR" sz="2400" dirty="0" smtClean="0">
                <a:latin typeface="Comic Sans MS" pitchFamily="66" charset="0"/>
              </a:rPr>
              <a:t>L’appareil circulatoire : l’organisme peut subvenir aux besoins de ses différents tissus grâce à leur irrigation permanente (oxygène, aliments.),</a:t>
            </a:r>
          </a:p>
          <a:p>
            <a:pPr marL="0" indent="0" fontAlgn="auto">
              <a:spcAft>
                <a:spcPts val="0"/>
              </a:spcAft>
              <a:buFont typeface="Arial" pitchFamily="34" charset="0"/>
              <a:buNone/>
              <a:defRPr/>
            </a:pPr>
            <a:r>
              <a:rPr lang="fr-FR" sz="2400" dirty="0" smtClean="0">
                <a:latin typeface="Comic Sans MS" pitchFamily="66" charset="0"/>
              </a:rPr>
              <a:t>L’appareil respiratoire : il assure la respiration,</a:t>
            </a:r>
          </a:p>
          <a:p>
            <a:pPr marL="0" indent="0" fontAlgn="auto">
              <a:spcAft>
                <a:spcPts val="0"/>
              </a:spcAft>
              <a:buFont typeface="Arial" pitchFamily="34" charset="0"/>
              <a:buNone/>
              <a:defRPr/>
            </a:pPr>
            <a:r>
              <a:rPr lang="fr-FR" sz="2400" dirty="0" smtClean="0">
                <a:latin typeface="Comic Sans MS" pitchFamily="66" charset="0"/>
              </a:rPr>
              <a:t>L’appareil digestif,</a:t>
            </a:r>
          </a:p>
          <a:p>
            <a:pPr marL="0" indent="0" fontAlgn="auto">
              <a:spcAft>
                <a:spcPts val="0"/>
              </a:spcAft>
              <a:buFont typeface="Arial" pitchFamily="34" charset="0"/>
              <a:buNone/>
              <a:defRPr/>
            </a:pPr>
            <a:r>
              <a:rPr lang="fr-FR" sz="2400" dirty="0" smtClean="0">
                <a:latin typeface="Comic Sans MS" pitchFamily="66" charset="0"/>
              </a:rPr>
              <a:t>L’appareil excréteur.</a:t>
            </a:r>
          </a:p>
          <a:p>
            <a:pPr marL="0" indent="0" fontAlgn="auto">
              <a:spcAft>
                <a:spcPts val="0"/>
              </a:spcAft>
              <a:buFont typeface="Arial" pitchFamily="34" charset="0"/>
              <a:buNone/>
              <a:defRPr/>
            </a:pPr>
            <a:endParaRPr lang="fr-FR" sz="2400" dirty="0" smtClean="0">
              <a:latin typeface="Comic Sans MS" pitchFamily="66" charset="0"/>
            </a:endParaRPr>
          </a:p>
          <a:p>
            <a:pPr marL="0" indent="0" fontAlgn="auto">
              <a:spcAft>
                <a:spcPts val="0"/>
              </a:spcAft>
              <a:buFont typeface="Arial" pitchFamily="34" charset="0"/>
              <a:buNone/>
              <a:defRPr/>
            </a:pPr>
            <a:endParaRPr lang="fr-FR" sz="2400" dirty="0">
              <a:latin typeface="Comic Sans MS" pitchFamily="66"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2116</TotalTime>
  <Words>4674</Words>
  <Application>Microsoft Office PowerPoint</Application>
  <PresentationFormat>Affichage à l'écran (4:3)</PresentationFormat>
  <Paragraphs>687</Paragraphs>
  <Slides>87</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87</vt:i4>
      </vt:variant>
    </vt:vector>
  </HeadingPairs>
  <TitlesOfParts>
    <vt:vector size="94" baseType="lpstr">
      <vt:lpstr>Calibri</vt:lpstr>
      <vt:lpstr>Arial</vt:lpstr>
      <vt:lpstr>Times New Roman</vt:lpstr>
      <vt:lpstr>Comic Sans MS</vt:lpstr>
      <vt:lpstr>Wingdings</vt:lpstr>
      <vt:lpstr>Arial Rounded MT Bold</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LE  SYSTEME  NERVEUX</vt:lpstr>
      <vt:lpstr>Présentation PowerPoint</vt:lpstr>
      <vt:lpstr>LE  SYSTEME  NERVEUX  CENTRAL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LE  SYSTEME  NERVEUX  PERIPHERIQUE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CRCA</dc:creator>
  <cp:lastModifiedBy>Admin</cp:lastModifiedBy>
  <cp:revision>80</cp:revision>
  <dcterms:created xsi:type="dcterms:W3CDTF">2012-09-16T12:39:59Z</dcterms:created>
  <dcterms:modified xsi:type="dcterms:W3CDTF">2017-10-19T14:50:28Z</dcterms:modified>
</cp:coreProperties>
</file>