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C0422-7C4D-447F-A55C-D292554502B5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EE422-E2DF-491C-8A84-757C978BBBB2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EE422-E2DF-491C-8A84-757C978BBBB2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3C782-E5BA-4125-AF9C-2352C5080E7D}" type="datetimeFigureOut">
              <a:rPr lang="fr-FR" smtClean="0"/>
              <a:pPr/>
              <a:t>07/12/2017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3B755-7131-4F78-BED1-3AE5C7E1C8AF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i="1" dirty="0" smtClean="0">
                <a:latin typeface="Book Antiqua" pitchFamily="18" charset="0"/>
              </a:rPr>
              <a:t>Université  internationale  de  CASABLANCA</a:t>
            </a:r>
            <a:r>
              <a:rPr lang="fr-FR" sz="2800" i="1" dirty="0" smtClean="0">
                <a:latin typeface="Book Antiqua" pitchFamily="18" charset="0"/>
              </a:rPr>
              <a:t/>
            </a:r>
            <a:br>
              <a:rPr lang="fr-FR" sz="2800" i="1" dirty="0" smtClean="0">
                <a:latin typeface="Book Antiqua" pitchFamily="18" charset="0"/>
              </a:rPr>
            </a:br>
            <a:r>
              <a:rPr lang="fr-FR" sz="2800" dirty="0" smtClean="0">
                <a:latin typeface="Book Antiqua" pitchFamily="18" charset="0"/>
              </a:rPr>
              <a:t>U.I.C</a:t>
            </a:r>
            <a:endParaRPr lang="fr-FR" sz="2800" dirty="0">
              <a:latin typeface="Book Antiqua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857365"/>
            <a:ext cx="7772400" cy="157163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  <a:latin typeface="Book Antiqua" pitchFamily="18" charset="0"/>
              </a:rPr>
              <a:t>Statistiques</a:t>
            </a:r>
            <a:endParaRPr lang="fr-FR" sz="4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764704"/>
            <a:ext cx="7772400" cy="4968552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Trois </a:t>
            </a:r>
            <a:r>
              <a:rPr lang="fr-FR" sz="2800" dirty="0">
                <a:solidFill>
                  <a:srgbClr val="FF0000"/>
                </a:solidFill>
                <a:latin typeface="Book Antiqua" pitchFamily="18" charset="0"/>
              </a:rPr>
              <a:t>types de mesures </a:t>
            </a:r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numériques</a:t>
            </a:r>
            <a:endParaRPr lang="fr-FR" sz="28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Mesures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tendance centrale : moyenne,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médiane,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mode.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Mesures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dispersion (étalement) ,étendue, écart interquartile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variance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écart-type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coefficient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variation.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Mesure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d'association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coefficient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corrélation. 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endParaRPr lang="fr-F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Soit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x1; x2;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…..;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xn un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échantillon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observations d'une population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(valeurs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numériques).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moyenne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l'échantillon,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ou moyenne </a:t>
            </a:r>
            <a:r>
              <a:rPr lang="fr-FR" dirty="0" err="1" smtClean="0">
                <a:solidFill>
                  <a:schemeClr val="tx1"/>
                </a:solidFill>
                <a:latin typeface="Book Antiqua" pitchFamily="18" charset="0"/>
              </a:rPr>
              <a:t>echantillonnale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est:</a:t>
            </a:r>
          </a:p>
          <a:p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n</a:t>
            </a:r>
            <a:endParaRPr lang="fr-F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(1/n)∑xi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=1</a:t>
            </a:r>
            <a:endParaRPr lang="fr-F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moyenne n'est pas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nécessairement égale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à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valeur d'une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88640"/>
            <a:ext cx="7772400" cy="4752528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l'échantillon, dénotée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~x, est une valeur telle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que 50% 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observations lui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sont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supérieures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et 50%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lui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sont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inferieures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x(1); x(2); : : : ; x(n) sont 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en ordre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croissant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alors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~x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= x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(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(n+1)/2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)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n 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impair.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{x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(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n/2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) + x(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(n/2)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+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1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)}/2        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n 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pair.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n 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impair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alors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égale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à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l'une 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n 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pair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elle n'est pas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forcément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égale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à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l'une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des données.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60648"/>
            <a:ext cx="7772400" cy="640871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Le mode de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l'échantillon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est la valeur la plus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fréquente des données.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Un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échantillon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peut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avoir plusieurs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modes.</a:t>
            </a:r>
          </a:p>
          <a:p>
            <a:pPr>
              <a:buFont typeface="Wingdings" pitchFamily="2" charset="2"/>
              <a:buChar char="ü"/>
            </a:pP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Le mode est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nécessairement égal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a l'une des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données.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On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peut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aussi définir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le mode comme le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point milieu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la classe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ayant le plus grand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effectif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fr-FR" sz="16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Soit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x1; x2; : : : ; xn un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échantillon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de n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observations d'une population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(valeurs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numériques).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 L'étendue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l'échantillon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est</a:t>
            </a:r>
          </a:p>
          <a:p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 R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=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max(x1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; x2; : : : ;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xn) –min(x1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; x2; : : : ;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xn)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L'ecart interquartile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est</a:t>
            </a:r>
          </a:p>
          <a:p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    IQR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= Q3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-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Q1</a:t>
            </a: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ou Q1 et Q3 sont les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premier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et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troisieme quartiles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Méthode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pour le calcul des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quartiles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1.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Utiliser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pour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diviser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les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en deux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parties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égales.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Ne pas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inclure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dans les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deux sous-ensembles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obtenus.</a:t>
            </a: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Poser : Q2 =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l'échantillon.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2. Poser</a:t>
            </a: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Q1 =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du sous-ensemble des valeurs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inferieures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a Q2.</a:t>
            </a:r>
          </a:p>
          <a:p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Q3 =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médiane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du sous-ensemble des valeurs </a:t>
            </a:r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supérieures </a:t>
            </a:r>
            <a:r>
              <a:rPr lang="fr-FR" sz="1600" dirty="0">
                <a:solidFill>
                  <a:schemeClr val="tx1"/>
                </a:solidFill>
                <a:latin typeface="Book Antiqua" pitchFamily="18" charset="0"/>
              </a:rPr>
              <a:t>a Q2.</a:t>
            </a:r>
          </a:p>
          <a:p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332656"/>
            <a:ext cx="7772400" cy="6311054"/>
          </a:xfrm>
        </p:spPr>
        <p:txBody>
          <a:bodyPr>
            <a:noAutofit/>
          </a:bodyPr>
          <a:lstStyle/>
          <a:p>
            <a:r>
              <a:rPr lang="fr-FR" sz="1800" dirty="0" smtClean="0">
                <a:solidFill>
                  <a:srgbClr val="FF0000"/>
                </a:solidFill>
                <a:latin typeface="Book Antiqua" pitchFamily="18" charset="0"/>
              </a:rPr>
              <a:t>Dispersion </a:t>
            </a:r>
            <a:r>
              <a:rPr lang="fr-FR" sz="1800" dirty="0">
                <a:solidFill>
                  <a:srgbClr val="FF0000"/>
                </a:solidFill>
                <a:latin typeface="Book Antiqua" pitchFamily="18" charset="0"/>
              </a:rPr>
              <a:t>: </a:t>
            </a:r>
            <a:r>
              <a:rPr lang="fr-FR" sz="1800" dirty="0" smtClean="0">
                <a:solidFill>
                  <a:srgbClr val="FF0000"/>
                </a:solidFill>
                <a:latin typeface="Book Antiqua" pitchFamily="18" charset="0"/>
              </a:rPr>
              <a:t>variance</a:t>
            </a:r>
            <a:r>
              <a:rPr lang="fr-FR" sz="1800" dirty="0">
                <a:solidFill>
                  <a:srgbClr val="FF0000"/>
                </a:solidFill>
                <a:latin typeface="Book Antiqua" pitchFamily="18" charset="0"/>
              </a:rPr>
              <a:t>, </a:t>
            </a:r>
            <a:r>
              <a:rPr lang="fr-FR" sz="1800" dirty="0" smtClean="0">
                <a:solidFill>
                  <a:srgbClr val="FF0000"/>
                </a:solidFill>
                <a:latin typeface="Book Antiqua" pitchFamily="18" charset="0"/>
              </a:rPr>
              <a:t>écart-type</a:t>
            </a:r>
            <a:r>
              <a:rPr lang="fr-FR" sz="1800" dirty="0">
                <a:solidFill>
                  <a:srgbClr val="FF0000"/>
                </a:solidFill>
                <a:latin typeface="Book Antiqua" pitchFamily="18" charset="0"/>
              </a:rPr>
              <a:t>, </a:t>
            </a:r>
            <a:r>
              <a:rPr lang="fr-FR" sz="1800" dirty="0" smtClean="0">
                <a:solidFill>
                  <a:srgbClr val="FF0000"/>
                </a:solidFill>
                <a:latin typeface="Book Antiqua" pitchFamily="18" charset="0"/>
              </a:rPr>
              <a:t>coefficient de variation</a:t>
            </a:r>
            <a:endParaRPr lang="fr-FR" sz="1800" dirty="0">
              <a:solidFill>
                <a:srgbClr val="FF0000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Soit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x1; x2; : : : ; xn un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échantillon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de n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observations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d'une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population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(valeurs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numériques).</a:t>
            </a:r>
            <a:endParaRPr lang="fr-FR" sz="18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variance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l'échantillon, dénotée s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définie par: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          n</a:t>
            </a:r>
            <a:endParaRPr lang="fr-FR" sz="1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r>
              <a:rPr lang="fr-FR" sz="1800" baseline="-25000" dirty="0" smtClean="0">
                <a:solidFill>
                  <a:schemeClr val="tx1"/>
                </a:solidFill>
                <a:latin typeface="Book Antiqua" pitchFamily="18" charset="0"/>
              </a:rPr>
              <a:t>XX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=∑(xi-m)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endParaRPr lang="en-US" sz="1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        </a:t>
            </a:r>
            <a:r>
              <a:rPr lang="en-US" sz="1800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=1                                           n     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Book Antiqua" pitchFamily="18" charset="0"/>
              </a:rPr>
              <a:t>n</a:t>
            </a:r>
            <a:endParaRPr lang="fr-FR" sz="1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        s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=(1/n-1) x S</a:t>
            </a:r>
            <a:r>
              <a:rPr lang="fr-FR" sz="1800" baseline="-25000" dirty="0" smtClean="0">
                <a:solidFill>
                  <a:schemeClr val="tx1"/>
                </a:solidFill>
                <a:latin typeface="Book Antiqua" pitchFamily="18" charset="0"/>
              </a:rPr>
              <a:t>XX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=((1/n-1)∑(xi-m)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)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=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(1/n-1)[(∑xi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)-nm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]</a:t>
            </a:r>
            <a:endParaRPr lang="fr-FR" sz="1800" baseline="300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=1   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=1</a:t>
            </a:r>
            <a:endParaRPr lang="fr-FR" sz="18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L'écart-type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l'échantillon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est s =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√s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2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Le coefficient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variation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l'échantillon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mesure la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dispersion</a:t>
            </a:r>
            <a:endParaRPr lang="fr-FR" sz="18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relative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autour de la moyenne :</a:t>
            </a:r>
          </a:p>
          <a:p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CV =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s/m.                                      n</a:t>
            </a:r>
            <a:endParaRPr lang="fr-FR" sz="18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>
                <a:solidFill>
                  <a:schemeClr val="tx1"/>
                </a:solidFill>
                <a:latin typeface="Book Antiqua" pitchFamily="18" charset="0"/>
              </a:rPr>
              <a:t>Moments (centres)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: μ</a:t>
            </a:r>
            <a:r>
              <a:rPr lang="fr-FR" sz="1800" baseline="-25000" dirty="0" smtClean="0">
                <a:solidFill>
                  <a:schemeClr val="tx1"/>
                </a:solidFill>
                <a:latin typeface="Book Antiqua" pitchFamily="18" charset="0"/>
              </a:rPr>
              <a:t>k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=(1/(n-1))∑(xi-m)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k</a:t>
            </a:r>
            <a:endParaRPr lang="fr-FR" sz="18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                         </a:t>
            </a:r>
            <a:r>
              <a:rPr lang="en-US" sz="1800" dirty="0" err="1" smtClean="0">
                <a:solidFill>
                  <a:schemeClr val="tx1"/>
                </a:solidFill>
                <a:latin typeface="Book Antiqua" pitchFamily="18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Book Antiqua" pitchFamily="18" charset="0"/>
              </a:rPr>
              <a:t>=1</a:t>
            </a:r>
            <a:endParaRPr lang="fr-FR" sz="1800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μ</a:t>
            </a:r>
            <a:r>
              <a:rPr lang="fr-FR" sz="1800" baseline="-25000" dirty="0" smtClean="0">
                <a:solidFill>
                  <a:schemeClr val="tx1"/>
                </a:solidFill>
                <a:latin typeface="Book Antiqua" pitchFamily="18" charset="0"/>
              </a:rPr>
              <a:t>3 / 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3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(asymétrie)                            </a:t>
            </a:r>
          </a:p>
          <a:p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μ</a:t>
            </a:r>
            <a:r>
              <a:rPr lang="fr-FR" sz="1800" baseline="-25000" dirty="0" smtClean="0">
                <a:solidFill>
                  <a:schemeClr val="tx1"/>
                </a:solidFill>
                <a:latin typeface="Book Antiqua" pitchFamily="18" charset="0"/>
              </a:rPr>
              <a:t>4/</a:t>
            </a: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s</a:t>
            </a:r>
            <a:r>
              <a:rPr lang="fr-FR" sz="1800" baseline="30000" dirty="0" smtClean="0">
                <a:solidFill>
                  <a:schemeClr val="tx1"/>
                </a:solidFill>
                <a:latin typeface="Book Antiqua" pitchFamily="18" charset="0"/>
              </a:rPr>
              <a:t>4</a:t>
            </a:r>
            <a:r>
              <a:rPr lang="pt-BR" sz="1800" dirty="0" smtClean="0">
                <a:solidFill>
                  <a:schemeClr val="tx1"/>
                </a:solidFill>
                <a:latin typeface="Book Antiqua" pitchFamily="18" charset="0"/>
              </a:rPr>
              <a:t>(aplatissement</a:t>
            </a:r>
            <a:r>
              <a:rPr lang="pt-BR" sz="1800" dirty="0">
                <a:solidFill>
                  <a:schemeClr val="tx1"/>
                </a:solidFill>
                <a:latin typeface="Book Antiqua" pitchFamily="18" charset="0"/>
              </a:rPr>
              <a:t>).</a:t>
            </a:r>
          </a:p>
          <a:p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60649"/>
            <a:ext cx="7772400" cy="2664296"/>
          </a:xfrm>
        </p:spPr>
        <p:txBody>
          <a:bodyPr>
            <a:noAutofit/>
          </a:bodyPr>
          <a:lstStyle/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Avec 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115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2456  534  3915  1046  1916  1117  1303  865   340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575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3563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4413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500   2096   149   1511  2244  695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1021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Donner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le tableau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fréquences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avec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cinq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classes de largeur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1000.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Calculer  Etendue, moyenne , médiane, variance,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quartiles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IQR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le mode, et CV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548681"/>
            <a:ext cx="7772400" cy="5328592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 smtClean="0">
                <a:solidFill>
                  <a:srgbClr val="FF0000"/>
                </a:solidFill>
                <a:latin typeface="Book Antiqua" pitchFamily="18" charset="0"/>
              </a:rPr>
              <a:t>Association : coefficient de corrélation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Soit n observations de deux variables quantitatives (xi; yi) avec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 = 1; 2;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…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; n. Le coefficient de corrélation de x et y est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r=       </a:t>
            </a:r>
            <a:r>
              <a:rPr lang="fr-FR" u="sng" dirty="0" smtClean="0">
                <a:solidFill>
                  <a:schemeClr val="tx1"/>
                </a:solidFill>
                <a:latin typeface="Book Antiqua" pitchFamily="18" charset="0"/>
              </a:rPr>
              <a:t>S</a:t>
            </a:r>
            <a:r>
              <a:rPr lang="fr-FR" u="sng" baseline="-25000" dirty="0" smtClean="0">
                <a:solidFill>
                  <a:schemeClr val="tx1"/>
                </a:solidFill>
                <a:latin typeface="Book Antiqua" pitchFamily="18" charset="0"/>
              </a:rPr>
              <a:t>XY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√S</a:t>
            </a:r>
            <a:r>
              <a:rPr lang="fr-FR" baseline="-25000" dirty="0" smtClean="0">
                <a:solidFill>
                  <a:schemeClr val="tx1"/>
                </a:solidFill>
                <a:latin typeface="Book Antiqua" pitchFamily="18" charset="0"/>
              </a:rPr>
              <a:t>XX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√S</a:t>
            </a:r>
            <a:r>
              <a:rPr lang="fr-FR" baseline="-25000" dirty="0" smtClean="0">
                <a:solidFill>
                  <a:schemeClr val="tx1"/>
                </a:solidFill>
                <a:latin typeface="Book Antiqua" pitchFamily="18" charset="0"/>
              </a:rPr>
              <a:t>XX</a:t>
            </a:r>
          </a:p>
          <a:p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On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pourra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montrer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Book Antiqua" pitchFamily="18" charset="0"/>
              </a:rPr>
              <a:t>que</a:t>
            </a:r>
            <a:r>
              <a:rPr lang="en-US" dirty="0" smtClean="0">
                <a:solidFill>
                  <a:schemeClr val="tx1"/>
                </a:solidFill>
                <a:latin typeface="Book Antiqua" pitchFamily="18" charset="0"/>
              </a:rPr>
              <a:t>  -1 ≤ r ≤ 1</a:t>
            </a:r>
            <a:endParaRPr lang="fr-F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b="1" dirty="0" smtClean="0">
                <a:solidFill>
                  <a:srgbClr val="FF0000"/>
                </a:solidFill>
                <a:latin typeface="Book Antiqua" pitchFamily="18" charset="0"/>
              </a:rPr>
              <a:t>Interprétation du coefficient de corrélation</a:t>
            </a:r>
          </a:p>
          <a:p>
            <a:endParaRPr lang="fr-FR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│r │= 1 alors il y a corrélation parfaite entre les xi et les yi.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Les points du diagramme de dispersion sont tous sur une même droite.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Si r = 0 alors il n'y a pas de corrélation entre les xi et les yi.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Les points du diagramme de dispersion sont distribues ‘’au hasard" dans le plan.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-1 &lt; r &lt; 1 alors il y corrélation forte, moyenne ou faible entre les xi et les yi.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La tendance des points du diagramme de dispersion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à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former une droite dépend de r.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r &gt; 0 alors les variables x et y varient dans le même sens (corrélation positive).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r &lt; 0 alors les variables x et y varient en sens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opposé(corrélation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négative).</a:t>
            </a:r>
            <a:endParaRPr lang="fr-F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3568" y="332656"/>
            <a:ext cx="7772400" cy="6120679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Introduction</a:t>
            </a:r>
            <a:endParaRPr lang="fr-FR" sz="28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La statistique fait intervenir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collecte,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présentation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et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l'analyse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données, ainsi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que leur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utilisation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dans le but de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résoudre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problèmes.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D'une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autre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manière,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statistique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discipline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scientifique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dont le but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est: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planifier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recueillir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pertinentes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d'extraire l'information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contenue dans un ensemble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données,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fournir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une analyse et 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interprétation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 et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de pouvoir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prendre 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décisions.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La statistique utilise: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notions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probabilités,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notions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mathématiques.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908721"/>
            <a:ext cx="7772400" cy="3456384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Introduction </a:t>
            </a:r>
            <a:r>
              <a:rPr lang="fr-FR" sz="2800" dirty="0">
                <a:solidFill>
                  <a:srgbClr val="FF0000"/>
                </a:solidFill>
                <a:latin typeface="Book Antiqua" pitchFamily="18" charset="0"/>
              </a:rPr>
              <a:t>(</a:t>
            </a:r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suite</a:t>
            </a:r>
            <a:r>
              <a:rPr lang="fr-FR" sz="2800" dirty="0">
                <a:solidFill>
                  <a:srgbClr val="FF0000"/>
                </a:solidFill>
                <a:latin typeface="Book Antiqua" pitchFamily="18" charset="0"/>
              </a:rPr>
              <a:t>)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Définition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statistique descriptive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un ensemble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méthodes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(représentations graphiques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et calculs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caractéristiques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numériques)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permettant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faire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synthèse statistique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données.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examiner proviennent généralement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d'un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échantillon.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764704"/>
            <a:ext cx="7772400" cy="5400599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Terminologie</a:t>
            </a:r>
            <a:endParaRPr lang="fr-FR" sz="28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L'univers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l'ensemble des objets sur lesquels porte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l'étude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statistique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Une variable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caractéristique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selon laquelle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l'univers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étudié.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population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l'ensemble de toutes les mesures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ou observations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dans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l'univers considéré.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Une unité expérimentale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un objet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l'univers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, sur lequel la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mesuré.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Un échantillon est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sous-ensemble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de l'univers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s'il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composé d'unités expérimentales,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population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: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s'il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composé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mesures de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variable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404665"/>
            <a:ext cx="7772400" cy="396044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paramètre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une mesure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caractérisant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dans la</a:t>
            </a: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population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Par exemple : la moyenne de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population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général,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vraie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valeur d'un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paramètre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inconnue.</a:t>
            </a:r>
          </a:p>
          <a:p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statistique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une mesure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caractérisant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dans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échantillon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population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Par exemple : la moyenne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échantillonnale.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statistique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peut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être calculée.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620689"/>
            <a:ext cx="7772400" cy="4608512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Exemple 1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On 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mesure l'indice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d'octane de 80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spécimens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carburant et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obtenu 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résultats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du tableau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suivant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88.5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94.7   88.2   88.5   93.3   87.4   91.1   90.5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87.7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91.1   90.8   90.1   91.8   88.4   92.6   93.7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83.4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91.0   88.3   89.2   92.3   88.9   89.8   92.7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86.7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94.2   98.8   88.3   90.4   91.2   90.6   92.2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87.5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87.8   94.2   85.3   90.1   89.3   91.1   92.2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91.5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89.9   92.7   87.9   93.0   94.4   90.4   91.2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88.6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88.3   93.2   88.6   88.7   92.7   89.3   91.0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100.3 87.6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91.0   90.9   89.9   91.8   89.7   92.2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95.6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84.3   90.3   89.0   89.8   91.6   90.3   90.0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93.3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86.7   93.4   96.1   89.6   90.4   91.6   90.7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620688"/>
            <a:ext cx="7772400" cy="5544615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Exemple 2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On 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tiré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8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circuits électroniques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production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d'une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usine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et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on 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mesuré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la longueur et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résistance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traction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fils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d'interconnexion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chaque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circuit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No. 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Resistance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Longueurs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l'observation           la traction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(y)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des fils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(x)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1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9.95                                                   2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2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24.45                                                 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</a:t>
            </a: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3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31.75                                                11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4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35.00                                                10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5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25.02                                                  8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6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16.86                                                  4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7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14.38                                                  2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8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                              9.60                                                  2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548681"/>
            <a:ext cx="7772400" cy="4032448"/>
          </a:xfrm>
        </p:spPr>
        <p:txBody>
          <a:bodyPr>
            <a:normAutofit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Utilité </a:t>
            </a:r>
            <a:r>
              <a:rPr lang="fr-FR" sz="2800" dirty="0">
                <a:solidFill>
                  <a:srgbClr val="FF0000"/>
                </a:solidFill>
                <a:latin typeface="Book Antiqua" pitchFamily="18" charset="0"/>
              </a:rPr>
              <a:t>des </a:t>
            </a:r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descriptions graphiques</a:t>
            </a:r>
            <a:endParaRPr lang="fr-FR" sz="28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Présenter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façon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a en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avoir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une vue d'ensemble.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 Utile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pour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interpréter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les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et observer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facilement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:</a:t>
            </a:r>
          </a:p>
          <a:p>
            <a:pPr lvl="2">
              <a:buFont typeface="Wingdings" pitchFamily="2" charset="2"/>
              <a:buChar char="ü"/>
            </a:pP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tendance centrale,</a:t>
            </a:r>
          </a:p>
          <a:p>
            <a:pPr lvl="2">
              <a:buFont typeface="Wingdings" pitchFamily="2" charset="2"/>
              <a:buChar char="ü"/>
            </a:pP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étalement,</a:t>
            </a:r>
          </a:p>
          <a:p>
            <a:pPr lvl="2">
              <a:buFont typeface="Wingdings" pitchFamily="2" charset="2"/>
              <a:buChar char="ü"/>
            </a:pP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comparaison,</a:t>
            </a:r>
          </a:p>
          <a:p>
            <a:pPr lvl="2">
              <a:buFont typeface="Wingdings" pitchFamily="2" charset="2"/>
              <a:buChar char="ü"/>
            </a:pPr>
            <a:r>
              <a:rPr lang="fr-FR" sz="1800" dirty="0" smtClean="0">
                <a:solidFill>
                  <a:schemeClr val="tx1"/>
                </a:solidFill>
                <a:latin typeface="Book Antiqua" pitchFamily="18" charset="0"/>
              </a:rPr>
              <a:t> valeurs suspectes ou aberrantes,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...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764704"/>
            <a:ext cx="7772400" cy="3312368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Distribution </a:t>
            </a:r>
            <a:r>
              <a:rPr lang="fr-FR" sz="2800" dirty="0">
                <a:solidFill>
                  <a:srgbClr val="FF0000"/>
                </a:solidFill>
                <a:latin typeface="Book Antiqua" pitchFamily="18" charset="0"/>
              </a:rPr>
              <a:t>de </a:t>
            </a:r>
            <a:r>
              <a:rPr lang="fr-FR" sz="2800" dirty="0" smtClean="0">
                <a:solidFill>
                  <a:srgbClr val="FF0000"/>
                </a:solidFill>
                <a:latin typeface="Book Antiqua" pitchFamily="18" charset="0"/>
              </a:rPr>
              <a:t>fréquences</a:t>
            </a:r>
            <a:endParaRPr lang="fr-FR" sz="2800" dirty="0">
              <a:solidFill>
                <a:srgbClr val="FF0000"/>
              </a:solidFill>
              <a:latin typeface="Book Antiqua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L'ensemble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des valeurs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mesurées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de la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variable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est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subdivisée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en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sous-intervalles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(classes).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Si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on a 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données, environ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√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n</a:t>
            </a:r>
            <a:endParaRPr lang="fr-FR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classes est un bon </a:t>
            </a: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choix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fr-FR" dirty="0" smtClean="0">
                <a:solidFill>
                  <a:schemeClr val="tx1"/>
                </a:solidFill>
                <a:latin typeface="Book Antiqua" pitchFamily="18" charset="0"/>
              </a:rPr>
              <a:t>On construit </a:t>
            </a:r>
            <a:r>
              <a:rPr lang="fr-FR" dirty="0">
                <a:solidFill>
                  <a:schemeClr val="tx1"/>
                </a:solidFill>
                <a:latin typeface="Book Antiqua" pitchFamily="18" charset="0"/>
              </a:rPr>
              <a:t>un tableau de la forme :</a:t>
            </a:r>
          </a:p>
          <a:p>
            <a:endParaRPr lang="fr-FR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fr-FR" sz="1600" dirty="0" smtClean="0">
                <a:solidFill>
                  <a:schemeClr val="tx1"/>
                </a:solidFill>
                <a:latin typeface="Book Antiqua" pitchFamily="18" charset="0"/>
              </a:rPr>
              <a:t>   Classe      Fréquence Fréquence cumulative  Pourcentage Pourcentage cumulatif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dirty="0" smtClean="0"/>
              <a:t>   </a:t>
            </a:r>
            <a:r>
              <a:rPr lang="en-US" sz="1600" dirty="0" smtClean="0">
                <a:solidFill>
                  <a:schemeClr val="tx1"/>
                </a:solidFill>
                <a:latin typeface="Book Antiqua" pitchFamily="18" charset="0"/>
              </a:rPr>
              <a:t>a≤x≤b</a:t>
            </a:r>
            <a:endParaRPr lang="fr-FR" sz="1600" dirty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US" dirty="0" smtClean="0"/>
              <a:t>       ….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1342</Words>
  <Application>Microsoft Office PowerPoint</Application>
  <PresentationFormat>Affichage à l'écran (4:3)</PresentationFormat>
  <Paragraphs>162</Paragraphs>
  <Slides>15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Université  internationale  de  CASABLANCA U.I.C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Université  internationale  de  CASABLANCA U.I.C</dc:title>
  <dc:creator>nadia</dc:creator>
  <cp:lastModifiedBy>pc</cp:lastModifiedBy>
  <cp:revision>30</cp:revision>
  <dcterms:created xsi:type="dcterms:W3CDTF">2017-11-20T18:22:34Z</dcterms:created>
  <dcterms:modified xsi:type="dcterms:W3CDTF">2017-12-07T16:41:42Z</dcterms:modified>
</cp:coreProperties>
</file>