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62" r:id="rId4"/>
    <p:sldId id="258" r:id="rId5"/>
    <p:sldId id="259" r:id="rId6"/>
    <p:sldId id="260" r:id="rId7"/>
    <p:sldId id="266" r:id="rId8"/>
    <p:sldId id="267" r:id="rId9"/>
    <p:sldId id="264" r:id="rId10"/>
    <p:sldId id="268" r:id="rId11"/>
    <p:sldId id="269" r:id="rId12"/>
    <p:sldId id="270" r:id="rId13"/>
    <p:sldId id="273" r:id="rId14"/>
    <p:sldId id="272" r:id="rId15"/>
    <p:sldId id="271" r:id="rId16"/>
    <p:sldId id="274" r:id="rId17"/>
    <p:sldId id="275" r:id="rId18"/>
    <p:sldId id="276" r:id="rId1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7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B956BD8D-9ABA-426F-81E2-90F319996724}" type="datetimeFigureOut">
              <a:rPr lang="fr-FR" smtClean="0"/>
              <a:pPr/>
              <a:t>14/04/2017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B414816-1AE4-494F-ABA1-FA8FB5012A82}"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956BD8D-9ABA-426F-81E2-90F319996724}" type="datetimeFigureOut">
              <a:rPr lang="fr-FR" smtClean="0"/>
              <a:pPr/>
              <a:t>14/04/2017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B414816-1AE4-494F-ABA1-FA8FB5012A82}"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956BD8D-9ABA-426F-81E2-90F319996724}" type="datetimeFigureOut">
              <a:rPr lang="fr-FR" smtClean="0"/>
              <a:pPr/>
              <a:t>14/04/2017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B414816-1AE4-494F-ABA1-FA8FB5012A82}"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956BD8D-9ABA-426F-81E2-90F319996724}" type="datetimeFigureOut">
              <a:rPr lang="fr-FR" smtClean="0"/>
              <a:pPr/>
              <a:t>14/04/2017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B414816-1AE4-494F-ABA1-FA8FB5012A82}"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B956BD8D-9ABA-426F-81E2-90F319996724}" type="datetimeFigureOut">
              <a:rPr lang="fr-FR" smtClean="0"/>
              <a:pPr/>
              <a:t>14/04/2017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B414816-1AE4-494F-ABA1-FA8FB5012A82}"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B956BD8D-9ABA-426F-81E2-90F319996724}" type="datetimeFigureOut">
              <a:rPr lang="fr-FR" smtClean="0"/>
              <a:pPr/>
              <a:t>14/04/2017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B414816-1AE4-494F-ABA1-FA8FB5012A82}"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B956BD8D-9ABA-426F-81E2-90F319996724}" type="datetimeFigureOut">
              <a:rPr lang="fr-FR" smtClean="0"/>
              <a:pPr/>
              <a:t>14/04/2017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DB414816-1AE4-494F-ABA1-FA8FB5012A82}"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B956BD8D-9ABA-426F-81E2-90F319996724}" type="datetimeFigureOut">
              <a:rPr lang="fr-FR" smtClean="0"/>
              <a:pPr/>
              <a:t>14/04/2017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DB414816-1AE4-494F-ABA1-FA8FB5012A82}"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956BD8D-9ABA-426F-81E2-90F319996724}" type="datetimeFigureOut">
              <a:rPr lang="fr-FR" smtClean="0"/>
              <a:pPr/>
              <a:t>14/04/2017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DB414816-1AE4-494F-ABA1-FA8FB5012A82}"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B956BD8D-9ABA-426F-81E2-90F319996724}" type="datetimeFigureOut">
              <a:rPr lang="fr-FR" smtClean="0"/>
              <a:pPr/>
              <a:t>14/04/2017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B414816-1AE4-494F-ABA1-FA8FB5012A82}"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B956BD8D-9ABA-426F-81E2-90F319996724}" type="datetimeFigureOut">
              <a:rPr lang="fr-FR" smtClean="0"/>
              <a:pPr/>
              <a:t>14/04/2017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B414816-1AE4-494F-ABA1-FA8FB5012A82}"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56BD8D-9ABA-426F-81E2-90F319996724}" type="datetimeFigureOut">
              <a:rPr lang="fr-FR" smtClean="0"/>
              <a:pPr/>
              <a:t>14/04/2017</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414816-1AE4-494F-ABA1-FA8FB5012A82}"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ChangeArrowheads="1"/>
          </p:cNvSpPr>
          <p:nvPr/>
        </p:nvSpPr>
        <p:spPr bwMode="auto">
          <a:xfrm>
            <a:off x="0" y="0"/>
            <a:ext cx="9144000" cy="6858000"/>
          </a:xfrm>
          <a:prstGeom prst="bevel">
            <a:avLst>
              <a:gd name="adj" fmla="val 12500"/>
            </a:avLst>
          </a:prstGeom>
          <a:gradFill rotWithShape="0">
            <a:gsLst>
              <a:gs pos="0">
                <a:srgbClr val="99CCFF"/>
              </a:gs>
              <a:gs pos="50000">
                <a:srgbClr val="FFFFFF"/>
              </a:gs>
              <a:gs pos="100000">
                <a:srgbClr val="99CCFF"/>
              </a:gs>
            </a:gsLst>
            <a:lin ang="5400000" scaled="1"/>
          </a:gradFill>
          <a:ln w="9525">
            <a:solidFill>
              <a:schemeClr val="tx1"/>
            </a:solidFill>
            <a:miter lim="800000"/>
            <a:headEnd/>
            <a:tailEnd/>
          </a:ln>
        </p:spPr>
        <p:txBody>
          <a:bodyPr wrap="none" anchor="ctr"/>
          <a:lstStyle/>
          <a:p>
            <a:pPr algn="ctr"/>
            <a:r>
              <a:rPr lang="fr-FR" sz="4400" dirty="0">
                <a:solidFill>
                  <a:srgbClr val="9900CC"/>
                </a:solidFill>
              </a:rPr>
              <a:t>CHAPITRE </a:t>
            </a:r>
            <a:r>
              <a:rPr lang="fr-FR" sz="4400" dirty="0" smtClean="0">
                <a:solidFill>
                  <a:srgbClr val="9900CC"/>
                </a:solidFill>
              </a:rPr>
              <a:t>III</a:t>
            </a:r>
            <a:endParaRPr lang="fr-FR" sz="4400" dirty="0">
              <a:solidFill>
                <a:srgbClr val="9900CC"/>
              </a:solidFill>
            </a:endParaRPr>
          </a:p>
          <a:p>
            <a:pPr algn="ctr"/>
            <a:r>
              <a:rPr lang="fr-FR" sz="4400" dirty="0">
                <a:solidFill>
                  <a:srgbClr val="9900CC"/>
                </a:solidFill>
              </a:rPr>
              <a:t> </a:t>
            </a:r>
          </a:p>
          <a:p>
            <a:pPr algn="ctr"/>
            <a:r>
              <a:rPr lang="fr-FR" sz="4400" dirty="0" smtClean="0">
                <a:solidFill>
                  <a:srgbClr val="9900CC"/>
                </a:solidFill>
              </a:rPr>
              <a:t>SEUIL DE RENTABILITE</a:t>
            </a:r>
            <a:endParaRPr lang="fr-FR" sz="4400" dirty="0">
              <a:solidFill>
                <a:srgbClr val="99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p:cTn id="7" dur="500" fill="hold"/>
                                        <p:tgtEl>
                                          <p:spTgt spid="15362"/>
                                        </p:tgtEl>
                                        <p:attrNameLst>
                                          <p:attrName>ppt_w</p:attrName>
                                        </p:attrNameLst>
                                      </p:cBhvr>
                                      <p:tavLst>
                                        <p:tav tm="0">
                                          <p:val>
                                            <p:fltVal val="0"/>
                                          </p:val>
                                        </p:tav>
                                        <p:tav tm="100000">
                                          <p:val>
                                            <p:strVal val="#ppt_w"/>
                                          </p:val>
                                        </p:tav>
                                      </p:tavLst>
                                    </p:anim>
                                    <p:anim calcmode="lin" valueType="num">
                                      <p:cBhvr>
                                        <p:cTn id="8" dur="500" fill="hold"/>
                                        <p:tgtEl>
                                          <p:spTgt spid="1536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23528" y="2996952"/>
            <a:ext cx="8143875" cy="3312368"/>
          </a:xfrm>
          <a:prstGeom prst="rect">
            <a:avLst/>
          </a:prstGeom>
          <a:noFill/>
          <a:ln w="9525">
            <a:noFill/>
            <a:miter lim="800000"/>
            <a:headEnd/>
            <a:tailEnd/>
          </a:ln>
        </p:spPr>
      </p:pic>
      <p:sp>
        <p:nvSpPr>
          <p:cNvPr id="5" name="Rectangle 4"/>
          <p:cNvSpPr/>
          <p:nvPr/>
        </p:nvSpPr>
        <p:spPr>
          <a:xfrm>
            <a:off x="1259632" y="1196752"/>
            <a:ext cx="1769780" cy="461665"/>
          </a:xfrm>
          <a:prstGeom prst="rect">
            <a:avLst/>
          </a:prstGeom>
        </p:spPr>
        <p:txBody>
          <a:bodyPr wrap="none">
            <a:spAutoFit/>
          </a:bodyPr>
          <a:lstStyle/>
          <a:p>
            <a:pPr>
              <a:buFont typeface="Arial" pitchFamily="34" charset="0"/>
              <a:buChar char="•"/>
            </a:pPr>
            <a:r>
              <a:rPr lang="fr-FR" sz="2400" b="1" dirty="0" smtClean="0"/>
              <a:t>  Correction</a:t>
            </a:r>
            <a:endParaRPr lang="fr-FR" sz="2400" b="1" dirty="0"/>
          </a:p>
        </p:txBody>
      </p:sp>
      <p:sp>
        <p:nvSpPr>
          <p:cNvPr id="7" name="Rectangle 6"/>
          <p:cNvSpPr/>
          <p:nvPr/>
        </p:nvSpPr>
        <p:spPr>
          <a:xfrm>
            <a:off x="467544" y="1844824"/>
            <a:ext cx="7776864" cy="646331"/>
          </a:xfrm>
          <a:prstGeom prst="rect">
            <a:avLst/>
          </a:prstGeom>
        </p:spPr>
        <p:txBody>
          <a:bodyPr wrap="square">
            <a:spAutoFit/>
          </a:bodyPr>
          <a:lstStyle/>
          <a:p>
            <a:r>
              <a:rPr lang="fr-FR" b="1" dirty="0" smtClean="0"/>
              <a:t>1</a:t>
            </a:r>
            <a:r>
              <a:rPr lang="fr-FR" dirty="0" smtClean="0"/>
              <a:t>. la marge sur coût variable (M/CV) et le résultat. Et déduction du taux de charges variable et  le taux de la marge sur coût variable</a:t>
            </a:r>
            <a:endParaRPr lang="fr-FR" dirty="0"/>
          </a:p>
        </p:txBody>
      </p:sp>
      <p:sp>
        <p:nvSpPr>
          <p:cNvPr id="8" name="AutoShape 2"/>
          <p:cNvSpPr>
            <a:spLocks noChangeArrowheads="1"/>
          </p:cNvSpPr>
          <p:nvPr/>
        </p:nvSpPr>
        <p:spPr bwMode="auto">
          <a:xfrm>
            <a:off x="827584" y="404664"/>
            <a:ext cx="7344816" cy="578882"/>
          </a:xfrm>
          <a:prstGeom prst="flowChartAlternateProcess">
            <a:avLst/>
          </a:prstGeom>
          <a:gradFill rotWithShape="0">
            <a:gsLst>
              <a:gs pos="0">
                <a:srgbClr val="99CCFF"/>
              </a:gs>
              <a:gs pos="50000">
                <a:srgbClr val="FFFFFF"/>
              </a:gs>
              <a:gs pos="100000">
                <a:srgbClr val="99CCFF"/>
              </a:gs>
            </a:gsLst>
            <a:lin ang="5400000" scaled="1"/>
          </a:gradFill>
          <a:ln w="9525">
            <a:solidFill>
              <a:srgbClr val="FF0000"/>
            </a:solidFill>
            <a:miter lim="800000"/>
            <a:headEnd/>
            <a:tailEnd/>
          </a:ln>
          <a:effectLst>
            <a:outerShdw dist="107763" dir="18900000" algn="ctr" rotWithShape="0">
              <a:schemeClr val="bg2"/>
            </a:outerShdw>
          </a:effectLst>
        </p:spPr>
        <p:txBody>
          <a:bodyPr wrap="square">
            <a:spAutoFit/>
          </a:bodyPr>
          <a:lstStyle/>
          <a:p>
            <a:pPr algn="ctr">
              <a:defRPr/>
            </a:pPr>
            <a:r>
              <a:rPr lang="fr-FR" sz="2800" b="1" dirty="0" smtClean="0"/>
              <a:t>Applications / Exercices du </a:t>
            </a:r>
            <a:r>
              <a:rPr lang="fr-FR" sz="2800" b="1" dirty="0" smtClean="0">
                <a:latin typeface="Times New Roman" pitchFamily="18" charset="0"/>
                <a:cs typeface="Times New Roman" pitchFamily="18" charset="0"/>
              </a:rPr>
              <a:t>seuil de rentabilité</a:t>
            </a:r>
            <a:r>
              <a:rPr lang="fr-FR" sz="2800" b="1" dirty="0" smtClean="0"/>
              <a:t> </a:t>
            </a:r>
            <a:endParaRPr lang="fr-FR" sz="2800"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1124745"/>
            <a:ext cx="8568952" cy="707886"/>
          </a:xfrm>
          <a:prstGeom prst="rect">
            <a:avLst/>
          </a:prstGeom>
        </p:spPr>
        <p:txBody>
          <a:bodyPr wrap="square">
            <a:spAutoFit/>
          </a:bodyPr>
          <a:lstStyle/>
          <a:p>
            <a:r>
              <a:rPr lang="fr-FR" dirty="0" smtClean="0">
                <a:latin typeface="Times New Roman" pitchFamily="18" charset="0"/>
                <a:cs typeface="Times New Roman" pitchFamily="18" charset="0"/>
              </a:rPr>
              <a:t>2. </a:t>
            </a:r>
            <a:r>
              <a:rPr lang="fr-FR" sz="2000" dirty="0" smtClean="0">
                <a:latin typeface="Times New Roman" pitchFamily="18" charset="0"/>
                <a:cs typeface="Times New Roman" pitchFamily="18" charset="0"/>
              </a:rPr>
              <a:t>Présentation graphique du seuil de rentabilité  p</a:t>
            </a:r>
            <a:r>
              <a:rPr lang="fr-FR" sz="2000" dirty="0" smtClean="0"/>
              <a:t>our  lequel :  </a:t>
            </a:r>
            <a:r>
              <a:rPr lang="fr-FR" sz="2000" b="1" dirty="0" smtClean="0"/>
              <a:t>M/CV = CF </a:t>
            </a:r>
          </a:p>
          <a:p>
            <a:endParaRPr lang="fr-FR" sz="2000" b="1" dirty="0" smtClean="0"/>
          </a:p>
        </p:txBody>
      </p:sp>
      <p:sp>
        <p:nvSpPr>
          <p:cNvPr id="6" name="AutoShape 2"/>
          <p:cNvSpPr>
            <a:spLocks noChangeArrowheads="1"/>
          </p:cNvSpPr>
          <p:nvPr/>
        </p:nvSpPr>
        <p:spPr bwMode="auto">
          <a:xfrm>
            <a:off x="971600" y="404664"/>
            <a:ext cx="6912768" cy="578882"/>
          </a:xfrm>
          <a:prstGeom prst="flowChartAlternateProcess">
            <a:avLst/>
          </a:prstGeom>
          <a:gradFill rotWithShape="0">
            <a:gsLst>
              <a:gs pos="0">
                <a:srgbClr val="99CCFF"/>
              </a:gs>
              <a:gs pos="50000">
                <a:srgbClr val="FFFFFF"/>
              </a:gs>
              <a:gs pos="100000">
                <a:srgbClr val="99CCFF"/>
              </a:gs>
            </a:gsLst>
            <a:lin ang="5400000" scaled="1"/>
          </a:gradFill>
          <a:ln w="9525">
            <a:solidFill>
              <a:srgbClr val="FF0000"/>
            </a:solidFill>
            <a:miter lim="800000"/>
            <a:headEnd/>
            <a:tailEnd/>
          </a:ln>
          <a:effectLst>
            <a:outerShdw dist="107763" dir="18900000" algn="ctr" rotWithShape="0">
              <a:schemeClr val="bg2"/>
            </a:outerShdw>
          </a:effectLst>
        </p:spPr>
        <p:txBody>
          <a:bodyPr wrap="square">
            <a:spAutoFit/>
          </a:bodyPr>
          <a:lstStyle/>
          <a:p>
            <a:pPr algn="ctr">
              <a:defRPr/>
            </a:pPr>
            <a:r>
              <a:rPr lang="fr-FR" sz="2800" b="1" dirty="0" smtClean="0"/>
              <a:t>Applications / </a:t>
            </a:r>
            <a:r>
              <a:rPr lang="fr-FR" sz="2800" b="1" dirty="0" smtClean="0">
                <a:latin typeface="Times New Roman" pitchFamily="18" charset="0"/>
                <a:cs typeface="Times New Roman" pitchFamily="18" charset="0"/>
              </a:rPr>
              <a:t>seuil de rentabilité</a:t>
            </a:r>
            <a:r>
              <a:rPr lang="fr-FR" sz="2800" b="1" dirty="0" smtClean="0"/>
              <a:t> </a:t>
            </a:r>
            <a:endParaRPr lang="fr-FR" sz="2800"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251520" y="1988840"/>
            <a:ext cx="8568952" cy="4536504"/>
          </a:xfrm>
          <a:prstGeom prst="rect">
            <a:avLst/>
          </a:prstGeom>
          <a:noFill/>
          <a:ln w="9525">
            <a:noFill/>
            <a:miter lim="800000"/>
            <a:headEnd/>
            <a:tailEnd/>
          </a:ln>
        </p:spPr>
      </p:pic>
      <p:sp>
        <p:nvSpPr>
          <p:cNvPr id="5" name="AutoShape 2"/>
          <p:cNvSpPr>
            <a:spLocks noChangeArrowheads="1"/>
          </p:cNvSpPr>
          <p:nvPr/>
        </p:nvSpPr>
        <p:spPr bwMode="auto">
          <a:xfrm>
            <a:off x="827584" y="404664"/>
            <a:ext cx="7344816" cy="578882"/>
          </a:xfrm>
          <a:prstGeom prst="flowChartAlternateProcess">
            <a:avLst/>
          </a:prstGeom>
          <a:gradFill rotWithShape="0">
            <a:gsLst>
              <a:gs pos="0">
                <a:srgbClr val="99CCFF"/>
              </a:gs>
              <a:gs pos="50000">
                <a:srgbClr val="FFFFFF"/>
              </a:gs>
              <a:gs pos="100000">
                <a:srgbClr val="99CCFF"/>
              </a:gs>
            </a:gsLst>
            <a:lin ang="5400000" scaled="1"/>
          </a:gradFill>
          <a:ln w="9525">
            <a:solidFill>
              <a:srgbClr val="FF0000"/>
            </a:solidFill>
            <a:miter lim="800000"/>
            <a:headEnd/>
            <a:tailEnd/>
          </a:ln>
          <a:effectLst>
            <a:outerShdw dist="107763" dir="18900000" algn="ctr" rotWithShape="0">
              <a:schemeClr val="bg2"/>
            </a:outerShdw>
          </a:effectLst>
        </p:spPr>
        <p:txBody>
          <a:bodyPr wrap="square">
            <a:spAutoFit/>
          </a:bodyPr>
          <a:lstStyle/>
          <a:p>
            <a:pPr algn="ctr">
              <a:defRPr/>
            </a:pPr>
            <a:r>
              <a:rPr lang="fr-FR" sz="2800" b="1" dirty="0" smtClean="0"/>
              <a:t>Applications / Exercices du </a:t>
            </a:r>
            <a:r>
              <a:rPr lang="fr-FR" sz="2800" b="1" dirty="0" smtClean="0">
                <a:latin typeface="Times New Roman" pitchFamily="18" charset="0"/>
                <a:cs typeface="Times New Roman" pitchFamily="18" charset="0"/>
              </a:rPr>
              <a:t>seuil de rentabilité</a:t>
            </a:r>
            <a:r>
              <a:rPr lang="fr-FR" sz="2800" b="1" dirty="0" smtClean="0"/>
              <a:t> </a:t>
            </a:r>
            <a:endParaRPr lang="fr-FR" sz="2800"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5"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1340769"/>
            <a:ext cx="8640960" cy="707886"/>
          </a:xfrm>
          <a:prstGeom prst="rect">
            <a:avLst/>
          </a:prstGeom>
        </p:spPr>
        <p:txBody>
          <a:bodyPr wrap="square">
            <a:spAutoFit/>
          </a:bodyPr>
          <a:lstStyle/>
          <a:p>
            <a:r>
              <a:rPr lang="fr-FR" sz="2000" b="1" dirty="0" smtClean="0">
                <a:latin typeface="Times New Roman" pitchFamily="18" charset="0"/>
                <a:cs typeface="Times New Roman" pitchFamily="18" charset="0"/>
              </a:rPr>
              <a:t>3. </a:t>
            </a:r>
            <a:r>
              <a:rPr lang="fr-FR" sz="2000" dirty="0" smtClean="0">
                <a:latin typeface="Times New Roman" pitchFamily="18" charset="0"/>
                <a:cs typeface="Times New Roman" pitchFamily="18" charset="0"/>
              </a:rPr>
              <a:t>Présentation graphique du seuil de rentabilité  p</a:t>
            </a:r>
            <a:r>
              <a:rPr lang="fr-FR" sz="2000" dirty="0" smtClean="0"/>
              <a:t>our</a:t>
            </a:r>
            <a:r>
              <a:rPr lang="fr-FR" sz="2000" b="1" dirty="0" smtClean="0"/>
              <a:t> </a:t>
            </a:r>
            <a:r>
              <a:rPr lang="fr-FR" sz="2000" dirty="0" smtClean="0"/>
              <a:t> lequel :  </a:t>
            </a:r>
            <a:r>
              <a:rPr lang="fr-FR" sz="2000" b="1" dirty="0" smtClean="0"/>
              <a:t>CA = CT </a:t>
            </a:r>
          </a:p>
          <a:p>
            <a:endParaRPr lang="fr-FR" sz="2000" b="1" dirty="0" smtClean="0"/>
          </a:p>
        </p:txBody>
      </p:sp>
      <p:sp>
        <p:nvSpPr>
          <p:cNvPr id="6" name="AutoShape 2"/>
          <p:cNvSpPr>
            <a:spLocks noChangeArrowheads="1"/>
          </p:cNvSpPr>
          <p:nvPr/>
        </p:nvSpPr>
        <p:spPr bwMode="auto">
          <a:xfrm>
            <a:off x="971600" y="404664"/>
            <a:ext cx="6912768" cy="578882"/>
          </a:xfrm>
          <a:prstGeom prst="flowChartAlternateProcess">
            <a:avLst/>
          </a:prstGeom>
          <a:gradFill rotWithShape="0">
            <a:gsLst>
              <a:gs pos="0">
                <a:srgbClr val="99CCFF"/>
              </a:gs>
              <a:gs pos="50000">
                <a:srgbClr val="FFFFFF"/>
              </a:gs>
              <a:gs pos="100000">
                <a:srgbClr val="99CCFF"/>
              </a:gs>
            </a:gsLst>
            <a:lin ang="5400000" scaled="1"/>
          </a:gradFill>
          <a:ln w="9525">
            <a:solidFill>
              <a:srgbClr val="FF0000"/>
            </a:solidFill>
            <a:miter lim="800000"/>
            <a:headEnd/>
            <a:tailEnd/>
          </a:ln>
          <a:effectLst>
            <a:outerShdw dist="107763" dir="18900000" algn="ctr" rotWithShape="0">
              <a:schemeClr val="bg2"/>
            </a:outerShdw>
          </a:effectLst>
        </p:spPr>
        <p:txBody>
          <a:bodyPr wrap="square">
            <a:spAutoFit/>
          </a:bodyPr>
          <a:lstStyle/>
          <a:p>
            <a:pPr algn="ctr">
              <a:defRPr/>
            </a:pPr>
            <a:r>
              <a:rPr lang="fr-FR" sz="2800" b="1" dirty="0" smtClean="0"/>
              <a:t>Applications / </a:t>
            </a:r>
            <a:r>
              <a:rPr lang="fr-FR" sz="2800" b="1" dirty="0" smtClean="0">
                <a:latin typeface="Times New Roman" pitchFamily="18" charset="0"/>
                <a:cs typeface="Times New Roman" pitchFamily="18" charset="0"/>
              </a:rPr>
              <a:t>seuil de rentabilité</a:t>
            </a:r>
            <a:r>
              <a:rPr lang="fr-FR" sz="2800" b="1" dirty="0" smtClean="0"/>
              <a:t> </a:t>
            </a:r>
            <a:endParaRPr lang="fr-FR" sz="28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251520" y="1988840"/>
            <a:ext cx="8568952" cy="4536504"/>
          </a:xfrm>
          <a:prstGeom prst="rect">
            <a:avLst/>
          </a:prstGeom>
          <a:noFill/>
          <a:ln w="9525">
            <a:noFill/>
            <a:miter lim="800000"/>
            <a:headEnd/>
            <a:tailEnd/>
          </a:ln>
        </p:spPr>
      </p:pic>
      <p:sp>
        <p:nvSpPr>
          <p:cNvPr id="5" name="AutoShape 2"/>
          <p:cNvSpPr>
            <a:spLocks noChangeArrowheads="1"/>
          </p:cNvSpPr>
          <p:nvPr/>
        </p:nvSpPr>
        <p:spPr bwMode="auto">
          <a:xfrm>
            <a:off x="827584" y="404664"/>
            <a:ext cx="7344816" cy="578882"/>
          </a:xfrm>
          <a:prstGeom prst="flowChartAlternateProcess">
            <a:avLst/>
          </a:prstGeom>
          <a:gradFill rotWithShape="0">
            <a:gsLst>
              <a:gs pos="0">
                <a:srgbClr val="99CCFF"/>
              </a:gs>
              <a:gs pos="50000">
                <a:srgbClr val="FFFFFF"/>
              </a:gs>
              <a:gs pos="100000">
                <a:srgbClr val="99CCFF"/>
              </a:gs>
            </a:gsLst>
            <a:lin ang="5400000" scaled="1"/>
          </a:gradFill>
          <a:ln w="9525">
            <a:solidFill>
              <a:srgbClr val="FF0000"/>
            </a:solidFill>
            <a:miter lim="800000"/>
            <a:headEnd/>
            <a:tailEnd/>
          </a:ln>
          <a:effectLst>
            <a:outerShdw dist="107763" dir="18900000" algn="ctr" rotWithShape="0">
              <a:schemeClr val="bg2"/>
            </a:outerShdw>
          </a:effectLst>
        </p:spPr>
        <p:txBody>
          <a:bodyPr wrap="square">
            <a:spAutoFit/>
          </a:bodyPr>
          <a:lstStyle/>
          <a:p>
            <a:pPr algn="ctr">
              <a:defRPr/>
            </a:pPr>
            <a:r>
              <a:rPr lang="fr-FR" sz="2800" b="1" dirty="0" smtClean="0"/>
              <a:t>Applications / Exercices du </a:t>
            </a:r>
            <a:r>
              <a:rPr lang="fr-FR" sz="2800" b="1" dirty="0" smtClean="0">
                <a:latin typeface="Times New Roman" pitchFamily="18" charset="0"/>
                <a:cs typeface="Times New Roman" pitchFamily="18" charset="0"/>
              </a:rPr>
              <a:t>seuil de rentabilité</a:t>
            </a:r>
            <a:r>
              <a:rPr lang="fr-FR" sz="2800" b="1" dirty="0" smtClean="0"/>
              <a:t> </a:t>
            </a:r>
            <a:endParaRPr lang="fr-FR" sz="2800"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5"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1340768"/>
            <a:ext cx="8712968" cy="5355312"/>
          </a:xfrm>
          <a:prstGeom prst="rect">
            <a:avLst/>
          </a:prstGeom>
        </p:spPr>
        <p:txBody>
          <a:bodyPr wrap="square">
            <a:spAutoFit/>
          </a:bodyPr>
          <a:lstStyle/>
          <a:p>
            <a:r>
              <a:rPr lang="fr-FR" sz="2400" b="1" dirty="0" smtClean="0"/>
              <a:t>  Exercice : </a:t>
            </a:r>
          </a:p>
          <a:p>
            <a:endParaRPr lang="fr-FR" dirty="0" smtClean="0"/>
          </a:p>
          <a:p>
            <a:r>
              <a:rPr lang="fr-FR" sz="2000" dirty="0" smtClean="0"/>
              <a:t>L’ entreprise « SR-FOUR » réalise la fabrication et la vente d’un article donné dans les conditions suivantes: </a:t>
            </a:r>
          </a:p>
          <a:p>
            <a:pPr>
              <a:buFont typeface="Arial" pitchFamily="34" charset="0"/>
              <a:buChar char="•"/>
            </a:pPr>
            <a:r>
              <a:rPr lang="fr-FR" sz="2000" dirty="0" smtClean="0"/>
              <a:t>  Prix de vente unitaire :  200,00 DH </a:t>
            </a:r>
          </a:p>
          <a:p>
            <a:pPr>
              <a:buFont typeface="Arial" pitchFamily="34" charset="0"/>
              <a:buChar char="•"/>
            </a:pPr>
            <a:r>
              <a:rPr lang="fr-FR" sz="2000" dirty="0" smtClean="0"/>
              <a:t>  Ventes de l’exercice : 3000 articles .</a:t>
            </a:r>
          </a:p>
          <a:p>
            <a:pPr>
              <a:buFont typeface="Arial" pitchFamily="34" charset="0"/>
              <a:buChar char="•"/>
            </a:pPr>
            <a:r>
              <a:rPr lang="fr-FR" sz="2000" dirty="0" smtClean="0"/>
              <a:t> Charges variables unitaires : 120,00 DH. </a:t>
            </a:r>
          </a:p>
          <a:p>
            <a:pPr>
              <a:buFont typeface="Arial" pitchFamily="34" charset="0"/>
              <a:buChar char="•"/>
            </a:pPr>
            <a:r>
              <a:rPr lang="fr-FR" sz="2000" dirty="0" smtClean="0"/>
              <a:t> Charges  fixes globales : 80 000,00 DH. </a:t>
            </a:r>
          </a:p>
          <a:p>
            <a:endParaRPr lang="fr-FR" sz="2000" dirty="0" smtClean="0"/>
          </a:p>
          <a:p>
            <a:r>
              <a:rPr lang="fr-FR" sz="2000" b="1" dirty="0" smtClean="0"/>
              <a:t> TAF: </a:t>
            </a:r>
          </a:p>
          <a:p>
            <a:r>
              <a:rPr lang="fr-FR" sz="2000" dirty="0" smtClean="0"/>
              <a:t>1.  Calculer la marge sur coût variable et le résultat. En déduire le résultat (unitaire et global), le taux de charges variable et  le taux de la marge sur coût variable.</a:t>
            </a:r>
          </a:p>
          <a:p>
            <a:r>
              <a:rPr lang="fr-FR" sz="2000" dirty="0" smtClean="0"/>
              <a:t>2. Déterminer  graphiquement  et  par  le  calcul  le  seuil  de  rentabilité (SR)  pour  lequel </a:t>
            </a:r>
          </a:p>
          <a:p>
            <a:r>
              <a:rPr lang="fr-FR" sz="2000" dirty="0" smtClean="0"/>
              <a:t>=&gt; M/CV = CF ; </a:t>
            </a:r>
          </a:p>
          <a:p>
            <a:r>
              <a:rPr lang="fr-FR" sz="2000" dirty="0" smtClean="0"/>
              <a:t>3. Déterminer graphiquement et par le calcul le seuil de rentabilité (SR) pour lequel =&gt; CA = CT ; </a:t>
            </a:r>
          </a:p>
        </p:txBody>
      </p:sp>
      <p:sp>
        <p:nvSpPr>
          <p:cNvPr id="5" name="AutoShape 2"/>
          <p:cNvSpPr>
            <a:spLocks noChangeArrowheads="1"/>
          </p:cNvSpPr>
          <p:nvPr/>
        </p:nvSpPr>
        <p:spPr bwMode="auto">
          <a:xfrm>
            <a:off x="755576" y="404664"/>
            <a:ext cx="7344816" cy="578882"/>
          </a:xfrm>
          <a:prstGeom prst="flowChartAlternateProcess">
            <a:avLst/>
          </a:prstGeom>
          <a:gradFill rotWithShape="0">
            <a:gsLst>
              <a:gs pos="0">
                <a:srgbClr val="99CCFF"/>
              </a:gs>
              <a:gs pos="50000">
                <a:srgbClr val="FFFFFF"/>
              </a:gs>
              <a:gs pos="100000">
                <a:srgbClr val="99CCFF"/>
              </a:gs>
            </a:gsLst>
            <a:lin ang="5400000" scaled="1"/>
          </a:gradFill>
          <a:ln w="9525">
            <a:solidFill>
              <a:srgbClr val="FF0000"/>
            </a:solidFill>
            <a:miter lim="800000"/>
            <a:headEnd/>
            <a:tailEnd/>
          </a:ln>
          <a:effectLst>
            <a:outerShdw dist="107763" dir="18900000" algn="ctr" rotWithShape="0">
              <a:schemeClr val="bg2"/>
            </a:outerShdw>
          </a:effectLst>
        </p:spPr>
        <p:txBody>
          <a:bodyPr wrap="square">
            <a:spAutoFit/>
          </a:bodyPr>
          <a:lstStyle/>
          <a:p>
            <a:pPr algn="ctr">
              <a:defRPr/>
            </a:pPr>
            <a:r>
              <a:rPr lang="fr-FR" sz="2800" b="1" dirty="0" smtClean="0"/>
              <a:t>Applications / Exercices du </a:t>
            </a:r>
            <a:r>
              <a:rPr lang="fr-FR" sz="2800" b="1" dirty="0" smtClean="0">
                <a:latin typeface="Times New Roman" pitchFamily="18" charset="0"/>
                <a:cs typeface="Times New Roman" pitchFamily="18" charset="0"/>
              </a:rPr>
              <a:t>seuil de rentabilité</a:t>
            </a:r>
            <a:r>
              <a:rPr lang="fr-FR" sz="2800" b="1" dirty="0" smtClean="0"/>
              <a:t> </a:t>
            </a:r>
            <a:endParaRPr lang="fr-FR" sz="2800"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980728"/>
            <a:ext cx="8712968" cy="1692771"/>
          </a:xfrm>
          <a:prstGeom prst="rect">
            <a:avLst/>
          </a:prstGeom>
        </p:spPr>
        <p:txBody>
          <a:bodyPr wrap="square">
            <a:spAutoFit/>
          </a:bodyPr>
          <a:lstStyle/>
          <a:p>
            <a:pPr marL="457200" indent="-457200">
              <a:buAutoNum type="arabicPeriod"/>
            </a:pPr>
            <a:r>
              <a:rPr lang="fr-FR" sz="2400" b="1" dirty="0" smtClean="0"/>
              <a:t>Principe : </a:t>
            </a:r>
          </a:p>
          <a:p>
            <a:pPr>
              <a:buFont typeface="Arial" pitchFamily="34" charset="0"/>
              <a:buChar char="•"/>
            </a:pPr>
            <a:r>
              <a:rPr lang="fr-FR" sz="2000" dirty="0" smtClean="0">
                <a:latin typeface="Times New Roman" pitchFamily="18" charset="0"/>
                <a:cs typeface="Times New Roman" pitchFamily="18" charset="0"/>
              </a:rPr>
              <a:t>  </a:t>
            </a:r>
            <a:r>
              <a:rPr lang="fr-FR" sz="2000" b="1" dirty="0" smtClean="0">
                <a:latin typeface="Times New Roman" pitchFamily="18" charset="0"/>
                <a:cs typeface="Times New Roman" pitchFamily="18" charset="0"/>
              </a:rPr>
              <a:t>Le  point  mort  </a:t>
            </a:r>
            <a:r>
              <a:rPr lang="fr-FR" sz="2000" dirty="0" smtClean="0">
                <a:latin typeface="Times New Roman" pitchFamily="18" charset="0"/>
                <a:cs typeface="Times New Roman" pitchFamily="18" charset="0"/>
              </a:rPr>
              <a:t>est  la  date  à  laquelle  le  seuil  de  rentabilité  a  été  (réalisation)  ou  sera  atteint (prévision). </a:t>
            </a:r>
          </a:p>
          <a:p>
            <a:pPr>
              <a:buFont typeface="Arial" pitchFamily="34" charset="0"/>
              <a:buChar char="•"/>
            </a:pPr>
            <a:r>
              <a:rPr lang="fr-FR" sz="2000" dirty="0" smtClean="0">
                <a:latin typeface="Times New Roman" pitchFamily="18" charset="0"/>
                <a:cs typeface="Times New Roman" pitchFamily="18" charset="0"/>
              </a:rPr>
              <a:t> L’activité est considérée comme régulièrement répartie sur les 12 mois de l’année ou 360 jours.</a:t>
            </a:r>
          </a:p>
        </p:txBody>
      </p:sp>
      <p:sp>
        <p:nvSpPr>
          <p:cNvPr id="5" name="AutoShape 2"/>
          <p:cNvSpPr>
            <a:spLocks noChangeArrowheads="1"/>
          </p:cNvSpPr>
          <p:nvPr/>
        </p:nvSpPr>
        <p:spPr bwMode="auto">
          <a:xfrm>
            <a:off x="467544" y="260648"/>
            <a:ext cx="8136904" cy="578882"/>
          </a:xfrm>
          <a:prstGeom prst="flowChartAlternateProcess">
            <a:avLst/>
          </a:prstGeom>
          <a:gradFill rotWithShape="0">
            <a:gsLst>
              <a:gs pos="0">
                <a:srgbClr val="99CCFF"/>
              </a:gs>
              <a:gs pos="50000">
                <a:srgbClr val="FFFFFF"/>
              </a:gs>
              <a:gs pos="100000">
                <a:srgbClr val="99CCFF"/>
              </a:gs>
            </a:gsLst>
            <a:lin ang="5400000" scaled="1"/>
          </a:gradFill>
          <a:ln w="9525">
            <a:solidFill>
              <a:srgbClr val="FF0000"/>
            </a:solidFill>
            <a:miter lim="800000"/>
            <a:headEnd/>
            <a:tailEnd/>
          </a:ln>
          <a:effectLst>
            <a:outerShdw dist="107763" dir="18900000" algn="ctr" rotWithShape="0">
              <a:schemeClr val="bg2"/>
            </a:outerShdw>
          </a:effectLst>
        </p:spPr>
        <p:txBody>
          <a:bodyPr wrap="square">
            <a:spAutoFit/>
          </a:bodyPr>
          <a:lstStyle/>
          <a:p>
            <a:pPr algn="ctr">
              <a:defRPr/>
            </a:pPr>
            <a:r>
              <a:rPr lang="fr-FR" sz="2800" b="1" dirty="0" smtClean="0">
                <a:latin typeface="Times New Roman" pitchFamily="18" charset="0"/>
                <a:cs typeface="Times New Roman" pitchFamily="18" charset="0"/>
              </a:rPr>
              <a:t>Date d’obtention du seuil de rentabilité: Point mort </a:t>
            </a:r>
            <a:endParaRPr lang="fr-FR" sz="2800" b="1"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251520" y="2708920"/>
            <a:ext cx="8568952" cy="165618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p:cNvSpPr>
            <a:spLocks noChangeArrowheads="1"/>
          </p:cNvSpPr>
          <p:nvPr/>
        </p:nvSpPr>
        <p:spPr bwMode="auto">
          <a:xfrm>
            <a:off x="467544" y="260648"/>
            <a:ext cx="8136904" cy="578882"/>
          </a:xfrm>
          <a:prstGeom prst="flowChartAlternateProcess">
            <a:avLst/>
          </a:prstGeom>
          <a:gradFill rotWithShape="0">
            <a:gsLst>
              <a:gs pos="0">
                <a:srgbClr val="99CCFF"/>
              </a:gs>
              <a:gs pos="50000">
                <a:srgbClr val="FFFFFF"/>
              </a:gs>
              <a:gs pos="100000">
                <a:srgbClr val="99CCFF"/>
              </a:gs>
            </a:gsLst>
            <a:lin ang="5400000" scaled="1"/>
          </a:gradFill>
          <a:ln w="9525">
            <a:solidFill>
              <a:srgbClr val="FF0000"/>
            </a:solidFill>
            <a:miter lim="800000"/>
            <a:headEnd/>
            <a:tailEnd/>
          </a:ln>
          <a:effectLst>
            <a:outerShdw dist="107763" dir="18900000" algn="ctr" rotWithShape="0">
              <a:schemeClr val="bg2"/>
            </a:outerShdw>
          </a:effectLst>
        </p:spPr>
        <p:txBody>
          <a:bodyPr wrap="square">
            <a:spAutoFit/>
          </a:bodyPr>
          <a:lstStyle/>
          <a:p>
            <a:pPr algn="ctr">
              <a:defRPr/>
            </a:pPr>
            <a:r>
              <a:rPr lang="fr-FR" sz="2800" b="1" dirty="0" smtClean="0">
                <a:latin typeface="Times New Roman" pitchFamily="18" charset="0"/>
                <a:cs typeface="Times New Roman" pitchFamily="18" charset="0"/>
              </a:rPr>
              <a:t>Date d’obtention du seuil de rentabilité: Point mort </a:t>
            </a:r>
            <a:endParaRPr lang="fr-FR" sz="2800" b="1" dirty="0">
              <a:latin typeface="Times New Roman" pitchFamily="18" charset="0"/>
              <a:cs typeface="Times New Roman" pitchFamily="18" charset="0"/>
            </a:endParaRPr>
          </a:p>
        </p:txBody>
      </p:sp>
      <p:sp>
        <p:nvSpPr>
          <p:cNvPr id="7" name="Rectangle 6"/>
          <p:cNvSpPr/>
          <p:nvPr/>
        </p:nvSpPr>
        <p:spPr>
          <a:xfrm>
            <a:off x="251520" y="4725144"/>
            <a:ext cx="8640960" cy="1077218"/>
          </a:xfrm>
          <a:prstGeom prst="rect">
            <a:avLst/>
          </a:prstGeom>
        </p:spPr>
        <p:txBody>
          <a:bodyPr wrap="square">
            <a:spAutoFit/>
          </a:bodyPr>
          <a:lstStyle/>
          <a:p>
            <a:r>
              <a:rPr lang="fr-FR" sz="2400" b="1" dirty="0" smtClean="0"/>
              <a:t>Remarque. </a:t>
            </a:r>
          </a:p>
          <a:p>
            <a:r>
              <a:rPr lang="fr-FR" sz="2000" dirty="0" smtClean="0"/>
              <a:t>Cette solution n’est possible que dans le cas d’activité régulière sur 12 mois. </a:t>
            </a:r>
          </a:p>
          <a:p>
            <a:r>
              <a:rPr lang="fr-FR" sz="2000" dirty="0" smtClean="0"/>
              <a:t>Une autre solution doit être utilisée en cas d’activité irrégulière</a:t>
            </a:r>
            <a:r>
              <a:rPr lang="fr-FR" dirty="0" smtClean="0"/>
              <a:t>.</a:t>
            </a:r>
            <a:endParaRPr lang="fr-FR" dirty="0"/>
          </a:p>
        </p:txBody>
      </p:sp>
      <p:pic>
        <p:nvPicPr>
          <p:cNvPr id="8" name="Picture 4"/>
          <p:cNvPicPr>
            <a:picLocks noChangeAspect="1" noChangeArrowheads="1"/>
          </p:cNvPicPr>
          <p:nvPr/>
        </p:nvPicPr>
        <p:blipFill>
          <a:blip r:embed="rId2" cstate="print"/>
          <a:srcRect/>
          <a:stretch>
            <a:fillRect/>
          </a:stretch>
        </p:blipFill>
        <p:spPr bwMode="auto">
          <a:xfrm>
            <a:off x="0" y="1556792"/>
            <a:ext cx="9144000" cy="3024336"/>
          </a:xfrm>
          <a:prstGeom prst="rect">
            <a:avLst/>
          </a:prstGeom>
          <a:noFill/>
          <a:ln w="9525">
            <a:noFill/>
            <a:miter lim="800000"/>
            <a:headEnd/>
            <a:tailEnd/>
          </a:ln>
        </p:spPr>
      </p:pic>
      <p:sp>
        <p:nvSpPr>
          <p:cNvPr id="9" name="ZoneTexte 8"/>
          <p:cNvSpPr txBox="1"/>
          <p:nvPr/>
        </p:nvSpPr>
        <p:spPr>
          <a:xfrm>
            <a:off x="971600" y="1124744"/>
            <a:ext cx="1728192" cy="461665"/>
          </a:xfrm>
          <a:prstGeom prst="rect">
            <a:avLst/>
          </a:prstGeom>
          <a:noFill/>
        </p:spPr>
        <p:txBody>
          <a:bodyPr wrap="square" rtlCol="0">
            <a:spAutoFit/>
          </a:bodyPr>
          <a:lstStyle/>
          <a:p>
            <a:r>
              <a:rPr lang="fr-FR" sz="2400" b="1" dirty="0" smtClean="0"/>
              <a:t>Exemple</a:t>
            </a:r>
            <a:endParaRPr lang="fr-FR"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1124744"/>
            <a:ext cx="8640960" cy="1692771"/>
          </a:xfrm>
          <a:prstGeom prst="rect">
            <a:avLst/>
          </a:prstGeom>
        </p:spPr>
        <p:txBody>
          <a:bodyPr wrap="square">
            <a:spAutoFit/>
          </a:bodyPr>
          <a:lstStyle/>
          <a:p>
            <a:r>
              <a:rPr lang="fr-FR" sz="2400" dirty="0" smtClean="0"/>
              <a:t>1. </a:t>
            </a:r>
            <a:r>
              <a:rPr lang="fr-FR" sz="2400" b="1" dirty="0" smtClean="0"/>
              <a:t>Marge de sécurité (MS) </a:t>
            </a:r>
            <a:endParaRPr lang="fr-FR" sz="2400" dirty="0" smtClean="0"/>
          </a:p>
          <a:p>
            <a:r>
              <a:rPr lang="fr-FR" sz="2000" b="1" dirty="0" smtClean="0"/>
              <a:t>  Principe : </a:t>
            </a:r>
          </a:p>
          <a:p>
            <a:r>
              <a:rPr lang="fr-FR" sz="2000" dirty="0" smtClean="0"/>
              <a:t>Lorsque  le  chiffre  d’affaires  dépasse  le  seuil  de  rentabilité,  la  marge  de  sécurité  est  la  partie  de chiffre d’affaires excédant ce seuil (CA réel ou prévisionnel).</a:t>
            </a:r>
          </a:p>
        </p:txBody>
      </p:sp>
      <p:sp>
        <p:nvSpPr>
          <p:cNvPr id="6" name="AutoShape 2"/>
          <p:cNvSpPr>
            <a:spLocks noChangeArrowheads="1"/>
          </p:cNvSpPr>
          <p:nvPr/>
        </p:nvSpPr>
        <p:spPr bwMode="auto">
          <a:xfrm>
            <a:off x="683568" y="404664"/>
            <a:ext cx="7560840" cy="578882"/>
          </a:xfrm>
          <a:prstGeom prst="flowChartAlternateProcess">
            <a:avLst/>
          </a:prstGeom>
          <a:gradFill rotWithShape="0">
            <a:gsLst>
              <a:gs pos="0">
                <a:srgbClr val="99CCFF"/>
              </a:gs>
              <a:gs pos="50000">
                <a:srgbClr val="FFFFFF"/>
              </a:gs>
              <a:gs pos="100000">
                <a:srgbClr val="99CCFF"/>
              </a:gs>
            </a:gsLst>
            <a:lin ang="5400000" scaled="1"/>
          </a:gradFill>
          <a:ln w="9525">
            <a:solidFill>
              <a:srgbClr val="FF0000"/>
            </a:solidFill>
            <a:miter lim="800000"/>
            <a:headEnd/>
            <a:tailEnd/>
          </a:ln>
          <a:effectLst>
            <a:outerShdw dist="107763" dir="18900000" algn="ctr" rotWithShape="0">
              <a:schemeClr val="bg2"/>
            </a:outerShdw>
          </a:effectLst>
        </p:spPr>
        <p:txBody>
          <a:bodyPr wrap="square">
            <a:spAutoFit/>
          </a:bodyPr>
          <a:lstStyle/>
          <a:p>
            <a:pPr algn="ctr">
              <a:defRPr/>
            </a:pPr>
            <a:r>
              <a:rPr lang="fr-FR" sz="2800" b="1" dirty="0" smtClean="0"/>
              <a:t>Marge de sécurité (MS) / Indice de sécurité (IS)</a:t>
            </a:r>
            <a:endParaRPr lang="fr-FR" sz="28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cstate="print"/>
          <a:srcRect/>
          <a:stretch>
            <a:fillRect/>
          </a:stretch>
        </p:blipFill>
        <p:spPr bwMode="auto">
          <a:xfrm>
            <a:off x="251520" y="2708920"/>
            <a:ext cx="8640960" cy="1512168"/>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179512" y="4437112"/>
            <a:ext cx="8784976" cy="2420888"/>
          </a:xfrm>
          <a:prstGeom prst="rect">
            <a:avLst/>
          </a:prstGeom>
          <a:noFill/>
          <a:ln w="9525">
            <a:noFill/>
            <a:miter lim="800000"/>
            <a:headEnd/>
            <a:tailEnd/>
          </a:ln>
        </p:spPr>
      </p:pic>
      <p:sp>
        <p:nvSpPr>
          <p:cNvPr id="7" name="ZoneTexte 6"/>
          <p:cNvSpPr txBox="1"/>
          <p:nvPr/>
        </p:nvSpPr>
        <p:spPr>
          <a:xfrm>
            <a:off x="971600" y="4149080"/>
            <a:ext cx="995081" cy="369332"/>
          </a:xfrm>
          <a:prstGeom prst="rect">
            <a:avLst/>
          </a:prstGeom>
          <a:noFill/>
        </p:spPr>
        <p:txBody>
          <a:bodyPr wrap="none" rtlCol="0">
            <a:spAutoFit/>
          </a:bodyPr>
          <a:lstStyle/>
          <a:p>
            <a:r>
              <a:rPr lang="fr-FR" b="1" dirty="0" smtClean="0"/>
              <a:t>Exemple</a:t>
            </a:r>
            <a:endParaRPr lang="fr-FR"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1124744"/>
            <a:ext cx="8640960" cy="1692771"/>
          </a:xfrm>
          <a:prstGeom prst="rect">
            <a:avLst/>
          </a:prstGeom>
        </p:spPr>
        <p:txBody>
          <a:bodyPr wrap="square">
            <a:spAutoFit/>
          </a:bodyPr>
          <a:lstStyle/>
          <a:p>
            <a:r>
              <a:rPr lang="fr-FR" sz="2400" dirty="0" smtClean="0"/>
              <a:t>1. </a:t>
            </a:r>
            <a:r>
              <a:rPr lang="fr-FR" sz="2400" b="1" dirty="0" smtClean="0"/>
              <a:t>Indice de sécurité (MS) </a:t>
            </a:r>
            <a:endParaRPr lang="fr-FR" sz="2400" dirty="0" smtClean="0"/>
          </a:p>
          <a:p>
            <a:r>
              <a:rPr lang="fr-FR" sz="2000" b="1" dirty="0" smtClean="0"/>
              <a:t>  Principe : </a:t>
            </a:r>
          </a:p>
          <a:p>
            <a:r>
              <a:rPr lang="fr-FR" sz="2000" dirty="0" smtClean="0"/>
              <a:t>Il exprime, sous forme d’un taux calculé par rapport au chiffre d’affaires, la marge excédant le seuil de rentabilité. C’est donc l’importance du bénéfice de l’entreprise après avoir couvert l’ensemble de ces charges.</a:t>
            </a:r>
          </a:p>
        </p:txBody>
      </p:sp>
      <p:sp>
        <p:nvSpPr>
          <p:cNvPr id="6" name="AutoShape 2"/>
          <p:cNvSpPr>
            <a:spLocks noChangeArrowheads="1"/>
          </p:cNvSpPr>
          <p:nvPr/>
        </p:nvSpPr>
        <p:spPr bwMode="auto">
          <a:xfrm>
            <a:off x="683568" y="404664"/>
            <a:ext cx="7560840" cy="578882"/>
          </a:xfrm>
          <a:prstGeom prst="flowChartAlternateProcess">
            <a:avLst/>
          </a:prstGeom>
          <a:gradFill rotWithShape="0">
            <a:gsLst>
              <a:gs pos="0">
                <a:srgbClr val="99CCFF"/>
              </a:gs>
              <a:gs pos="50000">
                <a:srgbClr val="FFFFFF"/>
              </a:gs>
              <a:gs pos="100000">
                <a:srgbClr val="99CCFF"/>
              </a:gs>
            </a:gsLst>
            <a:lin ang="5400000" scaled="1"/>
          </a:gradFill>
          <a:ln w="9525">
            <a:solidFill>
              <a:srgbClr val="FF0000"/>
            </a:solidFill>
            <a:miter lim="800000"/>
            <a:headEnd/>
            <a:tailEnd/>
          </a:ln>
          <a:effectLst>
            <a:outerShdw dist="107763" dir="18900000" algn="ctr" rotWithShape="0">
              <a:schemeClr val="bg2"/>
            </a:outerShdw>
          </a:effectLst>
        </p:spPr>
        <p:txBody>
          <a:bodyPr wrap="square">
            <a:spAutoFit/>
          </a:bodyPr>
          <a:lstStyle/>
          <a:p>
            <a:pPr algn="ctr">
              <a:defRPr/>
            </a:pPr>
            <a:r>
              <a:rPr lang="fr-FR" sz="2800" b="1" dirty="0" smtClean="0"/>
              <a:t>Marge de sécurité (MS) / Indice de sécurité (IS)</a:t>
            </a:r>
            <a:endParaRPr lang="fr-FR" sz="2800" b="1"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cstate="print"/>
          <a:srcRect/>
          <a:stretch>
            <a:fillRect/>
          </a:stretch>
        </p:blipFill>
        <p:spPr bwMode="auto">
          <a:xfrm>
            <a:off x="323528" y="3212976"/>
            <a:ext cx="8640960" cy="25922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
          <p:cNvSpPr>
            <a:spLocks noChangeArrowheads="1"/>
          </p:cNvSpPr>
          <p:nvPr/>
        </p:nvSpPr>
        <p:spPr bwMode="auto">
          <a:xfrm>
            <a:off x="683568" y="404664"/>
            <a:ext cx="7560840" cy="578882"/>
          </a:xfrm>
          <a:prstGeom prst="flowChartAlternateProcess">
            <a:avLst/>
          </a:prstGeom>
          <a:gradFill rotWithShape="0">
            <a:gsLst>
              <a:gs pos="0">
                <a:srgbClr val="99CCFF"/>
              </a:gs>
              <a:gs pos="50000">
                <a:srgbClr val="FFFFFF"/>
              </a:gs>
              <a:gs pos="100000">
                <a:srgbClr val="99CCFF"/>
              </a:gs>
            </a:gsLst>
            <a:lin ang="5400000" scaled="1"/>
          </a:gradFill>
          <a:ln w="9525">
            <a:solidFill>
              <a:srgbClr val="FF0000"/>
            </a:solidFill>
            <a:miter lim="800000"/>
            <a:headEnd/>
            <a:tailEnd/>
          </a:ln>
          <a:effectLst>
            <a:outerShdw dist="107763" dir="18900000" algn="ctr" rotWithShape="0">
              <a:schemeClr val="bg2"/>
            </a:outerShdw>
          </a:effectLst>
        </p:spPr>
        <p:txBody>
          <a:bodyPr wrap="square">
            <a:spAutoFit/>
          </a:bodyPr>
          <a:lstStyle/>
          <a:p>
            <a:pPr algn="ctr">
              <a:defRPr/>
            </a:pPr>
            <a:r>
              <a:rPr lang="fr-FR" sz="2800" b="1" dirty="0" smtClean="0"/>
              <a:t>Marge de sécurité (MS) / Indice de sécurité (IS)</a:t>
            </a:r>
            <a:endParaRPr lang="fr-FR" sz="2800" b="1" dirty="0">
              <a:latin typeface="Times New Roman" pitchFamily="18" charset="0"/>
              <a:cs typeface="Times New Roman" pitchFamily="18" charset="0"/>
            </a:endParaRPr>
          </a:p>
        </p:txBody>
      </p:sp>
      <p:pic>
        <p:nvPicPr>
          <p:cNvPr id="6147" name="Picture 3"/>
          <p:cNvPicPr>
            <a:picLocks noChangeAspect="1" noChangeArrowheads="1"/>
          </p:cNvPicPr>
          <p:nvPr/>
        </p:nvPicPr>
        <p:blipFill>
          <a:blip r:embed="rId2" cstate="print"/>
          <a:srcRect/>
          <a:stretch>
            <a:fillRect/>
          </a:stretch>
        </p:blipFill>
        <p:spPr bwMode="auto">
          <a:xfrm>
            <a:off x="251520" y="1628800"/>
            <a:ext cx="8640960" cy="3960440"/>
          </a:xfrm>
          <a:prstGeom prst="rect">
            <a:avLst/>
          </a:prstGeom>
          <a:noFill/>
          <a:ln w="9525">
            <a:noFill/>
            <a:miter lim="800000"/>
            <a:headEnd/>
            <a:tailEnd/>
          </a:ln>
        </p:spPr>
      </p:pic>
      <p:sp>
        <p:nvSpPr>
          <p:cNvPr id="7" name="Rectangle 6"/>
          <p:cNvSpPr/>
          <p:nvPr/>
        </p:nvSpPr>
        <p:spPr>
          <a:xfrm>
            <a:off x="1187624" y="1196752"/>
            <a:ext cx="1143518" cy="400110"/>
          </a:xfrm>
          <a:prstGeom prst="rect">
            <a:avLst/>
          </a:prstGeom>
        </p:spPr>
        <p:txBody>
          <a:bodyPr wrap="none">
            <a:spAutoFit/>
          </a:bodyPr>
          <a:lstStyle/>
          <a:p>
            <a:r>
              <a:rPr lang="fr-FR" sz="2000" b="1" dirty="0" smtClean="0"/>
              <a:t>Exemple</a:t>
            </a:r>
            <a:r>
              <a:rPr lang="fr-FR" b="1" dirty="0" smtClean="0"/>
              <a:t> </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23528" y="980728"/>
            <a:ext cx="8424936" cy="5328592"/>
          </a:xfrm>
        </p:spPr>
        <p:txBody>
          <a:bodyPr>
            <a:normAutofit fontScale="90000"/>
          </a:bodyPr>
          <a:lstStyle/>
          <a:p>
            <a:pPr algn="l">
              <a:lnSpc>
                <a:spcPct val="200000"/>
              </a:lnSpc>
            </a:pPr>
            <a:r>
              <a:rPr lang="fr-FR" sz="3100" b="1" dirty="0" smtClean="0"/>
              <a:t>Introduction:</a:t>
            </a:r>
            <a:r>
              <a:rPr lang="fr-FR" sz="2200" b="1" dirty="0" smtClean="0"/>
              <a:t/>
            </a:r>
            <a:br>
              <a:rPr lang="fr-FR" sz="2200" b="1" dirty="0" smtClean="0"/>
            </a:br>
            <a:r>
              <a:rPr lang="fr-FR" sz="2200" dirty="0" smtClean="0">
                <a:latin typeface="Times New Roman" pitchFamily="18" charset="0"/>
                <a:cs typeface="Times New Roman" pitchFamily="18" charset="0"/>
              </a:rPr>
              <a:t>La gestion courante de l’entreprise peut soulever des questions dont on peut citer:</a:t>
            </a:r>
            <a:br>
              <a:rPr lang="fr-FR" sz="2200" dirty="0" smtClean="0">
                <a:latin typeface="Times New Roman" pitchFamily="18" charset="0"/>
                <a:cs typeface="Times New Roman" pitchFamily="18" charset="0"/>
              </a:rPr>
            </a:br>
            <a:r>
              <a:rPr lang="fr-FR" sz="2200" dirty="0" smtClean="0">
                <a:latin typeface="Times New Roman" pitchFamily="18" charset="0"/>
                <a:cs typeface="Times New Roman" pitchFamily="18" charset="0"/>
              </a:rPr>
              <a:t>- Quel chiffre d’affaires permettra la couverture des charges de l’entreprise ?</a:t>
            </a:r>
            <a:br>
              <a:rPr lang="fr-FR" sz="2200" dirty="0" smtClean="0">
                <a:latin typeface="Times New Roman" pitchFamily="18" charset="0"/>
                <a:cs typeface="Times New Roman" pitchFamily="18" charset="0"/>
              </a:rPr>
            </a:br>
            <a:r>
              <a:rPr lang="fr-FR" sz="2200" dirty="0" smtClean="0">
                <a:latin typeface="Times New Roman" pitchFamily="18" charset="0"/>
                <a:cs typeface="Times New Roman" pitchFamily="18" charset="0"/>
              </a:rPr>
              <a:t>- Combien d’unités de produits faut-il vendre pour réaliser un bénéfice donné ?</a:t>
            </a:r>
            <a:br>
              <a:rPr lang="fr-FR" sz="2200" dirty="0" smtClean="0">
                <a:latin typeface="Times New Roman" pitchFamily="18" charset="0"/>
                <a:cs typeface="Times New Roman" pitchFamily="18" charset="0"/>
              </a:rPr>
            </a:br>
            <a:r>
              <a:rPr lang="fr-FR" sz="2200" dirty="0" smtClean="0">
                <a:latin typeface="Times New Roman" pitchFamily="18" charset="0"/>
                <a:cs typeface="Times New Roman" pitchFamily="18" charset="0"/>
              </a:rPr>
              <a:t>  La méthode </a:t>
            </a:r>
            <a:r>
              <a:rPr lang="fr-FR" sz="2200" b="1" dirty="0" smtClean="0">
                <a:latin typeface="Times New Roman" pitchFamily="18" charset="0"/>
                <a:cs typeface="Times New Roman" pitchFamily="18" charset="0"/>
              </a:rPr>
              <a:t>du seuil de rentabilité (SR) </a:t>
            </a:r>
            <a:r>
              <a:rPr lang="fr-FR" sz="2200" dirty="0" smtClean="0">
                <a:latin typeface="Times New Roman" pitchFamily="18" charset="0"/>
                <a:cs typeface="Times New Roman" pitchFamily="18" charset="0"/>
              </a:rPr>
              <a:t>permet de répondre à ces questions.</a:t>
            </a:r>
            <a:br>
              <a:rPr lang="fr-FR" sz="2200" dirty="0" smtClean="0">
                <a:latin typeface="Times New Roman" pitchFamily="18" charset="0"/>
                <a:cs typeface="Times New Roman" pitchFamily="18" charset="0"/>
              </a:rPr>
            </a:br>
            <a:endParaRPr lang="fr-FR" sz="2000" dirty="0">
              <a:latin typeface="Times New Roman" pitchFamily="18" charset="0"/>
              <a:cs typeface="Times New Roman" pitchFamily="18" charset="0"/>
            </a:endParaRPr>
          </a:p>
        </p:txBody>
      </p:sp>
      <p:sp>
        <p:nvSpPr>
          <p:cNvPr id="4" name="AutoShape 2"/>
          <p:cNvSpPr>
            <a:spLocks noChangeArrowheads="1"/>
          </p:cNvSpPr>
          <p:nvPr/>
        </p:nvSpPr>
        <p:spPr bwMode="auto">
          <a:xfrm>
            <a:off x="899592" y="260648"/>
            <a:ext cx="6912768" cy="578882"/>
          </a:xfrm>
          <a:prstGeom prst="flowChartAlternateProcess">
            <a:avLst/>
          </a:prstGeom>
          <a:gradFill rotWithShape="0">
            <a:gsLst>
              <a:gs pos="0">
                <a:srgbClr val="99CCFF"/>
              </a:gs>
              <a:gs pos="50000">
                <a:srgbClr val="FFFFFF"/>
              </a:gs>
              <a:gs pos="100000">
                <a:srgbClr val="99CCFF"/>
              </a:gs>
            </a:gsLst>
            <a:lin ang="5400000" scaled="1"/>
          </a:gradFill>
          <a:ln w="9525">
            <a:solidFill>
              <a:srgbClr val="FF0000"/>
            </a:solidFill>
            <a:miter lim="800000"/>
            <a:headEnd/>
            <a:tailEnd/>
          </a:ln>
          <a:effectLst>
            <a:outerShdw dist="107763" dir="18900000" algn="ctr" rotWithShape="0">
              <a:schemeClr val="bg2"/>
            </a:outerShdw>
          </a:effectLst>
        </p:spPr>
        <p:txBody>
          <a:bodyPr wrap="square">
            <a:spAutoFit/>
          </a:bodyPr>
          <a:lstStyle/>
          <a:p>
            <a:pPr algn="ctr">
              <a:defRPr/>
            </a:pPr>
            <a:r>
              <a:rPr lang="fr-FR" sz="2800" b="1" dirty="0" smtClean="0">
                <a:latin typeface="Times New Roman" pitchFamily="18" charset="0"/>
                <a:cs typeface="Times New Roman" pitchFamily="18" charset="0"/>
              </a:rPr>
              <a:t>Objet et définition du seuil de rentabilité </a:t>
            </a:r>
            <a:endParaRPr lang="fr-FR" sz="2800"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980728"/>
            <a:ext cx="8712968" cy="5816977"/>
          </a:xfrm>
          <a:prstGeom prst="rect">
            <a:avLst/>
          </a:prstGeom>
        </p:spPr>
        <p:txBody>
          <a:bodyPr wrap="square">
            <a:spAutoFit/>
          </a:bodyPr>
          <a:lstStyle/>
          <a:p>
            <a:pPr marL="457200" indent="-457200">
              <a:buAutoNum type="arabicPeriod"/>
            </a:pPr>
            <a:r>
              <a:rPr lang="fr-FR" sz="2400" b="1" dirty="0" smtClean="0"/>
              <a:t>Définition du </a:t>
            </a:r>
            <a:r>
              <a:rPr lang="fr-FR" sz="2400" b="1" dirty="0" smtClean="0">
                <a:latin typeface="Times New Roman" pitchFamily="18" charset="0"/>
                <a:cs typeface="Times New Roman" pitchFamily="18" charset="0"/>
              </a:rPr>
              <a:t>seuil de rentabilité  (SR)</a:t>
            </a:r>
          </a:p>
          <a:p>
            <a:pPr marL="457200" indent="-457200"/>
            <a:endParaRPr lang="fr-FR" sz="2400" b="1" dirty="0" smtClean="0"/>
          </a:p>
          <a:p>
            <a:pPr>
              <a:buFont typeface="Arial" pitchFamily="34" charset="0"/>
              <a:buChar char="•"/>
            </a:pPr>
            <a:r>
              <a:rPr lang="fr-FR" dirty="0" smtClean="0"/>
              <a:t> </a:t>
            </a:r>
            <a:r>
              <a:rPr lang="fr-FR" dirty="0" smtClean="0">
                <a:latin typeface="Times New Roman" pitchFamily="18" charset="0"/>
                <a:cs typeface="Times New Roman" pitchFamily="18" charset="0"/>
              </a:rPr>
              <a:t>Le  seuil de rentabilité(ou  </a:t>
            </a:r>
            <a:r>
              <a:rPr lang="fr-FR" b="1" dirty="0" smtClean="0">
                <a:latin typeface="Times New Roman" pitchFamily="18" charset="0"/>
                <a:cs typeface="Times New Roman" pitchFamily="18" charset="0"/>
              </a:rPr>
              <a:t>chiffre d’affaires critique</a:t>
            </a:r>
            <a:r>
              <a:rPr lang="fr-FR" dirty="0" smtClean="0">
                <a:latin typeface="Times New Roman" pitchFamily="18" charset="0"/>
                <a:cs typeface="Times New Roman" pitchFamily="18" charset="0"/>
              </a:rPr>
              <a:t>) est le  chiffre d’affaires (CA) minimum que doit réaliser une entreprise pour couvrir la totalité de ses charges: charges variables (</a:t>
            </a:r>
            <a:r>
              <a:rPr lang="fr-FR" b="1" dirty="0" smtClean="0">
                <a:latin typeface="Times New Roman" pitchFamily="18" charset="0"/>
                <a:cs typeface="Times New Roman" pitchFamily="18" charset="0"/>
              </a:rPr>
              <a:t>CV</a:t>
            </a:r>
            <a:r>
              <a:rPr lang="fr-FR" dirty="0" smtClean="0">
                <a:latin typeface="Times New Roman" pitchFamily="18" charset="0"/>
                <a:cs typeface="Times New Roman" pitchFamily="18" charset="0"/>
              </a:rPr>
              <a:t>) + charges fixes (</a:t>
            </a:r>
            <a:r>
              <a:rPr lang="fr-FR" b="1" dirty="0" smtClean="0">
                <a:latin typeface="Times New Roman" pitchFamily="18" charset="0"/>
                <a:cs typeface="Times New Roman" pitchFamily="18" charset="0"/>
              </a:rPr>
              <a:t>CF</a:t>
            </a:r>
            <a:r>
              <a:rPr lang="fr-FR" dirty="0" smtClean="0">
                <a:latin typeface="Times New Roman" pitchFamily="18" charset="0"/>
                <a:cs typeface="Times New Roman" pitchFamily="18" charset="0"/>
              </a:rPr>
              <a:t>) ou coût total, et donc réaliser</a:t>
            </a:r>
            <a:r>
              <a:rPr lang="fr-FR" b="1" dirty="0" smtClean="0">
                <a:latin typeface="Times New Roman" pitchFamily="18" charset="0"/>
                <a:cs typeface="Times New Roman" pitchFamily="18" charset="0"/>
              </a:rPr>
              <a:t> un résultat ni bénéfice ni perte</a:t>
            </a:r>
            <a:r>
              <a:rPr lang="fr-FR" dirty="0" smtClean="0">
                <a:latin typeface="Times New Roman" pitchFamily="18" charset="0"/>
                <a:cs typeface="Times New Roman" pitchFamily="18" charset="0"/>
              </a:rPr>
              <a:t>.</a:t>
            </a:r>
          </a:p>
          <a:p>
            <a:pPr>
              <a:buFont typeface="Arial" pitchFamily="34" charset="0"/>
              <a:buChar char="•"/>
            </a:pPr>
            <a:r>
              <a:rPr lang="fr-FR" dirty="0" smtClean="0">
                <a:latin typeface="Times New Roman" pitchFamily="18" charset="0"/>
                <a:cs typeface="Times New Roman" pitchFamily="18" charset="0"/>
              </a:rPr>
              <a:t> Le  seuil de rentabilité est le niveau d’activité pour lequel le résultat (R) est nul : </a:t>
            </a:r>
            <a:r>
              <a:rPr lang="fr-FR" b="1" dirty="0" smtClean="0">
                <a:latin typeface="Times New Roman" pitchFamily="18" charset="0"/>
                <a:cs typeface="Times New Roman" pitchFamily="18" charset="0"/>
              </a:rPr>
              <a:t>R = 0</a:t>
            </a:r>
          </a:p>
          <a:p>
            <a:pPr>
              <a:buFont typeface="Arial" pitchFamily="34" charset="0"/>
              <a:buChar char="•"/>
            </a:pPr>
            <a:r>
              <a:rPr lang="fr-FR" b="1"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Le  seuil de rentabilité est le niveau d’activité pour lequel </a:t>
            </a:r>
            <a:r>
              <a:rPr lang="fr-FR" b="1" dirty="0" smtClean="0">
                <a:latin typeface="Times New Roman" pitchFamily="18" charset="0"/>
                <a:cs typeface="Times New Roman" pitchFamily="18" charset="0"/>
              </a:rPr>
              <a:t>la  marge  sur  coût  variable  (M/CV)  est  égale  au  montant  des charges fixes (CF). </a:t>
            </a:r>
          </a:p>
          <a:p>
            <a:pPr>
              <a:buFont typeface="Arial" pitchFamily="34" charset="0"/>
              <a:buChar char="•"/>
            </a:pPr>
            <a:endParaRPr lang="fr-FR" dirty="0" smtClean="0">
              <a:latin typeface="Times New Roman" pitchFamily="18" charset="0"/>
              <a:cs typeface="Times New Roman" pitchFamily="18" charset="0"/>
            </a:endParaRPr>
          </a:p>
          <a:p>
            <a:pPr>
              <a:buFont typeface="Arial" pitchFamily="34" charset="0"/>
              <a:buChar char="•"/>
            </a:pPr>
            <a:r>
              <a:rPr lang="fr-FR" dirty="0" smtClean="0">
                <a:latin typeface="Times New Roman" pitchFamily="18" charset="0"/>
                <a:cs typeface="Times New Roman" pitchFamily="18" charset="0"/>
              </a:rPr>
              <a:t> Tout chiffre d’affaires supérieur au SR implique des bénéfices et dans le cas contraire des pertes.</a:t>
            </a:r>
          </a:p>
          <a:p>
            <a:pPr>
              <a:buFont typeface="Arial" pitchFamily="34" charset="0"/>
              <a:buChar char="•"/>
            </a:pPr>
            <a:endParaRPr lang="fr-FR" dirty="0" smtClean="0">
              <a:latin typeface="Times New Roman" pitchFamily="18" charset="0"/>
              <a:cs typeface="Times New Roman" pitchFamily="18" charset="0"/>
            </a:endParaRPr>
          </a:p>
          <a:p>
            <a:r>
              <a:rPr lang="fr-FR" b="1" dirty="0" smtClean="0">
                <a:latin typeface="Times New Roman" pitchFamily="18" charset="0"/>
                <a:cs typeface="Times New Roman" pitchFamily="18" charset="0"/>
              </a:rPr>
              <a:t>Donc, </a:t>
            </a:r>
          </a:p>
          <a:p>
            <a:r>
              <a:rPr lang="fr-FR" dirty="0" smtClean="0">
                <a:latin typeface="Times New Roman" pitchFamily="18" charset="0"/>
                <a:cs typeface="Times New Roman" pitchFamily="18" charset="0"/>
              </a:rPr>
              <a:t>si CA = SR (seuil de rentabilité)  =&gt; résultat R = 0</a:t>
            </a:r>
          </a:p>
          <a:p>
            <a:r>
              <a:rPr lang="fr-FR" dirty="0" smtClean="0">
                <a:latin typeface="Times New Roman" pitchFamily="18" charset="0"/>
                <a:cs typeface="Times New Roman" pitchFamily="18" charset="0"/>
              </a:rPr>
              <a:t>si CA &gt; SR  =&gt; résultat R &gt; 0 donc bénéfice</a:t>
            </a:r>
          </a:p>
          <a:p>
            <a:r>
              <a:rPr lang="fr-FR" dirty="0" smtClean="0">
                <a:latin typeface="Times New Roman" pitchFamily="18" charset="0"/>
                <a:cs typeface="Times New Roman" pitchFamily="18" charset="0"/>
              </a:rPr>
              <a:t>si CA &lt; SR  =&gt; résultat R &lt; 0 donc perte</a:t>
            </a:r>
          </a:p>
          <a:p>
            <a:endParaRPr lang="fr-FR" dirty="0" smtClean="0">
              <a:latin typeface="Times New Roman" pitchFamily="18" charset="0"/>
              <a:cs typeface="Times New Roman" pitchFamily="18" charset="0"/>
            </a:endParaRPr>
          </a:p>
          <a:p>
            <a:r>
              <a:rPr lang="fr-FR" b="1" dirty="0" smtClean="0">
                <a:latin typeface="Times New Roman" pitchFamily="18" charset="0"/>
                <a:cs typeface="Times New Roman" pitchFamily="18" charset="0"/>
              </a:rPr>
              <a:t>NB</a:t>
            </a:r>
            <a:r>
              <a:rPr lang="fr-FR" dirty="0" smtClean="0">
                <a:latin typeface="Times New Roman" pitchFamily="18" charset="0"/>
                <a:cs typeface="Times New Roman" pitchFamily="18" charset="0"/>
              </a:rPr>
              <a:t>:    Il y’a lieu de distinguer entre les charges fixes et les charges variables .</a:t>
            </a:r>
          </a:p>
          <a:p>
            <a:endParaRPr lang="fr-FR" dirty="0" smtClean="0"/>
          </a:p>
        </p:txBody>
      </p:sp>
      <p:sp>
        <p:nvSpPr>
          <p:cNvPr id="5" name="AutoShape 2"/>
          <p:cNvSpPr>
            <a:spLocks noChangeArrowheads="1"/>
          </p:cNvSpPr>
          <p:nvPr/>
        </p:nvSpPr>
        <p:spPr bwMode="auto">
          <a:xfrm>
            <a:off x="755576" y="260648"/>
            <a:ext cx="6912768" cy="578882"/>
          </a:xfrm>
          <a:prstGeom prst="flowChartAlternateProcess">
            <a:avLst/>
          </a:prstGeom>
          <a:gradFill rotWithShape="0">
            <a:gsLst>
              <a:gs pos="0">
                <a:srgbClr val="99CCFF"/>
              </a:gs>
              <a:gs pos="50000">
                <a:srgbClr val="FFFFFF"/>
              </a:gs>
              <a:gs pos="100000">
                <a:srgbClr val="99CCFF"/>
              </a:gs>
            </a:gsLst>
            <a:lin ang="5400000" scaled="1"/>
          </a:gradFill>
          <a:ln w="9525">
            <a:solidFill>
              <a:srgbClr val="FF0000"/>
            </a:solidFill>
            <a:miter lim="800000"/>
            <a:headEnd/>
            <a:tailEnd/>
          </a:ln>
          <a:effectLst>
            <a:outerShdw dist="107763" dir="18900000" algn="ctr" rotWithShape="0">
              <a:schemeClr val="bg2"/>
            </a:outerShdw>
          </a:effectLst>
        </p:spPr>
        <p:txBody>
          <a:bodyPr wrap="square">
            <a:spAutoFit/>
          </a:bodyPr>
          <a:lstStyle/>
          <a:p>
            <a:pPr algn="ctr">
              <a:defRPr/>
            </a:pPr>
            <a:r>
              <a:rPr lang="fr-FR" sz="2800" b="1" dirty="0" smtClean="0">
                <a:latin typeface="Times New Roman" pitchFamily="18" charset="0"/>
                <a:cs typeface="Times New Roman" pitchFamily="18" charset="0"/>
              </a:rPr>
              <a:t>Objet et définition du seuil de rentabilité </a:t>
            </a:r>
            <a:endParaRPr lang="fr-FR" sz="2800"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ChangeArrowheads="1"/>
          </p:cNvSpPr>
          <p:nvPr/>
        </p:nvSpPr>
        <p:spPr bwMode="auto">
          <a:xfrm>
            <a:off x="539552" y="1340768"/>
            <a:ext cx="2819400" cy="685800"/>
          </a:xfrm>
          <a:prstGeom prst="homePlate">
            <a:avLst>
              <a:gd name="adj" fmla="val 102778"/>
            </a:avLst>
          </a:prstGeom>
          <a:gradFill rotWithShape="0">
            <a:gsLst>
              <a:gs pos="0">
                <a:srgbClr val="FFFFFF"/>
              </a:gs>
              <a:gs pos="100000">
                <a:schemeClr val="hlink"/>
              </a:gs>
            </a:gsLst>
            <a:lin ang="0" scaled="1"/>
          </a:gradFill>
          <a:ln w="38100" cmpd="dbl">
            <a:solidFill>
              <a:srgbClr val="FF0000"/>
            </a:solidFill>
            <a:miter lim="800000"/>
            <a:headEnd/>
            <a:tailEnd/>
          </a:ln>
        </p:spPr>
        <p:txBody>
          <a:bodyPr wrap="none" anchor="ctr"/>
          <a:lstStyle/>
          <a:p>
            <a:pPr algn="ctr"/>
            <a:r>
              <a:rPr kumimoji="1" lang="fr-FR"/>
              <a:t>Charges variables</a:t>
            </a:r>
          </a:p>
        </p:txBody>
      </p:sp>
      <p:sp>
        <p:nvSpPr>
          <p:cNvPr id="30723" name="Text Box 3"/>
          <p:cNvSpPr txBox="1">
            <a:spLocks noChangeArrowheads="1"/>
          </p:cNvSpPr>
          <p:nvPr/>
        </p:nvSpPr>
        <p:spPr bwMode="auto">
          <a:xfrm>
            <a:off x="3491880" y="908720"/>
            <a:ext cx="5328592" cy="1532727"/>
          </a:xfrm>
          <a:prstGeom prst="rect">
            <a:avLst/>
          </a:prstGeom>
          <a:noFill/>
          <a:ln w="9525">
            <a:noFill/>
            <a:miter lim="800000"/>
            <a:headEnd/>
            <a:tailEnd/>
          </a:ln>
        </p:spPr>
        <p:txBody>
          <a:bodyPr wrap="square">
            <a:spAutoFit/>
          </a:bodyPr>
          <a:lstStyle/>
          <a:p>
            <a:pPr>
              <a:spcBef>
                <a:spcPct val="50000"/>
              </a:spcBef>
              <a:buClr>
                <a:srgbClr val="BF1C10"/>
              </a:buClr>
              <a:buFont typeface="Wingdings" pitchFamily="2" charset="2"/>
              <a:buChar char="§"/>
            </a:pPr>
            <a:r>
              <a:rPr lang="fr-FR" dirty="0" smtClean="0">
                <a:latin typeface="Times New Roman" pitchFamily="18" charset="0"/>
                <a:cs typeface="Times New Roman" pitchFamily="18" charset="0"/>
              </a:rPr>
              <a:t> Elles varient en fonction de l'activité de l'entreprise. Elles sont généralement proportionnelles au chiffre d’affaires.</a:t>
            </a:r>
          </a:p>
          <a:p>
            <a:pPr marL="342900" indent="-342900" algn="just">
              <a:spcBef>
                <a:spcPct val="20000"/>
              </a:spcBef>
              <a:buClr>
                <a:srgbClr val="660066"/>
              </a:buClr>
              <a:defRPr/>
            </a:pPr>
            <a:r>
              <a:rPr lang="fr-FR" b="1" dirty="0" smtClean="0">
                <a:latin typeface="Times New Roman" pitchFamily="18" charset="0"/>
                <a:cs typeface="Times New Roman" pitchFamily="18" charset="0"/>
              </a:rPr>
              <a:t> Exemple : </a:t>
            </a:r>
            <a:r>
              <a:rPr lang="fr-FR" dirty="0" smtClean="0">
                <a:latin typeface="Times New Roman" pitchFamily="18" charset="0"/>
                <a:cs typeface="Times New Roman" pitchFamily="18" charset="0"/>
              </a:rPr>
              <a:t>Matières premières, Consommation de l’électricité, main d’œuvre, </a:t>
            </a:r>
            <a:endParaRPr kumimoji="1" lang="fr-FR" b="0" dirty="0"/>
          </a:p>
        </p:txBody>
      </p:sp>
      <p:sp>
        <p:nvSpPr>
          <p:cNvPr id="30724" name="AutoShape 4"/>
          <p:cNvSpPr>
            <a:spLocks noChangeArrowheads="1"/>
          </p:cNvSpPr>
          <p:nvPr/>
        </p:nvSpPr>
        <p:spPr bwMode="auto">
          <a:xfrm>
            <a:off x="539552" y="2852936"/>
            <a:ext cx="2819400" cy="685800"/>
          </a:xfrm>
          <a:prstGeom prst="homePlate">
            <a:avLst>
              <a:gd name="adj" fmla="val 102778"/>
            </a:avLst>
          </a:prstGeom>
          <a:gradFill rotWithShape="0">
            <a:gsLst>
              <a:gs pos="0">
                <a:srgbClr val="FFFFFF"/>
              </a:gs>
              <a:gs pos="100000">
                <a:schemeClr val="hlink"/>
              </a:gs>
            </a:gsLst>
            <a:lin ang="0" scaled="1"/>
          </a:gradFill>
          <a:ln w="38100" cmpd="dbl">
            <a:solidFill>
              <a:srgbClr val="FF0000"/>
            </a:solidFill>
            <a:miter lim="800000"/>
            <a:headEnd/>
            <a:tailEnd/>
          </a:ln>
        </p:spPr>
        <p:txBody>
          <a:bodyPr wrap="none" anchor="ctr"/>
          <a:lstStyle/>
          <a:p>
            <a:pPr algn="ctr"/>
            <a:r>
              <a:rPr kumimoji="1" lang="fr-FR" dirty="0"/>
              <a:t>Charges </a:t>
            </a:r>
            <a:r>
              <a:rPr kumimoji="1" lang="fr-FR" dirty="0" smtClean="0"/>
              <a:t>fixes</a:t>
            </a:r>
          </a:p>
          <a:p>
            <a:pPr algn="ctr"/>
            <a:r>
              <a:rPr kumimoji="1" lang="fr-FR" dirty="0" smtClean="0"/>
              <a:t>(charges de structure)</a:t>
            </a:r>
            <a:endParaRPr kumimoji="1" lang="fr-FR" dirty="0"/>
          </a:p>
        </p:txBody>
      </p:sp>
      <p:sp>
        <p:nvSpPr>
          <p:cNvPr id="30725" name="Text Box 5"/>
          <p:cNvSpPr txBox="1">
            <a:spLocks noChangeArrowheads="1"/>
          </p:cNvSpPr>
          <p:nvPr/>
        </p:nvSpPr>
        <p:spPr bwMode="auto">
          <a:xfrm>
            <a:off x="3563888" y="2636912"/>
            <a:ext cx="5256584" cy="1338828"/>
          </a:xfrm>
          <a:prstGeom prst="rect">
            <a:avLst/>
          </a:prstGeom>
          <a:noFill/>
          <a:ln w="9525">
            <a:noFill/>
            <a:miter lim="800000"/>
            <a:headEnd/>
            <a:tailEnd/>
          </a:ln>
        </p:spPr>
        <p:txBody>
          <a:bodyPr wrap="square">
            <a:spAutoFit/>
          </a:bodyPr>
          <a:lstStyle/>
          <a:p>
            <a:pPr>
              <a:spcBef>
                <a:spcPct val="50000"/>
              </a:spcBef>
              <a:buClr>
                <a:srgbClr val="BF1C10"/>
              </a:buClr>
              <a:buFont typeface="Wingdings" pitchFamily="2" charset="2"/>
              <a:buChar char="§"/>
            </a:pPr>
            <a:r>
              <a:rPr kumimoji="1" lang="fr-FR" b="0" dirty="0"/>
              <a:t> Ce sont des charges indépendantes du volume d’activité de l’entreprise</a:t>
            </a:r>
            <a:r>
              <a:rPr kumimoji="1" lang="fr-FR" b="0" dirty="0" smtClean="0"/>
              <a:t>. </a:t>
            </a:r>
          </a:p>
          <a:p>
            <a:pPr>
              <a:spcBef>
                <a:spcPct val="50000"/>
              </a:spcBef>
              <a:buClr>
                <a:srgbClr val="BF1C10"/>
              </a:buClr>
              <a:buFont typeface="Wingdings" pitchFamily="2" charset="2"/>
              <a:buChar char="§"/>
            </a:pPr>
            <a:r>
              <a:rPr lang="fr-FR" dirty="0" smtClean="0">
                <a:latin typeface="Times New Roman" pitchFamily="18" charset="0"/>
                <a:cs typeface="Times New Roman" pitchFamily="18" charset="0"/>
              </a:rPr>
              <a:t> </a:t>
            </a:r>
            <a:r>
              <a:rPr lang="fr-FR" b="1" dirty="0" smtClean="0">
                <a:latin typeface="Times New Roman" pitchFamily="18" charset="0"/>
                <a:cs typeface="Times New Roman" pitchFamily="18" charset="0"/>
              </a:rPr>
              <a:t>Exemple</a:t>
            </a:r>
            <a:r>
              <a:rPr lang="fr-FR" dirty="0" smtClean="0">
                <a:latin typeface="Times New Roman" pitchFamily="18" charset="0"/>
                <a:cs typeface="Times New Roman" pitchFamily="18" charset="0"/>
              </a:rPr>
              <a:t> :primes d’assurances ,loyer ,salaires des employés…</a:t>
            </a:r>
            <a:endParaRPr kumimoji="1" lang="fr-FR" b="0" dirty="0"/>
          </a:p>
        </p:txBody>
      </p:sp>
      <p:grpSp>
        <p:nvGrpSpPr>
          <p:cNvPr id="2" name="Group 6"/>
          <p:cNvGrpSpPr>
            <a:grpSpLocks/>
          </p:cNvGrpSpPr>
          <p:nvPr/>
        </p:nvGrpSpPr>
        <p:grpSpPr bwMode="auto">
          <a:xfrm>
            <a:off x="5076056" y="4077072"/>
            <a:ext cx="3661792" cy="2534667"/>
            <a:chOff x="2688" y="2246"/>
            <a:chExt cx="2352" cy="1642"/>
          </a:xfrm>
        </p:grpSpPr>
        <p:sp>
          <p:nvSpPr>
            <p:cNvPr id="32782" name="Line 7"/>
            <p:cNvSpPr>
              <a:spLocks noChangeShapeType="1"/>
            </p:cNvSpPr>
            <p:nvPr/>
          </p:nvSpPr>
          <p:spPr bwMode="auto">
            <a:xfrm flipV="1">
              <a:off x="3312" y="2246"/>
              <a:ext cx="0" cy="1440"/>
            </a:xfrm>
            <a:prstGeom prst="line">
              <a:avLst/>
            </a:prstGeom>
            <a:noFill/>
            <a:ln w="9525">
              <a:solidFill>
                <a:srgbClr val="000000"/>
              </a:solidFill>
              <a:miter lim="800000"/>
              <a:headEnd/>
              <a:tailEnd type="triangle" w="med" len="med"/>
            </a:ln>
          </p:spPr>
          <p:txBody>
            <a:bodyPr wrap="none"/>
            <a:lstStyle/>
            <a:p>
              <a:endParaRPr lang="fr-FR"/>
            </a:p>
          </p:txBody>
        </p:sp>
        <p:sp>
          <p:nvSpPr>
            <p:cNvPr id="32783" name="Line 8"/>
            <p:cNvSpPr>
              <a:spLocks noChangeShapeType="1"/>
            </p:cNvSpPr>
            <p:nvPr/>
          </p:nvSpPr>
          <p:spPr bwMode="auto">
            <a:xfrm>
              <a:off x="3312" y="3686"/>
              <a:ext cx="1632" cy="0"/>
            </a:xfrm>
            <a:prstGeom prst="line">
              <a:avLst/>
            </a:prstGeom>
            <a:noFill/>
            <a:ln w="9525">
              <a:solidFill>
                <a:srgbClr val="000000"/>
              </a:solidFill>
              <a:miter lim="800000"/>
              <a:headEnd/>
              <a:tailEnd type="triangle" w="med" len="med"/>
            </a:ln>
          </p:spPr>
          <p:txBody>
            <a:bodyPr wrap="none"/>
            <a:lstStyle/>
            <a:p>
              <a:endParaRPr lang="fr-FR"/>
            </a:p>
          </p:txBody>
        </p:sp>
        <p:sp>
          <p:nvSpPr>
            <p:cNvPr id="32784" name="Line 9"/>
            <p:cNvSpPr>
              <a:spLocks noChangeShapeType="1"/>
            </p:cNvSpPr>
            <p:nvPr/>
          </p:nvSpPr>
          <p:spPr bwMode="auto">
            <a:xfrm>
              <a:off x="3312" y="3158"/>
              <a:ext cx="1488" cy="0"/>
            </a:xfrm>
            <a:prstGeom prst="line">
              <a:avLst/>
            </a:prstGeom>
            <a:noFill/>
            <a:ln w="9525">
              <a:solidFill>
                <a:srgbClr val="000000"/>
              </a:solidFill>
              <a:miter lim="800000"/>
              <a:headEnd/>
              <a:tailEnd/>
            </a:ln>
          </p:spPr>
          <p:txBody>
            <a:bodyPr wrap="none"/>
            <a:lstStyle/>
            <a:p>
              <a:endParaRPr lang="fr-FR"/>
            </a:p>
          </p:txBody>
        </p:sp>
        <p:sp>
          <p:nvSpPr>
            <p:cNvPr id="32785" name="Text Box 10"/>
            <p:cNvSpPr txBox="1">
              <a:spLocks noChangeArrowheads="1"/>
            </p:cNvSpPr>
            <p:nvPr/>
          </p:nvSpPr>
          <p:spPr bwMode="auto">
            <a:xfrm>
              <a:off x="4272" y="3638"/>
              <a:ext cx="768" cy="250"/>
            </a:xfrm>
            <a:prstGeom prst="rect">
              <a:avLst/>
            </a:prstGeom>
            <a:noFill/>
            <a:ln w="9525">
              <a:noFill/>
              <a:miter lim="800000"/>
              <a:headEnd/>
              <a:tailEnd/>
            </a:ln>
          </p:spPr>
          <p:txBody>
            <a:bodyPr>
              <a:spAutoFit/>
            </a:bodyPr>
            <a:lstStyle/>
            <a:p>
              <a:pPr>
                <a:spcBef>
                  <a:spcPct val="50000"/>
                </a:spcBef>
              </a:pPr>
              <a:r>
                <a:rPr kumimoji="1" lang="fr-FR" sz="2000">
                  <a:solidFill>
                    <a:srgbClr val="000000"/>
                  </a:solidFill>
                </a:rPr>
                <a:t>activité</a:t>
              </a:r>
            </a:p>
          </p:txBody>
        </p:sp>
        <p:sp>
          <p:nvSpPr>
            <p:cNvPr id="32786" name="Text Box 11"/>
            <p:cNvSpPr txBox="1">
              <a:spLocks noChangeArrowheads="1"/>
            </p:cNvSpPr>
            <p:nvPr/>
          </p:nvSpPr>
          <p:spPr bwMode="auto">
            <a:xfrm>
              <a:off x="2688" y="2390"/>
              <a:ext cx="720" cy="250"/>
            </a:xfrm>
            <a:prstGeom prst="rect">
              <a:avLst/>
            </a:prstGeom>
            <a:noFill/>
            <a:ln w="9525">
              <a:noFill/>
              <a:miter lim="800000"/>
              <a:headEnd/>
              <a:tailEnd/>
            </a:ln>
          </p:spPr>
          <p:txBody>
            <a:bodyPr>
              <a:spAutoFit/>
            </a:bodyPr>
            <a:lstStyle/>
            <a:p>
              <a:pPr>
                <a:spcBef>
                  <a:spcPct val="50000"/>
                </a:spcBef>
              </a:pPr>
              <a:r>
                <a:rPr kumimoji="1" lang="fr-FR" sz="2000">
                  <a:solidFill>
                    <a:srgbClr val="000000"/>
                  </a:solidFill>
                </a:rPr>
                <a:t>charges</a:t>
              </a:r>
            </a:p>
          </p:txBody>
        </p:sp>
        <p:sp>
          <p:nvSpPr>
            <p:cNvPr id="32787" name="Text Box 12"/>
            <p:cNvSpPr txBox="1">
              <a:spLocks noChangeArrowheads="1"/>
            </p:cNvSpPr>
            <p:nvPr/>
          </p:nvSpPr>
          <p:spPr bwMode="auto">
            <a:xfrm>
              <a:off x="4176" y="2918"/>
              <a:ext cx="672" cy="288"/>
            </a:xfrm>
            <a:prstGeom prst="rect">
              <a:avLst/>
            </a:prstGeom>
            <a:noFill/>
            <a:ln w="9525">
              <a:noFill/>
              <a:miter lim="800000"/>
              <a:headEnd/>
              <a:tailEnd/>
            </a:ln>
          </p:spPr>
          <p:txBody>
            <a:bodyPr>
              <a:spAutoFit/>
            </a:bodyPr>
            <a:lstStyle/>
            <a:p>
              <a:pPr>
                <a:spcBef>
                  <a:spcPct val="50000"/>
                </a:spcBef>
              </a:pPr>
              <a:r>
                <a:rPr kumimoji="1" lang="fr-FR" b="0">
                  <a:solidFill>
                    <a:srgbClr val="000000"/>
                  </a:solidFill>
                </a:rPr>
                <a:t>y = a </a:t>
              </a:r>
            </a:p>
          </p:txBody>
        </p:sp>
      </p:grpSp>
      <p:grpSp>
        <p:nvGrpSpPr>
          <p:cNvPr id="3" name="Group 13"/>
          <p:cNvGrpSpPr>
            <a:grpSpLocks/>
          </p:cNvGrpSpPr>
          <p:nvPr/>
        </p:nvGrpSpPr>
        <p:grpSpPr bwMode="auto">
          <a:xfrm>
            <a:off x="251520" y="4077072"/>
            <a:ext cx="3600400" cy="2520280"/>
            <a:chOff x="48" y="2256"/>
            <a:chExt cx="2352" cy="1642"/>
          </a:xfrm>
        </p:grpSpPr>
        <p:sp>
          <p:nvSpPr>
            <p:cNvPr id="32776" name="Line 14"/>
            <p:cNvSpPr>
              <a:spLocks noChangeShapeType="1"/>
            </p:cNvSpPr>
            <p:nvPr/>
          </p:nvSpPr>
          <p:spPr bwMode="auto">
            <a:xfrm flipV="1">
              <a:off x="672" y="2256"/>
              <a:ext cx="0" cy="1440"/>
            </a:xfrm>
            <a:prstGeom prst="line">
              <a:avLst/>
            </a:prstGeom>
            <a:noFill/>
            <a:ln w="9525">
              <a:solidFill>
                <a:srgbClr val="000000"/>
              </a:solidFill>
              <a:miter lim="800000"/>
              <a:headEnd/>
              <a:tailEnd type="triangle" w="med" len="med"/>
            </a:ln>
          </p:spPr>
          <p:txBody>
            <a:bodyPr wrap="none"/>
            <a:lstStyle/>
            <a:p>
              <a:endParaRPr lang="fr-FR"/>
            </a:p>
          </p:txBody>
        </p:sp>
        <p:sp>
          <p:nvSpPr>
            <p:cNvPr id="32777" name="Line 15"/>
            <p:cNvSpPr>
              <a:spLocks noChangeShapeType="1"/>
            </p:cNvSpPr>
            <p:nvPr/>
          </p:nvSpPr>
          <p:spPr bwMode="auto">
            <a:xfrm>
              <a:off x="672" y="3696"/>
              <a:ext cx="1632" cy="0"/>
            </a:xfrm>
            <a:prstGeom prst="line">
              <a:avLst/>
            </a:prstGeom>
            <a:noFill/>
            <a:ln w="9525">
              <a:solidFill>
                <a:srgbClr val="000000"/>
              </a:solidFill>
              <a:miter lim="800000"/>
              <a:headEnd/>
              <a:tailEnd type="triangle" w="med" len="med"/>
            </a:ln>
          </p:spPr>
          <p:txBody>
            <a:bodyPr wrap="none"/>
            <a:lstStyle/>
            <a:p>
              <a:endParaRPr lang="fr-FR"/>
            </a:p>
          </p:txBody>
        </p:sp>
        <p:sp>
          <p:nvSpPr>
            <p:cNvPr id="32778" name="Text Box 16"/>
            <p:cNvSpPr txBox="1">
              <a:spLocks noChangeArrowheads="1"/>
            </p:cNvSpPr>
            <p:nvPr/>
          </p:nvSpPr>
          <p:spPr bwMode="auto">
            <a:xfrm>
              <a:off x="1632" y="3648"/>
              <a:ext cx="768" cy="250"/>
            </a:xfrm>
            <a:prstGeom prst="rect">
              <a:avLst/>
            </a:prstGeom>
            <a:noFill/>
            <a:ln w="9525">
              <a:noFill/>
              <a:miter lim="800000"/>
              <a:headEnd/>
              <a:tailEnd/>
            </a:ln>
          </p:spPr>
          <p:txBody>
            <a:bodyPr>
              <a:spAutoFit/>
            </a:bodyPr>
            <a:lstStyle/>
            <a:p>
              <a:pPr>
                <a:spcBef>
                  <a:spcPct val="50000"/>
                </a:spcBef>
              </a:pPr>
              <a:r>
                <a:rPr kumimoji="1" lang="fr-FR" sz="2000">
                  <a:solidFill>
                    <a:srgbClr val="000000"/>
                  </a:solidFill>
                </a:rPr>
                <a:t>activité</a:t>
              </a:r>
            </a:p>
          </p:txBody>
        </p:sp>
        <p:sp>
          <p:nvSpPr>
            <p:cNvPr id="32779" name="Text Box 17"/>
            <p:cNvSpPr txBox="1">
              <a:spLocks noChangeArrowheads="1"/>
            </p:cNvSpPr>
            <p:nvPr/>
          </p:nvSpPr>
          <p:spPr bwMode="auto">
            <a:xfrm>
              <a:off x="48" y="2400"/>
              <a:ext cx="720" cy="250"/>
            </a:xfrm>
            <a:prstGeom prst="rect">
              <a:avLst/>
            </a:prstGeom>
            <a:noFill/>
            <a:ln w="9525">
              <a:noFill/>
              <a:miter lim="800000"/>
              <a:headEnd/>
              <a:tailEnd/>
            </a:ln>
          </p:spPr>
          <p:txBody>
            <a:bodyPr>
              <a:spAutoFit/>
            </a:bodyPr>
            <a:lstStyle/>
            <a:p>
              <a:pPr>
                <a:spcBef>
                  <a:spcPct val="50000"/>
                </a:spcBef>
              </a:pPr>
              <a:r>
                <a:rPr kumimoji="1" lang="fr-FR" sz="2000">
                  <a:solidFill>
                    <a:srgbClr val="000000"/>
                  </a:solidFill>
                </a:rPr>
                <a:t>charges</a:t>
              </a:r>
            </a:p>
          </p:txBody>
        </p:sp>
        <p:sp>
          <p:nvSpPr>
            <p:cNvPr id="32780" name="Line 18"/>
            <p:cNvSpPr>
              <a:spLocks noChangeShapeType="1"/>
            </p:cNvSpPr>
            <p:nvPr/>
          </p:nvSpPr>
          <p:spPr bwMode="auto">
            <a:xfrm flipV="1">
              <a:off x="672" y="2544"/>
              <a:ext cx="1152" cy="1152"/>
            </a:xfrm>
            <a:prstGeom prst="line">
              <a:avLst/>
            </a:prstGeom>
            <a:noFill/>
            <a:ln w="9525">
              <a:solidFill>
                <a:srgbClr val="000000"/>
              </a:solidFill>
              <a:miter lim="800000"/>
              <a:headEnd/>
              <a:tailEnd/>
            </a:ln>
          </p:spPr>
          <p:txBody>
            <a:bodyPr wrap="none"/>
            <a:lstStyle/>
            <a:p>
              <a:endParaRPr lang="fr-FR"/>
            </a:p>
          </p:txBody>
        </p:sp>
        <p:sp>
          <p:nvSpPr>
            <p:cNvPr id="32781" name="Text Box 19"/>
            <p:cNvSpPr txBox="1">
              <a:spLocks noChangeArrowheads="1"/>
            </p:cNvSpPr>
            <p:nvPr/>
          </p:nvSpPr>
          <p:spPr bwMode="auto">
            <a:xfrm>
              <a:off x="1584" y="2832"/>
              <a:ext cx="672" cy="288"/>
            </a:xfrm>
            <a:prstGeom prst="rect">
              <a:avLst/>
            </a:prstGeom>
            <a:noFill/>
            <a:ln w="9525">
              <a:noFill/>
              <a:miter lim="800000"/>
              <a:headEnd/>
              <a:tailEnd/>
            </a:ln>
          </p:spPr>
          <p:txBody>
            <a:bodyPr>
              <a:spAutoFit/>
            </a:bodyPr>
            <a:lstStyle/>
            <a:p>
              <a:pPr>
                <a:spcBef>
                  <a:spcPct val="50000"/>
                </a:spcBef>
              </a:pPr>
              <a:r>
                <a:rPr kumimoji="1" lang="fr-FR" b="0">
                  <a:solidFill>
                    <a:srgbClr val="000000"/>
                  </a:solidFill>
                </a:rPr>
                <a:t>y = ax</a:t>
              </a:r>
            </a:p>
          </p:txBody>
        </p:sp>
      </p:grpSp>
      <p:sp>
        <p:nvSpPr>
          <p:cNvPr id="21" name="AutoShape 2"/>
          <p:cNvSpPr>
            <a:spLocks noChangeArrowheads="1"/>
          </p:cNvSpPr>
          <p:nvPr/>
        </p:nvSpPr>
        <p:spPr bwMode="auto">
          <a:xfrm>
            <a:off x="755576" y="188640"/>
            <a:ext cx="6912768" cy="578882"/>
          </a:xfrm>
          <a:prstGeom prst="flowChartAlternateProcess">
            <a:avLst/>
          </a:prstGeom>
          <a:gradFill rotWithShape="0">
            <a:gsLst>
              <a:gs pos="0">
                <a:srgbClr val="99CCFF"/>
              </a:gs>
              <a:gs pos="50000">
                <a:srgbClr val="FFFFFF"/>
              </a:gs>
              <a:gs pos="100000">
                <a:srgbClr val="99CCFF"/>
              </a:gs>
            </a:gsLst>
            <a:lin ang="5400000" scaled="1"/>
          </a:gradFill>
          <a:ln w="9525">
            <a:solidFill>
              <a:srgbClr val="FF0000"/>
            </a:solidFill>
            <a:miter lim="800000"/>
            <a:headEnd/>
            <a:tailEnd/>
          </a:ln>
          <a:effectLst>
            <a:outerShdw dist="107763" dir="18900000" algn="ctr" rotWithShape="0">
              <a:schemeClr val="bg2"/>
            </a:outerShdw>
          </a:effectLst>
        </p:spPr>
        <p:txBody>
          <a:bodyPr wrap="square">
            <a:spAutoFit/>
          </a:bodyPr>
          <a:lstStyle/>
          <a:p>
            <a:pPr algn="ctr">
              <a:defRPr/>
            </a:pPr>
            <a:r>
              <a:rPr lang="fr-FR" sz="2800" b="1" dirty="0" smtClean="0">
                <a:latin typeface="Times New Roman" pitchFamily="18" charset="0"/>
                <a:cs typeface="Times New Roman" pitchFamily="18" charset="0"/>
              </a:rPr>
              <a:t>Objet et définition du seuil de rentabilité </a:t>
            </a:r>
            <a:endParaRPr lang="fr-FR" sz="2800"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2"/>
                                        </p:tgtEl>
                                        <p:attrNameLst>
                                          <p:attrName>style.visibility</p:attrName>
                                        </p:attrNameLst>
                                      </p:cBhvr>
                                      <p:to>
                                        <p:strVal val="visible"/>
                                      </p:to>
                                    </p:set>
                                    <p:anim calcmode="lin" valueType="num">
                                      <p:cBhvr additive="base">
                                        <p:cTn id="7" dur="500" fill="hold"/>
                                        <p:tgtEl>
                                          <p:spTgt spid="30722"/>
                                        </p:tgtEl>
                                        <p:attrNameLst>
                                          <p:attrName>ppt_x</p:attrName>
                                        </p:attrNameLst>
                                      </p:cBhvr>
                                      <p:tavLst>
                                        <p:tav tm="0">
                                          <p:val>
                                            <p:strVal val="0-#ppt_w/2"/>
                                          </p:val>
                                        </p:tav>
                                        <p:tav tm="100000">
                                          <p:val>
                                            <p:strVal val="#ppt_x"/>
                                          </p:val>
                                        </p:tav>
                                      </p:tavLst>
                                    </p:anim>
                                    <p:anim calcmode="lin" valueType="num">
                                      <p:cBhvr additive="base">
                                        <p:cTn id="8" dur="500" fill="hold"/>
                                        <p:tgtEl>
                                          <p:spTgt spid="307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23"/>
                                        </p:tgtEl>
                                        <p:attrNameLst>
                                          <p:attrName>style.visibility</p:attrName>
                                        </p:attrNameLst>
                                      </p:cBhvr>
                                      <p:to>
                                        <p:strVal val="visible"/>
                                      </p:to>
                                    </p:set>
                                    <p:anim calcmode="lin" valueType="num">
                                      <p:cBhvr additive="base">
                                        <p:cTn id="13" dur="500" fill="hold"/>
                                        <p:tgtEl>
                                          <p:spTgt spid="30723"/>
                                        </p:tgtEl>
                                        <p:attrNameLst>
                                          <p:attrName>ppt_x</p:attrName>
                                        </p:attrNameLst>
                                      </p:cBhvr>
                                      <p:tavLst>
                                        <p:tav tm="0">
                                          <p:val>
                                            <p:strVal val="0-#ppt_w/2"/>
                                          </p:val>
                                        </p:tav>
                                        <p:tav tm="100000">
                                          <p:val>
                                            <p:strVal val="#ppt_x"/>
                                          </p:val>
                                        </p:tav>
                                      </p:tavLst>
                                    </p:anim>
                                    <p:anim calcmode="lin" valueType="num">
                                      <p:cBhvr additive="base">
                                        <p:cTn id="14" dur="500" fill="hold"/>
                                        <p:tgtEl>
                                          <p:spTgt spid="3072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724"/>
                                        </p:tgtEl>
                                        <p:attrNameLst>
                                          <p:attrName>style.visibility</p:attrName>
                                        </p:attrNameLst>
                                      </p:cBhvr>
                                      <p:to>
                                        <p:strVal val="visible"/>
                                      </p:to>
                                    </p:set>
                                    <p:anim calcmode="lin" valueType="num">
                                      <p:cBhvr additive="base">
                                        <p:cTn id="19" dur="500" fill="hold"/>
                                        <p:tgtEl>
                                          <p:spTgt spid="30724"/>
                                        </p:tgtEl>
                                        <p:attrNameLst>
                                          <p:attrName>ppt_x</p:attrName>
                                        </p:attrNameLst>
                                      </p:cBhvr>
                                      <p:tavLst>
                                        <p:tav tm="0">
                                          <p:val>
                                            <p:strVal val="0-#ppt_w/2"/>
                                          </p:val>
                                        </p:tav>
                                        <p:tav tm="100000">
                                          <p:val>
                                            <p:strVal val="#ppt_x"/>
                                          </p:val>
                                        </p:tav>
                                      </p:tavLst>
                                    </p:anim>
                                    <p:anim calcmode="lin" valueType="num">
                                      <p:cBhvr additive="base">
                                        <p:cTn id="20" dur="500" fill="hold"/>
                                        <p:tgtEl>
                                          <p:spTgt spid="3072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0725"/>
                                        </p:tgtEl>
                                        <p:attrNameLst>
                                          <p:attrName>style.visibility</p:attrName>
                                        </p:attrNameLst>
                                      </p:cBhvr>
                                      <p:to>
                                        <p:strVal val="visible"/>
                                      </p:to>
                                    </p:set>
                                    <p:anim calcmode="lin" valueType="num">
                                      <p:cBhvr additive="base">
                                        <p:cTn id="25" dur="500" fill="hold"/>
                                        <p:tgtEl>
                                          <p:spTgt spid="30725"/>
                                        </p:tgtEl>
                                        <p:attrNameLst>
                                          <p:attrName>ppt_x</p:attrName>
                                        </p:attrNameLst>
                                      </p:cBhvr>
                                      <p:tavLst>
                                        <p:tav tm="0">
                                          <p:val>
                                            <p:strVal val="0-#ppt_w/2"/>
                                          </p:val>
                                        </p:tav>
                                        <p:tav tm="100000">
                                          <p:val>
                                            <p:strVal val="#ppt_x"/>
                                          </p:val>
                                        </p:tav>
                                      </p:tavLst>
                                    </p:anim>
                                    <p:anim calcmode="lin" valueType="num">
                                      <p:cBhvr additive="base">
                                        <p:cTn id="26" dur="500" fill="hold"/>
                                        <p:tgtEl>
                                          <p:spTgt spid="3072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0-#ppt_w/2"/>
                                          </p:val>
                                        </p:tav>
                                        <p:tav tm="100000">
                                          <p:val>
                                            <p:strVal val="#ppt_x"/>
                                          </p:val>
                                        </p:tav>
                                      </p:tavLst>
                                    </p:anim>
                                    <p:anim calcmode="lin" valueType="num">
                                      <p:cBhvr additive="base">
                                        <p:cTn id="3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0-#ppt_w/2"/>
                                          </p:val>
                                        </p:tav>
                                        <p:tav tm="100000">
                                          <p:val>
                                            <p:strVal val="#ppt_x"/>
                                          </p:val>
                                        </p:tav>
                                      </p:tavLst>
                                    </p:anim>
                                    <p:anim calcmode="lin" valueType="num">
                                      <p:cBhvr additive="base">
                                        <p:cTn id="3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0-#ppt_w/2"/>
                                          </p:val>
                                        </p:tav>
                                        <p:tav tm="100000">
                                          <p:val>
                                            <p:strVal val="#ppt_x"/>
                                          </p:val>
                                        </p:tav>
                                      </p:tavLst>
                                    </p:anim>
                                    <p:anim calcmode="lin" valueType="num">
                                      <p:cBhvr additive="base">
                                        <p:cTn id="44"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autoUpdateAnimBg="0"/>
      <p:bldP spid="30723" grpId="0" autoUpdateAnimBg="0"/>
      <p:bldP spid="30724" grpId="0" animBg="1" autoUpdateAnimBg="0"/>
      <p:bldP spid="30725" grpId="0" autoUpdateAnimBg="0"/>
      <p:bldP spid="21"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2"/>
          <p:cNvSpPr>
            <a:spLocks noChangeArrowheads="1"/>
          </p:cNvSpPr>
          <p:nvPr/>
        </p:nvSpPr>
        <p:spPr bwMode="auto">
          <a:xfrm>
            <a:off x="971600" y="260648"/>
            <a:ext cx="6912768" cy="578882"/>
          </a:xfrm>
          <a:prstGeom prst="flowChartAlternateProcess">
            <a:avLst/>
          </a:prstGeom>
          <a:gradFill rotWithShape="0">
            <a:gsLst>
              <a:gs pos="0">
                <a:srgbClr val="99CCFF"/>
              </a:gs>
              <a:gs pos="50000">
                <a:srgbClr val="FFFFFF"/>
              </a:gs>
              <a:gs pos="100000">
                <a:srgbClr val="99CCFF"/>
              </a:gs>
            </a:gsLst>
            <a:lin ang="5400000" scaled="1"/>
          </a:gradFill>
          <a:ln w="9525">
            <a:solidFill>
              <a:srgbClr val="FF0000"/>
            </a:solidFill>
            <a:miter lim="800000"/>
            <a:headEnd/>
            <a:tailEnd/>
          </a:ln>
          <a:effectLst>
            <a:outerShdw dist="107763" dir="18900000" algn="ctr" rotWithShape="0">
              <a:schemeClr val="bg2"/>
            </a:outerShdw>
          </a:effectLst>
        </p:spPr>
        <p:txBody>
          <a:bodyPr wrap="square">
            <a:spAutoFit/>
          </a:bodyPr>
          <a:lstStyle/>
          <a:p>
            <a:pPr algn="ctr">
              <a:defRPr/>
            </a:pPr>
            <a:r>
              <a:rPr lang="fr-FR" sz="2800" b="1" dirty="0" smtClean="0">
                <a:latin typeface="Times New Roman" pitchFamily="18" charset="0"/>
                <a:cs typeface="Times New Roman" pitchFamily="18" charset="0"/>
              </a:rPr>
              <a:t>Objet et définition du seuil de rentabilité </a:t>
            </a:r>
            <a:endParaRPr lang="fr-FR" sz="2800" b="1" dirty="0">
              <a:latin typeface="Times New Roman" pitchFamily="18" charset="0"/>
              <a:cs typeface="Times New Roman" pitchFamily="18" charset="0"/>
            </a:endParaRPr>
          </a:p>
        </p:txBody>
      </p:sp>
      <p:sp>
        <p:nvSpPr>
          <p:cNvPr id="8" name="ZoneTexte 7"/>
          <p:cNvSpPr txBox="1"/>
          <p:nvPr/>
        </p:nvSpPr>
        <p:spPr>
          <a:xfrm>
            <a:off x="179512" y="1052736"/>
            <a:ext cx="8784976" cy="5355312"/>
          </a:xfrm>
          <a:prstGeom prst="rect">
            <a:avLst/>
          </a:prstGeom>
          <a:noFill/>
        </p:spPr>
        <p:txBody>
          <a:bodyPr wrap="square" rtlCol="0">
            <a:spAutoFit/>
          </a:bodyPr>
          <a:lstStyle/>
          <a:p>
            <a:r>
              <a:rPr kumimoji="1" lang="fr-FR" sz="2400" b="1" dirty="0" smtClean="0"/>
              <a:t>2. Calcul du seuil de rentabilité</a:t>
            </a:r>
          </a:p>
          <a:p>
            <a:endParaRPr kumimoji="1" lang="fr-FR" sz="2000" b="1" dirty="0" smtClean="0"/>
          </a:p>
          <a:p>
            <a:r>
              <a:rPr kumimoji="1" lang="fr-FR" sz="2000" dirty="0" smtClean="0"/>
              <a:t>Le seuil de rentabilité est calculé  de plusieurs façons :  </a:t>
            </a:r>
          </a:p>
          <a:p>
            <a:pPr algn="ctr"/>
            <a:endParaRPr kumimoji="1" lang="fr-FR" sz="2000" dirty="0" smtClean="0">
              <a:solidFill>
                <a:srgbClr val="FF0000"/>
              </a:solidFill>
            </a:endParaRPr>
          </a:p>
          <a:p>
            <a:pPr algn="ctr"/>
            <a:r>
              <a:rPr kumimoji="1" lang="fr-FR" sz="2000" dirty="0" smtClean="0">
                <a:solidFill>
                  <a:srgbClr val="FF0000"/>
                </a:solidFill>
              </a:rPr>
              <a:t>Seuil de rentabilité (SR)    =   Charges fixes X Chiffres d’affaires / Marge sur coût variable</a:t>
            </a:r>
          </a:p>
          <a:p>
            <a:pPr algn="ctr"/>
            <a:endParaRPr kumimoji="1" lang="fr-FR" sz="2000" dirty="0" smtClean="0">
              <a:solidFill>
                <a:srgbClr val="FF0000"/>
              </a:solidFill>
            </a:endParaRPr>
          </a:p>
          <a:p>
            <a:pPr algn="ctr"/>
            <a:r>
              <a:rPr kumimoji="1" lang="fr-FR" sz="2000" dirty="0" smtClean="0">
                <a:solidFill>
                  <a:srgbClr val="FF0000"/>
                </a:solidFill>
              </a:rPr>
              <a:t>Seuil de rentabilité (SR)   =   Charges fixes / Taux de marge  sur coût variable</a:t>
            </a:r>
          </a:p>
          <a:p>
            <a:pPr algn="ctr"/>
            <a:endParaRPr kumimoji="1" lang="fr-FR" sz="2000" dirty="0" smtClean="0">
              <a:solidFill>
                <a:srgbClr val="FF0000"/>
              </a:solidFill>
            </a:endParaRPr>
          </a:p>
          <a:p>
            <a:pPr algn="ctr"/>
            <a:endParaRPr kumimoji="1" lang="fr-FR" sz="2000" dirty="0" smtClean="0">
              <a:solidFill>
                <a:srgbClr val="FF0000"/>
              </a:solidFill>
            </a:endParaRPr>
          </a:p>
          <a:p>
            <a:r>
              <a:rPr kumimoji="1" lang="fr-FR" sz="2000" b="1" dirty="0" smtClean="0"/>
              <a:t>Avec: </a:t>
            </a:r>
          </a:p>
          <a:p>
            <a:endParaRPr kumimoji="1" lang="fr-FR" sz="2000" dirty="0" smtClean="0"/>
          </a:p>
          <a:p>
            <a:pPr>
              <a:buFont typeface="Arial" pitchFamily="34" charset="0"/>
              <a:buChar char="•"/>
            </a:pPr>
            <a:r>
              <a:rPr kumimoji="1" lang="fr-FR" sz="2000" dirty="0" smtClean="0"/>
              <a:t>  Marge  sur coût variable  = CA - CV</a:t>
            </a:r>
          </a:p>
          <a:p>
            <a:pPr>
              <a:buFont typeface="Arial" pitchFamily="34" charset="0"/>
              <a:buChar char="•"/>
            </a:pPr>
            <a:r>
              <a:rPr kumimoji="1" lang="fr-FR" sz="2000" dirty="0" smtClean="0"/>
              <a:t> Le taux de marge sur coût variable =  Marge  sur coût variable / Chiffres d’affaires</a:t>
            </a:r>
          </a:p>
          <a:p>
            <a:r>
              <a:rPr kumimoji="1" lang="fr-FR" sz="2000" dirty="0" smtClean="0"/>
              <a:t>                                    = </a:t>
            </a:r>
            <a:r>
              <a:rPr kumimoji="1" lang="fr-FR" sz="2000" dirty="0" smtClean="0"/>
              <a:t>CA </a:t>
            </a:r>
            <a:r>
              <a:rPr kumimoji="1" lang="fr-FR" sz="2000" dirty="0" smtClean="0"/>
              <a:t>– CV / CA</a:t>
            </a:r>
          </a:p>
          <a:p>
            <a:pPr algn="ctr"/>
            <a:endParaRPr kumimoji="1" lang="fr-FR" sz="2000" dirty="0" smtClean="0">
              <a:solidFill>
                <a:srgbClr val="FF0000"/>
              </a:solidFill>
            </a:endParaRPr>
          </a:p>
          <a:p>
            <a:pPr algn="ctr"/>
            <a:endParaRPr kumimoji="1" lang="fr-FR"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611560" y="1052736"/>
            <a:ext cx="8382000" cy="461665"/>
          </a:xfrm>
          <a:prstGeom prst="rect">
            <a:avLst/>
          </a:prstGeom>
          <a:noFill/>
          <a:ln w="9525">
            <a:noFill/>
            <a:miter lim="800000"/>
            <a:headEnd/>
            <a:tailEnd/>
          </a:ln>
        </p:spPr>
        <p:txBody>
          <a:bodyPr>
            <a:spAutoFit/>
          </a:bodyPr>
          <a:lstStyle/>
          <a:p>
            <a:pPr algn="ctr">
              <a:spcBef>
                <a:spcPct val="50000"/>
              </a:spcBef>
            </a:pPr>
            <a:r>
              <a:rPr kumimoji="1" lang="fr-FR" sz="2400" b="1" dirty="0" smtClean="0"/>
              <a:t>Synthèse des concepts du seuil de rentabilité et résultat </a:t>
            </a:r>
            <a:endParaRPr kumimoji="1" lang="fr-FR" sz="2400" b="1" dirty="0"/>
          </a:p>
        </p:txBody>
      </p:sp>
      <p:sp>
        <p:nvSpPr>
          <p:cNvPr id="32771" name="Rectangle 3"/>
          <p:cNvSpPr>
            <a:spLocks noChangeArrowheads="1"/>
          </p:cNvSpPr>
          <p:nvPr/>
        </p:nvSpPr>
        <p:spPr bwMode="auto">
          <a:xfrm>
            <a:off x="838200" y="1981200"/>
            <a:ext cx="7696200" cy="762000"/>
          </a:xfrm>
          <a:prstGeom prst="rect">
            <a:avLst/>
          </a:prstGeom>
          <a:solidFill>
            <a:schemeClr val="accent1"/>
          </a:solidFill>
          <a:ln w="9525">
            <a:solidFill>
              <a:schemeClr val="tx1"/>
            </a:solidFill>
            <a:miter lim="800000"/>
            <a:headEnd/>
            <a:tailEnd/>
          </a:ln>
        </p:spPr>
        <p:txBody>
          <a:bodyPr wrap="none" anchor="ctr"/>
          <a:lstStyle/>
          <a:p>
            <a:pPr algn="ctr"/>
            <a:r>
              <a:rPr kumimoji="1" lang="fr-FR" sz="2000" b="1" dirty="0"/>
              <a:t>Chiffre d’affaires : CA</a:t>
            </a:r>
          </a:p>
          <a:p>
            <a:pPr algn="ctr"/>
            <a:r>
              <a:rPr kumimoji="1" lang="fr-FR" sz="2000" b="1" dirty="0"/>
              <a:t>P x Q</a:t>
            </a:r>
          </a:p>
        </p:txBody>
      </p:sp>
      <p:sp>
        <p:nvSpPr>
          <p:cNvPr id="32772" name="Rectangle 4"/>
          <p:cNvSpPr>
            <a:spLocks noChangeArrowheads="1"/>
          </p:cNvSpPr>
          <p:nvPr/>
        </p:nvSpPr>
        <p:spPr bwMode="auto">
          <a:xfrm>
            <a:off x="838200" y="2971800"/>
            <a:ext cx="3886200" cy="762000"/>
          </a:xfrm>
          <a:prstGeom prst="rect">
            <a:avLst/>
          </a:prstGeom>
          <a:solidFill>
            <a:schemeClr val="accent1"/>
          </a:solidFill>
          <a:ln w="9525">
            <a:solidFill>
              <a:schemeClr val="tx1"/>
            </a:solidFill>
            <a:miter lim="800000"/>
            <a:headEnd/>
            <a:tailEnd/>
          </a:ln>
        </p:spPr>
        <p:txBody>
          <a:bodyPr wrap="none" anchor="ctr"/>
          <a:lstStyle/>
          <a:p>
            <a:pPr algn="ctr"/>
            <a:r>
              <a:rPr kumimoji="1" lang="fr-FR" sz="2000" b="1" dirty="0"/>
              <a:t>Charges variables : CV</a:t>
            </a:r>
          </a:p>
        </p:txBody>
      </p:sp>
      <p:sp>
        <p:nvSpPr>
          <p:cNvPr id="32773" name="Rectangle 5"/>
          <p:cNvSpPr>
            <a:spLocks noChangeArrowheads="1"/>
          </p:cNvSpPr>
          <p:nvPr/>
        </p:nvSpPr>
        <p:spPr bwMode="auto">
          <a:xfrm>
            <a:off x="4724400" y="4038600"/>
            <a:ext cx="3810000" cy="762000"/>
          </a:xfrm>
          <a:prstGeom prst="rect">
            <a:avLst/>
          </a:prstGeom>
          <a:solidFill>
            <a:srgbClr val="9999FF"/>
          </a:solidFill>
          <a:ln w="9525">
            <a:solidFill>
              <a:schemeClr val="tx1"/>
            </a:solidFill>
            <a:miter lim="800000"/>
            <a:headEnd/>
            <a:tailEnd/>
          </a:ln>
        </p:spPr>
        <p:txBody>
          <a:bodyPr wrap="none" anchor="ctr"/>
          <a:lstStyle/>
          <a:p>
            <a:pPr algn="ctr"/>
            <a:r>
              <a:rPr kumimoji="1" lang="fr-FR" sz="2000" b="1" dirty="0"/>
              <a:t>Marges/coûts variables</a:t>
            </a:r>
          </a:p>
          <a:p>
            <a:pPr algn="ctr"/>
            <a:r>
              <a:rPr kumimoji="1" lang="fr-FR" sz="2000" b="1" dirty="0"/>
              <a:t>CA – CV </a:t>
            </a:r>
          </a:p>
        </p:txBody>
      </p:sp>
      <p:sp>
        <p:nvSpPr>
          <p:cNvPr id="32774" name="Rectangle 6"/>
          <p:cNvSpPr>
            <a:spLocks noChangeArrowheads="1"/>
          </p:cNvSpPr>
          <p:nvPr/>
        </p:nvSpPr>
        <p:spPr bwMode="auto">
          <a:xfrm>
            <a:off x="4724400" y="5181600"/>
            <a:ext cx="2209800" cy="762000"/>
          </a:xfrm>
          <a:prstGeom prst="rect">
            <a:avLst/>
          </a:prstGeom>
          <a:solidFill>
            <a:schemeClr val="accent1"/>
          </a:solidFill>
          <a:ln w="9525">
            <a:solidFill>
              <a:schemeClr val="tx1"/>
            </a:solidFill>
            <a:miter lim="800000"/>
            <a:headEnd/>
            <a:tailEnd/>
          </a:ln>
        </p:spPr>
        <p:txBody>
          <a:bodyPr wrap="none" anchor="ctr"/>
          <a:lstStyle/>
          <a:p>
            <a:pPr algn="ctr"/>
            <a:r>
              <a:rPr kumimoji="1" lang="fr-FR" sz="2000" b="1" dirty="0"/>
              <a:t>Charges fixes : CF</a:t>
            </a:r>
          </a:p>
        </p:txBody>
      </p:sp>
      <p:sp>
        <p:nvSpPr>
          <p:cNvPr id="32775" name="Rectangle 7"/>
          <p:cNvSpPr>
            <a:spLocks noChangeArrowheads="1"/>
          </p:cNvSpPr>
          <p:nvPr/>
        </p:nvSpPr>
        <p:spPr bwMode="auto">
          <a:xfrm>
            <a:off x="6934200" y="5181600"/>
            <a:ext cx="1600200" cy="762000"/>
          </a:xfrm>
          <a:prstGeom prst="rect">
            <a:avLst/>
          </a:prstGeom>
          <a:solidFill>
            <a:srgbClr val="9999FF"/>
          </a:solidFill>
          <a:ln w="9525">
            <a:solidFill>
              <a:schemeClr val="tx1"/>
            </a:solidFill>
            <a:prstDash val="lgDashDot"/>
            <a:miter lim="800000"/>
            <a:headEnd/>
            <a:tailEnd/>
          </a:ln>
        </p:spPr>
        <p:txBody>
          <a:bodyPr wrap="none" anchor="ctr"/>
          <a:lstStyle/>
          <a:p>
            <a:pPr algn="ctr"/>
            <a:r>
              <a:rPr kumimoji="1" lang="fr-FR" sz="2000" b="1" dirty="0">
                <a:solidFill>
                  <a:srgbClr val="FF0000"/>
                </a:solidFill>
              </a:rPr>
              <a:t>Résultat </a:t>
            </a:r>
          </a:p>
        </p:txBody>
      </p:sp>
      <p:sp>
        <p:nvSpPr>
          <p:cNvPr id="34824" name="Line 8"/>
          <p:cNvSpPr>
            <a:spLocks noChangeShapeType="1"/>
          </p:cNvSpPr>
          <p:nvPr/>
        </p:nvSpPr>
        <p:spPr bwMode="auto">
          <a:xfrm>
            <a:off x="8534400" y="2743200"/>
            <a:ext cx="0" cy="2438400"/>
          </a:xfrm>
          <a:prstGeom prst="line">
            <a:avLst/>
          </a:prstGeom>
          <a:noFill/>
          <a:ln w="9525">
            <a:solidFill>
              <a:schemeClr val="tx1"/>
            </a:solidFill>
            <a:prstDash val="lgDash"/>
            <a:miter lim="800000"/>
            <a:headEnd/>
            <a:tailEnd/>
          </a:ln>
        </p:spPr>
        <p:txBody>
          <a:bodyPr wrap="none"/>
          <a:lstStyle/>
          <a:p>
            <a:endParaRPr lang="fr-FR"/>
          </a:p>
        </p:txBody>
      </p:sp>
      <p:sp>
        <p:nvSpPr>
          <p:cNvPr id="34825" name="Line 9"/>
          <p:cNvSpPr>
            <a:spLocks noChangeShapeType="1"/>
          </p:cNvSpPr>
          <p:nvPr/>
        </p:nvSpPr>
        <p:spPr bwMode="auto">
          <a:xfrm>
            <a:off x="4724400" y="2743200"/>
            <a:ext cx="0" cy="1295400"/>
          </a:xfrm>
          <a:prstGeom prst="line">
            <a:avLst/>
          </a:prstGeom>
          <a:noFill/>
          <a:ln w="9525">
            <a:solidFill>
              <a:schemeClr val="tx1"/>
            </a:solidFill>
            <a:prstDash val="lgDash"/>
            <a:miter lim="800000"/>
            <a:headEnd/>
            <a:tailEnd/>
          </a:ln>
        </p:spPr>
        <p:txBody>
          <a:bodyPr wrap="none"/>
          <a:lstStyle/>
          <a:p>
            <a:endParaRPr lang="fr-FR"/>
          </a:p>
        </p:txBody>
      </p:sp>
      <p:sp>
        <p:nvSpPr>
          <p:cNvPr id="10" name="AutoShape 2"/>
          <p:cNvSpPr>
            <a:spLocks noChangeArrowheads="1"/>
          </p:cNvSpPr>
          <p:nvPr/>
        </p:nvSpPr>
        <p:spPr bwMode="auto">
          <a:xfrm>
            <a:off x="971600" y="260648"/>
            <a:ext cx="6912768" cy="578882"/>
          </a:xfrm>
          <a:prstGeom prst="flowChartAlternateProcess">
            <a:avLst/>
          </a:prstGeom>
          <a:gradFill rotWithShape="0">
            <a:gsLst>
              <a:gs pos="0">
                <a:srgbClr val="99CCFF"/>
              </a:gs>
              <a:gs pos="50000">
                <a:srgbClr val="FFFFFF"/>
              </a:gs>
              <a:gs pos="100000">
                <a:srgbClr val="99CCFF"/>
              </a:gs>
            </a:gsLst>
            <a:lin ang="5400000" scaled="1"/>
          </a:gradFill>
          <a:ln w="9525">
            <a:solidFill>
              <a:srgbClr val="FF0000"/>
            </a:solidFill>
            <a:miter lim="800000"/>
            <a:headEnd/>
            <a:tailEnd/>
          </a:ln>
          <a:effectLst>
            <a:outerShdw dist="107763" dir="18900000" algn="ctr" rotWithShape="0">
              <a:schemeClr val="bg2"/>
            </a:outerShdw>
          </a:effectLst>
        </p:spPr>
        <p:txBody>
          <a:bodyPr wrap="square">
            <a:spAutoFit/>
          </a:bodyPr>
          <a:lstStyle/>
          <a:p>
            <a:pPr algn="ctr">
              <a:defRPr/>
            </a:pPr>
            <a:r>
              <a:rPr lang="fr-FR" sz="2800" b="1" dirty="0" smtClean="0">
                <a:latin typeface="Times New Roman" pitchFamily="18" charset="0"/>
                <a:cs typeface="Times New Roman" pitchFamily="18" charset="0"/>
              </a:rPr>
              <a:t>Objet et définition du seuil de rentabilité </a:t>
            </a:r>
            <a:endParaRPr lang="fr-FR" sz="2800"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 calcmode="lin" valueType="num">
                                      <p:cBhvr additive="base">
                                        <p:cTn id="7" dur="500" fill="hold"/>
                                        <p:tgtEl>
                                          <p:spTgt spid="32770"/>
                                        </p:tgtEl>
                                        <p:attrNameLst>
                                          <p:attrName>ppt_x</p:attrName>
                                        </p:attrNameLst>
                                      </p:cBhvr>
                                      <p:tavLst>
                                        <p:tav tm="0">
                                          <p:val>
                                            <p:strVal val="0-#ppt_w/2"/>
                                          </p:val>
                                        </p:tav>
                                        <p:tav tm="100000">
                                          <p:val>
                                            <p:strVal val="#ppt_x"/>
                                          </p:val>
                                        </p:tav>
                                      </p:tavLst>
                                    </p:anim>
                                    <p:anim calcmode="lin" valueType="num">
                                      <p:cBhvr additive="base">
                                        <p:cTn id="8" dur="500" fill="hold"/>
                                        <p:tgtEl>
                                          <p:spTgt spid="327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771"/>
                                        </p:tgtEl>
                                        <p:attrNameLst>
                                          <p:attrName>style.visibility</p:attrName>
                                        </p:attrNameLst>
                                      </p:cBhvr>
                                      <p:to>
                                        <p:strVal val="visible"/>
                                      </p:to>
                                    </p:set>
                                    <p:anim calcmode="lin" valueType="num">
                                      <p:cBhvr additive="base">
                                        <p:cTn id="13" dur="500" fill="hold"/>
                                        <p:tgtEl>
                                          <p:spTgt spid="32771"/>
                                        </p:tgtEl>
                                        <p:attrNameLst>
                                          <p:attrName>ppt_x</p:attrName>
                                        </p:attrNameLst>
                                      </p:cBhvr>
                                      <p:tavLst>
                                        <p:tav tm="0">
                                          <p:val>
                                            <p:strVal val="0-#ppt_w/2"/>
                                          </p:val>
                                        </p:tav>
                                        <p:tav tm="100000">
                                          <p:val>
                                            <p:strVal val="#ppt_x"/>
                                          </p:val>
                                        </p:tav>
                                      </p:tavLst>
                                    </p:anim>
                                    <p:anim calcmode="lin" valueType="num">
                                      <p:cBhvr additive="base">
                                        <p:cTn id="14" dur="500" fill="hold"/>
                                        <p:tgtEl>
                                          <p:spTgt spid="3277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772"/>
                                        </p:tgtEl>
                                        <p:attrNameLst>
                                          <p:attrName>style.visibility</p:attrName>
                                        </p:attrNameLst>
                                      </p:cBhvr>
                                      <p:to>
                                        <p:strVal val="visible"/>
                                      </p:to>
                                    </p:set>
                                    <p:anim calcmode="lin" valueType="num">
                                      <p:cBhvr additive="base">
                                        <p:cTn id="19" dur="500" fill="hold"/>
                                        <p:tgtEl>
                                          <p:spTgt spid="32772"/>
                                        </p:tgtEl>
                                        <p:attrNameLst>
                                          <p:attrName>ppt_x</p:attrName>
                                        </p:attrNameLst>
                                      </p:cBhvr>
                                      <p:tavLst>
                                        <p:tav tm="0">
                                          <p:val>
                                            <p:strVal val="0-#ppt_w/2"/>
                                          </p:val>
                                        </p:tav>
                                        <p:tav tm="100000">
                                          <p:val>
                                            <p:strVal val="#ppt_x"/>
                                          </p:val>
                                        </p:tav>
                                      </p:tavLst>
                                    </p:anim>
                                    <p:anim calcmode="lin" valueType="num">
                                      <p:cBhvr additive="base">
                                        <p:cTn id="20" dur="500" fill="hold"/>
                                        <p:tgtEl>
                                          <p:spTgt spid="3277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773"/>
                                        </p:tgtEl>
                                        <p:attrNameLst>
                                          <p:attrName>style.visibility</p:attrName>
                                        </p:attrNameLst>
                                      </p:cBhvr>
                                      <p:to>
                                        <p:strVal val="visible"/>
                                      </p:to>
                                    </p:set>
                                    <p:anim calcmode="lin" valueType="num">
                                      <p:cBhvr additive="base">
                                        <p:cTn id="25" dur="500" fill="hold"/>
                                        <p:tgtEl>
                                          <p:spTgt spid="32773"/>
                                        </p:tgtEl>
                                        <p:attrNameLst>
                                          <p:attrName>ppt_x</p:attrName>
                                        </p:attrNameLst>
                                      </p:cBhvr>
                                      <p:tavLst>
                                        <p:tav tm="0">
                                          <p:val>
                                            <p:strVal val="0-#ppt_w/2"/>
                                          </p:val>
                                        </p:tav>
                                        <p:tav tm="100000">
                                          <p:val>
                                            <p:strVal val="#ppt_x"/>
                                          </p:val>
                                        </p:tav>
                                      </p:tavLst>
                                    </p:anim>
                                    <p:anim calcmode="lin" valueType="num">
                                      <p:cBhvr additive="base">
                                        <p:cTn id="26" dur="500" fill="hold"/>
                                        <p:tgtEl>
                                          <p:spTgt spid="3277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2774"/>
                                        </p:tgtEl>
                                        <p:attrNameLst>
                                          <p:attrName>style.visibility</p:attrName>
                                        </p:attrNameLst>
                                      </p:cBhvr>
                                      <p:to>
                                        <p:strVal val="visible"/>
                                      </p:to>
                                    </p:set>
                                    <p:anim calcmode="lin" valueType="num">
                                      <p:cBhvr additive="base">
                                        <p:cTn id="31" dur="500" fill="hold"/>
                                        <p:tgtEl>
                                          <p:spTgt spid="32774"/>
                                        </p:tgtEl>
                                        <p:attrNameLst>
                                          <p:attrName>ppt_x</p:attrName>
                                        </p:attrNameLst>
                                      </p:cBhvr>
                                      <p:tavLst>
                                        <p:tav tm="0">
                                          <p:val>
                                            <p:strVal val="0-#ppt_w/2"/>
                                          </p:val>
                                        </p:tav>
                                        <p:tav tm="100000">
                                          <p:val>
                                            <p:strVal val="#ppt_x"/>
                                          </p:val>
                                        </p:tav>
                                      </p:tavLst>
                                    </p:anim>
                                    <p:anim calcmode="lin" valueType="num">
                                      <p:cBhvr additive="base">
                                        <p:cTn id="32" dur="500" fill="hold"/>
                                        <p:tgtEl>
                                          <p:spTgt spid="3277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2775"/>
                                        </p:tgtEl>
                                        <p:attrNameLst>
                                          <p:attrName>style.visibility</p:attrName>
                                        </p:attrNameLst>
                                      </p:cBhvr>
                                      <p:to>
                                        <p:strVal val="visible"/>
                                      </p:to>
                                    </p:set>
                                    <p:anim calcmode="lin" valueType="num">
                                      <p:cBhvr additive="base">
                                        <p:cTn id="37" dur="500" fill="hold"/>
                                        <p:tgtEl>
                                          <p:spTgt spid="32775"/>
                                        </p:tgtEl>
                                        <p:attrNameLst>
                                          <p:attrName>ppt_x</p:attrName>
                                        </p:attrNameLst>
                                      </p:cBhvr>
                                      <p:tavLst>
                                        <p:tav tm="0">
                                          <p:val>
                                            <p:strVal val="0-#ppt_w/2"/>
                                          </p:val>
                                        </p:tav>
                                        <p:tav tm="100000">
                                          <p:val>
                                            <p:strVal val="#ppt_x"/>
                                          </p:val>
                                        </p:tav>
                                      </p:tavLst>
                                    </p:anim>
                                    <p:anim calcmode="lin" valueType="num">
                                      <p:cBhvr additive="base">
                                        <p:cTn id="38" dur="500" fill="hold"/>
                                        <p:tgtEl>
                                          <p:spTgt spid="3277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0-#ppt_w/2"/>
                                          </p:val>
                                        </p:tav>
                                        <p:tav tm="100000">
                                          <p:val>
                                            <p:strVal val="#ppt_x"/>
                                          </p:val>
                                        </p:tav>
                                      </p:tavLst>
                                    </p:anim>
                                    <p:anim calcmode="lin" valueType="num">
                                      <p:cBhvr additive="base">
                                        <p:cTn id="4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utoUpdateAnimBg="0"/>
      <p:bldP spid="32771" grpId="0" animBg="1" autoUpdateAnimBg="0"/>
      <p:bldP spid="32772" grpId="0" animBg="1" autoUpdateAnimBg="0"/>
      <p:bldP spid="32773" grpId="0" animBg="1" autoUpdateAnimBg="0"/>
      <p:bldP spid="32774" grpId="0" animBg="1" autoUpdateAnimBg="0"/>
      <p:bldP spid="32775" grpId="0" animBg="1" autoUpdateAnimBg="0"/>
      <p:bldP spid="10"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p:cNvSpPr>
            <a:spLocks noGrp="1" noChangeArrowheads="1"/>
          </p:cNvSpPr>
          <p:nvPr>
            <p:ph type="title"/>
          </p:nvPr>
        </p:nvSpPr>
        <p:spPr bwMode="auto">
          <a:xfrm>
            <a:off x="467544" y="260648"/>
            <a:ext cx="8229600" cy="578882"/>
          </a:xfrm>
          <a:prstGeom prst="flowChartAlternateProcess">
            <a:avLst/>
          </a:prstGeom>
          <a:gradFill rotWithShape="0">
            <a:gsLst>
              <a:gs pos="0">
                <a:srgbClr val="99CCFF"/>
              </a:gs>
              <a:gs pos="50000">
                <a:srgbClr val="FFFFFF"/>
              </a:gs>
              <a:gs pos="100000">
                <a:srgbClr val="99CCFF"/>
              </a:gs>
            </a:gsLst>
            <a:lin ang="5400000" scaled="1"/>
          </a:gradFill>
          <a:ln w="9525">
            <a:solidFill>
              <a:srgbClr val="FF0000"/>
            </a:solidFill>
            <a:miter lim="800000"/>
            <a:headEnd/>
            <a:tailEnd/>
          </a:ln>
          <a:effectLst>
            <a:outerShdw dist="107763" dir="18900000" algn="ctr" rotWithShape="0">
              <a:schemeClr val="bg2"/>
            </a:outerShdw>
          </a:effectLst>
        </p:spPr>
        <p:txBody>
          <a:bodyPr wrap="square">
            <a:spAutoFit/>
          </a:bodyPr>
          <a:lstStyle/>
          <a:p>
            <a:pPr algn="ctr">
              <a:defRPr/>
            </a:pPr>
            <a:r>
              <a:rPr lang="fr-FR" sz="2800" b="1" dirty="0" smtClean="0">
                <a:latin typeface="Times New Roman" pitchFamily="18" charset="0"/>
                <a:cs typeface="Times New Roman" pitchFamily="18" charset="0"/>
              </a:rPr>
              <a:t>Présentation graphique du seuil de rentabilité </a:t>
            </a:r>
            <a:endParaRPr lang="fr-FR" sz="2800" b="1" dirty="0">
              <a:latin typeface="Times New Roman" pitchFamily="18" charset="0"/>
              <a:cs typeface="Times New Roman" pitchFamily="18" charset="0"/>
            </a:endParaRPr>
          </a:p>
        </p:txBody>
      </p:sp>
      <p:grpSp>
        <p:nvGrpSpPr>
          <p:cNvPr id="3" name="Group 13"/>
          <p:cNvGrpSpPr>
            <a:grpSpLocks/>
          </p:cNvGrpSpPr>
          <p:nvPr/>
        </p:nvGrpSpPr>
        <p:grpSpPr bwMode="auto">
          <a:xfrm>
            <a:off x="539552" y="1485180"/>
            <a:ext cx="7623783" cy="3888038"/>
            <a:chOff x="481" y="2102"/>
            <a:chExt cx="1911" cy="1895"/>
          </a:xfrm>
        </p:grpSpPr>
        <p:sp>
          <p:nvSpPr>
            <p:cNvPr id="4" name="Line 14"/>
            <p:cNvSpPr>
              <a:spLocks noChangeShapeType="1"/>
            </p:cNvSpPr>
            <p:nvPr/>
          </p:nvSpPr>
          <p:spPr bwMode="auto">
            <a:xfrm flipV="1">
              <a:off x="672" y="2102"/>
              <a:ext cx="8" cy="1594"/>
            </a:xfrm>
            <a:prstGeom prst="line">
              <a:avLst/>
            </a:prstGeom>
            <a:noFill/>
            <a:ln w="9525">
              <a:solidFill>
                <a:srgbClr val="000000"/>
              </a:solidFill>
              <a:miter lim="800000"/>
              <a:headEnd/>
              <a:tailEnd type="triangle" w="med" len="med"/>
            </a:ln>
          </p:spPr>
          <p:txBody>
            <a:bodyPr wrap="none"/>
            <a:lstStyle/>
            <a:p>
              <a:endParaRPr lang="fr-FR"/>
            </a:p>
          </p:txBody>
        </p:sp>
        <p:sp>
          <p:nvSpPr>
            <p:cNvPr id="6" name="Line 15"/>
            <p:cNvSpPr>
              <a:spLocks noChangeShapeType="1"/>
            </p:cNvSpPr>
            <p:nvPr/>
          </p:nvSpPr>
          <p:spPr bwMode="auto">
            <a:xfrm>
              <a:off x="672" y="3696"/>
              <a:ext cx="1632" cy="0"/>
            </a:xfrm>
            <a:prstGeom prst="line">
              <a:avLst/>
            </a:prstGeom>
            <a:noFill/>
            <a:ln w="9525">
              <a:solidFill>
                <a:srgbClr val="000000"/>
              </a:solidFill>
              <a:miter lim="800000"/>
              <a:headEnd/>
              <a:tailEnd type="triangle" w="med" len="med"/>
            </a:ln>
          </p:spPr>
          <p:txBody>
            <a:bodyPr wrap="none"/>
            <a:lstStyle/>
            <a:p>
              <a:endParaRPr lang="fr-FR"/>
            </a:p>
          </p:txBody>
        </p:sp>
        <p:sp>
          <p:nvSpPr>
            <p:cNvPr id="7" name="Text Box 16"/>
            <p:cNvSpPr txBox="1">
              <a:spLocks noChangeArrowheads="1"/>
            </p:cNvSpPr>
            <p:nvPr/>
          </p:nvSpPr>
          <p:spPr bwMode="auto">
            <a:xfrm>
              <a:off x="1973" y="3764"/>
              <a:ext cx="419" cy="233"/>
            </a:xfrm>
            <a:prstGeom prst="rect">
              <a:avLst/>
            </a:prstGeom>
            <a:noFill/>
            <a:ln w="9525">
              <a:noFill/>
              <a:miter lim="800000"/>
              <a:headEnd/>
              <a:tailEnd/>
            </a:ln>
          </p:spPr>
          <p:txBody>
            <a:bodyPr wrap="square">
              <a:spAutoFit/>
            </a:bodyPr>
            <a:lstStyle/>
            <a:p>
              <a:pPr>
                <a:spcBef>
                  <a:spcPct val="50000"/>
                </a:spcBef>
              </a:pPr>
              <a:r>
                <a:rPr kumimoji="1" lang="fr-FR" sz="2000" dirty="0" smtClean="0">
                  <a:solidFill>
                    <a:srgbClr val="000000"/>
                  </a:solidFill>
                </a:rPr>
                <a:t>                   </a:t>
              </a:r>
              <a:endParaRPr kumimoji="1" lang="fr-FR" sz="2000" dirty="0">
                <a:solidFill>
                  <a:srgbClr val="000000"/>
                </a:solidFill>
              </a:endParaRPr>
            </a:p>
          </p:txBody>
        </p:sp>
        <p:sp>
          <p:nvSpPr>
            <p:cNvPr id="8" name="Text Box 17"/>
            <p:cNvSpPr txBox="1">
              <a:spLocks noChangeArrowheads="1"/>
            </p:cNvSpPr>
            <p:nvPr/>
          </p:nvSpPr>
          <p:spPr bwMode="auto">
            <a:xfrm>
              <a:off x="481" y="2172"/>
              <a:ext cx="155" cy="233"/>
            </a:xfrm>
            <a:prstGeom prst="rect">
              <a:avLst/>
            </a:prstGeom>
            <a:noFill/>
            <a:ln w="9525">
              <a:noFill/>
              <a:miter lim="800000"/>
              <a:headEnd/>
              <a:tailEnd/>
            </a:ln>
          </p:spPr>
          <p:txBody>
            <a:bodyPr wrap="square">
              <a:spAutoFit/>
            </a:bodyPr>
            <a:lstStyle/>
            <a:p>
              <a:pPr>
                <a:spcBef>
                  <a:spcPct val="50000"/>
                </a:spcBef>
              </a:pPr>
              <a:r>
                <a:rPr kumimoji="1" lang="fr-FR" sz="2000" dirty="0" smtClean="0">
                  <a:solidFill>
                    <a:srgbClr val="000000"/>
                  </a:solidFill>
                </a:rPr>
                <a:t>  CT</a:t>
              </a:r>
              <a:endParaRPr kumimoji="1" lang="fr-FR" sz="2000" dirty="0">
                <a:solidFill>
                  <a:srgbClr val="000000"/>
                </a:solidFill>
              </a:endParaRPr>
            </a:p>
          </p:txBody>
        </p:sp>
        <p:sp>
          <p:nvSpPr>
            <p:cNvPr id="9" name="Line 18"/>
            <p:cNvSpPr>
              <a:spLocks noChangeShapeType="1"/>
            </p:cNvSpPr>
            <p:nvPr/>
          </p:nvSpPr>
          <p:spPr bwMode="auto">
            <a:xfrm flipV="1">
              <a:off x="672" y="2277"/>
              <a:ext cx="1325" cy="1419"/>
            </a:xfrm>
            <a:prstGeom prst="line">
              <a:avLst/>
            </a:prstGeom>
            <a:noFill/>
            <a:ln w="9525">
              <a:solidFill>
                <a:srgbClr val="000000"/>
              </a:solidFill>
              <a:miter lim="800000"/>
              <a:headEnd/>
              <a:tailEnd/>
            </a:ln>
          </p:spPr>
          <p:txBody>
            <a:bodyPr wrap="none"/>
            <a:lstStyle/>
            <a:p>
              <a:endParaRPr lang="fr-FR"/>
            </a:p>
          </p:txBody>
        </p:sp>
        <p:sp>
          <p:nvSpPr>
            <p:cNvPr id="10" name="Text Box 19"/>
            <p:cNvSpPr txBox="1">
              <a:spLocks noChangeArrowheads="1"/>
            </p:cNvSpPr>
            <p:nvPr/>
          </p:nvSpPr>
          <p:spPr bwMode="auto">
            <a:xfrm>
              <a:off x="1943" y="2418"/>
              <a:ext cx="433" cy="180"/>
            </a:xfrm>
            <a:prstGeom prst="rect">
              <a:avLst/>
            </a:prstGeom>
            <a:noFill/>
            <a:ln w="9525">
              <a:noFill/>
              <a:miter lim="800000"/>
              <a:headEnd/>
              <a:tailEnd/>
            </a:ln>
          </p:spPr>
          <p:txBody>
            <a:bodyPr wrap="square">
              <a:spAutoFit/>
            </a:bodyPr>
            <a:lstStyle/>
            <a:p>
              <a:pPr>
                <a:spcBef>
                  <a:spcPct val="50000"/>
                </a:spcBef>
              </a:pPr>
              <a:r>
                <a:rPr kumimoji="1" lang="fr-FR" b="0" dirty="0" smtClean="0">
                  <a:solidFill>
                    <a:srgbClr val="000000"/>
                  </a:solidFill>
                </a:rPr>
                <a:t>  CA         y  </a:t>
              </a:r>
              <a:r>
                <a:rPr kumimoji="1" lang="fr-FR" b="0" dirty="0">
                  <a:solidFill>
                    <a:srgbClr val="000000"/>
                  </a:solidFill>
                </a:rPr>
                <a:t>= </a:t>
              </a:r>
              <a:r>
                <a:rPr kumimoji="1" lang="fr-FR" b="0" dirty="0" smtClean="0">
                  <a:solidFill>
                    <a:srgbClr val="000000"/>
                  </a:solidFill>
                </a:rPr>
                <a:t>x</a:t>
              </a:r>
              <a:endParaRPr kumimoji="1" lang="fr-FR" b="0" dirty="0">
                <a:solidFill>
                  <a:srgbClr val="000000"/>
                </a:solidFill>
              </a:endParaRPr>
            </a:p>
          </p:txBody>
        </p:sp>
      </p:grpSp>
      <p:sp>
        <p:nvSpPr>
          <p:cNvPr id="18" name="Line 18"/>
          <p:cNvSpPr>
            <a:spLocks noChangeShapeType="1"/>
          </p:cNvSpPr>
          <p:nvPr/>
        </p:nvSpPr>
        <p:spPr bwMode="auto">
          <a:xfrm flipV="1">
            <a:off x="1331640" y="3501008"/>
            <a:ext cx="5832648" cy="360040"/>
          </a:xfrm>
          <a:prstGeom prst="line">
            <a:avLst/>
          </a:prstGeom>
          <a:noFill/>
          <a:ln w="9525">
            <a:solidFill>
              <a:srgbClr val="000000"/>
            </a:solidFill>
            <a:miter lim="800000"/>
            <a:headEnd/>
            <a:tailEnd/>
          </a:ln>
        </p:spPr>
        <p:txBody>
          <a:bodyPr wrap="none"/>
          <a:lstStyle/>
          <a:p>
            <a:endParaRPr lang="fr-FR"/>
          </a:p>
        </p:txBody>
      </p:sp>
      <p:sp>
        <p:nvSpPr>
          <p:cNvPr id="19" name="Rectangle 18"/>
          <p:cNvSpPr/>
          <p:nvPr/>
        </p:nvSpPr>
        <p:spPr>
          <a:xfrm>
            <a:off x="6300192" y="4797152"/>
            <a:ext cx="1368152" cy="400110"/>
          </a:xfrm>
          <a:prstGeom prst="rect">
            <a:avLst/>
          </a:prstGeom>
        </p:spPr>
        <p:txBody>
          <a:bodyPr wrap="square">
            <a:spAutoFit/>
          </a:bodyPr>
          <a:lstStyle/>
          <a:p>
            <a:r>
              <a:rPr kumimoji="1" lang="fr-FR" sz="2000" dirty="0" smtClean="0">
                <a:solidFill>
                  <a:srgbClr val="000000"/>
                </a:solidFill>
              </a:rPr>
              <a:t>Activité/CA</a:t>
            </a:r>
            <a:endParaRPr lang="fr-FR" dirty="0"/>
          </a:p>
        </p:txBody>
      </p:sp>
      <p:sp>
        <p:nvSpPr>
          <p:cNvPr id="20" name="Text Box 19"/>
          <p:cNvSpPr txBox="1">
            <a:spLocks noChangeArrowheads="1"/>
          </p:cNvSpPr>
          <p:nvPr/>
        </p:nvSpPr>
        <p:spPr bwMode="auto">
          <a:xfrm>
            <a:off x="4860033" y="2924944"/>
            <a:ext cx="1584176" cy="369332"/>
          </a:xfrm>
          <a:prstGeom prst="rect">
            <a:avLst/>
          </a:prstGeom>
          <a:noFill/>
          <a:ln w="9525">
            <a:noFill/>
            <a:miter lim="800000"/>
            <a:headEnd/>
            <a:tailEnd/>
          </a:ln>
        </p:spPr>
        <p:txBody>
          <a:bodyPr wrap="square">
            <a:spAutoFit/>
          </a:bodyPr>
          <a:lstStyle/>
          <a:p>
            <a:pPr>
              <a:spcBef>
                <a:spcPct val="50000"/>
              </a:spcBef>
            </a:pPr>
            <a:r>
              <a:rPr kumimoji="1" lang="fr-FR" b="0" dirty="0" smtClean="0">
                <a:solidFill>
                  <a:srgbClr val="000000"/>
                </a:solidFill>
              </a:rPr>
              <a:t>      Bénéfice</a:t>
            </a:r>
            <a:endParaRPr kumimoji="1" lang="fr-FR" b="0" dirty="0">
              <a:solidFill>
                <a:srgbClr val="000000"/>
              </a:solidFill>
            </a:endParaRPr>
          </a:p>
        </p:txBody>
      </p:sp>
      <p:sp>
        <p:nvSpPr>
          <p:cNvPr id="21" name="Text Box 19"/>
          <p:cNvSpPr txBox="1">
            <a:spLocks noChangeArrowheads="1"/>
          </p:cNvSpPr>
          <p:nvPr/>
        </p:nvSpPr>
        <p:spPr bwMode="auto">
          <a:xfrm>
            <a:off x="1547664" y="3933056"/>
            <a:ext cx="792088" cy="369332"/>
          </a:xfrm>
          <a:prstGeom prst="rect">
            <a:avLst/>
          </a:prstGeom>
          <a:noFill/>
          <a:ln w="9525">
            <a:noFill/>
            <a:miter lim="800000"/>
            <a:headEnd/>
            <a:tailEnd/>
          </a:ln>
        </p:spPr>
        <p:txBody>
          <a:bodyPr wrap="square">
            <a:spAutoFit/>
          </a:bodyPr>
          <a:lstStyle/>
          <a:p>
            <a:pPr>
              <a:spcBef>
                <a:spcPct val="50000"/>
              </a:spcBef>
            </a:pPr>
            <a:r>
              <a:rPr kumimoji="1" lang="fr-FR" b="0" dirty="0" smtClean="0">
                <a:solidFill>
                  <a:srgbClr val="000000"/>
                </a:solidFill>
              </a:rPr>
              <a:t>Perte</a:t>
            </a:r>
            <a:endParaRPr kumimoji="1" lang="fr-FR" b="0" dirty="0">
              <a:solidFill>
                <a:srgbClr val="000000"/>
              </a:solidFill>
            </a:endParaRPr>
          </a:p>
        </p:txBody>
      </p:sp>
      <p:cxnSp>
        <p:nvCxnSpPr>
          <p:cNvPr id="23" name="Connecteur droit 22"/>
          <p:cNvCxnSpPr/>
          <p:nvPr/>
        </p:nvCxnSpPr>
        <p:spPr>
          <a:xfrm>
            <a:off x="3059832" y="3789040"/>
            <a:ext cx="0" cy="936104"/>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 Box 19"/>
          <p:cNvSpPr txBox="1">
            <a:spLocks noChangeArrowheads="1"/>
          </p:cNvSpPr>
          <p:nvPr/>
        </p:nvSpPr>
        <p:spPr bwMode="auto">
          <a:xfrm>
            <a:off x="6084168" y="3717032"/>
            <a:ext cx="2088232" cy="369332"/>
          </a:xfrm>
          <a:prstGeom prst="rect">
            <a:avLst/>
          </a:prstGeom>
          <a:noFill/>
          <a:ln w="9525">
            <a:noFill/>
            <a:miter lim="800000"/>
            <a:headEnd/>
            <a:tailEnd/>
          </a:ln>
        </p:spPr>
        <p:txBody>
          <a:bodyPr wrap="square">
            <a:spAutoFit/>
          </a:bodyPr>
          <a:lstStyle/>
          <a:p>
            <a:pPr>
              <a:spcBef>
                <a:spcPct val="50000"/>
              </a:spcBef>
            </a:pPr>
            <a:r>
              <a:rPr kumimoji="1" lang="fr-FR" b="0" dirty="0" smtClean="0">
                <a:solidFill>
                  <a:srgbClr val="000000"/>
                </a:solidFill>
              </a:rPr>
              <a:t>   CT =      y </a:t>
            </a:r>
            <a:r>
              <a:rPr kumimoji="1" lang="fr-FR" b="0" dirty="0">
                <a:solidFill>
                  <a:srgbClr val="000000"/>
                </a:solidFill>
              </a:rPr>
              <a:t>= </a:t>
            </a:r>
            <a:r>
              <a:rPr kumimoji="1" lang="fr-FR" b="0" dirty="0" smtClean="0">
                <a:solidFill>
                  <a:srgbClr val="000000"/>
                </a:solidFill>
              </a:rPr>
              <a:t>a’x+b</a:t>
            </a:r>
            <a:endParaRPr kumimoji="1" lang="fr-FR" b="0" dirty="0">
              <a:solidFill>
                <a:srgbClr val="000000"/>
              </a:solidFill>
            </a:endParaRPr>
          </a:p>
        </p:txBody>
      </p:sp>
      <p:sp>
        <p:nvSpPr>
          <p:cNvPr id="27" name="Text Box 19"/>
          <p:cNvSpPr txBox="1">
            <a:spLocks noChangeArrowheads="1"/>
          </p:cNvSpPr>
          <p:nvPr/>
        </p:nvSpPr>
        <p:spPr bwMode="auto">
          <a:xfrm>
            <a:off x="2843808" y="3140968"/>
            <a:ext cx="576064" cy="400110"/>
          </a:xfrm>
          <a:prstGeom prst="rect">
            <a:avLst/>
          </a:prstGeom>
          <a:noFill/>
          <a:ln w="9525">
            <a:noFill/>
            <a:miter lim="800000"/>
            <a:headEnd/>
            <a:tailEnd/>
          </a:ln>
        </p:spPr>
        <p:txBody>
          <a:bodyPr wrap="square">
            <a:spAutoFit/>
          </a:bodyPr>
          <a:lstStyle/>
          <a:p>
            <a:pPr>
              <a:spcBef>
                <a:spcPct val="50000"/>
              </a:spcBef>
            </a:pPr>
            <a:r>
              <a:rPr kumimoji="1" lang="fr-FR" sz="2000" b="0" dirty="0" smtClean="0">
                <a:solidFill>
                  <a:srgbClr val="FF0000"/>
                </a:solidFill>
              </a:rPr>
              <a:t>SR</a:t>
            </a:r>
            <a:endParaRPr kumimoji="1" lang="fr-FR" sz="2000" b="0" dirty="0">
              <a:solidFill>
                <a:srgbClr val="FF0000"/>
              </a:solidFill>
            </a:endParaRPr>
          </a:p>
        </p:txBody>
      </p:sp>
      <p:sp>
        <p:nvSpPr>
          <p:cNvPr id="28" name="Text Box 19"/>
          <p:cNvSpPr txBox="1">
            <a:spLocks noChangeArrowheads="1"/>
          </p:cNvSpPr>
          <p:nvPr/>
        </p:nvSpPr>
        <p:spPr bwMode="auto">
          <a:xfrm>
            <a:off x="2915816" y="3284984"/>
            <a:ext cx="576064" cy="800219"/>
          </a:xfrm>
          <a:prstGeom prst="rect">
            <a:avLst/>
          </a:prstGeom>
          <a:noFill/>
          <a:ln w="9525">
            <a:noFill/>
            <a:miter lim="800000"/>
            <a:headEnd/>
            <a:tailEnd/>
          </a:ln>
        </p:spPr>
        <p:txBody>
          <a:bodyPr wrap="square">
            <a:spAutoFit/>
          </a:bodyPr>
          <a:lstStyle/>
          <a:p>
            <a:pPr>
              <a:spcBef>
                <a:spcPct val="50000"/>
              </a:spcBef>
            </a:pPr>
            <a:r>
              <a:rPr kumimoji="1" lang="fr-FR" b="0" dirty="0" smtClean="0">
                <a:solidFill>
                  <a:srgbClr val="000000"/>
                </a:solidFill>
              </a:rPr>
              <a:t>      </a:t>
            </a:r>
            <a:r>
              <a:rPr kumimoji="1" lang="fr-FR" sz="2800" b="0" dirty="0" smtClean="0">
                <a:solidFill>
                  <a:srgbClr val="FF0000"/>
                </a:solidFill>
              </a:rPr>
              <a:t>*</a:t>
            </a:r>
            <a:endParaRPr kumimoji="1" lang="fr-FR" b="0" dirty="0">
              <a:solidFill>
                <a:srgbClr val="FF0000"/>
              </a:solidFill>
            </a:endParaRPr>
          </a:p>
        </p:txBody>
      </p:sp>
      <p:sp>
        <p:nvSpPr>
          <p:cNvPr id="31" name="ZoneTexte 30"/>
          <p:cNvSpPr txBox="1"/>
          <p:nvPr/>
        </p:nvSpPr>
        <p:spPr>
          <a:xfrm>
            <a:off x="395536" y="5229200"/>
            <a:ext cx="8280920" cy="1508105"/>
          </a:xfrm>
          <a:prstGeom prst="rect">
            <a:avLst/>
          </a:prstGeom>
          <a:noFill/>
        </p:spPr>
        <p:txBody>
          <a:bodyPr wrap="square" rtlCol="0">
            <a:spAutoFit/>
          </a:bodyPr>
          <a:lstStyle/>
          <a:p>
            <a:r>
              <a:rPr lang="fr-FR" b="1" dirty="0" smtClean="0"/>
              <a:t>Avec: </a:t>
            </a:r>
          </a:p>
          <a:p>
            <a:pPr>
              <a:buFontTx/>
              <a:buChar char="-"/>
            </a:pPr>
            <a:r>
              <a:rPr lang="fr-FR" dirty="0" smtClean="0"/>
              <a:t>CT : Coût total</a:t>
            </a:r>
          </a:p>
          <a:p>
            <a:pPr>
              <a:buFontTx/>
              <a:buChar char="-"/>
            </a:pPr>
            <a:r>
              <a:rPr lang="fr-FR" dirty="0" smtClean="0"/>
              <a:t>a’ coût variable unitaire (taux de variabilité) = CV / CA</a:t>
            </a:r>
          </a:p>
          <a:p>
            <a:pPr>
              <a:buFontTx/>
              <a:buChar char="-"/>
            </a:pPr>
            <a:r>
              <a:rPr lang="fr-FR" dirty="0" smtClean="0"/>
              <a:t>b : Charges fixes</a:t>
            </a:r>
          </a:p>
          <a:p>
            <a:pPr>
              <a:buFontTx/>
              <a:buChar char="-"/>
            </a:pPr>
            <a:r>
              <a:rPr lang="fr-FR" sz="2000" dirty="0" smtClean="0"/>
              <a:t>x</a:t>
            </a:r>
            <a:r>
              <a:rPr lang="fr-FR" dirty="0" smtClean="0"/>
              <a:t> : Chiffres d’affaires (CA)  </a:t>
            </a:r>
            <a:endParaRPr lang="fr-FR" dirty="0"/>
          </a:p>
        </p:txBody>
      </p:sp>
      <p:sp>
        <p:nvSpPr>
          <p:cNvPr id="32" name="ZoneTexte 31"/>
          <p:cNvSpPr txBox="1"/>
          <p:nvPr/>
        </p:nvSpPr>
        <p:spPr>
          <a:xfrm>
            <a:off x="1475656" y="1052736"/>
            <a:ext cx="5760640" cy="400110"/>
          </a:xfrm>
          <a:prstGeom prst="rect">
            <a:avLst/>
          </a:prstGeom>
          <a:noFill/>
        </p:spPr>
        <p:txBody>
          <a:bodyPr wrap="square" rtlCol="0">
            <a:spAutoFit/>
          </a:bodyPr>
          <a:lstStyle/>
          <a:p>
            <a:pPr algn="ctr"/>
            <a:r>
              <a:rPr lang="fr-FR" sz="2000" b="1" dirty="0" smtClean="0"/>
              <a:t>1ére présentation: Chiffre d’affaires =Charges totales</a:t>
            </a:r>
            <a:endParaRPr lang="fr-FR" sz="2000" b="1" dirty="0"/>
          </a:p>
        </p:txBody>
      </p:sp>
      <p:cxnSp>
        <p:nvCxnSpPr>
          <p:cNvPr id="33" name="Connecteur droit avec flèche 32"/>
          <p:cNvCxnSpPr/>
          <p:nvPr/>
        </p:nvCxnSpPr>
        <p:spPr>
          <a:xfrm>
            <a:off x="6876256" y="2348880"/>
            <a:ext cx="28803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Connecteur droit avec flèche 34"/>
          <p:cNvCxnSpPr/>
          <p:nvPr/>
        </p:nvCxnSpPr>
        <p:spPr>
          <a:xfrm>
            <a:off x="6804248" y="3933056"/>
            <a:ext cx="21602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 Box 19"/>
          <p:cNvSpPr txBox="1">
            <a:spLocks noChangeArrowheads="1"/>
          </p:cNvSpPr>
          <p:nvPr/>
        </p:nvSpPr>
        <p:spPr bwMode="auto">
          <a:xfrm>
            <a:off x="2771800" y="4797152"/>
            <a:ext cx="576064" cy="400110"/>
          </a:xfrm>
          <a:prstGeom prst="rect">
            <a:avLst/>
          </a:prstGeom>
          <a:noFill/>
          <a:ln w="9525">
            <a:noFill/>
            <a:miter lim="800000"/>
            <a:headEnd/>
            <a:tailEnd/>
          </a:ln>
        </p:spPr>
        <p:txBody>
          <a:bodyPr wrap="square">
            <a:spAutoFit/>
          </a:bodyPr>
          <a:lstStyle/>
          <a:p>
            <a:pPr>
              <a:spcBef>
                <a:spcPct val="50000"/>
              </a:spcBef>
            </a:pPr>
            <a:r>
              <a:rPr kumimoji="1" lang="fr-FR" sz="2000" b="0" dirty="0" smtClean="0">
                <a:solidFill>
                  <a:srgbClr val="FF0000"/>
                </a:solidFill>
              </a:rPr>
              <a:t>SR</a:t>
            </a:r>
            <a:endParaRPr kumimoji="1" lang="fr-FR" sz="2000" b="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p:cNvSpPr>
            <a:spLocks noGrp="1" noChangeArrowheads="1"/>
          </p:cNvSpPr>
          <p:nvPr>
            <p:ph type="title"/>
          </p:nvPr>
        </p:nvSpPr>
        <p:spPr bwMode="auto">
          <a:xfrm>
            <a:off x="467544" y="260648"/>
            <a:ext cx="8229600" cy="578882"/>
          </a:xfrm>
          <a:prstGeom prst="flowChartAlternateProcess">
            <a:avLst/>
          </a:prstGeom>
          <a:gradFill rotWithShape="0">
            <a:gsLst>
              <a:gs pos="0">
                <a:srgbClr val="99CCFF"/>
              </a:gs>
              <a:gs pos="50000">
                <a:srgbClr val="FFFFFF"/>
              </a:gs>
              <a:gs pos="100000">
                <a:srgbClr val="99CCFF"/>
              </a:gs>
            </a:gsLst>
            <a:lin ang="5400000" scaled="1"/>
          </a:gradFill>
          <a:ln w="9525">
            <a:solidFill>
              <a:srgbClr val="FF0000"/>
            </a:solidFill>
            <a:miter lim="800000"/>
            <a:headEnd/>
            <a:tailEnd/>
          </a:ln>
          <a:effectLst>
            <a:outerShdw dist="107763" dir="18900000" algn="ctr" rotWithShape="0">
              <a:schemeClr val="bg2"/>
            </a:outerShdw>
          </a:effectLst>
        </p:spPr>
        <p:txBody>
          <a:bodyPr wrap="square">
            <a:spAutoFit/>
          </a:bodyPr>
          <a:lstStyle/>
          <a:p>
            <a:pPr algn="ctr">
              <a:defRPr/>
            </a:pPr>
            <a:r>
              <a:rPr lang="fr-FR" sz="2800" b="1" dirty="0" smtClean="0">
                <a:latin typeface="Times New Roman" pitchFamily="18" charset="0"/>
                <a:cs typeface="Times New Roman" pitchFamily="18" charset="0"/>
              </a:rPr>
              <a:t>Présentation graphique du seuil de rentabilité </a:t>
            </a:r>
            <a:endParaRPr lang="fr-FR" sz="2800" b="1" dirty="0">
              <a:latin typeface="Times New Roman" pitchFamily="18" charset="0"/>
              <a:cs typeface="Times New Roman" pitchFamily="18" charset="0"/>
            </a:endParaRPr>
          </a:p>
        </p:txBody>
      </p:sp>
      <p:grpSp>
        <p:nvGrpSpPr>
          <p:cNvPr id="2" name="Group 13"/>
          <p:cNvGrpSpPr>
            <a:grpSpLocks/>
          </p:cNvGrpSpPr>
          <p:nvPr/>
        </p:nvGrpSpPr>
        <p:grpSpPr bwMode="auto">
          <a:xfrm>
            <a:off x="323528" y="1485180"/>
            <a:ext cx="8137913" cy="3816028"/>
            <a:chOff x="463" y="2102"/>
            <a:chExt cx="1964" cy="1895"/>
          </a:xfrm>
        </p:grpSpPr>
        <p:sp>
          <p:nvSpPr>
            <p:cNvPr id="4" name="Line 14"/>
            <p:cNvSpPr>
              <a:spLocks noChangeShapeType="1"/>
            </p:cNvSpPr>
            <p:nvPr/>
          </p:nvSpPr>
          <p:spPr bwMode="auto">
            <a:xfrm flipV="1">
              <a:off x="672" y="2102"/>
              <a:ext cx="8" cy="1594"/>
            </a:xfrm>
            <a:prstGeom prst="line">
              <a:avLst/>
            </a:prstGeom>
            <a:noFill/>
            <a:ln w="9525">
              <a:solidFill>
                <a:srgbClr val="000000"/>
              </a:solidFill>
              <a:miter lim="800000"/>
              <a:headEnd/>
              <a:tailEnd type="triangle" w="med" len="med"/>
            </a:ln>
          </p:spPr>
          <p:txBody>
            <a:bodyPr wrap="none"/>
            <a:lstStyle/>
            <a:p>
              <a:endParaRPr lang="fr-FR"/>
            </a:p>
          </p:txBody>
        </p:sp>
        <p:sp>
          <p:nvSpPr>
            <p:cNvPr id="6" name="Line 15"/>
            <p:cNvSpPr>
              <a:spLocks noChangeShapeType="1"/>
            </p:cNvSpPr>
            <p:nvPr/>
          </p:nvSpPr>
          <p:spPr bwMode="auto">
            <a:xfrm>
              <a:off x="672" y="3696"/>
              <a:ext cx="1632" cy="0"/>
            </a:xfrm>
            <a:prstGeom prst="line">
              <a:avLst/>
            </a:prstGeom>
            <a:noFill/>
            <a:ln w="9525">
              <a:solidFill>
                <a:srgbClr val="000000"/>
              </a:solidFill>
              <a:miter lim="800000"/>
              <a:headEnd/>
              <a:tailEnd type="triangle" w="med" len="med"/>
            </a:ln>
          </p:spPr>
          <p:txBody>
            <a:bodyPr wrap="none"/>
            <a:lstStyle/>
            <a:p>
              <a:endParaRPr lang="fr-FR"/>
            </a:p>
          </p:txBody>
        </p:sp>
        <p:sp>
          <p:nvSpPr>
            <p:cNvPr id="7" name="Text Box 16"/>
            <p:cNvSpPr txBox="1">
              <a:spLocks noChangeArrowheads="1"/>
            </p:cNvSpPr>
            <p:nvPr/>
          </p:nvSpPr>
          <p:spPr bwMode="auto">
            <a:xfrm>
              <a:off x="1973" y="3764"/>
              <a:ext cx="419" cy="233"/>
            </a:xfrm>
            <a:prstGeom prst="rect">
              <a:avLst/>
            </a:prstGeom>
            <a:noFill/>
            <a:ln w="9525">
              <a:noFill/>
              <a:miter lim="800000"/>
              <a:headEnd/>
              <a:tailEnd/>
            </a:ln>
          </p:spPr>
          <p:txBody>
            <a:bodyPr wrap="square">
              <a:spAutoFit/>
            </a:bodyPr>
            <a:lstStyle/>
            <a:p>
              <a:pPr>
                <a:spcBef>
                  <a:spcPct val="50000"/>
                </a:spcBef>
              </a:pPr>
              <a:r>
                <a:rPr kumimoji="1" lang="fr-FR" sz="2000" dirty="0" smtClean="0">
                  <a:solidFill>
                    <a:srgbClr val="000000"/>
                  </a:solidFill>
                </a:rPr>
                <a:t>                   </a:t>
              </a:r>
              <a:endParaRPr kumimoji="1" lang="fr-FR" sz="2000" dirty="0">
                <a:solidFill>
                  <a:srgbClr val="000000"/>
                </a:solidFill>
              </a:endParaRPr>
            </a:p>
          </p:txBody>
        </p:sp>
        <p:sp>
          <p:nvSpPr>
            <p:cNvPr id="8" name="Text Box 17"/>
            <p:cNvSpPr txBox="1">
              <a:spLocks noChangeArrowheads="1"/>
            </p:cNvSpPr>
            <p:nvPr/>
          </p:nvSpPr>
          <p:spPr bwMode="auto">
            <a:xfrm>
              <a:off x="463" y="2172"/>
              <a:ext cx="199" cy="180"/>
            </a:xfrm>
            <a:prstGeom prst="rect">
              <a:avLst/>
            </a:prstGeom>
            <a:noFill/>
            <a:ln w="9525">
              <a:noFill/>
              <a:miter lim="800000"/>
              <a:headEnd/>
              <a:tailEnd/>
            </a:ln>
          </p:spPr>
          <p:txBody>
            <a:bodyPr wrap="square">
              <a:spAutoFit/>
            </a:bodyPr>
            <a:lstStyle/>
            <a:p>
              <a:pPr>
                <a:spcBef>
                  <a:spcPct val="50000"/>
                </a:spcBef>
              </a:pPr>
              <a:r>
                <a:rPr kumimoji="1" lang="fr-FR" b="1" dirty="0" smtClean="0">
                  <a:solidFill>
                    <a:srgbClr val="000000"/>
                  </a:solidFill>
                </a:rPr>
                <a:t>M/ CV</a:t>
              </a:r>
              <a:endParaRPr kumimoji="1" lang="fr-FR" sz="2800" b="1" dirty="0">
                <a:solidFill>
                  <a:srgbClr val="000000"/>
                </a:solidFill>
              </a:endParaRPr>
            </a:p>
          </p:txBody>
        </p:sp>
        <p:sp>
          <p:nvSpPr>
            <p:cNvPr id="9" name="Line 18"/>
            <p:cNvSpPr>
              <a:spLocks noChangeShapeType="1"/>
            </p:cNvSpPr>
            <p:nvPr/>
          </p:nvSpPr>
          <p:spPr bwMode="auto">
            <a:xfrm flipV="1">
              <a:off x="672" y="2424"/>
              <a:ext cx="1355" cy="1272"/>
            </a:xfrm>
            <a:prstGeom prst="line">
              <a:avLst/>
            </a:prstGeom>
            <a:noFill/>
            <a:ln w="9525">
              <a:solidFill>
                <a:srgbClr val="000000"/>
              </a:solidFill>
              <a:miter lim="800000"/>
              <a:headEnd/>
              <a:tailEnd/>
            </a:ln>
          </p:spPr>
          <p:txBody>
            <a:bodyPr wrap="none"/>
            <a:lstStyle/>
            <a:p>
              <a:endParaRPr lang="fr-FR"/>
            </a:p>
          </p:txBody>
        </p:sp>
        <p:sp>
          <p:nvSpPr>
            <p:cNvPr id="10" name="Text Box 19"/>
            <p:cNvSpPr txBox="1">
              <a:spLocks noChangeArrowheads="1"/>
            </p:cNvSpPr>
            <p:nvPr/>
          </p:nvSpPr>
          <p:spPr bwMode="auto">
            <a:xfrm>
              <a:off x="1940" y="2459"/>
              <a:ext cx="487" cy="183"/>
            </a:xfrm>
            <a:prstGeom prst="rect">
              <a:avLst/>
            </a:prstGeom>
            <a:noFill/>
            <a:ln w="9525">
              <a:noFill/>
              <a:miter lim="800000"/>
              <a:headEnd/>
              <a:tailEnd/>
            </a:ln>
          </p:spPr>
          <p:txBody>
            <a:bodyPr wrap="square">
              <a:spAutoFit/>
            </a:bodyPr>
            <a:lstStyle/>
            <a:p>
              <a:pPr>
                <a:spcBef>
                  <a:spcPct val="50000"/>
                </a:spcBef>
              </a:pPr>
              <a:r>
                <a:rPr kumimoji="1" lang="fr-FR" b="0" dirty="0" smtClean="0">
                  <a:solidFill>
                    <a:srgbClr val="000000"/>
                  </a:solidFill>
                </a:rPr>
                <a:t> M / CV        </a:t>
              </a:r>
              <a:r>
                <a:rPr kumimoji="1" lang="fr-FR" sz="1400" dirty="0" smtClean="0">
                  <a:solidFill>
                    <a:srgbClr val="000000"/>
                  </a:solidFill>
                </a:rPr>
                <a:t>y</a:t>
              </a:r>
              <a:r>
                <a:rPr kumimoji="1" lang="fr-FR" b="0" dirty="0" smtClean="0">
                  <a:solidFill>
                    <a:srgbClr val="000000"/>
                  </a:solidFill>
                </a:rPr>
                <a:t> =  </a:t>
              </a:r>
              <a:r>
                <a:rPr kumimoji="1" lang="fr-FR" b="0" dirty="0" err="1" smtClean="0">
                  <a:solidFill>
                    <a:srgbClr val="000000"/>
                  </a:solidFill>
                </a:rPr>
                <a:t>a’’x</a:t>
              </a:r>
              <a:endParaRPr kumimoji="1" lang="fr-FR" b="0" dirty="0">
                <a:solidFill>
                  <a:srgbClr val="000000"/>
                </a:solidFill>
              </a:endParaRPr>
            </a:p>
          </p:txBody>
        </p:sp>
      </p:grpSp>
      <p:sp>
        <p:nvSpPr>
          <p:cNvPr id="18" name="Line 18"/>
          <p:cNvSpPr>
            <a:spLocks noChangeShapeType="1"/>
          </p:cNvSpPr>
          <p:nvPr/>
        </p:nvSpPr>
        <p:spPr bwMode="auto">
          <a:xfrm flipV="1">
            <a:off x="1187624" y="3861048"/>
            <a:ext cx="5904656" cy="0"/>
          </a:xfrm>
          <a:prstGeom prst="line">
            <a:avLst/>
          </a:prstGeom>
          <a:noFill/>
          <a:ln w="9525">
            <a:solidFill>
              <a:srgbClr val="000000"/>
            </a:solidFill>
            <a:miter lim="800000"/>
            <a:headEnd/>
            <a:tailEnd/>
          </a:ln>
        </p:spPr>
        <p:txBody>
          <a:bodyPr wrap="none"/>
          <a:lstStyle/>
          <a:p>
            <a:endParaRPr lang="fr-FR"/>
          </a:p>
        </p:txBody>
      </p:sp>
      <p:sp>
        <p:nvSpPr>
          <p:cNvPr id="19" name="Rectangle 18"/>
          <p:cNvSpPr/>
          <p:nvPr/>
        </p:nvSpPr>
        <p:spPr>
          <a:xfrm>
            <a:off x="6300192" y="4797152"/>
            <a:ext cx="1368152" cy="400110"/>
          </a:xfrm>
          <a:prstGeom prst="rect">
            <a:avLst/>
          </a:prstGeom>
        </p:spPr>
        <p:txBody>
          <a:bodyPr wrap="square">
            <a:spAutoFit/>
          </a:bodyPr>
          <a:lstStyle/>
          <a:p>
            <a:r>
              <a:rPr kumimoji="1" lang="fr-FR" sz="2000" dirty="0" smtClean="0">
                <a:solidFill>
                  <a:srgbClr val="000000"/>
                </a:solidFill>
              </a:rPr>
              <a:t>Activité/CA</a:t>
            </a:r>
            <a:endParaRPr lang="fr-FR" dirty="0"/>
          </a:p>
        </p:txBody>
      </p:sp>
      <p:sp>
        <p:nvSpPr>
          <p:cNvPr id="20" name="Text Box 19"/>
          <p:cNvSpPr txBox="1">
            <a:spLocks noChangeArrowheads="1"/>
          </p:cNvSpPr>
          <p:nvPr/>
        </p:nvSpPr>
        <p:spPr bwMode="auto">
          <a:xfrm>
            <a:off x="4860033" y="2924944"/>
            <a:ext cx="1584176" cy="369332"/>
          </a:xfrm>
          <a:prstGeom prst="rect">
            <a:avLst/>
          </a:prstGeom>
          <a:noFill/>
          <a:ln w="9525">
            <a:noFill/>
            <a:miter lim="800000"/>
            <a:headEnd/>
            <a:tailEnd/>
          </a:ln>
        </p:spPr>
        <p:txBody>
          <a:bodyPr wrap="square">
            <a:spAutoFit/>
          </a:bodyPr>
          <a:lstStyle/>
          <a:p>
            <a:pPr>
              <a:spcBef>
                <a:spcPct val="50000"/>
              </a:spcBef>
            </a:pPr>
            <a:r>
              <a:rPr kumimoji="1" lang="fr-FR" b="0" dirty="0" smtClean="0">
                <a:solidFill>
                  <a:srgbClr val="000000"/>
                </a:solidFill>
              </a:rPr>
              <a:t>      Bénéfice</a:t>
            </a:r>
            <a:endParaRPr kumimoji="1" lang="fr-FR" b="0" dirty="0">
              <a:solidFill>
                <a:srgbClr val="000000"/>
              </a:solidFill>
            </a:endParaRPr>
          </a:p>
        </p:txBody>
      </p:sp>
      <p:sp>
        <p:nvSpPr>
          <p:cNvPr id="21" name="Text Box 19"/>
          <p:cNvSpPr txBox="1">
            <a:spLocks noChangeArrowheads="1"/>
          </p:cNvSpPr>
          <p:nvPr/>
        </p:nvSpPr>
        <p:spPr bwMode="auto">
          <a:xfrm>
            <a:off x="1547664" y="3933056"/>
            <a:ext cx="792088" cy="369332"/>
          </a:xfrm>
          <a:prstGeom prst="rect">
            <a:avLst/>
          </a:prstGeom>
          <a:noFill/>
          <a:ln w="9525">
            <a:noFill/>
            <a:miter lim="800000"/>
            <a:headEnd/>
            <a:tailEnd/>
          </a:ln>
        </p:spPr>
        <p:txBody>
          <a:bodyPr wrap="square">
            <a:spAutoFit/>
          </a:bodyPr>
          <a:lstStyle/>
          <a:p>
            <a:pPr>
              <a:spcBef>
                <a:spcPct val="50000"/>
              </a:spcBef>
            </a:pPr>
            <a:r>
              <a:rPr kumimoji="1" lang="fr-FR" b="0" dirty="0" smtClean="0">
                <a:solidFill>
                  <a:srgbClr val="000000"/>
                </a:solidFill>
              </a:rPr>
              <a:t>Perte</a:t>
            </a:r>
            <a:endParaRPr kumimoji="1" lang="fr-FR" b="0" dirty="0">
              <a:solidFill>
                <a:srgbClr val="000000"/>
              </a:solidFill>
            </a:endParaRPr>
          </a:p>
        </p:txBody>
      </p:sp>
      <p:cxnSp>
        <p:nvCxnSpPr>
          <p:cNvPr id="23" name="Connecteur droit 22"/>
          <p:cNvCxnSpPr/>
          <p:nvPr/>
        </p:nvCxnSpPr>
        <p:spPr>
          <a:xfrm>
            <a:off x="3059832" y="3789040"/>
            <a:ext cx="0" cy="936104"/>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 Box 19"/>
          <p:cNvSpPr txBox="1">
            <a:spLocks noChangeArrowheads="1"/>
          </p:cNvSpPr>
          <p:nvPr/>
        </p:nvSpPr>
        <p:spPr bwMode="auto">
          <a:xfrm>
            <a:off x="5940152" y="4005064"/>
            <a:ext cx="2232248" cy="369332"/>
          </a:xfrm>
          <a:prstGeom prst="rect">
            <a:avLst/>
          </a:prstGeom>
          <a:noFill/>
          <a:ln w="9525">
            <a:noFill/>
            <a:miter lim="800000"/>
            <a:headEnd/>
            <a:tailEnd/>
          </a:ln>
        </p:spPr>
        <p:txBody>
          <a:bodyPr wrap="square">
            <a:spAutoFit/>
          </a:bodyPr>
          <a:lstStyle/>
          <a:p>
            <a:pPr>
              <a:spcBef>
                <a:spcPct val="50000"/>
              </a:spcBef>
            </a:pPr>
            <a:r>
              <a:rPr kumimoji="1" lang="fr-FR" b="0" dirty="0" smtClean="0">
                <a:solidFill>
                  <a:srgbClr val="000000"/>
                </a:solidFill>
              </a:rPr>
              <a:t>   CF        y =M/CV = b</a:t>
            </a:r>
            <a:endParaRPr kumimoji="1" lang="fr-FR" b="0" dirty="0">
              <a:solidFill>
                <a:srgbClr val="000000"/>
              </a:solidFill>
            </a:endParaRPr>
          </a:p>
        </p:txBody>
      </p:sp>
      <p:sp>
        <p:nvSpPr>
          <p:cNvPr id="27" name="Text Box 19"/>
          <p:cNvSpPr txBox="1">
            <a:spLocks noChangeArrowheads="1"/>
          </p:cNvSpPr>
          <p:nvPr/>
        </p:nvSpPr>
        <p:spPr bwMode="auto">
          <a:xfrm>
            <a:off x="2843808" y="3212976"/>
            <a:ext cx="576064" cy="400110"/>
          </a:xfrm>
          <a:prstGeom prst="rect">
            <a:avLst/>
          </a:prstGeom>
          <a:noFill/>
          <a:ln w="9525">
            <a:noFill/>
            <a:miter lim="800000"/>
            <a:headEnd/>
            <a:tailEnd/>
          </a:ln>
        </p:spPr>
        <p:txBody>
          <a:bodyPr wrap="square">
            <a:spAutoFit/>
          </a:bodyPr>
          <a:lstStyle/>
          <a:p>
            <a:pPr>
              <a:spcBef>
                <a:spcPct val="50000"/>
              </a:spcBef>
            </a:pPr>
            <a:r>
              <a:rPr kumimoji="1" lang="fr-FR" sz="2000" b="0" dirty="0" smtClean="0">
                <a:solidFill>
                  <a:srgbClr val="FF0000"/>
                </a:solidFill>
              </a:rPr>
              <a:t>SR</a:t>
            </a:r>
            <a:endParaRPr kumimoji="1" lang="fr-FR" sz="2000" b="0" dirty="0">
              <a:solidFill>
                <a:srgbClr val="FF0000"/>
              </a:solidFill>
            </a:endParaRPr>
          </a:p>
        </p:txBody>
      </p:sp>
      <p:sp>
        <p:nvSpPr>
          <p:cNvPr id="28" name="Text Box 19"/>
          <p:cNvSpPr txBox="1">
            <a:spLocks noChangeArrowheads="1"/>
          </p:cNvSpPr>
          <p:nvPr/>
        </p:nvSpPr>
        <p:spPr bwMode="auto">
          <a:xfrm>
            <a:off x="2915816" y="3356993"/>
            <a:ext cx="576064" cy="800219"/>
          </a:xfrm>
          <a:prstGeom prst="rect">
            <a:avLst/>
          </a:prstGeom>
          <a:noFill/>
          <a:ln w="9525">
            <a:noFill/>
            <a:miter lim="800000"/>
            <a:headEnd/>
            <a:tailEnd/>
          </a:ln>
        </p:spPr>
        <p:txBody>
          <a:bodyPr wrap="square">
            <a:spAutoFit/>
          </a:bodyPr>
          <a:lstStyle/>
          <a:p>
            <a:pPr>
              <a:spcBef>
                <a:spcPct val="50000"/>
              </a:spcBef>
            </a:pPr>
            <a:r>
              <a:rPr kumimoji="1" lang="fr-FR" b="0" dirty="0" smtClean="0">
                <a:solidFill>
                  <a:srgbClr val="000000"/>
                </a:solidFill>
              </a:rPr>
              <a:t>      </a:t>
            </a:r>
            <a:r>
              <a:rPr kumimoji="1" lang="fr-FR" sz="2800" b="0" dirty="0" smtClean="0">
                <a:solidFill>
                  <a:srgbClr val="FF0000"/>
                </a:solidFill>
              </a:rPr>
              <a:t>*</a:t>
            </a:r>
            <a:endParaRPr kumimoji="1" lang="fr-FR" b="0" dirty="0">
              <a:solidFill>
                <a:srgbClr val="FF0000"/>
              </a:solidFill>
            </a:endParaRPr>
          </a:p>
        </p:txBody>
      </p:sp>
      <p:sp>
        <p:nvSpPr>
          <p:cNvPr id="31" name="ZoneTexte 30"/>
          <p:cNvSpPr txBox="1"/>
          <p:nvPr/>
        </p:nvSpPr>
        <p:spPr>
          <a:xfrm>
            <a:off x="395536" y="5157192"/>
            <a:ext cx="8208912" cy="1538883"/>
          </a:xfrm>
          <a:prstGeom prst="rect">
            <a:avLst/>
          </a:prstGeom>
          <a:noFill/>
        </p:spPr>
        <p:txBody>
          <a:bodyPr wrap="square" rtlCol="0">
            <a:spAutoFit/>
          </a:bodyPr>
          <a:lstStyle/>
          <a:p>
            <a:r>
              <a:rPr lang="fr-FR" b="1" dirty="0" smtClean="0"/>
              <a:t>Avec: </a:t>
            </a:r>
          </a:p>
          <a:p>
            <a:pPr>
              <a:buFontTx/>
              <a:buChar char="-"/>
            </a:pPr>
            <a:r>
              <a:rPr kumimoji="1" lang="fr-FR" dirty="0" smtClean="0">
                <a:solidFill>
                  <a:srgbClr val="000000"/>
                </a:solidFill>
              </a:rPr>
              <a:t>M/ CV </a:t>
            </a:r>
            <a:r>
              <a:rPr lang="fr-FR" dirty="0" smtClean="0"/>
              <a:t> : Marge sur coût variable </a:t>
            </a:r>
          </a:p>
          <a:p>
            <a:pPr>
              <a:buFontTx/>
              <a:buChar char="-"/>
            </a:pPr>
            <a:r>
              <a:rPr lang="fr-FR" dirty="0" smtClean="0"/>
              <a:t>a’’ Taux de marge sur coût variable.</a:t>
            </a:r>
          </a:p>
          <a:p>
            <a:pPr>
              <a:buFontTx/>
              <a:buChar char="-"/>
            </a:pPr>
            <a:r>
              <a:rPr lang="fr-FR" dirty="0" smtClean="0"/>
              <a:t>b : Charges fixes</a:t>
            </a:r>
          </a:p>
          <a:p>
            <a:pPr>
              <a:buFontTx/>
              <a:buChar char="-"/>
            </a:pPr>
            <a:r>
              <a:rPr lang="fr-FR" sz="2000" dirty="0" smtClean="0"/>
              <a:t>x</a:t>
            </a:r>
            <a:r>
              <a:rPr lang="fr-FR" dirty="0" smtClean="0"/>
              <a:t> : Niveau d’activité / Chiffres d’affaires (CA)  </a:t>
            </a:r>
            <a:endParaRPr lang="fr-FR" dirty="0"/>
          </a:p>
        </p:txBody>
      </p:sp>
      <p:sp>
        <p:nvSpPr>
          <p:cNvPr id="32" name="ZoneTexte 31"/>
          <p:cNvSpPr txBox="1"/>
          <p:nvPr/>
        </p:nvSpPr>
        <p:spPr>
          <a:xfrm>
            <a:off x="1475656" y="1052736"/>
            <a:ext cx="6480720" cy="400110"/>
          </a:xfrm>
          <a:prstGeom prst="rect">
            <a:avLst/>
          </a:prstGeom>
          <a:noFill/>
        </p:spPr>
        <p:txBody>
          <a:bodyPr wrap="square" rtlCol="0">
            <a:spAutoFit/>
          </a:bodyPr>
          <a:lstStyle/>
          <a:p>
            <a:pPr algn="ctr"/>
            <a:r>
              <a:rPr lang="fr-FR" sz="2000" b="1" dirty="0" smtClean="0"/>
              <a:t>2éme présentation: Marge sur coût variable =Charges fixes</a:t>
            </a:r>
            <a:endParaRPr lang="fr-FR" sz="2000" b="1" dirty="0"/>
          </a:p>
        </p:txBody>
      </p:sp>
      <p:cxnSp>
        <p:nvCxnSpPr>
          <p:cNvPr id="25" name="Connecteur droit avec flèche 24"/>
          <p:cNvCxnSpPr/>
          <p:nvPr/>
        </p:nvCxnSpPr>
        <p:spPr>
          <a:xfrm>
            <a:off x="6516216" y="4221088"/>
            <a:ext cx="21602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Connecteur droit avec flèche 33"/>
          <p:cNvCxnSpPr/>
          <p:nvPr/>
        </p:nvCxnSpPr>
        <p:spPr>
          <a:xfrm>
            <a:off x="7308304" y="2420888"/>
            <a:ext cx="21602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ZoneTexte 34"/>
          <p:cNvSpPr txBox="1"/>
          <p:nvPr/>
        </p:nvSpPr>
        <p:spPr>
          <a:xfrm>
            <a:off x="2843808" y="4725144"/>
            <a:ext cx="415498" cy="369332"/>
          </a:xfrm>
          <a:prstGeom prst="rect">
            <a:avLst/>
          </a:prstGeom>
          <a:noFill/>
        </p:spPr>
        <p:txBody>
          <a:bodyPr wrap="none" rtlCol="0">
            <a:spAutoFit/>
          </a:bodyPr>
          <a:lstStyle/>
          <a:p>
            <a:r>
              <a:rPr lang="fr-FR" dirty="0" smtClean="0">
                <a:solidFill>
                  <a:srgbClr val="FF0000"/>
                </a:solidFill>
              </a:rPr>
              <a:t>SR</a:t>
            </a:r>
            <a:endParaRPr lang="fr-FR"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1340768"/>
            <a:ext cx="8640960" cy="4739759"/>
          </a:xfrm>
          <a:prstGeom prst="rect">
            <a:avLst/>
          </a:prstGeom>
        </p:spPr>
        <p:txBody>
          <a:bodyPr wrap="square">
            <a:spAutoFit/>
          </a:bodyPr>
          <a:lstStyle/>
          <a:p>
            <a:r>
              <a:rPr lang="fr-FR" sz="2400" b="1" dirty="0" smtClean="0"/>
              <a:t>Application 1 : </a:t>
            </a:r>
          </a:p>
          <a:p>
            <a:endParaRPr lang="fr-FR" dirty="0" smtClean="0"/>
          </a:p>
          <a:p>
            <a:r>
              <a:rPr lang="fr-FR" sz="2000" dirty="0" smtClean="0"/>
              <a:t>Soit un chiffre d’affaires réalisé par une entreprise de 150 000,00 DH. </a:t>
            </a:r>
          </a:p>
          <a:p>
            <a:r>
              <a:rPr lang="fr-FR" sz="2000" dirty="0" smtClean="0"/>
              <a:t>Montants des charges : </a:t>
            </a:r>
          </a:p>
          <a:p>
            <a:r>
              <a:rPr lang="fr-FR" sz="2000" dirty="0" smtClean="0"/>
              <a:t>•  variables : 90 000,00 DH. </a:t>
            </a:r>
          </a:p>
          <a:p>
            <a:r>
              <a:rPr lang="fr-FR" sz="2000" dirty="0" smtClean="0"/>
              <a:t>•  fixes : 40 000,00 DH. </a:t>
            </a:r>
          </a:p>
          <a:p>
            <a:endParaRPr lang="fr-FR" sz="2000" dirty="0" smtClean="0"/>
          </a:p>
          <a:p>
            <a:r>
              <a:rPr lang="fr-FR" sz="2000" b="1" dirty="0" smtClean="0"/>
              <a:t> TAF: </a:t>
            </a:r>
          </a:p>
          <a:p>
            <a:r>
              <a:rPr lang="fr-FR" sz="2000" dirty="0" smtClean="0"/>
              <a:t>1.  Calculer la marge sur coût variable et le résultat. En déduire le taux de charges variable et  le taux de la marge sur coût variable.</a:t>
            </a:r>
          </a:p>
          <a:p>
            <a:r>
              <a:rPr lang="fr-FR" sz="2000" dirty="0" smtClean="0"/>
              <a:t>2. Déterminer  graphiquement  et  par  le  calcul  le  seuil  de  rentabilité (SR)  pour  lequel </a:t>
            </a:r>
          </a:p>
          <a:p>
            <a:r>
              <a:rPr lang="fr-FR" sz="2000" dirty="0" smtClean="0"/>
              <a:t>=&gt; M/CV = CF ; </a:t>
            </a:r>
          </a:p>
          <a:p>
            <a:r>
              <a:rPr lang="fr-FR" sz="2000" dirty="0" smtClean="0"/>
              <a:t>3. Déterminer graphiquement et par le calcul le seuil de rentabilité (SR) pour lequel =&gt; CA = CT ; </a:t>
            </a:r>
          </a:p>
        </p:txBody>
      </p:sp>
      <p:sp>
        <p:nvSpPr>
          <p:cNvPr id="6" name="AutoShape 2"/>
          <p:cNvSpPr>
            <a:spLocks noChangeArrowheads="1"/>
          </p:cNvSpPr>
          <p:nvPr/>
        </p:nvSpPr>
        <p:spPr bwMode="auto">
          <a:xfrm>
            <a:off x="827584" y="404664"/>
            <a:ext cx="7344816" cy="578882"/>
          </a:xfrm>
          <a:prstGeom prst="flowChartAlternateProcess">
            <a:avLst/>
          </a:prstGeom>
          <a:gradFill rotWithShape="0">
            <a:gsLst>
              <a:gs pos="0">
                <a:srgbClr val="99CCFF"/>
              </a:gs>
              <a:gs pos="50000">
                <a:srgbClr val="FFFFFF"/>
              </a:gs>
              <a:gs pos="100000">
                <a:srgbClr val="99CCFF"/>
              </a:gs>
            </a:gsLst>
            <a:lin ang="5400000" scaled="1"/>
          </a:gradFill>
          <a:ln w="9525">
            <a:solidFill>
              <a:srgbClr val="FF0000"/>
            </a:solidFill>
            <a:miter lim="800000"/>
            <a:headEnd/>
            <a:tailEnd/>
          </a:ln>
          <a:effectLst>
            <a:outerShdw dist="107763" dir="18900000" algn="ctr" rotWithShape="0">
              <a:schemeClr val="bg2"/>
            </a:outerShdw>
          </a:effectLst>
        </p:spPr>
        <p:txBody>
          <a:bodyPr wrap="square">
            <a:spAutoFit/>
          </a:bodyPr>
          <a:lstStyle/>
          <a:p>
            <a:pPr algn="ctr">
              <a:defRPr/>
            </a:pPr>
            <a:r>
              <a:rPr lang="fr-FR" sz="2800" b="1" dirty="0" smtClean="0"/>
              <a:t>Applications / Exercices du </a:t>
            </a:r>
            <a:r>
              <a:rPr lang="fr-FR" sz="2800" b="1" dirty="0" smtClean="0">
                <a:latin typeface="Times New Roman" pitchFamily="18" charset="0"/>
                <a:cs typeface="Times New Roman" pitchFamily="18" charset="0"/>
              </a:rPr>
              <a:t>seuil de rentabilité</a:t>
            </a:r>
            <a:r>
              <a:rPr lang="fr-FR" sz="2800" b="1" dirty="0" smtClean="0"/>
              <a:t> </a:t>
            </a:r>
            <a:endParaRPr lang="fr-FR" sz="2800" b="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539</TotalTime>
  <Words>1133</Words>
  <Application>Microsoft Office PowerPoint</Application>
  <PresentationFormat>Affichage à l'écran (4:3)</PresentationFormat>
  <Paragraphs>148</Paragraphs>
  <Slides>18</Slides>
  <Notes>0</Notes>
  <HiddenSlides>0</HiddenSlides>
  <MMClips>0</MMClips>
  <ScaleCrop>false</ScaleCrop>
  <HeadingPairs>
    <vt:vector size="4" baseType="variant">
      <vt:variant>
        <vt:lpstr>Thème</vt:lpstr>
      </vt:variant>
      <vt:variant>
        <vt:i4>1</vt:i4>
      </vt:variant>
      <vt:variant>
        <vt:lpstr>Titres des diapositives</vt:lpstr>
      </vt:variant>
      <vt:variant>
        <vt:i4>18</vt:i4>
      </vt:variant>
    </vt:vector>
  </HeadingPairs>
  <TitlesOfParts>
    <vt:vector size="19" baseType="lpstr">
      <vt:lpstr>Thème Office</vt:lpstr>
      <vt:lpstr>Diapositive 1</vt:lpstr>
      <vt:lpstr>Introduction: La gestion courante de l’entreprise peut soulever des questions dont on peut citer: - Quel chiffre d’affaires permettra la couverture des charges de l’entreprise ? - Combien d’unités de produits faut-il vendre pour réaliser un bénéfice donné ?   La méthode du seuil de rentabilité (SR) permet de répondre à ces questions. </vt:lpstr>
      <vt:lpstr>Diapositive 3</vt:lpstr>
      <vt:lpstr>Diapositive 4</vt:lpstr>
      <vt:lpstr>Diapositive 5</vt:lpstr>
      <vt:lpstr>Diapositive 6</vt:lpstr>
      <vt:lpstr>Présentation graphique du seuil de rentabilité </vt:lpstr>
      <vt:lpstr>Présentation graphique du seuil de rentabilité </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s</dc:creator>
  <cp:lastModifiedBy>s</cp:lastModifiedBy>
  <cp:revision>60</cp:revision>
  <dcterms:created xsi:type="dcterms:W3CDTF">2017-04-01T18:29:49Z</dcterms:created>
  <dcterms:modified xsi:type="dcterms:W3CDTF">2017-04-14T10:59:00Z</dcterms:modified>
</cp:coreProperties>
</file>