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8" r:id="rId3"/>
    <p:sldId id="259" r:id="rId4"/>
    <p:sldId id="260" r:id="rId5"/>
    <p:sldId id="261" r:id="rId6"/>
    <p:sldId id="277" r:id="rId7"/>
    <p:sldId id="263" r:id="rId8"/>
    <p:sldId id="266" r:id="rId9"/>
    <p:sldId id="265" r:id="rId10"/>
    <p:sldId id="274" r:id="rId11"/>
    <p:sldId id="275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82A7-F9FF-4CA4-B232-643508A4F837}" type="datetimeFigureOut">
              <a:rPr lang="en-CA" smtClean="0"/>
              <a:pPr/>
              <a:t>22/03/2017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743-C994-4081-89A2-CB6EC7F5171B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56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82A7-F9FF-4CA4-B232-643508A4F837}" type="datetimeFigureOut">
              <a:rPr lang="en-CA" smtClean="0"/>
              <a:pPr/>
              <a:t>22/03/2017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743-C994-4081-89A2-CB6EC7F5171B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1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82A7-F9FF-4CA4-B232-643508A4F837}" type="datetimeFigureOut">
              <a:rPr lang="en-CA" smtClean="0"/>
              <a:pPr/>
              <a:t>22/03/2017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743-C994-4081-89A2-CB6EC7F5171B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82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82A7-F9FF-4CA4-B232-643508A4F837}" type="datetimeFigureOut">
              <a:rPr lang="en-CA" smtClean="0"/>
              <a:pPr/>
              <a:t>22/03/2017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743-C994-4081-89A2-CB6EC7F5171B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74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82A7-F9FF-4CA4-B232-643508A4F837}" type="datetimeFigureOut">
              <a:rPr lang="en-CA" smtClean="0"/>
              <a:pPr/>
              <a:t>22/03/2017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743-C994-4081-89A2-CB6EC7F5171B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779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82A7-F9FF-4CA4-B232-643508A4F837}" type="datetimeFigureOut">
              <a:rPr lang="en-CA" smtClean="0"/>
              <a:pPr/>
              <a:t>22/03/2017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743-C994-4081-89A2-CB6EC7F5171B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924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82A7-F9FF-4CA4-B232-643508A4F837}" type="datetimeFigureOut">
              <a:rPr lang="en-CA" smtClean="0"/>
              <a:pPr/>
              <a:t>22/03/2017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743-C994-4081-89A2-CB6EC7F5171B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560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82A7-F9FF-4CA4-B232-643508A4F837}" type="datetimeFigureOut">
              <a:rPr lang="en-CA" smtClean="0"/>
              <a:pPr/>
              <a:t>22/03/2017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743-C994-4081-89A2-CB6EC7F5171B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49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82A7-F9FF-4CA4-B232-643508A4F837}" type="datetimeFigureOut">
              <a:rPr lang="en-CA" smtClean="0"/>
              <a:pPr/>
              <a:t>22/03/2017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743-C994-4081-89A2-CB6EC7F5171B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61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82A7-F9FF-4CA4-B232-643508A4F837}" type="datetimeFigureOut">
              <a:rPr lang="en-CA" smtClean="0"/>
              <a:pPr/>
              <a:t>22/03/2017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743-C994-4081-89A2-CB6EC7F5171B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729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82A7-F9FF-4CA4-B232-643508A4F837}" type="datetimeFigureOut">
              <a:rPr lang="en-CA" smtClean="0"/>
              <a:pPr/>
              <a:t>22/03/2017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743-C994-4081-89A2-CB6EC7F5171B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25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982A7-F9FF-4CA4-B232-643508A4F837}" type="datetimeFigureOut">
              <a:rPr lang="en-CA" smtClean="0"/>
              <a:pPr/>
              <a:t>22/03/2017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7C743-C994-4081-89A2-CB6EC7F5171B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08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fr.wikipedia.org/wiki/Entrepreneu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fer.mg/cours/analyse-projet/mod1/entrepreneuriat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980728"/>
            <a:ext cx="8532440" cy="56166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CA" sz="2000" dirty="0" smtClean="0"/>
              <a:t>Quelle est la base indispensable pour devenir entrepreneur ?</a:t>
            </a:r>
          </a:p>
          <a:p>
            <a:pPr marL="342900" indent="-342900">
              <a:buFont typeface="Arial" pitchFamily="34" charset="0"/>
              <a:buChar char="•"/>
            </a:pPr>
            <a:endParaRPr lang="fr-CA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CA" sz="2000" dirty="0" smtClean="0"/>
              <a:t>Est-ce que votre parcours </a:t>
            </a:r>
            <a:r>
              <a:rPr lang="fr-CA" sz="2000" dirty="0" smtClean="0"/>
              <a:t>sera</a:t>
            </a:r>
            <a:r>
              <a:rPr lang="fr-CA" sz="2000" dirty="0" smtClean="0"/>
              <a:t> </a:t>
            </a:r>
            <a:r>
              <a:rPr lang="fr-CA" sz="2000" dirty="0" smtClean="0"/>
              <a:t>planifié ?</a:t>
            </a:r>
          </a:p>
          <a:p>
            <a:pPr marL="342900" indent="-342900">
              <a:buFont typeface="Arial" pitchFamily="34" charset="0"/>
              <a:buChar char="•"/>
            </a:pPr>
            <a:endParaRPr lang="fr-CA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CA" sz="2000" dirty="0" smtClean="0"/>
              <a:t>Quelles sont les difficultés </a:t>
            </a:r>
            <a:r>
              <a:rPr lang="fr-CA" sz="2000" dirty="0" smtClean="0"/>
              <a:t>à rencontrer </a:t>
            </a:r>
            <a:r>
              <a:rPr lang="fr-CA" sz="2000" dirty="0" smtClean="0"/>
              <a:t>?</a:t>
            </a:r>
          </a:p>
          <a:p>
            <a:pPr marL="342900" indent="-342900">
              <a:buFont typeface="Arial" pitchFamily="34" charset="0"/>
              <a:buChar char="•"/>
            </a:pPr>
            <a:endParaRPr lang="fr-CA" sz="15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CA" sz="2000" dirty="0" smtClean="0"/>
              <a:t>Est-ce qu’on manque d’informations </a:t>
            </a:r>
            <a:r>
              <a:rPr lang="fr-CA" sz="2000" dirty="0" smtClean="0"/>
              <a:t>stratégiques, pays Maroc </a:t>
            </a:r>
            <a:r>
              <a:rPr lang="fr-CA" sz="2000" dirty="0" smtClean="0"/>
              <a:t>?</a:t>
            </a:r>
          </a:p>
          <a:p>
            <a:pPr marL="342900" indent="-342900">
              <a:buFont typeface="Arial" pitchFamily="34" charset="0"/>
              <a:buChar char="•"/>
            </a:pPr>
            <a:endParaRPr lang="fr-CA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CA" sz="2000" dirty="0" smtClean="0"/>
              <a:t>Est-ce qu’on manque de moyens </a:t>
            </a:r>
            <a:r>
              <a:rPr lang="fr-CA" sz="2000" dirty="0" smtClean="0"/>
              <a:t>humains au Maroc </a:t>
            </a:r>
            <a:r>
              <a:rPr lang="fr-CA" sz="2000" dirty="0" smtClean="0"/>
              <a:t>?</a:t>
            </a:r>
          </a:p>
          <a:p>
            <a:pPr marL="342900" indent="-342900">
              <a:buFont typeface="Arial" pitchFamily="34" charset="0"/>
              <a:buChar char="•"/>
            </a:pPr>
            <a:endParaRPr lang="fr-CA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CA" sz="2000" dirty="0" smtClean="0"/>
              <a:t>Est-ce qu’on manque d’appuis </a:t>
            </a:r>
            <a:r>
              <a:rPr lang="fr-CA" sz="2000" dirty="0" smtClean="0"/>
              <a:t>gouvernement Marocain </a:t>
            </a:r>
            <a:r>
              <a:rPr lang="fr-CA" sz="2000" dirty="0" smtClean="0"/>
              <a:t>?</a:t>
            </a:r>
          </a:p>
          <a:p>
            <a:pPr marL="342900" indent="-342900">
              <a:buFont typeface="Arial" pitchFamily="34" charset="0"/>
              <a:buChar char="•"/>
            </a:pPr>
            <a:endParaRPr lang="fr-CA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CA" sz="2000" dirty="0" smtClean="0"/>
              <a:t>Est-ce qu’on manque de compréhension de la </a:t>
            </a:r>
            <a:r>
              <a:rPr lang="fr-CA" sz="2000" dirty="0" smtClean="0"/>
              <a:t>société entrepreneure </a:t>
            </a:r>
            <a:r>
              <a:rPr lang="fr-CA" sz="2000" dirty="0" smtClean="0"/>
              <a:t>?</a:t>
            </a:r>
          </a:p>
          <a:p>
            <a:pPr marL="342900" indent="-342900">
              <a:buFont typeface="Arial" pitchFamily="34" charset="0"/>
              <a:buChar char="•"/>
            </a:pPr>
            <a:endParaRPr lang="fr-CA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CA" sz="2000" dirty="0" smtClean="0"/>
              <a:t>Est-ce qu’on manque d’argent ?</a:t>
            </a:r>
          </a:p>
          <a:p>
            <a:pPr marL="342900" indent="-342900">
              <a:buFont typeface="Arial" pitchFamily="34" charset="0"/>
              <a:buChar char="•"/>
            </a:pPr>
            <a:endParaRPr lang="fr-CA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CA" sz="2000" dirty="0" smtClean="0"/>
              <a:t>Comment pourrait-on améliorer la situation des entrepreneurs débutants au Maroc ?</a:t>
            </a:r>
          </a:p>
          <a:p>
            <a:pPr marL="342900" indent="-342900">
              <a:buFont typeface="Arial" pitchFamily="34" charset="0"/>
              <a:buChar char="•"/>
            </a:pPr>
            <a:endParaRPr lang="fr-CA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fr-CA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7046912" y="6520259"/>
            <a:ext cx="2133600" cy="365125"/>
          </a:xfrm>
        </p:spPr>
        <p:txBody>
          <a:bodyPr/>
          <a:lstStyle/>
          <a:p>
            <a:pPr>
              <a:defRPr/>
            </a:pPr>
            <a:fld id="{F9E05238-EE5D-458A-B6D1-5EFC2ADB8E78}" type="slidenum">
              <a:rPr lang="en-US" b="1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23528" y="116632"/>
            <a:ext cx="8316416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3600" b="1" dirty="0" smtClean="0">
                <a:solidFill>
                  <a:srgbClr val="FF0000"/>
                </a:solidFill>
              </a:rPr>
              <a:t>Entreprenariat</a:t>
            </a:r>
            <a:endParaRPr lang="en-CA" sz="3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99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620688"/>
            <a:ext cx="9144000" cy="604867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CA" sz="2000" dirty="0" smtClean="0"/>
          </a:p>
          <a:p>
            <a:endParaRPr lang="fr-CA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7046912" y="6520259"/>
            <a:ext cx="2133600" cy="365125"/>
          </a:xfrm>
        </p:spPr>
        <p:txBody>
          <a:bodyPr/>
          <a:lstStyle/>
          <a:p>
            <a:pPr>
              <a:defRPr/>
            </a:pPr>
            <a:fld id="{F9E05238-EE5D-458A-B6D1-5EFC2ADB8E78}" type="slidenum">
              <a:rPr lang="en-US" b="1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0" y="-27384"/>
            <a:ext cx="9144000" cy="523220"/>
          </a:xfrm>
          <a:prstGeom prst="rect">
            <a:avLst/>
          </a:prstGeom>
          <a:solidFill>
            <a:srgbClr val="00B0F0"/>
          </a:solidFill>
        </p:spPr>
        <p:txBody>
          <a:bodyPr>
            <a:spAutoFit/>
          </a:bodyPr>
          <a:lstStyle/>
          <a:p>
            <a:pPr algn="ctr"/>
            <a:r>
              <a:rPr lang="fr-CA" sz="2800" b="1" dirty="0" smtClean="0"/>
              <a:t>Financement la clef du succès</a:t>
            </a:r>
            <a:endParaRPr lang="en-CA" sz="28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4026765"/>
            <a:ext cx="8136904" cy="2786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 descr="http://static.seekingalpha.com/uploads/2009/2/24/saupload_cm_capture_1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503" y="548680"/>
            <a:ext cx="3938713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25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592288" y="1916832"/>
            <a:ext cx="3995936" cy="23762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fr-CA" sz="3300" dirty="0" smtClean="0"/>
              <a:t>Projet(s</a:t>
            </a:r>
            <a:r>
              <a:rPr lang="fr-CA" sz="3300" dirty="0"/>
              <a:t>)</a:t>
            </a:r>
            <a:endParaRPr lang="en-CA" sz="33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fr-CA" sz="3300" dirty="0"/>
              <a:t>Timing</a:t>
            </a:r>
            <a:endParaRPr lang="en-CA" sz="33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fr-CA" sz="3300" dirty="0"/>
              <a:t>Bonne équipe </a:t>
            </a:r>
            <a:endParaRPr lang="en-CA" sz="33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fr-CA" sz="3300" dirty="0"/>
              <a:t>Un peu de chance</a:t>
            </a:r>
            <a:endParaRPr lang="en-CA" sz="3300" dirty="0"/>
          </a:p>
          <a:p>
            <a:endParaRPr lang="fr-CA" sz="2000" dirty="0" smtClean="0"/>
          </a:p>
          <a:p>
            <a:endParaRPr lang="fr-CA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7046912" y="6520259"/>
            <a:ext cx="2133600" cy="365125"/>
          </a:xfrm>
        </p:spPr>
        <p:txBody>
          <a:bodyPr/>
          <a:lstStyle/>
          <a:p>
            <a:pPr>
              <a:defRPr/>
            </a:pPr>
            <a:fld id="{F9E05238-EE5D-458A-B6D1-5EFC2ADB8E78}" type="slidenum">
              <a:rPr lang="en-US" b="1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0" y="-27384"/>
            <a:ext cx="9144000" cy="954107"/>
          </a:xfrm>
          <a:prstGeom prst="rect">
            <a:avLst/>
          </a:prstGeom>
          <a:solidFill>
            <a:srgbClr val="00B0F0"/>
          </a:solidFill>
        </p:spPr>
        <p:txBody>
          <a:bodyPr>
            <a:spAutoFit/>
          </a:bodyPr>
          <a:lstStyle/>
          <a:p>
            <a:pPr algn="ctr"/>
            <a:r>
              <a:rPr lang="fr-CA" sz="2800" b="1" dirty="0"/>
              <a:t>Comment pourrait-on améliorer la situation des entrepreneurs </a:t>
            </a:r>
            <a:r>
              <a:rPr lang="fr-CA" sz="2800" b="1" dirty="0" smtClean="0"/>
              <a:t>débutants </a:t>
            </a:r>
            <a:r>
              <a:rPr lang="fr-CA" sz="2800" b="1" dirty="0"/>
              <a:t>au </a:t>
            </a:r>
            <a:r>
              <a:rPr lang="fr-CA" sz="2800" b="1" dirty="0" smtClean="0"/>
              <a:t>Maroc ?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203856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682044" y="1196752"/>
            <a:ext cx="3618148" cy="1944216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457200" lvl="0" indent="-457200">
              <a:buAutoNum type="arabicPeriod"/>
            </a:pPr>
            <a:r>
              <a:rPr lang="fr-CA" sz="3600" b="1" dirty="0" smtClean="0"/>
              <a:t>Bonne équipe</a:t>
            </a:r>
          </a:p>
          <a:p>
            <a:pPr marL="457200" lvl="0" indent="-457200">
              <a:buAutoNum type="arabicPeriod"/>
            </a:pPr>
            <a:r>
              <a:rPr lang="fr-CA" sz="3600" b="1" dirty="0" smtClean="0"/>
              <a:t>Projet(s)</a:t>
            </a:r>
          </a:p>
          <a:p>
            <a:pPr marL="457200" lvl="0" indent="-457200">
              <a:buAutoNum type="arabicPeriod"/>
            </a:pPr>
            <a:r>
              <a:rPr lang="fr-CA" sz="3600" b="1" dirty="0" smtClean="0"/>
              <a:t>Timing</a:t>
            </a:r>
            <a:endParaRPr lang="en-CA" sz="3600" b="1" dirty="0" smtClean="0"/>
          </a:p>
          <a:p>
            <a:pPr marL="457200" lvl="0" indent="-457200">
              <a:buAutoNum type="arabicPeriod"/>
            </a:pPr>
            <a:r>
              <a:rPr lang="fr-CA" sz="3600" b="1" dirty="0" smtClean="0"/>
              <a:t>Un </a:t>
            </a:r>
            <a:r>
              <a:rPr lang="fr-CA" sz="3600" b="1" dirty="0"/>
              <a:t>peu de chance</a:t>
            </a:r>
            <a:endParaRPr lang="en-CA" sz="3600" b="1" dirty="0"/>
          </a:p>
          <a:p>
            <a:endParaRPr lang="fr-CA" sz="2000" dirty="0" smtClean="0"/>
          </a:p>
          <a:p>
            <a:endParaRPr lang="fr-CA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7046912" y="6520259"/>
            <a:ext cx="2133600" cy="365125"/>
          </a:xfrm>
        </p:spPr>
        <p:txBody>
          <a:bodyPr/>
          <a:lstStyle/>
          <a:p>
            <a:pPr>
              <a:defRPr/>
            </a:pPr>
            <a:fld id="{F9E05238-EE5D-458A-B6D1-5EFC2ADB8E78}" type="slidenum">
              <a:rPr lang="en-US" b="1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0" y="-27384"/>
            <a:ext cx="9144000" cy="954107"/>
          </a:xfrm>
          <a:prstGeom prst="rect">
            <a:avLst/>
          </a:prstGeom>
          <a:solidFill>
            <a:srgbClr val="00B0F0"/>
          </a:solidFill>
        </p:spPr>
        <p:txBody>
          <a:bodyPr>
            <a:spAutoFit/>
          </a:bodyPr>
          <a:lstStyle/>
          <a:p>
            <a:pPr algn="ctr"/>
            <a:r>
              <a:rPr lang="fr-CA" sz="2800" b="1" dirty="0"/>
              <a:t>Comment pourrait-on améliorer la situation des entrepreneurs </a:t>
            </a:r>
            <a:r>
              <a:rPr lang="fr-CA" sz="2800" b="1" dirty="0" smtClean="0"/>
              <a:t>débutants </a:t>
            </a:r>
            <a:r>
              <a:rPr lang="fr-CA" sz="2800" b="1" dirty="0"/>
              <a:t>au </a:t>
            </a:r>
            <a:r>
              <a:rPr lang="fr-CA" sz="2800" b="1" dirty="0" smtClean="0"/>
              <a:t>Maroc?</a:t>
            </a:r>
            <a:endParaRPr lang="en-CA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0" y="3356992"/>
            <a:ext cx="9055884" cy="3101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>
            <a:off x="2267744" y="5085184"/>
            <a:ext cx="0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683568" y="4438853"/>
            <a:ext cx="31683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Osisko acquiert 100% d’intérêt dans Canadian Malartic</a:t>
            </a:r>
            <a:endParaRPr lang="en-CA" b="1" dirty="0"/>
          </a:p>
        </p:txBody>
      </p:sp>
      <p:sp>
        <p:nvSpPr>
          <p:cNvPr id="9" name="Flèche courbée vers la gauche 8"/>
          <p:cNvSpPr/>
          <p:nvPr/>
        </p:nvSpPr>
        <p:spPr>
          <a:xfrm>
            <a:off x="5796136" y="1380764"/>
            <a:ext cx="288032" cy="608076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6300192" y="1380764"/>
            <a:ext cx="360040" cy="1040124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2" name="Flèche courbée vers la gauche 11"/>
          <p:cNvSpPr/>
          <p:nvPr/>
        </p:nvSpPr>
        <p:spPr>
          <a:xfrm>
            <a:off x="6876256" y="1380764"/>
            <a:ext cx="432048" cy="1472172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56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764704"/>
            <a:ext cx="9144000" cy="623731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fr-CA" sz="2000" b="1" u="sng" dirty="0" smtClean="0"/>
              <a:t>Caractéristiques dominantes (traits) des entrepreneurs selon chercheurs</a:t>
            </a:r>
            <a:endParaRPr lang="fr-CA" sz="2000" b="1" u="sng" dirty="0" smtClean="0">
              <a:latin typeface="+mj-lt"/>
            </a:endParaRPr>
          </a:p>
          <a:p>
            <a:endParaRPr lang="fr-CA" sz="2000" dirty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CA" sz="2000" dirty="0" smtClean="0"/>
              <a:t>Motivé </a:t>
            </a:r>
            <a:r>
              <a:rPr lang="fr-CA" sz="2000" dirty="0"/>
              <a:t>par un besoin débordant de </a:t>
            </a:r>
            <a:r>
              <a:rPr lang="fr-CA" sz="2000" dirty="0" smtClean="0"/>
              <a:t>réalisations, «</a:t>
            </a:r>
            <a:r>
              <a:rPr lang="fr-CA" sz="2000" dirty="0"/>
              <a:t> </a:t>
            </a:r>
            <a:r>
              <a:rPr lang="fr-CA" sz="2000" dirty="0" smtClean="0"/>
              <a:t>nécessité </a:t>
            </a:r>
            <a:r>
              <a:rPr lang="fr-CA" sz="2000" dirty="0"/>
              <a:t>de construire </a:t>
            </a:r>
            <a:r>
              <a:rPr lang="fr-CA" sz="2000" dirty="0" smtClean="0"/>
              <a:t>».</a:t>
            </a:r>
            <a:r>
              <a:rPr lang="fr-CA" sz="1700" dirty="0" smtClean="0"/>
              <a:t> </a:t>
            </a:r>
            <a:r>
              <a:rPr lang="fr-CA" sz="2000" dirty="0" smtClean="0"/>
              <a:t>(1961)</a:t>
            </a:r>
          </a:p>
          <a:p>
            <a:pPr marL="342900" indent="-342900">
              <a:buFont typeface="Arial" pitchFamily="34" charset="0"/>
              <a:buChar char="•"/>
            </a:pPr>
            <a:endParaRPr lang="fr-CA" sz="15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CA" sz="2000" dirty="0" smtClean="0"/>
              <a:t>Durs</a:t>
            </a:r>
            <a:r>
              <a:rPr lang="fr-CA" sz="2000" dirty="0"/>
              <a:t>, </a:t>
            </a:r>
            <a:r>
              <a:rPr lang="fr-CA" sz="2000" dirty="0" smtClean="0"/>
              <a:t>pragmatiques, besoin </a:t>
            </a:r>
            <a:r>
              <a:rPr lang="fr-CA" sz="2000" dirty="0"/>
              <a:t>d’indépendance et de réalisation. </a:t>
            </a:r>
            <a:r>
              <a:rPr lang="fr-CA" sz="2000" dirty="0" smtClean="0"/>
              <a:t>Ils sont peu </a:t>
            </a:r>
            <a:r>
              <a:rPr lang="fr-CA" sz="2000" dirty="0"/>
              <a:t>enclins à se plier à </a:t>
            </a:r>
            <a:r>
              <a:rPr lang="fr-CA" sz="2000" dirty="0" smtClean="0"/>
              <a:t>l’autorité. (1970) </a:t>
            </a:r>
            <a:endParaRPr lang="en-CA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fr-CA" sz="15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CA" sz="2000" dirty="0" smtClean="0"/>
              <a:t>Sujets </a:t>
            </a:r>
            <a:r>
              <a:rPr lang="fr-CA" sz="2000" dirty="0"/>
              <a:t>à des intuitions, des activités cérébrales intenses, et des déceptions. Ils sont ingénieux, plein de ressources, malins, opportunistes, créatifs, et </a:t>
            </a:r>
            <a:r>
              <a:rPr lang="fr-CA" sz="2000" dirty="0" smtClean="0"/>
              <a:t>sentimentaux. (1992) </a:t>
            </a:r>
            <a:endParaRPr lang="en-CA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fr-CA" sz="15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CA" sz="2000" dirty="0" smtClean="0"/>
              <a:t>Susceptibles </a:t>
            </a:r>
            <a:r>
              <a:rPr lang="fr-CA" sz="2000" dirty="0"/>
              <a:t>d’être trop confiants ou de généraliser trop </a:t>
            </a:r>
            <a:r>
              <a:rPr lang="fr-CA" sz="2000" dirty="0" smtClean="0"/>
              <a:t>facilement. (1997)</a:t>
            </a:r>
            <a:endParaRPr lang="en-CA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fr-CA" sz="15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CA" sz="2000" dirty="0" smtClean="0"/>
              <a:t>4 </a:t>
            </a:r>
            <a:r>
              <a:rPr lang="fr-CA" sz="2000" dirty="0"/>
              <a:t>types d’entrepreneurs: l’innovateur, l’inventeur qui calcule, le promoteur trop optimiste et le constructeur </a:t>
            </a:r>
            <a:r>
              <a:rPr lang="fr-CA" sz="2000" dirty="0" smtClean="0"/>
              <a:t>d’organisations. (1959)</a:t>
            </a:r>
            <a:endParaRPr lang="en-CA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fr-CA" sz="15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CA" sz="2000" dirty="0" smtClean="0"/>
              <a:t>Selon </a:t>
            </a:r>
            <a:r>
              <a:rPr lang="fr-CA" sz="2000" dirty="0"/>
              <a:t>une étude d'Ernst and Young, on ne naît pas entrepreneur, on le </a:t>
            </a:r>
            <a:r>
              <a:rPr lang="fr-CA" sz="2000" dirty="0" smtClean="0"/>
              <a:t>devient.</a:t>
            </a:r>
            <a:endParaRPr lang="en-CA" sz="2000" dirty="0"/>
          </a:p>
          <a:p>
            <a:r>
              <a:rPr lang="fr-CA" sz="2000" dirty="0"/>
              <a:t> </a:t>
            </a:r>
            <a:endParaRPr lang="en-CA" sz="2000" dirty="0"/>
          </a:p>
          <a:p>
            <a:endParaRPr lang="fr-CA" sz="2000" dirty="0" smtClean="0"/>
          </a:p>
          <a:p>
            <a:r>
              <a:rPr lang="fr-CA" sz="2000" dirty="0" smtClean="0"/>
              <a:t>Source: </a:t>
            </a:r>
            <a:r>
              <a:rPr lang="fr-CA" sz="2000" u="sng" dirty="0" smtClean="0">
                <a:hlinkClick r:id="rId2"/>
              </a:rPr>
              <a:t>http</a:t>
            </a:r>
            <a:r>
              <a:rPr lang="fr-CA" sz="2000" u="sng" dirty="0">
                <a:hlinkClick r:id="rId2"/>
              </a:rPr>
              <a:t>://fr.wikipedia.org/wiki/Entrepreneur</a:t>
            </a:r>
            <a:endParaRPr lang="en-CA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7046912" y="6520259"/>
            <a:ext cx="2133600" cy="365125"/>
          </a:xfrm>
        </p:spPr>
        <p:txBody>
          <a:bodyPr/>
          <a:lstStyle/>
          <a:p>
            <a:pPr>
              <a:defRPr/>
            </a:pPr>
            <a:fld id="{F9E05238-EE5D-458A-B6D1-5EFC2ADB8E78}" type="slidenum">
              <a:rPr lang="en-US" b="1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0" y="-27384"/>
            <a:ext cx="9144000" cy="523220"/>
          </a:xfrm>
          <a:prstGeom prst="rect">
            <a:avLst/>
          </a:prstGeom>
          <a:solidFill>
            <a:srgbClr val="00B0F0"/>
          </a:solidFill>
        </p:spPr>
        <p:txBody>
          <a:bodyPr>
            <a:spAutoFit/>
          </a:bodyPr>
          <a:lstStyle/>
          <a:p>
            <a:r>
              <a:rPr lang="fr-CA" sz="2800" b="1" dirty="0"/>
              <a:t>Quelle est la base indispensable pour devenir entrepreneur?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417186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764704"/>
            <a:ext cx="91440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fr-CA" sz="2000" b="1" u="sng" dirty="0" smtClean="0"/>
              <a:t>Déclencheurs de l’Entrepreneuriat</a:t>
            </a:r>
          </a:p>
          <a:p>
            <a:pPr algn="ctr"/>
            <a:endParaRPr lang="en-CA" sz="2000" u="sng" dirty="0"/>
          </a:p>
          <a:p>
            <a:pPr marL="342900" indent="-342900">
              <a:buFont typeface="Arial" pitchFamily="34" charset="0"/>
              <a:buChar char="•"/>
            </a:pPr>
            <a:r>
              <a:rPr lang="fr-CA" sz="2000" dirty="0" smtClean="0"/>
              <a:t>la </a:t>
            </a:r>
            <a:r>
              <a:rPr lang="fr-CA" sz="2000" dirty="0"/>
              <a:t>formation appropriée, l’expérience suffisante, </a:t>
            </a:r>
            <a:endParaRPr lang="fr-CA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fr-CA" sz="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CA" sz="2000" dirty="0" smtClean="0"/>
              <a:t>la </a:t>
            </a:r>
            <a:r>
              <a:rPr lang="fr-CA" sz="2000" dirty="0"/>
              <a:t>disponibilité de fonds, </a:t>
            </a:r>
            <a:endParaRPr lang="fr-CA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fr-CA" sz="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CA" sz="2000" dirty="0" smtClean="0"/>
              <a:t>le </a:t>
            </a:r>
            <a:r>
              <a:rPr lang="fr-CA" sz="2000" dirty="0"/>
              <a:t>soutien </a:t>
            </a:r>
            <a:r>
              <a:rPr lang="fr-CA" sz="2000" dirty="0" smtClean="0"/>
              <a:t>familial, </a:t>
            </a:r>
          </a:p>
          <a:p>
            <a:pPr marL="342900" indent="-342900">
              <a:buFont typeface="Arial" pitchFamily="34" charset="0"/>
              <a:buChar char="•"/>
            </a:pPr>
            <a:endParaRPr lang="fr-CA" sz="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CA" sz="2000" dirty="0" smtClean="0"/>
              <a:t>la </a:t>
            </a:r>
            <a:r>
              <a:rPr lang="fr-CA" sz="2000" dirty="0"/>
              <a:t>découverte d’un partenaire d’affaires, </a:t>
            </a:r>
            <a:endParaRPr lang="fr-CA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fr-CA" sz="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CA" sz="2000" dirty="0" smtClean="0"/>
              <a:t>les </a:t>
            </a:r>
            <a:r>
              <a:rPr lang="fr-CA" sz="2000" dirty="0"/>
              <a:t>frustrations ou insatisfactions au travail : emploi monotone, salaire non satisfait, l’impossibilité de faire valoir ses idées, la perte d’emploi, </a:t>
            </a:r>
            <a:r>
              <a:rPr lang="fr-CA" sz="2000" dirty="0" smtClean="0"/>
              <a:t>etc…</a:t>
            </a:r>
          </a:p>
          <a:p>
            <a:endParaRPr lang="fr-CA" sz="2000" dirty="0" smtClean="0"/>
          </a:p>
          <a:p>
            <a:pPr algn="ctr"/>
            <a:r>
              <a:rPr lang="fr-CA" sz="2000" b="1" u="sng" dirty="0" smtClean="0"/>
              <a:t>Freins de l’Entrepreneuriat</a:t>
            </a:r>
          </a:p>
          <a:p>
            <a:pPr marL="342900" indent="-342900">
              <a:buFont typeface="Arial" pitchFamily="34" charset="0"/>
              <a:buChar char="•"/>
            </a:pPr>
            <a:endParaRPr lang="fr-CA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fr-CA" sz="2000" dirty="0" smtClean="0"/>
              <a:t>la </a:t>
            </a:r>
            <a:r>
              <a:rPr lang="fr-CA" sz="2000" dirty="0"/>
              <a:t>permanence d’emploi, le salaire intéressant, la carrière prometteuse, </a:t>
            </a:r>
            <a:endParaRPr lang="fr-CA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fr-CA" sz="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CA" sz="2000" dirty="0" smtClean="0"/>
              <a:t>le </a:t>
            </a:r>
            <a:r>
              <a:rPr lang="fr-CA" sz="2000" dirty="0"/>
              <a:t>cadre de travail agréable, </a:t>
            </a:r>
            <a:endParaRPr lang="fr-CA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fr-CA" sz="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CA" sz="2000" dirty="0" smtClean="0"/>
              <a:t>le </a:t>
            </a:r>
            <a:r>
              <a:rPr lang="fr-CA" sz="2000" dirty="0"/>
              <a:t>manque de capitaux, l’insuffisance d’organisme d’appui</a:t>
            </a:r>
            <a:r>
              <a:rPr lang="fr-CA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fr-CA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fr-CA" sz="2000" dirty="0"/>
          </a:p>
          <a:p>
            <a:endParaRPr lang="fr-CA" sz="2000" dirty="0"/>
          </a:p>
          <a:p>
            <a:r>
              <a:rPr lang="fr-FR" sz="2000" dirty="0" smtClean="0"/>
              <a:t>Source: </a:t>
            </a:r>
            <a:r>
              <a:rPr lang="fr-CA" sz="2000" u="sng" dirty="0" smtClean="0">
                <a:hlinkClick r:id="rId2"/>
              </a:rPr>
              <a:t>http</a:t>
            </a:r>
            <a:r>
              <a:rPr lang="fr-CA" sz="2000" u="sng" dirty="0">
                <a:hlinkClick r:id="rId2"/>
              </a:rPr>
              <a:t>://www.refer.mg/cours/analyse-projet/mod1/entrepreneuriat.htm</a:t>
            </a:r>
            <a:endParaRPr lang="en-CA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7046912" y="6520259"/>
            <a:ext cx="2133600" cy="365125"/>
          </a:xfrm>
        </p:spPr>
        <p:txBody>
          <a:bodyPr/>
          <a:lstStyle/>
          <a:p>
            <a:pPr>
              <a:defRPr/>
            </a:pPr>
            <a:fld id="{F9E05238-EE5D-458A-B6D1-5EFC2ADB8E78}" type="slidenum">
              <a:rPr lang="en-US" b="1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0" y="-27384"/>
            <a:ext cx="9144000" cy="523220"/>
          </a:xfrm>
          <a:prstGeom prst="rect">
            <a:avLst/>
          </a:prstGeom>
          <a:solidFill>
            <a:srgbClr val="00B0F0"/>
          </a:solidFill>
        </p:spPr>
        <p:txBody>
          <a:bodyPr>
            <a:spAutoFit/>
          </a:bodyPr>
          <a:lstStyle/>
          <a:p>
            <a:r>
              <a:rPr lang="fr-CA" sz="2800" b="1" dirty="0"/>
              <a:t>Quelle est la base indispensable pour devenir entrepreneur?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24544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824088"/>
            <a:ext cx="9144000" cy="604867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fr-CA" sz="2000" b="1" u="sng" dirty="0" smtClean="0"/>
              <a:t>Concept de l’Entrepreneuriat</a:t>
            </a:r>
          </a:p>
          <a:p>
            <a:endParaRPr lang="fr-CA" sz="16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fr-CA" sz="2000" dirty="0" smtClean="0"/>
              <a:t>« </a:t>
            </a:r>
            <a:r>
              <a:rPr lang="fr-CA" sz="2000" dirty="0"/>
              <a:t>processus par lequel des </a:t>
            </a:r>
            <a:r>
              <a:rPr lang="fr-CA" sz="2000" b="1" dirty="0"/>
              <a:t>opportunités à </a:t>
            </a:r>
            <a:r>
              <a:rPr lang="fr-CA" sz="2000" b="1" dirty="0" smtClean="0"/>
              <a:t>créer</a:t>
            </a:r>
            <a:r>
              <a:rPr lang="fr-CA" sz="2000" dirty="0" smtClean="0"/>
              <a:t> </a:t>
            </a:r>
            <a:r>
              <a:rPr lang="fr-CA" sz="2000" dirty="0"/>
              <a:t>des produits et des services futurs </a:t>
            </a:r>
            <a:r>
              <a:rPr lang="fr-CA" sz="2000" dirty="0" smtClean="0"/>
              <a:t>sont </a:t>
            </a:r>
            <a:r>
              <a:rPr lang="fr-CA" sz="2000" dirty="0"/>
              <a:t>découvertes, évaluées et exploitées. </a:t>
            </a:r>
            <a:r>
              <a:rPr lang="fr-CA" sz="2000" dirty="0" smtClean="0"/>
              <a:t>»</a:t>
            </a:r>
          </a:p>
          <a:p>
            <a:pPr algn="just"/>
            <a:endParaRPr lang="fr-CA" sz="15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fr-CA" sz="2000" dirty="0" smtClean="0"/>
              <a:t>Individu </a:t>
            </a:r>
            <a:r>
              <a:rPr lang="fr-CA" sz="2000" dirty="0"/>
              <a:t>capable de </a:t>
            </a:r>
            <a:r>
              <a:rPr lang="fr-CA" sz="2000" dirty="0" smtClean="0"/>
              <a:t>découvrir </a:t>
            </a:r>
            <a:r>
              <a:rPr lang="fr-CA" sz="2000" dirty="0"/>
              <a:t>des ressources sous-évaluées par des détenteurs qu’il rachète et combine pour les </a:t>
            </a:r>
            <a:r>
              <a:rPr lang="fr-CA" sz="2000" dirty="0" smtClean="0"/>
              <a:t>revendre </a:t>
            </a:r>
            <a:r>
              <a:rPr lang="fr-CA" sz="2000" dirty="0"/>
              <a:t>en produits ou services « </a:t>
            </a:r>
            <a:r>
              <a:rPr lang="fr-CA" sz="2000" dirty="0" err="1"/>
              <a:t>sur-évalués</a:t>
            </a:r>
            <a:r>
              <a:rPr lang="fr-CA" sz="2000" dirty="0"/>
              <a:t> » par des acquéreurs. </a:t>
            </a:r>
            <a:endParaRPr lang="fr-CA" sz="2000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fr-CA" sz="15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fr-CA" sz="2000" dirty="0" smtClean="0"/>
              <a:t>L’opportunité </a:t>
            </a:r>
            <a:r>
              <a:rPr lang="fr-CA" sz="2000" dirty="0"/>
              <a:t>est à la base  une </a:t>
            </a:r>
            <a:r>
              <a:rPr lang="fr-CA" sz="2000" b="1" dirty="0"/>
              <a:t>nouvelle information profitable </a:t>
            </a:r>
            <a:r>
              <a:rPr lang="fr-CA" sz="2000" dirty="0"/>
              <a:t>auquel </a:t>
            </a:r>
            <a:r>
              <a:rPr lang="fr-CA" sz="2000" dirty="0" smtClean="0"/>
              <a:t>un individu </a:t>
            </a:r>
            <a:r>
              <a:rPr lang="fr-CA" sz="2000" dirty="0"/>
              <a:t>accède à deux </a:t>
            </a:r>
            <a:r>
              <a:rPr lang="fr-CA" sz="2000" dirty="0" smtClean="0"/>
              <a:t>conditions: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fr-CA" sz="600" dirty="0" smtClean="0"/>
          </a:p>
          <a:p>
            <a:pPr marL="1371600" lvl="2" indent="-457200" algn="just">
              <a:buAutoNum type="arabicPeriod"/>
            </a:pPr>
            <a:r>
              <a:rPr lang="fr-CA" sz="2000" dirty="0" smtClean="0"/>
              <a:t>Détient </a:t>
            </a:r>
            <a:r>
              <a:rPr lang="fr-CA" sz="2000" dirty="0"/>
              <a:t>des </a:t>
            </a:r>
            <a:r>
              <a:rPr lang="fr-CA" sz="2000" b="1" dirty="0"/>
              <a:t>connaissances antérieures </a:t>
            </a:r>
            <a:r>
              <a:rPr lang="fr-CA" sz="2000" b="1" dirty="0" smtClean="0"/>
              <a:t>complémentaires </a:t>
            </a:r>
            <a:r>
              <a:rPr lang="fr-CA" sz="2000" dirty="0"/>
              <a:t>à cette information et qui permettent de la </a:t>
            </a:r>
            <a:r>
              <a:rPr lang="fr-CA" sz="2000" dirty="0" smtClean="0"/>
              <a:t>révéler</a:t>
            </a:r>
          </a:p>
          <a:p>
            <a:pPr marL="1371600" lvl="2" indent="-457200" algn="just">
              <a:buAutoNum type="arabicPeriod"/>
            </a:pPr>
            <a:r>
              <a:rPr lang="fr-CA" sz="2000" dirty="0" smtClean="0"/>
              <a:t>Possède </a:t>
            </a:r>
            <a:r>
              <a:rPr lang="fr-CA" sz="2000" dirty="0"/>
              <a:t>certaines </a:t>
            </a:r>
            <a:r>
              <a:rPr lang="fr-CA" sz="2000" b="1" dirty="0"/>
              <a:t>propriétés cognitives pour l’évaluer</a:t>
            </a:r>
            <a:r>
              <a:rPr lang="fr-CA" sz="2000" dirty="0"/>
              <a:t>. </a:t>
            </a:r>
            <a:endParaRPr lang="fr-CA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fr-CA" sz="2000" dirty="0"/>
          </a:p>
          <a:p>
            <a:endParaRPr lang="fr-CA" sz="2000" dirty="0" smtClean="0"/>
          </a:p>
          <a:p>
            <a:endParaRPr lang="fr-CA" sz="2000" dirty="0" smtClean="0"/>
          </a:p>
          <a:p>
            <a:endParaRPr lang="fr-CA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7046912" y="6520259"/>
            <a:ext cx="2133600" cy="365125"/>
          </a:xfrm>
        </p:spPr>
        <p:txBody>
          <a:bodyPr/>
          <a:lstStyle/>
          <a:p>
            <a:pPr>
              <a:defRPr/>
            </a:pPr>
            <a:fld id="{F9E05238-EE5D-458A-B6D1-5EFC2ADB8E78}" type="slidenum">
              <a:rPr lang="en-US" b="1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0" y="-27384"/>
            <a:ext cx="9144000" cy="523220"/>
          </a:xfrm>
          <a:prstGeom prst="rect">
            <a:avLst/>
          </a:prstGeom>
          <a:solidFill>
            <a:srgbClr val="00B0F0"/>
          </a:solidFill>
        </p:spPr>
        <p:txBody>
          <a:bodyPr>
            <a:spAutoFit/>
          </a:bodyPr>
          <a:lstStyle/>
          <a:p>
            <a:r>
              <a:rPr lang="fr-CA" sz="2800" b="1" dirty="0"/>
              <a:t>Quelle est la base indispensable pour devenir entrepreneur?</a:t>
            </a:r>
            <a:endParaRPr lang="en-CA" sz="28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395536" y="5661248"/>
            <a:ext cx="8316416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/>
              <a:t>La détention de cette information déclenche une vision entrepreneuriale : </a:t>
            </a:r>
          </a:p>
          <a:p>
            <a:pPr algn="ctr"/>
            <a:r>
              <a:rPr lang="fr-CA" b="1" dirty="0" smtClean="0"/>
              <a:t>un projet d’exploitation de cette opportunité.</a:t>
            </a:r>
            <a:endParaRPr lang="en-CA" b="1" dirty="0" smtClean="0"/>
          </a:p>
        </p:txBody>
      </p:sp>
    </p:spTree>
    <p:extLst>
      <p:ext uri="{BB962C8B-B14F-4D97-AF65-F5344CB8AC3E}">
        <p14:creationId xmlns:p14="http://schemas.microsoft.com/office/powerpoint/2010/main" val="180797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620688"/>
            <a:ext cx="9144000" cy="604867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CA" sz="2000" dirty="0" smtClean="0"/>
          </a:p>
          <a:p>
            <a:endParaRPr lang="fr-CA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7046912" y="6520259"/>
            <a:ext cx="2133600" cy="365125"/>
          </a:xfrm>
        </p:spPr>
        <p:txBody>
          <a:bodyPr/>
          <a:lstStyle/>
          <a:p>
            <a:pPr>
              <a:defRPr/>
            </a:pPr>
            <a:fld id="{F9E05238-EE5D-458A-B6D1-5EFC2ADB8E78}" type="slidenum">
              <a:rPr lang="en-US" b="1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0" y="-27384"/>
            <a:ext cx="9144000" cy="523220"/>
          </a:xfrm>
          <a:prstGeom prst="rect">
            <a:avLst/>
          </a:prstGeom>
          <a:solidFill>
            <a:srgbClr val="00B0F0"/>
          </a:solidFill>
        </p:spPr>
        <p:txBody>
          <a:bodyPr>
            <a:spAutoFit/>
          </a:bodyPr>
          <a:lstStyle/>
          <a:p>
            <a:pPr algn="ctr"/>
            <a:r>
              <a:rPr lang="fr-CA" sz="2800" b="1" dirty="0" smtClean="0"/>
              <a:t>Parcours planifié?</a:t>
            </a:r>
            <a:endParaRPr lang="en-CA" sz="28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3"/>
            <a:ext cx="9144000" cy="2808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3"/>
            <a:ext cx="9144000" cy="350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8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620688"/>
            <a:ext cx="9144000" cy="604867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CA" sz="2000" dirty="0" smtClean="0"/>
          </a:p>
          <a:p>
            <a:endParaRPr lang="fr-CA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7046912" y="6520259"/>
            <a:ext cx="2133600" cy="365125"/>
          </a:xfrm>
        </p:spPr>
        <p:txBody>
          <a:bodyPr/>
          <a:lstStyle/>
          <a:p>
            <a:pPr>
              <a:defRPr/>
            </a:pPr>
            <a:fld id="{F9E05238-EE5D-458A-B6D1-5EFC2ADB8E78}" type="slidenum">
              <a:rPr lang="en-US" b="1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0" y="-27384"/>
            <a:ext cx="9144000" cy="523220"/>
          </a:xfrm>
          <a:prstGeom prst="rect">
            <a:avLst/>
          </a:prstGeom>
          <a:solidFill>
            <a:srgbClr val="00B0F0"/>
          </a:solidFill>
        </p:spPr>
        <p:txBody>
          <a:bodyPr>
            <a:spAutoFit/>
          </a:bodyPr>
          <a:lstStyle/>
          <a:p>
            <a:pPr algn="ctr"/>
            <a:r>
              <a:rPr lang="fr-CA" sz="2800" b="1" dirty="0" smtClean="0"/>
              <a:t>Quelles sont les difficultés rencontrées?</a:t>
            </a:r>
            <a:endParaRPr lang="en-CA" sz="28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7704" y="1844824"/>
            <a:ext cx="5112568" cy="324036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CA" sz="3000" dirty="0" smtClean="0"/>
              <a:t>Crédibilité</a:t>
            </a:r>
          </a:p>
          <a:p>
            <a:pPr marL="342900" indent="-342900">
              <a:buFont typeface="Arial" pitchFamily="34" charset="0"/>
              <a:buChar char="•"/>
            </a:pPr>
            <a:endParaRPr lang="fr-CA" sz="3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sz="3000" dirty="0" err="1" smtClean="0"/>
              <a:t>Speak</a:t>
            </a:r>
            <a:r>
              <a:rPr lang="fr-FR" sz="3000" dirty="0" smtClean="0"/>
              <a:t> English ?</a:t>
            </a:r>
            <a:endParaRPr lang="fr-CA" sz="3000" dirty="0" smtClean="0"/>
          </a:p>
          <a:p>
            <a:pPr marL="342900" indent="-342900">
              <a:buFont typeface="Arial" pitchFamily="34" charset="0"/>
              <a:buChar char="•"/>
            </a:pPr>
            <a:endParaRPr lang="fr-CA" sz="3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sz="3000" dirty="0" smtClean="0"/>
              <a:t>Éduquer investisseurs</a:t>
            </a:r>
            <a:endParaRPr lang="fr-CA" sz="3000" dirty="0" smtClean="0"/>
          </a:p>
          <a:p>
            <a:pPr marL="342900" indent="-342900">
              <a:buFont typeface="Arial" pitchFamily="34" charset="0"/>
              <a:buChar char="•"/>
            </a:pPr>
            <a:endParaRPr lang="fr-CA" sz="3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CA" sz="3000" dirty="0" smtClean="0"/>
              <a:t>Financement</a:t>
            </a:r>
          </a:p>
          <a:p>
            <a:pPr marL="342900" indent="-342900">
              <a:buFont typeface="Arial" pitchFamily="34" charset="0"/>
              <a:buChar char="•"/>
            </a:pPr>
            <a:endParaRPr lang="fr-CA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fr-CA" sz="2000" dirty="0" smtClean="0"/>
          </a:p>
        </p:txBody>
      </p:sp>
    </p:spTree>
    <p:extLst>
      <p:ext uri="{BB962C8B-B14F-4D97-AF65-F5344CB8AC3E}">
        <p14:creationId xmlns:p14="http://schemas.microsoft.com/office/powerpoint/2010/main" val="174001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7046912" y="6520259"/>
            <a:ext cx="2133600" cy="365125"/>
          </a:xfrm>
        </p:spPr>
        <p:txBody>
          <a:bodyPr/>
          <a:lstStyle/>
          <a:p>
            <a:pPr>
              <a:defRPr/>
            </a:pPr>
            <a:fld id="{F9E05238-EE5D-458A-B6D1-5EFC2ADB8E78}" type="slidenum">
              <a:rPr lang="en-US" b="1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0" y="-27384"/>
            <a:ext cx="9144000" cy="523220"/>
          </a:xfrm>
          <a:prstGeom prst="rect">
            <a:avLst/>
          </a:prstGeom>
          <a:solidFill>
            <a:srgbClr val="00B0F0"/>
          </a:solidFill>
        </p:spPr>
        <p:txBody>
          <a:bodyPr>
            <a:spAutoFit/>
          </a:bodyPr>
          <a:lstStyle/>
          <a:p>
            <a:pPr algn="ctr"/>
            <a:r>
              <a:rPr lang="fr-CA" sz="2800" b="1" dirty="0" smtClean="0"/>
              <a:t>Est-ce qu’on manque d’informations stratégiques?</a:t>
            </a:r>
            <a:endParaRPr lang="en-CA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6" y="876499"/>
            <a:ext cx="9005717" cy="2696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44016" y="539388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SIGEOM est un système d'information </a:t>
            </a:r>
            <a:r>
              <a:rPr lang="fr-CA" b="1" dirty="0" err="1"/>
              <a:t>géominière</a:t>
            </a:r>
            <a:r>
              <a:rPr lang="fr-CA" b="1" dirty="0"/>
              <a:t> à référence spatiale unique en son genre.</a:t>
            </a:r>
            <a:endParaRPr lang="fr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952108"/>
            <a:ext cx="4968552" cy="286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lèche à angle droit 6"/>
          <p:cNvSpPr/>
          <p:nvPr/>
        </p:nvSpPr>
        <p:spPr>
          <a:xfrm rot="5400000">
            <a:off x="828716" y="3718164"/>
            <a:ext cx="850392" cy="7315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ZoneTexte 11"/>
          <p:cNvSpPr txBox="1"/>
          <p:nvPr/>
        </p:nvSpPr>
        <p:spPr>
          <a:xfrm>
            <a:off x="2523053" y="3585536"/>
            <a:ext cx="373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/>
              <a:t>GESTIM – Gestion des titres miniers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036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620688"/>
            <a:ext cx="9144000" cy="604867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CA" sz="2000" dirty="0" smtClean="0"/>
          </a:p>
          <a:p>
            <a:endParaRPr lang="fr-CA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7046912" y="6520259"/>
            <a:ext cx="2133600" cy="365125"/>
          </a:xfrm>
        </p:spPr>
        <p:txBody>
          <a:bodyPr/>
          <a:lstStyle/>
          <a:p>
            <a:pPr>
              <a:defRPr/>
            </a:pPr>
            <a:fld id="{F9E05238-EE5D-458A-B6D1-5EFC2ADB8E78}" type="slidenum">
              <a:rPr lang="en-US" b="1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0" y="-27384"/>
            <a:ext cx="9144000" cy="523220"/>
          </a:xfrm>
          <a:prstGeom prst="rect">
            <a:avLst/>
          </a:prstGeom>
          <a:solidFill>
            <a:srgbClr val="00B0F0"/>
          </a:solidFill>
        </p:spPr>
        <p:txBody>
          <a:bodyPr>
            <a:spAutoFit/>
          </a:bodyPr>
          <a:lstStyle/>
          <a:p>
            <a:pPr algn="ctr"/>
            <a:r>
              <a:rPr lang="fr-CA" sz="2800" b="1" dirty="0" smtClean="0"/>
              <a:t>Est-ce qu’on manque de moyens humains?</a:t>
            </a:r>
            <a:endParaRPr lang="en-CA" sz="2800" b="1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580" y="2392495"/>
            <a:ext cx="24955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36712"/>
            <a:ext cx="2070653" cy="1078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276872"/>
            <a:ext cx="1859517" cy="898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2394990" cy="59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17032"/>
            <a:ext cx="2448272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36" y="4978561"/>
            <a:ext cx="2206916" cy="918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42" y="3356992"/>
            <a:ext cx="1981945" cy="124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Image 15" descr="Résultat de recherche d'images pour &quot;ecole hassania&quot;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429000"/>
            <a:ext cx="2304256" cy="1760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16" descr="Résultat de recherche d'images pour &quot;ISCAE&quot;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2736304" cy="1163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 17" descr="Image associée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48680"/>
            <a:ext cx="3240360" cy="1656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97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620688"/>
            <a:ext cx="9144000" cy="604867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CA" sz="2000" dirty="0" smtClean="0"/>
          </a:p>
          <a:p>
            <a:endParaRPr lang="fr-CA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7046912" y="6520259"/>
            <a:ext cx="2133600" cy="365125"/>
          </a:xfrm>
        </p:spPr>
        <p:txBody>
          <a:bodyPr/>
          <a:lstStyle/>
          <a:p>
            <a:pPr>
              <a:defRPr/>
            </a:pPr>
            <a:fld id="{F9E05238-EE5D-458A-B6D1-5EFC2ADB8E78}" type="slidenum">
              <a:rPr lang="en-US" b="1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0" y="-27384"/>
            <a:ext cx="9144000" cy="523220"/>
          </a:xfrm>
          <a:prstGeom prst="rect">
            <a:avLst/>
          </a:prstGeom>
          <a:solidFill>
            <a:srgbClr val="00B0F0"/>
          </a:solidFill>
        </p:spPr>
        <p:txBody>
          <a:bodyPr>
            <a:spAutoFit/>
          </a:bodyPr>
          <a:lstStyle/>
          <a:p>
            <a:pPr algn="ctr"/>
            <a:r>
              <a:rPr lang="fr-CA" sz="2800" b="1" dirty="0" smtClean="0"/>
              <a:t>Est-ce qu’on manque d’argent?</a:t>
            </a:r>
            <a:endParaRPr lang="en-CA" sz="28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9" y="764704"/>
            <a:ext cx="8994802" cy="337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73" y="4581128"/>
            <a:ext cx="8857728" cy="1810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llipse 9"/>
          <p:cNvSpPr/>
          <p:nvPr/>
        </p:nvSpPr>
        <p:spPr>
          <a:xfrm>
            <a:off x="5580112" y="4797152"/>
            <a:ext cx="1296144" cy="1728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ZoneTexte 10"/>
          <p:cNvSpPr txBox="1"/>
          <p:nvPr/>
        </p:nvSpPr>
        <p:spPr>
          <a:xfrm>
            <a:off x="5760132" y="44278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6 mois</a:t>
            </a:r>
            <a:endParaRPr lang="en-CA" b="1" dirty="0"/>
          </a:p>
        </p:txBody>
      </p:sp>
      <p:sp>
        <p:nvSpPr>
          <p:cNvPr id="3" name="Rectangle 2"/>
          <p:cNvSpPr/>
          <p:nvPr/>
        </p:nvSpPr>
        <p:spPr>
          <a:xfrm>
            <a:off x="323528" y="2453097"/>
            <a:ext cx="8745873" cy="687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057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436</Words>
  <Application>Microsoft Office PowerPoint</Application>
  <PresentationFormat>Affichage à l'écran (4:3)</PresentationFormat>
  <Paragraphs>113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Simon Britt</dc:creator>
  <cp:lastModifiedBy>Directeur</cp:lastModifiedBy>
  <cp:revision>45</cp:revision>
  <cp:lastPrinted>2012-03-29T02:22:07Z</cp:lastPrinted>
  <dcterms:created xsi:type="dcterms:W3CDTF">2012-03-28T15:10:27Z</dcterms:created>
  <dcterms:modified xsi:type="dcterms:W3CDTF">2017-03-22T12:26:00Z</dcterms:modified>
</cp:coreProperties>
</file>