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7" r:id="rId2"/>
    <p:sldId id="336" r:id="rId3"/>
    <p:sldId id="333" r:id="rId4"/>
    <p:sldId id="335" r:id="rId5"/>
    <p:sldId id="334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6" autoAdjust="0"/>
    <p:restoredTop sz="95666"/>
  </p:normalViewPr>
  <p:slideViewPr>
    <p:cSldViewPr snapToGrid="0">
      <p:cViewPr varScale="1">
        <p:scale>
          <a:sx n="101" d="100"/>
          <a:sy n="101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8F013-94D9-4290-B7E7-2C789D8FB75A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24F12E8-DF64-4561-BEA0-2ACEBBBE0415}">
      <dgm:prSet phldrT="[Texte]" custT="1"/>
      <dgm:spPr>
        <a:solidFill>
          <a:srgbClr val="0070C0"/>
        </a:solidFill>
      </dgm:spPr>
      <dgm:t>
        <a:bodyPr/>
        <a:lstStyle/>
        <a:p>
          <a:endParaRPr lang="fr-FR" sz="2000" b="1" dirty="0">
            <a:solidFill>
              <a:schemeClr val="tx1"/>
            </a:solidFill>
          </a:endParaRPr>
        </a:p>
        <a:p>
          <a:endParaRPr lang="fr-FR" sz="2000" b="1" dirty="0">
            <a:solidFill>
              <a:schemeClr val="tx1"/>
            </a:solidFill>
          </a:endParaRPr>
        </a:p>
        <a:p>
          <a:endParaRPr lang="fr-FR" sz="2000" b="1" dirty="0">
            <a:solidFill>
              <a:schemeClr val="tx1"/>
            </a:solidFill>
          </a:endParaRPr>
        </a:p>
        <a:p>
          <a:endParaRPr lang="fr-FR" sz="2000" b="1" dirty="0">
            <a:solidFill>
              <a:schemeClr val="tx1"/>
            </a:solidFill>
          </a:endParaRPr>
        </a:p>
      </dgm:t>
    </dgm:pt>
    <dgm:pt modelId="{0630598A-00A1-4AED-89D9-B2902CA8699C}" type="parTrans" cxnId="{FB5CAC64-22BF-492C-94C8-F9AD26916942}">
      <dgm:prSet/>
      <dgm:spPr/>
      <dgm:t>
        <a:bodyPr/>
        <a:lstStyle/>
        <a:p>
          <a:endParaRPr lang="fr-FR"/>
        </a:p>
      </dgm:t>
    </dgm:pt>
    <dgm:pt modelId="{003405E1-F2BD-44B6-88FC-7B46E483F3D9}" type="sibTrans" cxnId="{FB5CAC64-22BF-492C-94C8-F9AD26916942}">
      <dgm:prSet/>
      <dgm:spPr/>
      <dgm:t>
        <a:bodyPr/>
        <a:lstStyle/>
        <a:p>
          <a:endParaRPr lang="fr-FR"/>
        </a:p>
      </dgm:t>
    </dgm:pt>
    <dgm:pt modelId="{ED735943-96EA-404D-A09D-BEC4CC2C523A}">
      <dgm:prSet phldrT="[Texte]" custT="1"/>
      <dgm:spPr/>
      <dgm:t>
        <a:bodyPr/>
        <a:lstStyle/>
        <a:p>
          <a:r>
            <a:rPr lang="fr-FR" sz="2000" b="1" dirty="0"/>
            <a:t>Marché</a:t>
          </a:r>
        </a:p>
      </dgm:t>
    </dgm:pt>
    <dgm:pt modelId="{1CD5483A-DA87-4469-A118-9713BD38854E}" type="parTrans" cxnId="{5DF83D18-4F06-49DD-A55B-051EDECD0F14}">
      <dgm:prSet/>
      <dgm:spPr/>
      <dgm:t>
        <a:bodyPr/>
        <a:lstStyle/>
        <a:p>
          <a:endParaRPr lang="fr-FR"/>
        </a:p>
      </dgm:t>
    </dgm:pt>
    <dgm:pt modelId="{199B0218-3F43-402F-AE8C-7224CEB9474B}" type="sibTrans" cxnId="{5DF83D18-4F06-49DD-A55B-051EDECD0F14}">
      <dgm:prSet/>
      <dgm:spPr/>
      <dgm:t>
        <a:bodyPr/>
        <a:lstStyle/>
        <a:p>
          <a:endParaRPr lang="fr-FR"/>
        </a:p>
      </dgm:t>
    </dgm:pt>
    <dgm:pt modelId="{27AFB828-F9D0-4A9A-832A-409B134D193E}">
      <dgm:prSet phldrT="[Texte]" custT="1"/>
      <dgm:spPr/>
      <dgm:t>
        <a:bodyPr/>
        <a:lstStyle/>
        <a:p>
          <a:r>
            <a:rPr lang="fr-FR" sz="2000" b="1" dirty="0"/>
            <a:t>Client-roi</a:t>
          </a:r>
        </a:p>
      </dgm:t>
    </dgm:pt>
    <dgm:pt modelId="{8C7A30C3-5876-4329-A893-1A4B1D902E72}" type="parTrans" cxnId="{37EAB66B-BDF7-4D5B-977A-0FE6AAA808E1}">
      <dgm:prSet/>
      <dgm:spPr/>
      <dgm:t>
        <a:bodyPr/>
        <a:lstStyle/>
        <a:p>
          <a:endParaRPr lang="fr-FR"/>
        </a:p>
      </dgm:t>
    </dgm:pt>
    <dgm:pt modelId="{35CDB5D0-6ADC-42E1-B902-DF38D46FB664}" type="sibTrans" cxnId="{37EAB66B-BDF7-4D5B-977A-0FE6AAA808E1}">
      <dgm:prSet/>
      <dgm:spPr/>
      <dgm:t>
        <a:bodyPr/>
        <a:lstStyle/>
        <a:p>
          <a:endParaRPr lang="fr-FR"/>
        </a:p>
      </dgm:t>
    </dgm:pt>
    <dgm:pt modelId="{33184B91-4957-4AD1-86E1-8A64C9461EE2}">
      <dgm:prSet phldrT="[Texte]" custT="1"/>
      <dgm:spPr/>
      <dgm:t>
        <a:bodyPr/>
        <a:lstStyle/>
        <a:p>
          <a:r>
            <a:rPr lang="fr-FR" sz="1400" b="1" dirty="0"/>
            <a:t>concurrents</a:t>
          </a:r>
          <a:endParaRPr lang="fr-FR" sz="1200" b="1" dirty="0"/>
        </a:p>
      </dgm:t>
    </dgm:pt>
    <dgm:pt modelId="{A6F23CEC-C921-4B2E-A749-D5E4A74A1FF4}" type="parTrans" cxnId="{B6C6FB22-C315-4828-A2AA-BC20F15920D9}">
      <dgm:prSet/>
      <dgm:spPr/>
      <dgm:t>
        <a:bodyPr/>
        <a:lstStyle/>
        <a:p>
          <a:endParaRPr lang="fr-FR"/>
        </a:p>
      </dgm:t>
    </dgm:pt>
    <dgm:pt modelId="{9238036D-FE5D-4397-9096-66AF8B5AB19F}" type="sibTrans" cxnId="{B6C6FB22-C315-4828-A2AA-BC20F15920D9}">
      <dgm:prSet/>
      <dgm:spPr/>
      <dgm:t>
        <a:bodyPr/>
        <a:lstStyle/>
        <a:p>
          <a:endParaRPr lang="fr-FR"/>
        </a:p>
      </dgm:t>
    </dgm:pt>
    <dgm:pt modelId="{BCC98374-9978-499E-9799-514B74D08A7A}">
      <dgm:prSet phldrT="[Texte]" custT="1"/>
      <dgm:spPr/>
      <dgm:t>
        <a:bodyPr/>
        <a:lstStyle/>
        <a:p>
          <a:r>
            <a:rPr lang="fr-FR" sz="1400" b="1" dirty="0"/>
            <a:t>Lois-fournisseurs-banques</a:t>
          </a:r>
          <a:r>
            <a:rPr lang="fr-FR" sz="1300" dirty="0"/>
            <a:t>.</a:t>
          </a:r>
        </a:p>
      </dgm:t>
    </dgm:pt>
    <dgm:pt modelId="{5D9E839E-B0A4-48F2-940A-A8F42D12618D}" type="parTrans" cxnId="{B28F26FF-235F-49AF-B8A4-C02A89D83AEA}">
      <dgm:prSet/>
      <dgm:spPr/>
      <dgm:t>
        <a:bodyPr/>
        <a:lstStyle/>
        <a:p>
          <a:endParaRPr lang="fr-FR"/>
        </a:p>
      </dgm:t>
    </dgm:pt>
    <dgm:pt modelId="{CA800D77-B015-4D09-8FD0-EAE77EE07825}" type="sibTrans" cxnId="{B28F26FF-235F-49AF-B8A4-C02A89D83AEA}">
      <dgm:prSet/>
      <dgm:spPr/>
      <dgm:t>
        <a:bodyPr/>
        <a:lstStyle/>
        <a:p>
          <a:endParaRPr lang="fr-FR"/>
        </a:p>
      </dgm:t>
    </dgm:pt>
    <dgm:pt modelId="{67654E45-E846-4EA0-ABD0-968E3CBE1AC3}" type="pres">
      <dgm:prSet presAssocID="{E288F013-94D9-4290-B7E7-2C789D8FB75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296B49B-D048-4F19-B494-35563F5A5F5C}" type="pres">
      <dgm:prSet presAssocID="{A24F12E8-DF64-4561-BEA0-2ACEBBBE0415}" presName="centerShape" presStyleLbl="node0" presStyleIdx="0" presStyleCnt="1"/>
      <dgm:spPr/>
      <dgm:t>
        <a:bodyPr/>
        <a:lstStyle/>
        <a:p>
          <a:endParaRPr lang="fr-FR"/>
        </a:p>
      </dgm:t>
    </dgm:pt>
    <dgm:pt modelId="{45FC89A2-7A12-4631-9C14-48D0223DCA80}" type="pres">
      <dgm:prSet presAssocID="{ED735943-96EA-404D-A09D-BEC4CC2C523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4926BF-2A22-4E52-8890-27EBCFE323B3}" type="pres">
      <dgm:prSet presAssocID="{ED735943-96EA-404D-A09D-BEC4CC2C523A}" presName="dummy" presStyleCnt="0"/>
      <dgm:spPr/>
    </dgm:pt>
    <dgm:pt modelId="{6D4E2957-229D-4DC4-AE49-D3579AF4E2D4}" type="pres">
      <dgm:prSet presAssocID="{199B0218-3F43-402F-AE8C-7224CEB9474B}" presName="sibTrans" presStyleLbl="sibTrans2D1" presStyleIdx="0" presStyleCnt="4"/>
      <dgm:spPr/>
      <dgm:t>
        <a:bodyPr/>
        <a:lstStyle/>
        <a:p>
          <a:endParaRPr lang="fr-FR"/>
        </a:p>
      </dgm:t>
    </dgm:pt>
    <dgm:pt modelId="{970E7166-F95D-4FA2-A131-EC173B873793}" type="pres">
      <dgm:prSet presAssocID="{27AFB828-F9D0-4A9A-832A-409B134D193E}" presName="node" presStyleLbl="node1" presStyleIdx="1" presStyleCnt="4" custRadScaleRad="109583" custRadScaleInc="148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5427DB-2BF0-4FF3-9161-3141255349D2}" type="pres">
      <dgm:prSet presAssocID="{27AFB828-F9D0-4A9A-832A-409B134D193E}" presName="dummy" presStyleCnt="0"/>
      <dgm:spPr/>
    </dgm:pt>
    <dgm:pt modelId="{139C21E6-0399-4A57-9B88-97BF7CEE685C}" type="pres">
      <dgm:prSet presAssocID="{35CDB5D0-6ADC-42E1-B902-DF38D46FB664}" presName="sibTrans" presStyleLbl="sibTrans2D1" presStyleIdx="1" presStyleCnt="4"/>
      <dgm:spPr/>
      <dgm:t>
        <a:bodyPr/>
        <a:lstStyle/>
        <a:p>
          <a:endParaRPr lang="fr-FR"/>
        </a:p>
      </dgm:t>
    </dgm:pt>
    <dgm:pt modelId="{354315CF-86D9-4711-8684-583AA9E53BD6}" type="pres">
      <dgm:prSet presAssocID="{33184B91-4957-4AD1-86E1-8A64C9461EE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A0199-232A-47BD-AE02-36491C87B222}" type="pres">
      <dgm:prSet presAssocID="{33184B91-4957-4AD1-86E1-8A64C9461EE2}" presName="dummy" presStyleCnt="0"/>
      <dgm:spPr/>
    </dgm:pt>
    <dgm:pt modelId="{21D5933E-1D74-4451-9081-15C8131AC278}" type="pres">
      <dgm:prSet presAssocID="{9238036D-FE5D-4397-9096-66AF8B5AB19F}" presName="sibTrans" presStyleLbl="sibTrans2D1" presStyleIdx="2" presStyleCnt="4"/>
      <dgm:spPr/>
      <dgm:t>
        <a:bodyPr/>
        <a:lstStyle/>
        <a:p>
          <a:endParaRPr lang="fr-FR"/>
        </a:p>
      </dgm:t>
    </dgm:pt>
    <dgm:pt modelId="{9FA9F0E4-CEB2-4C05-8190-E519678C9464}" type="pres">
      <dgm:prSet presAssocID="{BCC98374-9978-499E-9799-514B74D08A7A}" presName="node" presStyleLbl="node1" presStyleIdx="3" presStyleCnt="4" custRadScaleRad="109773" custRadScaleInc="-14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7136A-1ED7-449C-B7C4-8252FA427B61}" type="pres">
      <dgm:prSet presAssocID="{BCC98374-9978-499E-9799-514B74D08A7A}" presName="dummy" presStyleCnt="0"/>
      <dgm:spPr/>
    </dgm:pt>
    <dgm:pt modelId="{1E7F131B-48D2-4AD6-975E-6FB580E76E87}" type="pres">
      <dgm:prSet presAssocID="{CA800D77-B015-4D09-8FD0-EAE77EE07825}" presName="sibTrans" presStyleLbl="sibTrans2D1" presStyleIdx="3" presStyleCnt="4"/>
      <dgm:spPr/>
      <dgm:t>
        <a:bodyPr/>
        <a:lstStyle/>
        <a:p>
          <a:endParaRPr lang="fr-FR"/>
        </a:p>
      </dgm:t>
    </dgm:pt>
  </dgm:ptLst>
  <dgm:cxnLst>
    <dgm:cxn modelId="{3597A494-22AC-42D1-8C52-D8037F338921}" type="presOf" srcId="{199B0218-3F43-402F-AE8C-7224CEB9474B}" destId="{6D4E2957-229D-4DC4-AE49-D3579AF4E2D4}" srcOrd="0" destOrd="0" presId="urn:microsoft.com/office/officeart/2005/8/layout/radial6"/>
    <dgm:cxn modelId="{EE0B4CD3-43AE-4102-B65C-82287314B249}" type="presOf" srcId="{BCC98374-9978-499E-9799-514B74D08A7A}" destId="{9FA9F0E4-CEB2-4C05-8190-E519678C9464}" srcOrd="0" destOrd="0" presId="urn:microsoft.com/office/officeart/2005/8/layout/radial6"/>
    <dgm:cxn modelId="{FB5CAC64-22BF-492C-94C8-F9AD26916942}" srcId="{E288F013-94D9-4290-B7E7-2C789D8FB75A}" destId="{A24F12E8-DF64-4561-BEA0-2ACEBBBE0415}" srcOrd="0" destOrd="0" parTransId="{0630598A-00A1-4AED-89D9-B2902CA8699C}" sibTransId="{003405E1-F2BD-44B6-88FC-7B46E483F3D9}"/>
    <dgm:cxn modelId="{9185A642-C67A-44A3-9BF6-B353856F4CB8}" type="presOf" srcId="{ED735943-96EA-404D-A09D-BEC4CC2C523A}" destId="{45FC89A2-7A12-4631-9C14-48D0223DCA80}" srcOrd="0" destOrd="0" presId="urn:microsoft.com/office/officeart/2005/8/layout/radial6"/>
    <dgm:cxn modelId="{B28F26FF-235F-49AF-B8A4-C02A89D83AEA}" srcId="{A24F12E8-DF64-4561-BEA0-2ACEBBBE0415}" destId="{BCC98374-9978-499E-9799-514B74D08A7A}" srcOrd="3" destOrd="0" parTransId="{5D9E839E-B0A4-48F2-940A-A8F42D12618D}" sibTransId="{CA800D77-B015-4D09-8FD0-EAE77EE07825}"/>
    <dgm:cxn modelId="{5DF83D18-4F06-49DD-A55B-051EDECD0F14}" srcId="{A24F12E8-DF64-4561-BEA0-2ACEBBBE0415}" destId="{ED735943-96EA-404D-A09D-BEC4CC2C523A}" srcOrd="0" destOrd="0" parTransId="{1CD5483A-DA87-4469-A118-9713BD38854E}" sibTransId="{199B0218-3F43-402F-AE8C-7224CEB9474B}"/>
    <dgm:cxn modelId="{37EAB66B-BDF7-4D5B-977A-0FE6AAA808E1}" srcId="{A24F12E8-DF64-4561-BEA0-2ACEBBBE0415}" destId="{27AFB828-F9D0-4A9A-832A-409B134D193E}" srcOrd="1" destOrd="0" parTransId="{8C7A30C3-5876-4329-A893-1A4B1D902E72}" sibTransId="{35CDB5D0-6ADC-42E1-B902-DF38D46FB664}"/>
    <dgm:cxn modelId="{1160B5B7-0050-4E5A-AD67-37013F924A2F}" type="presOf" srcId="{35CDB5D0-6ADC-42E1-B902-DF38D46FB664}" destId="{139C21E6-0399-4A57-9B88-97BF7CEE685C}" srcOrd="0" destOrd="0" presId="urn:microsoft.com/office/officeart/2005/8/layout/radial6"/>
    <dgm:cxn modelId="{E54B466D-4A41-43F6-904A-75A8ECAC55D7}" type="presOf" srcId="{CA800D77-B015-4D09-8FD0-EAE77EE07825}" destId="{1E7F131B-48D2-4AD6-975E-6FB580E76E87}" srcOrd="0" destOrd="0" presId="urn:microsoft.com/office/officeart/2005/8/layout/radial6"/>
    <dgm:cxn modelId="{B6C6FB22-C315-4828-A2AA-BC20F15920D9}" srcId="{A24F12E8-DF64-4561-BEA0-2ACEBBBE0415}" destId="{33184B91-4957-4AD1-86E1-8A64C9461EE2}" srcOrd="2" destOrd="0" parTransId="{A6F23CEC-C921-4B2E-A749-D5E4A74A1FF4}" sibTransId="{9238036D-FE5D-4397-9096-66AF8B5AB19F}"/>
    <dgm:cxn modelId="{CDE0CC18-47FC-4E14-80F9-A586F4D27E01}" type="presOf" srcId="{33184B91-4957-4AD1-86E1-8A64C9461EE2}" destId="{354315CF-86D9-4711-8684-583AA9E53BD6}" srcOrd="0" destOrd="0" presId="urn:microsoft.com/office/officeart/2005/8/layout/radial6"/>
    <dgm:cxn modelId="{8CBD0ED5-D4AF-4107-83A9-A8CE1500A048}" type="presOf" srcId="{9238036D-FE5D-4397-9096-66AF8B5AB19F}" destId="{21D5933E-1D74-4451-9081-15C8131AC278}" srcOrd="0" destOrd="0" presId="urn:microsoft.com/office/officeart/2005/8/layout/radial6"/>
    <dgm:cxn modelId="{FA8F99DE-BA21-426B-B041-4F75EC9EA783}" type="presOf" srcId="{27AFB828-F9D0-4A9A-832A-409B134D193E}" destId="{970E7166-F95D-4FA2-A131-EC173B873793}" srcOrd="0" destOrd="0" presId="urn:microsoft.com/office/officeart/2005/8/layout/radial6"/>
    <dgm:cxn modelId="{59DEFA15-EF60-4F35-82EB-03D20C07DE54}" type="presOf" srcId="{E288F013-94D9-4290-B7E7-2C789D8FB75A}" destId="{67654E45-E846-4EA0-ABD0-968E3CBE1AC3}" srcOrd="0" destOrd="0" presId="urn:microsoft.com/office/officeart/2005/8/layout/radial6"/>
    <dgm:cxn modelId="{EC91C874-D694-4F96-AA87-C4A3217B93ED}" type="presOf" srcId="{A24F12E8-DF64-4561-BEA0-2ACEBBBE0415}" destId="{D296B49B-D048-4F19-B494-35563F5A5F5C}" srcOrd="0" destOrd="0" presId="urn:microsoft.com/office/officeart/2005/8/layout/radial6"/>
    <dgm:cxn modelId="{82D7C309-6142-47AB-A93F-DB006D3C5BB4}" type="presParOf" srcId="{67654E45-E846-4EA0-ABD0-968E3CBE1AC3}" destId="{D296B49B-D048-4F19-B494-35563F5A5F5C}" srcOrd="0" destOrd="0" presId="urn:microsoft.com/office/officeart/2005/8/layout/radial6"/>
    <dgm:cxn modelId="{EFDAE821-CFF6-4120-820D-D07EB14B6121}" type="presParOf" srcId="{67654E45-E846-4EA0-ABD0-968E3CBE1AC3}" destId="{45FC89A2-7A12-4631-9C14-48D0223DCA80}" srcOrd="1" destOrd="0" presId="urn:microsoft.com/office/officeart/2005/8/layout/radial6"/>
    <dgm:cxn modelId="{1AB8B86E-EFF1-459B-B767-5AD295FB4568}" type="presParOf" srcId="{67654E45-E846-4EA0-ABD0-968E3CBE1AC3}" destId="{2E4926BF-2A22-4E52-8890-27EBCFE323B3}" srcOrd="2" destOrd="0" presId="urn:microsoft.com/office/officeart/2005/8/layout/radial6"/>
    <dgm:cxn modelId="{69C1CEC2-D6C7-4694-8E35-2DF608B68336}" type="presParOf" srcId="{67654E45-E846-4EA0-ABD0-968E3CBE1AC3}" destId="{6D4E2957-229D-4DC4-AE49-D3579AF4E2D4}" srcOrd="3" destOrd="0" presId="urn:microsoft.com/office/officeart/2005/8/layout/radial6"/>
    <dgm:cxn modelId="{B3AF6D18-343D-43F9-A9DF-3E227B785132}" type="presParOf" srcId="{67654E45-E846-4EA0-ABD0-968E3CBE1AC3}" destId="{970E7166-F95D-4FA2-A131-EC173B873793}" srcOrd="4" destOrd="0" presId="urn:microsoft.com/office/officeart/2005/8/layout/radial6"/>
    <dgm:cxn modelId="{B192903B-93EC-466A-A176-A4890786CD94}" type="presParOf" srcId="{67654E45-E846-4EA0-ABD0-968E3CBE1AC3}" destId="{805427DB-2BF0-4FF3-9161-3141255349D2}" srcOrd="5" destOrd="0" presId="urn:microsoft.com/office/officeart/2005/8/layout/radial6"/>
    <dgm:cxn modelId="{FCE48D9E-F63A-4AC3-BA52-C71D51393876}" type="presParOf" srcId="{67654E45-E846-4EA0-ABD0-968E3CBE1AC3}" destId="{139C21E6-0399-4A57-9B88-97BF7CEE685C}" srcOrd="6" destOrd="0" presId="urn:microsoft.com/office/officeart/2005/8/layout/radial6"/>
    <dgm:cxn modelId="{81B572F8-40C7-4CAC-9B12-7EB7A202F867}" type="presParOf" srcId="{67654E45-E846-4EA0-ABD0-968E3CBE1AC3}" destId="{354315CF-86D9-4711-8684-583AA9E53BD6}" srcOrd="7" destOrd="0" presId="urn:microsoft.com/office/officeart/2005/8/layout/radial6"/>
    <dgm:cxn modelId="{E8A3E5E6-A3BD-4049-8E87-C3DF7E13D9D4}" type="presParOf" srcId="{67654E45-E846-4EA0-ABD0-968E3CBE1AC3}" destId="{C43A0199-232A-47BD-AE02-36491C87B222}" srcOrd="8" destOrd="0" presId="urn:microsoft.com/office/officeart/2005/8/layout/radial6"/>
    <dgm:cxn modelId="{52B158F7-A20E-4691-9271-15BCEA3F9AD2}" type="presParOf" srcId="{67654E45-E846-4EA0-ABD0-968E3CBE1AC3}" destId="{21D5933E-1D74-4451-9081-15C8131AC278}" srcOrd="9" destOrd="0" presId="urn:microsoft.com/office/officeart/2005/8/layout/radial6"/>
    <dgm:cxn modelId="{BB729C6E-FFFD-4235-B473-558668636EE0}" type="presParOf" srcId="{67654E45-E846-4EA0-ABD0-968E3CBE1AC3}" destId="{9FA9F0E4-CEB2-4C05-8190-E519678C9464}" srcOrd="10" destOrd="0" presId="urn:microsoft.com/office/officeart/2005/8/layout/radial6"/>
    <dgm:cxn modelId="{D217F64A-D06F-4CDE-8CC3-825CF2E27EDE}" type="presParOf" srcId="{67654E45-E846-4EA0-ABD0-968E3CBE1AC3}" destId="{3647136A-1ED7-449C-B7C4-8252FA427B61}" srcOrd="11" destOrd="0" presId="urn:microsoft.com/office/officeart/2005/8/layout/radial6"/>
    <dgm:cxn modelId="{15A3359B-9887-45B5-8E51-719B15D7759C}" type="presParOf" srcId="{67654E45-E846-4EA0-ABD0-968E3CBE1AC3}" destId="{1E7F131B-48D2-4AD6-975E-6FB580E76E87}" srcOrd="12" destOrd="0" presId="urn:microsoft.com/office/officeart/2005/8/layout/radial6"/>
  </dgm:cxnLst>
  <dgm:bg>
    <a:solidFill>
      <a:schemeClr val="accent1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A90FBD-60F4-4DD9-9BFF-EC2CDF0ED21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AEDD872-735D-442A-BD34-55D2D2975650}">
      <dgm:prSet phldrT="[Texte]" custT="1"/>
      <dgm:spPr/>
      <dgm:t>
        <a:bodyPr/>
        <a:lstStyle/>
        <a:p>
          <a:r>
            <a:rPr lang="fr-FR" sz="2000" b="1" dirty="0">
              <a:solidFill>
                <a:srgbClr val="FF0000"/>
              </a:solidFill>
            </a:rPr>
            <a:t>Environnement Externe </a:t>
          </a:r>
        </a:p>
      </dgm:t>
    </dgm:pt>
    <dgm:pt modelId="{CD78B664-B82A-4045-8819-CA9848F82797}" type="parTrans" cxnId="{A87882AC-9B21-45A6-9A26-07A7FDF44E01}">
      <dgm:prSet/>
      <dgm:spPr/>
      <dgm:t>
        <a:bodyPr/>
        <a:lstStyle/>
        <a:p>
          <a:endParaRPr lang="fr-FR"/>
        </a:p>
      </dgm:t>
    </dgm:pt>
    <dgm:pt modelId="{0327A0FE-9F6A-48AA-850F-BCAC6BF735CA}" type="sibTrans" cxnId="{A87882AC-9B21-45A6-9A26-07A7FDF44E01}">
      <dgm:prSet/>
      <dgm:spPr/>
      <dgm:t>
        <a:bodyPr/>
        <a:lstStyle/>
        <a:p>
          <a:endParaRPr lang="fr-FR"/>
        </a:p>
      </dgm:t>
    </dgm:pt>
    <dgm:pt modelId="{C85C2776-5BC8-49B2-A78A-8036969F9E45}">
      <dgm:prSet phldrT="[Texte]" custT="1"/>
      <dgm:spPr/>
      <dgm:t>
        <a:bodyPr/>
        <a:lstStyle/>
        <a:p>
          <a:r>
            <a:rPr lang="fr-FR" sz="2000" b="1" dirty="0">
              <a:solidFill>
                <a:srgbClr val="FF0000"/>
              </a:solidFill>
            </a:rPr>
            <a:t>Marché-Fournisseurs</a:t>
          </a:r>
        </a:p>
        <a:p>
          <a:r>
            <a:rPr lang="fr-FR" sz="2000" b="1" dirty="0">
              <a:solidFill>
                <a:srgbClr val="FF0000"/>
              </a:solidFill>
            </a:rPr>
            <a:t>Concurrents </a:t>
          </a:r>
        </a:p>
        <a:p>
          <a:r>
            <a:rPr lang="fr-FR" sz="2000" b="1" dirty="0">
              <a:solidFill>
                <a:srgbClr val="FF0000"/>
              </a:solidFill>
            </a:rPr>
            <a:t>Clients</a:t>
          </a:r>
        </a:p>
      </dgm:t>
    </dgm:pt>
    <dgm:pt modelId="{10C5197E-9CC2-4AAD-9CCD-9F26B6F81B36}" type="parTrans" cxnId="{568F4440-5352-4615-8216-C3A4247130E5}">
      <dgm:prSet/>
      <dgm:spPr/>
      <dgm:t>
        <a:bodyPr/>
        <a:lstStyle/>
        <a:p>
          <a:endParaRPr lang="fr-FR"/>
        </a:p>
      </dgm:t>
    </dgm:pt>
    <dgm:pt modelId="{A5B38981-FDDD-433E-8CB9-972305E50B1E}" type="sibTrans" cxnId="{568F4440-5352-4615-8216-C3A4247130E5}">
      <dgm:prSet/>
      <dgm:spPr/>
      <dgm:t>
        <a:bodyPr/>
        <a:lstStyle/>
        <a:p>
          <a:endParaRPr lang="fr-FR"/>
        </a:p>
      </dgm:t>
    </dgm:pt>
    <dgm:pt modelId="{0658DB3D-8BD0-4B94-9209-58EE05B85F48}">
      <dgm:prSet phldrT="[Texte]"/>
      <dgm:spPr/>
      <dgm:t>
        <a:bodyPr/>
        <a:lstStyle/>
        <a:p>
          <a:r>
            <a:rPr lang="fr-FR" b="1" dirty="0">
              <a:solidFill>
                <a:srgbClr val="FF0000"/>
              </a:solidFill>
            </a:rPr>
            <a:t>Environnement Interne </a:t>
          </a:r>
        </a:p>
      </dgm:t>
    </dgm:pt>
    <dgm:pt modelId="{F8909C6E-3F09-4314-BF12-F4ED5B00330E}" type="parTrans" cxnId="{2AC57746-A76A-43EF-8324-074E5245C2C4}">
      <dgm:prSet/>
      <dgm:spPr/>
      <dgm:t>
        <a:bodyPr/>
        <a:lstStyle/>
        <a:p>
          <a:endParaRPr lang="fr-FR"/>
        </a:p>
      </dgm:t>
    </dgm:pt>
    <dgm:pt modelId="{79A11B62-1C2B-4767-9CA6-0A982A8E6893}" type="sibTrans" cxnId="{2AC57746-A76A-43EF-8324-074E5245C2C4}">
      <dgm:prSet/>
      <dgm:spPr/>
      <dgm:t>
        <a:bodyPr/>
        <a:lstStyle/>
        <a:p>
          <a:endParaRPr lang="fr-FR"/>
        </a:p>
      </dgm:t>
    </dgm:pt>
    <dgm:pt modelId="{3E582C7E-79F1-401E-B07F-33948470C050}">
      <dgm:prSet phldrT="[Texte]"/>
      <dgm:spPr/>
      <dgm:t>
        <a:bodyPr/>
        <a:lstStyle/>
        <a:p>
          <a:r>
            <a:rPr lang="fr-FR" b="1" dirty="0">
              <a:solidFill>
                <a:srgbClr val="FF0000"/>
              </a:solidFill>
            </a:rPr>
            <a:t>Client RH </a:t>
          </a:r>
        </a:p>
      </dgm:t>
    </dgm:pt>
    <dgm:pt modelId="{8C1D38C6-E485-45A6-9543-D0F237E23B44}" type="parTrans" cxnId="{49211237-41CA-4E8B-9BA2-9B08740E01CB}">
      <dgm:prSet/>
      <dgm:spPr/>
      <dgm:t>
        <a:bodyPr/>
        <a:lstStyle/>
        <a:p>
          <a:endParaRPr lang="fr-FR"/>
        </a:p>
      </dgm:t>
    </dgm:pt>
    <dgm:pt modelId="{7B8C6FE8-E780-47BF-AAE7-6F4E1A50A921}" type="sibTrans" cxnId="{49211237-41CA-4E8B-9BA2-9B08740E01CB}">
      <dgm:prSet/>
      <dgm:spPr/>
      <dgm:t>
        <a:bodyPr/>
        <a:lstStyle/>
        <a:p>
          <a:endParaRPr lang="fr-FR"/>
        </a:p>
      </dgm:t>
    </dgm:pt>
    <dgm:pt modelId="{189C0E2D-A7BD-4300-AE6C-C4E116FC1E1A}" type="pres">
      <dgm:prSet presAssocID="{BCA90FBD-60F4-4DD9-9BFF-EC2CDF0ED21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65B4FA4-C73A-40F2-B225-3E89720BED78}" type="pres">
      <dgm:prSet presAssocID="{BCA90FBD-60F4-4DD9-9BFF-EC2CDF0ED210}" presName="comp1" presStyleCnt="0"/>
      <dgm:spPr/>
    </dgm:pt>
    <dgm:pt modelId="{71BD4491-4D9E-406C-B951-CF9E15A7F630}" type="pres">
      <dgm:prSet presAssocID="{BCA90FBD-60F4-4DD9-9BFF-EC2CDF0ED210}" presName="circle1" presStyleLbl="node1" presStyleIdx="0" presStyleCnt="4"/>
      <dgm:spPr/>
      <dgm:t>
        <a:bodyPr/>
        <a:lstStyle/>
        <a:p>
          <a:endParaRPr lang="fr-FR"/>
        </a:p>
      </dgm:t>
    </dgm:pt>
    <dgm:pt modelId="{1222F86A-78DE-4889-B708-F3F3521AFA5E}" type="pres">
      <dgm:prSet presAssocID="{BCA90FBD-60F4-4DD9-9BFF-EC2CDF0ED21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53A17-74C6-4FDF-92EA-D15233CFE9E6}" type="pres">
      <dgm:prSet presAssocID="{BCA90FBD-60F4-4DD9-9BFF-EC2CDF0ED210}" presName="comp2" presStyleCnt="0"/>
      <dgm:spPr/>
    </dgm:pt>
    <dgm:pt modelId="{D7E740DA-C67F-4411-BB35-7477D1B99AC4}" type="pres">
      <dgm:prSet presAssocID="{BCA90FBD-60F4-4DD9-9BFF-EC2CDF0ED210}" presName="circle2" presStyleLbl="node1" presStyleIdx="1" presStyleCnt="4"/>
      <dgm:spPr/>
      <dgm:t>
        <a:bodyPr/>
        <a:lstStyle/>
        <a:p>
          <a:endParaRPr lang="fr-FR"/>
        </a:p>
      </dgm:t>
    </dgm:pt>
    <dgm:pt modelId="{00A9E42C-74F8-4DBB-B986-B4B09B32C0FB}" type="pres">
      <dgm:prSet presAssocID="{BCA90FBD-60F4-4DD9-9BFF-EC2CDF0ED21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998567-785E-44E2-AD00-3376F859B9FD}" type="pres">
      <dgm:prSet presAssocID="{BCA90FBD-60F4-4DD9-9BFF-EC2CDF0ED210}" presName="comp3" presStyleCnt="0"/>
      <dgm:spPr/>
    </dgm:pt>
    <dgm:pt modelId="{D8067329-28DA-46AC-B05D-EAA2339D6C6F}" type="pres">
      <dgm:prSet presAssocID="{BCA90FBD-60F4-4DD9-9BFF-EC2CDF0ED210}" presName="circle3" presStyleLbl="node1" presStyleIdx="2" presStyleCnt="4" custScaleY="89098" custLinFactNeighborY="0"/>
      <dgm:spPr/>
      <dgm:t>
        <a:bodyPr/>
        <a:lstStyle/>
        <a:p>
          <a:endParaRPr lang="fr-FR"/>
        </a:p>
      </dgm:t>
    </dgm:pt>
    <dgm:pt modelId="{1C38FBE1-75EA-43E3-839A-F3391E207E80}" type="pres">
      <dgm:prSet presAssocID="{BCA90FBD-60F4-4DD9-9BFF-EC2CDF0ED21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99BCD8-860C-4085-B8BC-CC3AF3E7B5FC}" type="pres">
      <dgm:prSet presAssocID="{BCA90FBD-60F4-4DD9-9BFF-EC2CDF0ED210}" presName="comp4" presStyleCnt="0"/>
      <dgm:spPr/>
    </dgm:pt>
    <dgm:pt modelId="{EB3EB641-DDDE-48B3-933E-95E8E3BE2D6A}" type="pres">
      <dgm:prSet presAssocID="{BCA90FBD-60F4-4DD9-9BFF-EC2CDF0ED210}" presName="circle4" presStyleLbl="node1" presStyleIdx="3" presStyleCnt="4"/>
      <dgm:spPr/>
      <dgm:t>
        <a:bodyPr/>
        <a:lstStyle/>
        <a:p>
          <a:endParaRPr lang="fr-FR"/>
        </a:p>
      </dgm:t>
    </dgm:pt>
    <dgm:pt modelId="{EC13B65C-FC9A-42BB-8138-6DE23331BAC5}" type="pres">
      <dgm:prSet presAssocID="{BCA90FBD-60F4-4DD9-9BFF-EC2CDF0ED21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3306AF8-2725-4789-B6A2-6B7A25B66552}" type="presOf" srcId="{C85C2776-5BC8-49B2-A78A-8036969F9E45}" destId="{D7E740DA-C67F-4411-BB35-7477D1B99AC4}" srcOrd="0" destOrd="0" presId="urn:microsoft.com/office/officeart/2005/8/layout/venn2"/>
    <dgm:cxn modelId="{E18CCA40-C51C-4BB3-AC77-5EF30094850E}" type="presOf" srcId="{BCA90FBD-60F4-4DD9-9BFF-EC2CDF0ED210}" destId="{189C0E2D-A7BD-4300-AE6C-C4E116FC1E1A}" srcOrd="0" destOrd="0" presId="urn:microsoft.com/office/officeart/2005/8/layout/venn2"/>
    <dgm:cxn modelId="{A7D310ED-6F04-437E-B507-32DF40782959}" type="presOf" srcId="{5AEDD872-735D-442A-BD34-55D2D2975650}" destId="{1222F86A-78DE-4889-B708-F3F3521AFA5E}" srcOrd="1" destOrd="0" presId="urn:microsoft.com/office/officeart/2005/8/layout/venn2"/>
    <dgm:cxn modelId="{1BFE6B22-072F-4E73-9C9F-10C790157FC8}" type="presOf" srcId="{3E582C7E-79F1-401E-B07F-33948470C050}" destId="{EC13B65C-FC9A-42BB-8138-6DE23331BAC5}" srcOrd="1" destOrd="0" presId="urn:microsoft.com/office/officeart/2005/8/layout/venn2"/>
    <dgm:cxn modelId="{AEB77B6E-6236-4DB3-9282-E438027B58D6}" type="presOf" srcId="{C85C2776-5BC8-49B2-A78A-8036969F9E45}" destId="{00A9E42C-74F8-4DBB-B986-B4B09B32C0FB}" srcOrd="1" destOrd="0" presId="urn:microsoft.com/office/officeart/2005/8/layout/venn2"/>
    <dgm:cxn modelId="{08A97FDE-3B2C-4BFC-B841-5514CB7F24C7}" type="presOf" srcId="{5AEDD872-735D-442A-BD34-55D2D2975650}" destId="{71BD4491-4D9E-406C-B951-CF9E15A7F630}" srcOrd="0" destOrd="0" presId="urn:microsoft.com/office/officeart/2005/8/layout/venn2"/>
    <dgm:cxn modelId="{B4B821BE-B337-447A-B228-DF480A47F19F}" type="presOf" srcId="{3E582C7E-79F1-401E-B07F-33948470C050}" destId="{EB3EB641-DDDE-48B3-933E-95E8E3BE2D6A}" srcOrd="0" destOrd="0" presId="urn:microsoft.com/office/officeart/2005/8/layout/venn2"/>
    <dgm:cxn modelId="{F6B34E0F-7D3B-4405-87C5-2C7235A41D86}" type="presOf" srcId="{0658DB3D-8BD0-4B94-9209-58EE05B85F48}" destId="{D8067329-28DA-46AC-B05D-EAA2339D6C6F}" srcOrd="0" destOrd="0" presId="urn:microsoft.com/office/officeart/2005/8/layout/venn2"/>
    <dgm:cxn modelId="{2AC57746-A76A-43EF-8324-074E5245C2C4}" srcId="{BCA90FBD-60F4-4DD9-9BFF-EC2CDF0ED210}" destId="{0658DB3D-8BD0-4B94-9209-58EE05B85F48}" srcOrd="2" destOrd="0" parTransId="{F8909C6E-3F09-4314-BF12-F4ED5B00330E}" sibTransId="{79A11B62-1C2B-4767-9CA6-0A982A8E6893}"/>
    <dgm:cxn modelId="{568F4440-5352-4615-8216-C3A4247130E5}" srcId="{BCA90FBD-60F4-4DD9-9BFF-EC2CDF0ED210}" destId="{C85C2776-5BC8-49B2-A78A-8036969F9E45}" srcOrd="1" destOrd="0" parTransId="{10C5197E-9CC2-4AAD-9CCD-9F26B6F81B36}" sibTransId="{A5B38981-FDDD-433E-8CB9-972305E50B1E}"/>
    <dgm:cxn modelId="{47BA19F9-01CE-422F-B9BF-405A5B433BBE}" type="presOf" srcId="{0658DB3D-8BD0-4B94-9209-58EE05B85F48}" destId="{1C38FBE1-75EA-43E3-839A-F3391E207E80}" srcOrd="1" destOrd="0" presId="urn:microsoft.com/office/officeart/2005/8/layout/venn2"/>
    <dgm:cxn modelId="{A87882AC-9B21-45A6-9A26-07A7FDF44E01}" srcId="{BCA90FBD-60F4-4DD9-9BFF-EC2CDF0ED210}" destId="{5AEDD872-735D-442A-BD34-55D2D2975650}" srcOrd="0" destOrd="0" parTransId="{CD78B664-B82A-4045-8819-CA9848F82797}" sibTransId="{0327A0FE-9F6A-48AA-850F-BCAC6BF735CA}"/>
    <dgm:cxn modelId="{49211237-41CA-4E8B-9BA2-9B08740E01CB}" srcId="{BCA90FBD-60F4-4DD9-9BFF-EC2CDF0ED210}" destId="{3E582C7E-79F1-401E-B07F-33948470C050}" srcOrd="3" destOrd="0" parTransId="{8C1D38C6-E485-45A6-9543-D0F237E23B44}" sibTransId="{7B8C6FE8-E780-47BF-AAE7-6F4E1A50A921}"/>
    <dgm:cxn modelId="{222E6C3F-DBA9-489C-98E6-3FC149C22118}" type="presParOf" srcId="{189C0E2D-A7BD-4300-AE6C-C4E116FC1E1A}" destId="{F65B4FA4-C73A-40F2-B225-3E89720BED78}" srcOrd="0" destOrd="0" presId="urn:microsoft.com/office/officeart/2005/8/layout/venn2"/>
    <dgm:cxn modelId="{54B05A6F-834C-4922-B284-B32F42E22570}" type="presParOf" srcId="{F65B4FA4-C73A-40F2-B225-3E89720BED78}" destId="{71BD4491-4D9E-406C-B951-CF9E15A7F630}" srcOrd="0" destOrd="0" presId="urn:microsoft.com/office/officeart/2005/8/layout/venn2"/>
    <dgm:cxn modelId="{AFE60B09-7A99-4A96-B79B-6220934FDD8D}" type="presParOf" srcId="{F65B4FA4-C73A-40F2-B225-3E89720BED78}" destId="{1222F86A-78DE-4889-B708-F3F3521AFA5E}" srcOrd="1" destOrd="0" presId="urn:microsoft.com/office/officeart/2005/8/layout/venn2"/>
    <dgm:cxn modelId="{03B446D3-78A5-4CC8-9474-FEBF0A61C4C9}" type="presParOf" srcId="{189C0E2D-A7BD-4300-AE6C-C4E116FC1E1A}" destId="{1AE53A17-74C6-4FDF-92EA-D15233CFE9E6}" srcOrd="1" destOrd="0" presId="urn:microsoft.com/office/officeart/2005/8/layout/venn2"/>
    <dgm:cxn modelId="{8B363203-EA58-4C5C-9DB6-D9AEC06E6F72}" type="presParOf" srcId="{1AE53A17-74C6-4FDF-92EA-D15233CFE9E6}" destId="{D7E740DA-C67F-4411-BB35-7477D1B99AC4}" srcOrd="0" destOrd="0" presId="urn:microsoft.com/office/officeart/2005/8/layout/venn2"/>
    <dgm:cxn modelId="{C9235CB7-BE2D-4774-B1F5-47697ED8E16C}" type="presParOf" srcId="{1AE53A17-74C6-4FDF-92EA-D15233CFE9E6}" destId="{00A9E42C-74F8-4DBB-B986-B4B09B32C0FB}" srcOrd="1" destOrd="0" presId="urn:microsoft.com/office/officeart/2005/8/layout/venn2"/>
    <dgm:cxn modelId="{14AEC65C-0F52-423B-9D1B-633E8EC746A6}" type="presParOf" srcId="{189C0E2D-A7BD-4300-AE6C-C4E116FC1E1A}" destId="{E5998567-785E-44E2-AD00-3376F859B9FD}" srcOrd="2" destOrd="0" presId="urn:microsoft.com/office/officeart/2005/8/layout/venn2"/>
    <dgm:cxn modelId="{BDAB8850-AABF-4951-BAF0-6DE1D9DDD5BB}" type="presParOf" srcId="{E5998567-785E-44E2-AD00-3376F859B9FD}" destId="{D8067329-28DA-46AC-B05D-EAA2339D6C6F}" srcOrd="0" destOrd="0" presId="urn:microsoft.com/office/officeart/2005/8/layout/venn2"/>
    <dgm:cxn modelId="{021E1C39-4F9C-4E40-BA22-31A74B573997}" type="presParOf" srcId="{E5998567-785E-44E2-AD00-3376F859B9FD}" destId="{1C38FBE1-75EA-43E3-839A-F3391E207E80}" srcOrd="1" destOrd="0" presId="urn:microsoft.com/office/officeart/2005/8/layout/venn2"/>
    <dgm:cxn modelId="{FDC5BF71-8CDE-45E6-8443-21F8E2D091E4}" type="presParOf" srcId="{189C0E2D-A7BD-4300-AE6C-C4E116FC1E1A}" destId="{5399BCD8-860C-4085-B8BC-CC3AF3E7B5FC}" srcOrd="3" destOrd="0" presId="urn:microsoft.com/office/officeart/2005/8/layout/venn2"/>
    <dgm:cxn modelId="{6B2B650C-6F0E-447C-94C1-DF1080C3613D}" type="presParOf" srcId="{5399BCD8-860C-4085-B8BC-CC3AF3E7B5FC}" destId="{EB3EB641-DDDE-48B3-933E-95E8E3BE2D6A}" srcOrd="0" destOrd="0" presId="urn:microsoft.com/office/officeart/2005/8/layout/venn2"/>
    <dgm:cxn modelId="{7341889F-E8D9-490F-ADFB-C151CA6BF13C}" type="presParOf" srcId="{5399BCD8-860C-4085-B8BC-CC3AF3E7B5FC}" destId="{EC13B65C-FC9A-42BB-8138-6DE23331BAC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F131B-48D2-4AD6-975E-6FB580E76E87}">
      <dsp:nvSpPr>
        <dsp:cNvPr id="0" name=""/>
        <dsp:cNvSpPr/>
      </dsp:nvSpPr>
      <dsp:spPr>
        <a:xfrm>
          <a:off x="1795283" y="625546"/>
          <a:ext cx="4234559" cy="4234559"/>
        </a:xfrm>
        <a:prstGeom prst="blockArc">
          <a:avLst>
            <a:gd name="adj1" fmla="val 10754241"/>
            <a:gd name="adj2" fmla="val 165367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5933E-1D74-4451-9081-15C8131AC278}">
      <dsp:nvSpPr>
        <dsp:cNvPr id="0" name=""/>
        <dsp:cNvSpPr/>
      </dsp:nvSpPr>
      <dsp:spPr>
        <a:xfrm>
          <a:off x="1795452" y="645353"/>
          <a:ext cx="4234559" cy="4234559"/>
        </a:xfrm>
        <a:prstGeom prst="blockArc">
          <a:avLst>
            <a:gd name="adj1" fmla="val 5063582"/>
            <a:gd name="adj2" fmla="val 10787165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C21E6-0399-4A57-9B88-97BF7CEE685C}">
      <dsp:nvSpPr>
        <dsp:cNvPr id="0" name=""/>
        <dsp:cNvSpPr/>
      </dsp:nvSpPr>
      <dsp:spPr>
        <a:xfrm>
          <a:off x="2195660" y="644971"/>
          <a:ext cx="4234559" cy="4234559"/>
        </a:xfrm>
        <a:prstGeom prst="blockArc">
          <a:avLst>
            <a:gd name="adj1" fmla="val 13458"/>
            <a:gd name="adj2" fmla="val 5729858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E2957-229D-4DC4-AE49-D3579AF4E2D4}">
      <dsp:nvSpPr>
        <dsp:cNvPr id="0" name=""/>
        <dsp:cNvSpPr/>
      </dsp:nvSpPr>
      <dsp:spPr>
        <a:xfrm>
          <a:off x="2195822" y="625929"/>
          <a:ext cx="4234559" cy="4234559"/>
        </a:xfrm>
        <a:prstGeom prst="blockArc">
          <a:avLst>
            <a:gd name="adj1" fmla="val 15869871"/>
            <a:gd name="adj2" fmla="val 45112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6B49B-D048-4F19-B494-35563F5A5F5C}">
      <dsp:nvSpPr>
        <dsp:cNvPr id="0" name=""/>
        <dsp:cNvSpPr/>
      </dsp:nvSpPr>
      <dsp:spPr>
        <a:xfrm>
          <a:off x="3140347" y="1778285"/>
          <a:ext cx="1948904" cy="1948904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b="1" kern="1200" dirty="0">
            <a:solidFill>
              <a:schemeClr val="tx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b="1" kern="1200" dirty="0">
            <a:solidFill>
              <a:schemeClr val="tx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b="1" kern="1200" dirty="0">
            <a:solidFill>
              <a:schemeClr val="tx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b="1" kern="1200" dirty="0">
            <a:solidFill>
              <a:schemeClr val="tx1"/>
            </a:solidFill>
          </a:endParaRPr>
        </a:p>
      </dsp:txBody>
      <dsp:txXfrm>
        <a:off x="3425757" y="2063695"/>
        <a:ext cx="1378084" cy="1378084"/>
      </dsp:txXfrm>
    </dsp:sp>
    <dsp:sp modelId="{45FC89A2-7A12-4631-9C14-48D0223DCA80}">
      <dsp:nvSpPr>
        <dsp:cNvPr id="0" name=""/>
        <dsp:cNvSpPr/>
      </dsp:nvSpPr>
      <dsp:spPr>
        <a:xfrm>
          <a:off x="3432683" y="2453"/>
          <a:ext cx="1364233" cy="13642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/>
            <a:t>Marché</a:t>
          </a:r>
        </a:p>
      </dsp:txBody>
      <dsp:txXfrm>
        <a:off x="3632470" y="202240"/>
        <a:ext cx="964659" cy="964659"/>
      </dsp:txXfrm>
    </dsp:sp>
    <dsp:sp modelId="{970E7166-F95D-4FA2-A131-EC173B873793}">
      <dsp:nvSpPr>
        <dsp:cNvPr id="0" name=""/>
        <dsp:cNvSpPr/>
      </dsp:nvSpPr>
      <dsp:spPr>
        <a:xfrm>
          <a:off x="5698974" y="2088230"/>
          <a:ext cx="1364233" cy="13642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/>
            <a:t>Client-roi</a:t>
          </a:r>
        </a:p>
      </dsp:txBody>
      <dsp:txXfrm>
        <a:off x="5898761" y="2288017"/>
        <a:ext cx="964659" cy="964659"/>
      </dsp:txXfrm>
    </dsp:sp>
    <dsp:sp modelId="{354315CF-86D9-4711-8684-583AA9E53BD6}">
      <dsp:nvSpPr>
        <dsp:cNvPr id="0" name=""/>
        <dsp:cNvSpPr/>
      </dsp:nvSpPr>
      <dsp:spPr>
        <a:xfrm>
          <a:off x="3432683" y="4138788"/>
          <a:ext cx="1364233" cy="13642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/>
            <a:t>concurrents</a:t>
          </a:r>
          <a:endParaRPr lang="fr-FR" sz="1200" b="1" kern="1200" dirty="0"/>
        </a:p>
      </dsp:txBody>
      <dsp:txXfrm>
        <a:off x="3632470" y="4338575"/>
        <a:ext cx="964659" cy="964659"/>
      </dsp:txXfrm>
    </dsp:sp>
    <dsp:sp modelId="{9FA9F0E4-CEB2-4C05-8190-E519678C9464}">
      <dsp:nvSpPr>
        <dsp:cNvPr id="0" name=""/>
        <dsp:cNvSpPr/>
      </dsp:nvSpPr>
      <dsp:spPr>
        <a:xfrm>
          <a:off x="1162462" y="2088237"/>
          <a:ext cx="1364233" cy="13642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/>
            <a:t>Lois-fournisseurs-banques</a:t>
          </a:r>
          <a:r>
            <a:rPr lang="fr-FR" sz="1300" kern="1200" dirty="0"/>
            <a:t>.</a:t>
          </a:r>
        </a:p>
      </dsp:txBody>
      <dsp:txXfrm>
        <a:off x="1362249" y="2288024"/>
        <a:ext cx="964659" cy="964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D4491-4D9E-406C-B951-CF9E15A7F630}">
      <dsp:nvSpPr>
        <dsp:cNvPr id="0" name=""/>
        <dsp:cNvSpPr/>
      </dsp:nvSpPr>
      <dsp:spPr>
        <a:xfrm>
          <a:off x="2667000" y="0"/>
          <a:ext cx="6858000" cy="6858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>
              <a:solidFill>
                <a:srgbClr val="FF0000"/>
              </a:solidFill>
            </a:rPr>
            <a:t>Environnement Externe </a:t>
          </a:r>
        </a:p>
      </dsp:txBody>
      <dsp:txXfrm>
        <a:off x="5137252" y="342899"/>
        <a:ext cx="1917496" cy="1028700"/>
      </dsp:txXfrm>
    </dsp:sp>
    <dsp:sp modelId="{D7E740DA-C67F-4411-BB35-7477D1B99AC4}">
      <dsp:nvSpPr>
        <dsp:cNvPr id="0" name=""/>
        <dsp:cNvSpPr/>
      </dsp:nvSpPr>
      <dsp:spPr>
        <a:xfrm>
          <a:off x="3352800" y="1371599"/>
          <a:ext cx="5486400" cy="548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>
              <a:solidFill>
                <a:srgbClr val="FF0000"/>
              </a:solidFill>
            </a:rPr>
            <a:t>Marché-Fournisseurs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>
              <a:solidFill>
                <a:srgbClr val="FF0000"/>
              </a:solidFill>
            </a:rPr>
            <a:t>Concurrents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>
              <a:solidFill>
                <a:srgbClr val="FF0000"/>
              </a:solidFill>
            </a:rPr>
            <a:t>Clients</a:t>
          </a:r>
        </a:p>
      </dsp:txBody>
      <dsp:txXfrm>
        <a:off x="5137252" y="1700783"/>
        <a:ext cx="1917496" cy="987552"/>
      </dsp:txXfrm>
    </dsp:sp>
    <dsp:sp modelId="{D8067329-28DA-46AC-B05D-EAA2339D6C6F}">
      <dsp:nvSpPr>
        <dsp:cNvPr id="0" name=""/>
        <dsp:cNvSpPr/>
      </dsp:nvSpPr>
      <dsp:spPr>
        <a:xfrm>
          <a:off x="4038600" y="2967497"/>
          <a:ext cx="4114800" cy="36662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dirty="0">
              <a:solidFill>
                <a:srgbClr val="FF0000"/>
              </a:solidFill>
            </a:rPr>
            <a:t>Environnement Interne </a:t>
          </a:r>
        </a:p>
      </dsp:txBody>
      <dsp:txXfrm>
        <a:off x="5137252" y="3242463"/>
        <a:ext cx="1917496" cy="824896"/>
      </dsp:txXfrm>
    </dsp:sp>
    <dsp:sp modelId="{EB3EB641-DDDE-48B3-933E-95E8E3BE2D6A}">
      <dsp:nvSpPr>
        <dsp:cNvPr id="0" name=""/>
        <dsp:cNvSpPr/>
      </dsp:nvSpPr>
      <dsp:spPr>
        <a:xfrm>
          <a:off x="4724400" y="4114800"/>
          <a:ext cx="2743200" cy="2743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dirty="0">
              <a:solidFill>
                <a:srgbClr val="FF0000"/>
              </a:solidFill>
            </a:rPr>
            <a:t>Client RH </a:t>
          </a:r>
        </a:p>
      </dsp:txBody>
      <dsp:txXfrm>
        <a:off x="5126132" y="4800600"/>
        <a:ext cx="1939735" cy="137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C9771-6109-4AC4-A01F-0B2806F2DC83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39378-52B7-4DF7-84D1-225074AB91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92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4EA32-E82A-49B1-8718-D0F1A49466B4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3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67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72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87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89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71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06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83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31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3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3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3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A4B25-53D5-407A-82A6-088F883FB1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93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845024"/>
          </a:xfrm>
        </p:spPr>
        <p:txBody>
          <a:bodyPr>
            <a:noAutofit/>
          </a:bodyPr>
          <a:lstStyle/>
          <a:p>
            <a:r>
              <a:rPr lang="fr-MA" sz="16600" dirty="0">
                <a:solidFill>
                  <a:srgbClr val="0070C0"/>
                </a:solidFill>
                <a:latin typeface="Bernard MT Condensed" pitchFamily="18" charset="0"/>
              </a:rPr>
              <a:t>Partie 2</a:t>
            </a:r>
            <a:endParaRPr lang="en-US" sz="16600" dirty="0">
              <a:solidFill>
                <a:srgbClr val="0070C0"/>
              </a:solidFill>
              <a:latin typeface="Bernard MT Condensed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129F-F656-4BB6-8B33-D0777F4B7272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8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819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777875"/>
          </a:xfrm>
          <a:solidFill>
            <a:schemeClr val="accent6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Bernard MT Condensed" pitchFamily="18" charset="0"/>
              </a:rPr>
              <a:t>La stratégie marketing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4511675" y="1196975"/>
            <a:ext cx="32400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Objectif marketing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511675" y="1989138"/>
            <a:ext cx="32400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Stratégie marketing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511675" y="2781300"/>
            <a:ext cx="32400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Marketing mix</a:t>
            </a: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1524000" y="3573463"/>
            <a:ext cx="18351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Stratégie de</a:t>
            </a:r>
          </a:p>
          <a:p>
            <a:pPr algn="ctr"/>
            <a:r>
              <a:rPr lang="fr-FR"/>
              <a:t> produit</a:t>
            </a: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3935413" y="3573463"/>
            <a:ext cx="18351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Stratégie de prix</a:t>
            </a:r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6383338" y="3573463"/>
            <a:ext cx="18351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Stratégie de </a:t>
            </a:r>
          </a:p>
          <a:p>
            <a:pPr algn="ctr"/>
            <a:r>
              <a:rPr lang="fr-FR"/>
              <a:t>distribution</a:t>
            </a:r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8832850" y="3573463"/>
            <a:ext cx="18351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Stratégie de </a:t>
            </a:r>
          </a:p>
          <a:p>
            <a:pPr algn="ctr"/>
            <a:r>
              <a:rPr lang="fr-FR"/>
              <a:t>communication</a:t>
            </a:r>
          </a:p>
        </p:txBody>
      </p: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4511675" y="4581525"/>
            <a:ext cx="32400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Allocation de budget </a:t>
            </a:r>
          </a:p>
        </p:txBody>
      </p:sp>
      <p:sp>
        <p:nvSpPr>
          <p:cNvPr id="8205" name="Rectangle 12"/>
          <p:cNvSpPr>
            <a:spLocks noChangeArrowheads="1"/>
          </p:cNvSpPr>
          <p:nvPr/>
        </p:nvSpPr>
        <p:spPr bwMode="auto">
          <a:xfrm>
            <a:off x="4511675" y="5516563"/>
            <a:ext cx="32400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Contrôle de la stratégie </a:t>
            </a:r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>
            <a:off x="6024563" y="162877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>
            <a:off x="6024563" y="24209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8" name="Line 15"/>
          <p:cNvSpPr>
            <a:spLocks noChangeShapeType="1"/>
          </p:cNvSpPr>
          <p:nvPr/>
        </p:nvSpPr>
        <p:spPr bwMode="auto">
          <a:xfrm>
            <a:off x="6024563" y="321310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9" name="Line 16"/>
          <p:cNvSpPr>
            <a:spLocks noChangeShapeType="1"/>
          </p:cNvSpPr>
          <p:nvPr/>
        </p:nvSpPr>
        <p:spPr bwMode="auto">
          <a:xfrm>
            <a:off x="6024563" y="4221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>
            <a:off x="6024563" y="5013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27"/>
          <p:cNvSpPr>
            <a:spLocks noChangeShapeType="1"/>
          </p:cNvSpPr>
          <p:nvPr/>
        </p:nvSpPr>
        <p:spPr bwMode="auto">
          <a:xfrm flipH="1">
            <a:off x="4943476" y="3213101"/>
            <a:ext cx="7207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28"/>
          <p:cNvSpPr>
            <a:spLocks noChangeShapeType="1"/>
          </p:cNvSpPr>
          <p:nvPr/>
        </p:nvSpPr>
        <p:spPr bwMode="auto">
          <a:xfrm flipH="1">
            <a:off x="3143250" y="3213101"/>
            <a:ext cx="17287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3" name="Line 29"/>
          <p:cNvSpPr>
            <a:spLocks noChangeShapeType="1"/>
          </p:cNvSpPr>
          <p:nvPr/>
        </p:nvSpPr>
        <p:spPr bwMode="auto">
          <a:xfrm>
            <a:off x="6383338" y="3213101"/>
            <a:ext cx="122555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4" name="Line 30"/>
          <p:cNvSpPr>
            <a:spLocks noChangeShapeType="1"/>
          </p:cNvSpPr>
          <p:nvPr/>
        </p:nvSpPr>
        <p:spPr bwMode="auto">
          <a:xfrm>
            <a:off x="7032626" y="3213101"/>
            <a:ext cx="25193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5" name="Espace réservé du numéro de diapositive 2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CF9D80-5C3D-449E-AD08-C96FA3C57F97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4883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921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88913"/>
            <a:ext cx="8229600" cy="576262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fr-FR" sz="3600" dirty="0">
                <a:solidFill>
                  <a:schemeClr val="bg1"/>
                </a:solidFill>
                <a:latin typeface="Bernard MT Condensed" pitchFamily="18" charset="0"/>
              </a:rPr>
              <a:t>Les étapes de la stratégie  de communication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4295775" y="1557338"/>
            <a:ext cx="36718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Cible de la communication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4295775" y="2276475"/>
            <a:ext cx="36718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Définition des messages à</a:t>
            </a:r>
          </a:p>
          <a:p>
            <a:pPr algn="ctr"/>
            <a:r>
              <a:rPr lang="fr-FR"/>
              <a:t> transmettre</a:t>
            </a: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4295775" y="2997200"/>
            <a:ext cx="36718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Définition des moyens de </a:t>
            </a:r>
          </a:p>
          <a:p>
            <a:pPr algn="ctr"/>
            <a:r>
              <a:rPr lang="fr-FR"/>
              <a:t>Transmission des messages </a:t>
            </a: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4295775" y="3716338"/>
            <a:ext cx="36718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Allocation de budget</a:t>
            </a: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295775" y="4437064"/>
            <a:ext cx="3671888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Campagne de communication</a:t>
            </a:r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4295775" y="5157789"/>
            <a:ext cx="3671888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Mise en œuvre de la </a:t>
            </a:r>
          </a:p>
          <a:p>
            <a:pPr algn="ctr"/>
            <a:r>
              <a:rPr lang="fr-FR"/>
              <a:t>Campagne de communication</a:t>
            </a: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4295775" y="5876926"/>
            <a:ext cx="3671888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Contrôle de la stratégie et de la</a:t>
            </a:r>
          </a:p>
          <a:p>
            <a:pPr algn="ctr"/>
            <a:r>
              <a:rPr lang="fr-FR"/>
              <a:t>Campagne de communication</a:t>
            </a:r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4295775" y="836613"/>
            <a:ext cx="36718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Objectif de communication </a:t>
            </a:r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6024563" y="126841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6024563" y="198913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>
            <a:off x="6024563" y="270827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>
            <a:off x="6024563" y="34290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>
            <a:off x="6024563" y="41497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>
            <a:off x="6024563" y="486886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>
            <a:off x="6024563" y="56610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6" name="Espace réservé du numéro de diapositive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9BE6B9-C6BF-4F61-A622-9C09A33A4213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02273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024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4082" y="1065230"/>
            <a:ext cx="10011266" cy="4769962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fr-FR" sz="4000" dirty="0">
                <a:solidFill>
                  <a:schemeClr val="bg1"/>
                </a:solidFill>
                <a:latin typeface="Bernard MT Condensed" pitchFamily="18" charset="0"/>
              </a:rPr>
              <a:t>Les objectifs de la communication commerciale </a:t>
            </a:r>
          </a:p>
        </p:txBody>
      </p:sp>
      <p:sp>
        <p:nvSpPr>
          <p:cNvPr id="1024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E68C82-372D-448E-9BAA-6752FC89CAEB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0182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126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333375"/>
            <a:ext cx="8229600" cy="1143000"/>
          </a:xfrm>
          <a:solidFill>
            <a:schemeClr val="accent6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Bernard MT Condensed" pitchFamily="18" charset="0"/>
              </a:rPr>
              <a:t>1-Les objectifs cognitifs: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Correspondent à la transmission d’une certaine connaissance( par ex:l’existence d’un produit , d’une promotion ,d’une offre intéressante sur le prix …)</a:t>
            </a:r>
          </a:p>
        </p:txBody>
      </p:sp>
      <p:sp>
        <p:nvSpPr>
          <p:cNvPr id="112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564C5D-4DDF-4E7F-A0DA-1E611B4EBBD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53133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229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  <a:solidFill>
            <a:schemeClr val="accent6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Bernard MT Condensed" pitchFamily="18" charset="0"/>
              </a:rPr>
              <a:t>2- les objectifs affectifs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Ils visent :</a:t>
            </a: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Convaincre ou persuader le consommateur ,</a:t>
            </a: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Améliorer l’image du produit ou de la marque ,la différenciation du produit ,le développement de ses composantes psycho-sociologiques ,sociales et symboliques.</a:t>
            </a:r>
          </a:p>
        </p:txBody>
      </p:sp>
      <p:sp>
        <p:nvSpPr>
          <p:cNvPr id="122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CF4DD-2797-4E44-AAAA-97D6BEA4F661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41506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331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27417"/>
            <a:ext cx="10515600" cy="1325563"/>
          </a:xfrm>
          <a:solidFill>
            <a:schemeClr val="accent6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Bernard MT Condensed" pitchFamily="18" charset="0"/>
              </a:rPr>
              <a:t>3- les objectifs conatifs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/>
          </a:p>
          <a:p>
            <a:pPr eaLnBrk="1" hangingPunct="1"/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Ils visent agir sur les comportements et les modifier pour obtenir un accroissement des ventes du produit  .</a:t>
            </a:r>
          </a:p>
        </p:txBody>
      </p:sp>
      <p:sp>
        <p:nvSpPr>
          <p:cNvPr id="133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D292A9-CA97-4E05-B577-8753A508CD2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9156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433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44675"/>
            <a:ext cx="8229600" cy="3240088"/>
          </a:xfrm>
        </p:spPr>
        <p:txBody>
          <a:bodyPr/>
          <a:lstStyle/>
          <a:p>
            <a:pPr algn="ctr" eaLnBrk="1" hangingPunct="1"/>
            <a:r>
              <a:rPr lang="fr-FR" sz="4800" dirty="0">
                <a:solidFill>
                  <a:srgbClr val="FF0000"/>
                </a:solidFill>
                <a:latin typeface="Bernard MT Condensed" pitchFamily="18" charset="0"/>
              </a:rPr>
              <a:t>Les techniques de communication marketing</a:t>
            </a:r>
            <a:r>
              <a:rPr lang="fr-FR" sz="4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4DE20-398F-4A38-9740-CF4F132B5594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95578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 dirty="0"/>
          </a:p>
        </p:txBody>
      </p:sp>
      <p:sp>
        <p:nvSpPr>
          <p:cNvPr id="1536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>
              <a:lumMod val="90000"/>
            </a:schemeClr>
          </a:solidFill>
        </p:spPr>
        <p:txBody>
          <a:bodyPr/>
          <a:lstStyle/>
          <a:p>
            <a:pPr algn="ctr" eaLnBrk="1" hangingPunct="1">
              <a:defRPr/>
            </a:pPr>
            <a:r>
              <a:rPr lang="fr-FR" dirty="0">
                <a:solidFill>
                  <a:srgbClr val="FF0000"/>
                </a:solidFill>
                <a:latin typeface="Bernard MT Condensed" pitchFamily="18" charset="0"/>
              </a:rPr>
              <a:t>Le mix de communication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Il est composé des techniques suivants 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publicité-médias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publicité directe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publicité événementielle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relations publiques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PLV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L’identité visuelle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 design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 packaging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promotion des ventes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salons et les foires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force de vente </a:t>
            </a:r>
          </a:p>
        </p:txBody>
      </p:sp>
      <p:sp>
        <p:nvSpPr>
          <p:cNvPr id="153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7C05FE-227F-456E-A720-D83D96EB19E2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94745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638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>
              <a:lumMod val="90000"/>
            </a:schemeClr>
          </a:solidFill>
        </p:spPr>
        <p:txBody>
          <a:bodyPr/>
          <a:lstStyle/>
          <a:p>
            <a:pPr algn="ctr" eaLnBrk="1" hangingPunct="1">
              <a:defRPr/>
            </a:pPr>
            <a:r>
              <a:rPr lang="fr-FR" dirty="0">
                <a:solidFill>
                  <a:srgbClr val="FF3300"/>
                </a:solidFill>
                <a:latin typeface="Bernard MT Condensed" pitchFamily="18" charset="0"/>
              </a:rPr>
              <a:t>1- La publicité-médias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   C’est la communication  diffusée , après l’achat d’espace , dans les grands médias</a:t>
            </a:r>
          </a:p>
          <a:p>
            <a:pPr eaLnBrk="1" hangingPunct="1">
              <a:buFontTx/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( Presse , Télévision  ,Radio , Cinéma ,Affichage…).</a:t>
            </a:r>
          </a:p>
          <a:p>
            <a:pPr eaLnBrk="1" hangingPunct="1">
              <a:buFontTx/>
              <a:buNone/>
            </a:pP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   C’est la forme de communication la plus connue chez le consommateur et la plus utilisée par les entreprises.</a:t>
            </a:r>
          </a:p>
        </p:txBody>
      </p:sp>
      <p:sp>
        <p:nvSpPr>
          <p:cNvPr id="163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42B391-F8C6-434D-8F58-D604DBC794DC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62724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741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02832"/>
            <a:ext cx="10515600" cy="1325563"/>
          </a:xfrm>
          <a:solidFill>
            <a:schemeClr val="accent1">
              <a:lumMod val="90000"/>
            </a:schemeClr>
          </a:solidFill>
        </p:spPr>
        <p:txBody>
          <a:bodyPr/>
          <a:lstStyle/>
          <a:p>
            <a:pPr algn="ctr" eaLnBrk="1" hangingPunct="1">
              <a:defRPr/>
            </a:pPr>
            <a:r>
              <a:rPr lang="fr-FR" dirty="0">
                <a:solidFill>
                  <a:srgbClr val="FF0000"/>
                </a:solidFill>
                <a:latin typeface="Bernard MT Condensed" pitchFamily="18" charset="0"/>
              </a:rPr>
              <a:t>La publicité directe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8840"/>
            <a:ext cx="8229600" cy="237626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C’est une technique de communication individualisée et personnalisée à l’inverse de la publicité-média qui est une technique de communication de masse.  </a:t>
            </a:r>
          </a:p>
        </p:txBody>
      </p:sp>
      <p:sp>
        <p:nvSpPr>
          <p:cNvPr id="174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78B5CE-0D2B-4C3A-91A6-DDC624CD31A4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2378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05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56934" y="1951348"/>
            <a:ext cx="7772400" cy="2289291"/>
          </a:xfrm>
        </p:spPr>
        <p:txBody>
          <a:bodyPr>
            <a:normAutofit/>
          </a:bodyPr>
          <a:lstStyle/>
          <a:p>
            <a:pPr eaLnBrk="1" hangingPunct="1"/>
            <a:r>
              <a:rPr lang="fr-FR" sz="8000" dirty="0">
                <a:solidFill>
                  <a:srgbClr val="FF0000"/>
                </a:solidFill>
                <a:latin typeface="Bernard MT Condensed" pitchFamily="18" charset="0"/>
              </a:rPr>
              <a:t>La communication commerciale </a:t>
            </a:r>
          </a:p>
        </p:txBody>
      </p:sp>
      <p:sp>
        <p:nvSpPr>
          <p:cNvPr id="205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96258-563F-4B21-BDAF-B151B8879BE1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65380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843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dirty="0">
                <a:latin typeface="Bernard MT Condensed" pitchFamily="18" charset="0"/>
              </a:rPr>
              <a:t>Signalons que</a:t>
            </a:r>
            <a:r>
              <a:rPr lang="fr-FR" dirty="0"/>
              <a:t> :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fr-FR" dirty="0"/>
              <a:t>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définition de la publicité directe nécessite au préalable de définir le marketing direct .</a:t>
            </a: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Ce dernier est un système interactif du marketing utilisant un où plusieurs médias pour obtenir une réponse mesurable </a:t>
            </a:r>
            <a:r>
              <a:rPr lang="fr-FR" dirty="0"/>
              <a:t>. </a:t>
            </a:r>
          </a:p>
        </p:txBody>
      </p:sp>
      <p:sp>
        <p:nvSpPr>
          <p:cNvPr id="184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807570-EE6D-40F7-8DD3-5248A1096D29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49121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945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2636838"/>
            <a:ext cx="8229600" cy="1143000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fr-FR" sz="4000">
                <a:solidFill>
                  <a:srgbClr val="FF3300"/>
                </a:solidFill>
                <a:latin typeface="Bernard MT Condensed" pitchFamily="18" charset="0"/>
              </a:rPr>
              <a:t>Comment réussir le marketing direct?</a:t>
            </a:r>
          </a:p>
        </p:txBody>
      </p:sp>
      <p:sp>
        <p:nvSpPr>
          <p:cNvPr id="1946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053506-7AE5-4421-A142-CDAFD016E6E0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69561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048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sz="4000" dirty="0">
                <a:solidFill>
                  <a:srgbClr val="3366FF"/>
                </a:solidFill>
                <a:latin typeface="Bernard MT Condensed" pitchFamily="18" charset="0"/>
              </a:rPr>
              <a:t>La réussite dépend des points suivants: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Un bon produit ou service ,</a:t>
            </a: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La bonne offre (la qualité et l’attractivité de l’offre),</a:t>
            </a: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Le bon message ,</a:t>
            </a: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Les bons tests(pré-tests et mesure de l’efficacité des actions de l’entreprise ),</a:t>
            </a: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Les bonnes analyses (bonne interprétation des chiffres ).</a:t>
            </a:r>
          </a:p>
        </p:txBody>
      </p:sp>
      <p:sp>
        <p:nvSpPr>
          <p:cNvPr id="204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A540CB-3AEF-4357-98CD-C653F9C62525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96342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150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FF3300"/>
                </a:solidFill>
                <a:latin typeface="Bernard MT Condensed" pitchFamily="18" charset="0"/>
              </a:rPr>
              <a:t>Ses objectifs</a:t>
            </a:r>
            <a:r>
              <a:rPr lang="fr-FR" dirty="0"/>
              <a:t> 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773238"/>
            <a:ext cx="8229600" cy="2476500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Comme toute technique de communication, la publicité directe peut être choisie pour des objectifs de nature différentes :</a:t>
            </a:r>
          </a:p>
        </p:txBody>
      </p:sp>
      <p:sp>
        <p:nvSpPr>
          <p:cNvPr id="215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846956-DE9A-4F8F-B91D-7A450EB0D588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7" name="Flèche vers le bas 6"/>
          <p:cNvSpPr/>
          <p:nvPr/>
        </p:nvSpPr>
        <p:spPr>
          <a:xfrm>
            <a:off x="4871864" y="4437112"/>
            <a:ext cx="2232248" cy="792088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373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e la date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2531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Transmission de l’information au consommateur ciblé ,</a:t>
            </a:r>
          </a:p>
          <a:p>
            <a:pPr eaLnBrk="1" hangingPunct="1">
              <a:lnSpc>
                <a:spcPct val="90000"/>
              </a:lnSpc>
            </a:pP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Amélioration du score de notoriété pour une marque ou un produit,</a:t>
            </a:r>
          </a:p>
          <a:p>
            <a:pPr eaLnBrk="1" hangingPunct="1">
              <a:lnSpc>
                <a:spcPct val="90000"/>
              </a:lnSpc>
            </a:pP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Elle peut être un support d’une promotion « prix »,d’une offre commerciale particulière (échantillonnage ,invitation à un essai ,invitation à une « journée portes ouvertes », offre de cadeau..)</a:t>
            </a:r>
          </a:p>
          <a:p>
            <a:pPr eaLnBrk="1" hangingPunct="1">
              <a:lnSpc>
                <a:spcPct val="90000"/>
              </a:lnSpc>
            </a:pPr>
            <a:endParaRPr lang="fr-FR" sz="2000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Elle peut être utilisée pour fidéliser la clientèle de l’entreprise 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 moyen de soutien de l’action et du travail de la force de vente de l’entreprise .</a:t>
            </a:r>
          </a:p>
        </p:txBody>
      </p:sp>
      <p:sp>
        <p:nvSpPr>
          <p:cNvPr id="2253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DE4138-A653-4634-857F-DF0FBC771525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91831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355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 eaLnBrk="1" hangingPunct="1"/>
            <a:r>
              <a:rPr lang="fr-FR" sz="2800" dirty="0">
                <a:solidFill>
                  <a:srgbClr val="FF3300"/>
                </a:solidFill>
                <a:latin typeface="Bernard MT Condensed" pitchFamily="18" charset="0"/>
              </a:rPr>
              <a:t>Comment personnaliser la communication </a:t>
            </a:r>
            <a:br>
              <a:rPr lang="fr-FR" sz="2800" dirty="0">
                <a:solidFill>
                  <a:srgbClr val="FF3300"/>
                </a:solidFill>
                <a:latin typeface="Bernard MT Condensed" pitchFamily="18" charset="0"/>
              </a:rPr>
            </a:br>
            <a:r>
              <a:rPr lang="fr-FR" sz="2800" dirty="0">
                <a:solidFill>
                  <a:srgbClr val="FF3300"/>
                </a:solidFill>
                <a:latin typeface="Bernard MT Condensed" pitchFamily="18" charset="0"/>
              </a:rPr>
              <a:t>entreprise /consommateur ?</a:t>
            </a:r>
            <a:r>
              <a:rPr lang="fr-FR" sz="5400" dirty="0"/>
              <a:t> 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6932" y="2278931"/>
            <a:ext cx="8229600" cy="2692896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Il faut connaître individuellement le consommateur ainsi que ses coordonnées pour lui transmettre le message approprié(fichier de clientèle) </a:t>
            </a:r>
          </a:p>
        </p:txBody>
      </p:sp>
      <p:sp>
        <p:nvSpPr>
          <p:cNvPr id="2355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3EB89C-AA43-4A13-981D-9D6EDD052C3F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58024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a date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4579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05832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Fichier de la clientèle</a:t>
            </a:r>
            <a:r>
              <a:rPr lang="fr-FR" dirty="0"/>
              <a:t> 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Il comprend deux grandes catégories d’informations:</a:t>
            </a:r>
          </a:p>
          <a:p>
            <a:pPr eaLnBrk="1" hangingPunct="1"/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1-La signalétique du client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(critères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socio-démographiques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traditionnels:âge,sexe,profession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situation de famille , nombre de personnes au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foyer,type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et lieu d’habitation ,équipement du foyer ..)</a:t>
            </a:r>
          </a:p>
        </p:txBody>
      </p:sp>
      <p:sp>
        <p:nvSpPr>
          <p:cNvPr id="24582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2- La description de l’ensemble des relations commerciales et non commerciales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existant entre le consommateur et l’entreprise (nombre d’achats effectués , dates des achats ,fréquence des achats, montants des achats, montant de l’achat moyen…)</a:t>
            </a:r>
          </a:p>
          <a:p>
            <a:pPr eaLnBrk="1" hangingPunct="1"/>
            <a:endParaRPr lang="fr-FR" sz="2400" dirty="0"/>
          </a:p>
        </p:txBody>
      </p:sp>
      <p:sp>
        <p:nvSpPr>
          <p:cNvPr id="24583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EA9F63-C970-4234-9B46-EFEF162466D7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9728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560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2492375"/>
            <a:ext cx="8229600" cy="1143000"/>
          </a:xfr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Les médias de la publicité directe</a:t>
            </a:r>
            <a:r>
              <a:rPr lang="fr-FR"/>
              <a:t> </a:t>
            </a:r>
          </a:p>
        </p:txBody>
      </p:sp>
      <p:sp>
        <p:nvSpPr>
          <p:cNvPr id="2560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DEEB5F-8779-4E21-A61C-A88FED671BA1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93712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662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 mailing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243579"/>
            <a:ext cx="8229600" cy="2913614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C’est la transmission postale d’un message de l’entreprise vers le consommateur ciblé.</a:t>
            </a:r>
          </a:p>
          <a:p>
            <a:pPr eaLnBrk="1" hangingPunct="1">
              <a:buFontTx/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Sa forme la plus fréquente est le courrier (comprenant souvent un dépliant publicitaire et une carte retour),mais il peut s’agir d’un colis (envoi d’échantillons).</a:t>
            </a:r>
          </a:p>
        </p:txBody>
      </p:sp>
      <p:sp>
        <p:nvSpPr>
          <p:cNvPr id="2663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E4591A-8889-49A4-953D-FC28ECEDBB26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05707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765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79213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Types de mailing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628776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Il existe deux types de mailing:</a:t>
            </a:r>
          </a:p>
          <a:p>
            <a:pPr eaLnBrk="1" hangingPunct="1">
              <a:buFontTx/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1-Les mailings «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clientèle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» réalisés sur les bases de données clientèle .</a:t>
            </a:r>
          </a:p>
          <a:p>
            <a:pPr eaLnBrk="1" hangingPunct="1">
              <a:buFontTx/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2- les mailings «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prospection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»réalisés sur des fichiers récupérés (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achats,locations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…)</a:t>
            </a:r>
          </a:p>
        </p:txBody>
      </p:sp>
      <p:sp>
        <p:nvSpPr>
          <p:cNvPr id="2765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BD6CC6-7B32-48B8-9235-60E737DDDB5E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768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505768"/>
              </p:ext>
            </p:extLst>
          </p:nvPr>
        </p:nvGraphicFramePr>
        <p:xfrm>
          <a:off x="1981200" y="620689"/>
          <a:ext cx="8229600" cy="550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129F-F656-4BB6-8B33-D0777F4B7272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079776" y="2060849"/>
            <a:ext cx="424847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        </a:t>
            </a:r>
            <a:r>
              <a:rPr lang="fr-FR" sz="3600" b="1" dirty="0"/>
              <a:t>Environnement</a:t>
            </a:r>
            <a:r>
              <a:rPr lang="fr-FR" sz="2400" b="1" dirty="0"/>
              <a:t> </a:t>
            </a:r>
          </a:p>
        </p:txBody>
      </p:sp>
      <p:sp>
        <p:nvSpPr>
          <p:cNvPr id="8" name="Flèche droite 7"/>
          <p:cNvSpPr/>
          <p:nvPr/>
        </p:nvSpPr>
        <p:spPr>
          <a:xfrm>
            <a:off x="4583832" y="3140968"/>
            <a:ext cx="43204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/>
          <p:cNvSpPr/>
          <p:nvPr/>
        </p:nvSpPr>
        <p:spPr>
          <a:xfrm>
            <a:off x="5807968" y="1988840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haut 10"/>
          <p:cNvSpPr/>
          <p:nvPr/>
        </p:nvSpPr>
        <p:spPr>
          <a:xfrm>
            <a:off x="5807968" y="4365104"/>
            <a:ext cx="57606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gauche 11"/>
          <p:cNvSpPr/>
          <p:nvPr/>
        </p:nvSpPr>
        <p:spPr>
          <a:xfrm>
            <a:off x="7176120" y="3140968"/>
            <a:ext cx="432048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à quatre pointes 12"/>
          <p:cNvSpPr/>
          <p:nvPr/>
        </p:nvSpPr>
        <p:spPr>
          <a:xfrm>
            <a:off x="5159896" y="2636912"/>
            <a:ext cx="1872208" cy="1440160"/>
          </a:xfrm>
          <a:prstGeom prst="quad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L’entreprise</a:t>
            </a:r>
          </a:p>
          <a:p>
            <a:pPr algn="ctr"/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655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867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73481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 prospectus</a:t>
            </a:r>
            <a:r>
              <a:rPr lang="fr-FR" dirty="0"/>
              <a:t>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Lorsque l’entreprise n’a pas la possibilité matérielle ou financière de réaliser un mailing , elle peut recourir  la distribution de prospectus .</a:t>
            </a:r>
          </a:p>
          <a:p>
            <a:pPr eaLnBrk="1" hangingPunct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dans la rue ou aux feux rouges ;</a:t>
            </a:r>
          </a:p>
          <a:p>
            <a:pPr eaLnBrk="1" hangingPunct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sous les pare-brises d’automobiles;</a:t>
            </a:r>
          </a:p>
          <a:p>
            <a:pPr eaLnBrk="1" hangingPunct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sur un point de vente;</a:t>
            </a:r>
          </a:p>
          <a:p>
            <a:pPr eaLnBrk="1" hangingPunct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sur le lieu de travail;</a:t>
            </a:r>
          </a:p>
          <a:p>
            <a:pPr eaLnBrk="1" hangingPunct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en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boît.e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à lettres </a:t>
            </a:r>
          </a:p>
        </p:txBody>
      </p:sp>
      <p:sp>
        <p:nvSpPr>
          <p:cNvPr id="286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597F9A-640A-4C81-9E48-8F1D7623312E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92373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e la date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9699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64054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 téléphone 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sz="2400" dirty="0"/>
              <a:t>Le marketing direct est très utilisateur du </a:t>
            </a:r>
            <a:r>
              <a:rPr lang="fr-FR" sz="2400" dirty="0" err="1"/>
              <a:t>téléphone,principalement</a:t>
            </a:r>
            <a:r>
              <a:rPr lang="fr-FR" sz="2400" dirty="0"/>
              <a:t> pour des actions de vente.</a:t>
            </a:r>
          </a:p>
          <a:p>
            <a:pPr eaLnBrk="1" hangingPunct="1"/>
            <a:r>
              <a:rPr lang="fr-FR" sz="2400" dirty="0"/>
              <a:t>La publicité utilise également le téléphone de deux manières différentes :</a:t>
            </a:r>
          </a:p>
        </p:txBody>
      </p:sp>
      <p:sp>
        <p:nvSpPr>
          <p:cNvPr id="29702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sz="2400" dirty="0"/>
              <a:t>1- En appelant un prospect ou un client pour lui transmettre un message donné,</a:t>
            </a:r>
          </a:p>
          <a:p>
            <a:pPr eaLnBrk="1" hangingPunct="1"/>
            <a:r>
              <a:rPr lang="fr-FR" sz="2400" dirty="0"/>
              <a:t>2- En réception d’appels provoqués par une action dans d’autres médias (</a:t>
            </a:r>
            <a:r>
              <a:rPr lang="fr-FR" sz="2400" dirty="0" err="1"/>
              <a:t>télévision,mailing</a:t>
            </a:r>
            <a:r>
              <a:rPr lang="fr-FR" sz="2400" dirty="0"/>
              <a:t>…)</a:t>
            </a:r>
          </a:p>
          <a:p>
            <a:pPr eaLnBrk="1" hangingPunct="1">
              <a:buFontTx/>
              <a:buNone/>
            </a:pPr>
            <a:r>
              <a:rPr lang="fr-FR" sz="2400" dirty="0"/>
              <a:t>    intégrant un numéro vert .</a:t>
            </a:r>
            <a:endParaRPr lang="fr-FR" dirty="0"/>
          </a:p>
          <a:p>
            <a:pPr eaLnBrk="1" hangingPunct="1"/>
            <a:endParaRPr lang="fr-FR" dirty="0"/>
          </a:p>
        </p:txBody>
      </p:sp>
      <p:sp>
        <p:nvSpPr>
          <p:cNvPr id="29703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F02031-9C97-4A6A-9EC4-DE7F475A2880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78711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072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8864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La presse</a:t>
            </a:r>
            <a:r>
              <a:rPr lang="fr-FR" dirty="0"/>
              <a:t> 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5179" y="2232091"/>
            <a:ext cx="8229600" cy="2088257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Recueil d’adresses de personnes intéressantes et intéressées pour une diffusion d’un message personnalisé </a:t>
            </a:r>
            <a:r>
              <a:rPr lang="fr-FR" dirty="0"/>
              <a:t>.</a:t>
            </a:r>
          </a:p>
          <a:p>
            <a:pPr eaLnBrk="1" hangingPunct="1">
              <a:buFontTx/>
              <a:buNone/>
            </a:pPr>
            <a:r>
              <a:rPr lang="fr-FR" dirty="0"/>
              <a:t> </a:t>
            </a:r>
          </a:p>
        </p:txBody>
      </p:sp>
      <p:sp>
        <p:nvSpPr>
          <p:cNvPr id="3072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EE5242-95A3-449B-92AC-83F53CEC07DB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33782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174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19163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La télévision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557338"/>
            <a:ext cx="8229600" cy="4525962"/>
          </a:xfrm>
        </p:spPr>
        <p:txBody>
          <a:bodyPr/>
          <a:lstStyle/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Le moyen le plus attirant ,</a:t>
            </a: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L’efficacité de l’utilisation de ce média  se mesure sur la base des meilleurs solutions  pour les jours et les heures de passage ,la durée du spot la plus pertinente , la création la plus convaincante.</a:t>
            </a:r>
          </a:p>
        </p:txBody>
      </p:sp>
      <p:sp>
        <p:nvSpPr>
          <p:cNvPr id="317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8B7C1D-F28D-4566-9435-7251462B54F2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08679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277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281113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L’efficacité de la publicité directe</a:t>
            </a:r>
            <a:r>
              <a:rPr lang="fr-FR" dirty="0"/>
              <a:t> 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677212"/>
            <a:ext cx="10515600" cy="2234153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L’un des critères essentiels de la mesure de l’efficacité de la publicité directe est le taux de rendement des actions, c’est-à-dire le pourcentage de réponses obtenues après le déroulement de l’action.</a:t>
            </a:r>
          </a:p>
        </p:txBody>
      </p:sp>
      <p:sp>
        <p:nvSpPr>
          <p:cNvPr id="3277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CC096-1201-49CA-AACE-4818CA4DF383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11145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481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>
              <a:lumMod val="90000"/>
            </a:schemeClr>
          </a:solidFill>
        </p:spPr>
        <p:txBody>
          <a:bodyPr/>
          <a:lstStyle/>
          <a:p>
            <a:pPr algn="ctr" eaLnBrk="1" hangingPunct="1">
              <a:defRPr/>
            </a:pPr>
            <a:r>
              <a:rPr lang="fr-FR" dirty="0">
                <a:solidFill>
                  <a:srgbClr val="002060"/>
                </a:solidFill>
                <a:latin typeface="Bernard MT Condensed" pitchFamily="18" charset="0"/>
              </a:rPr>
              <a:t>La publicité par l’événement</a:t>
            </a:r>
            <a:r>
              <a:rPr lang="fr-FR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La publicité par l’événement est une appellation générique donnée au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sponsoring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au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mécénat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,au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parrainage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et à toute technique reposant sur l’utilisation d’un événement quelconque (existant ou créé spécifiquement .</a:t>
            </a:r>
          </a:p>
        </p:txBody>
      </p:sp>
      <p:sp>
        <p:nvSpPr>
          <p:cNvPr id="348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E9A9DE-EBD5-42BD-9946-B8D20A9FA685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05300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584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260350"/>
            <a:ext cx="8229600" cy="748318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FF3300"/>
                </a:solidFill>
                <a:latin typeface="Bernard MT Condensed" pitchFamily="18" charset="0"/>
              </a:rPr>
              <a:t>Remarque</a:t>
            </a:r>
            <a:r>
              <a:rPr lang="fr-FR" dirty="0"/>
              <a:t> 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Cette technique peut être utilisée comme technique de communication interne pour un objectif d’animation ou de motivation d’un réseau de commerciaux , l’adhésion du personnel à la philosophie de l’entreprise, la transmission d’une mentalité d’équipe au personnel .</a:t>
            </a:r>
          </a:p>
        </p:txBody>
      </p:sp>
      <p:sp>
        <p:nvSpPr>
          <p:cNvPr id="358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AE105C-B398-4685-A26C-4F1B46794AEB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863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686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2636838"/>
            <a:ext cx="8229600" cy="1143000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sz="4000" dirty="0">
                <a:solidFill>
                  <a:srgbClr val="3366FF"/>
                </a:solidFill>
                <a:latin typeface="Bernard MT Condensed" pitchFamily="18" charset="0"/>
              </a:rPr>
              <a:t>Techniques de publicité par l’événement</a:t>
            </a:r>
          </a:p>
        </p:txBody>
      </p:sp>
      <p:sp>
        <p:nvSpPr>
          <p:cNvPr id="3686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E9585A-D741-45AD-A4C0-A8B608E13BAD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9610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789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6036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1-Sponsoring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Le sponsoring qualifie une action de publicité par l’événement à connotation commerciale dont l’effet est attendu à court terme;ceci implique une présence voyante sur l’événement et dans son exploitation médiatique . </a:t>
            </a:r>
          </a:p>
        </p:txBody>
      </p:sp>
      <p:sp>
        <p:nvSpPr>
          <p:cNvPr id="378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99959D-9CB0-4085-B403-DF6CF9723B5A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18617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891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73481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2-Le mécénat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dirty="0"/>
              <a:t>Le mécénat qualifie une action de publicité par l’événement orientée vers une amélioration d’image dont l’effet est attendu à moyen(ou long) </a:t>
            </a:r>
            <a:r>
              <a:rPr lang="fr-FR" dirty="0" err="1"/>
              <a:t>terme;ceci</a:t>
            </a:r>
            <a:r>
              <a:rPr lang="fr-FR" dirty="0"/>
              <a:t> implique une présence discrète sur l’événement et dans son exploitation médiatique . </a:t>
            </a:r>
          </a:p>
        </p:txBody>
      </p:sp>
      <p:sp>
        <p:nvSpPr>
          <p:cNvPr id="389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11E7B9-3E79-41FB-BA1B-9927CCF58817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8356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82071"/>
              </p:ext>
            </p:extLst>
          </p:nvPr>
        </p:nvGraphicFramePr>
        <p:xfrm>
          <a:off x="-1" y="0"/>
          <a:ext cx="1219200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754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993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64054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3-Le parrainage</a:t>
            </a:r>
            <a:r>
              <a:rPr lang="fr-FR" dirty="0"/>
              <a:t> 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Le parrainage qualifie le « sponsoring» des émissions de télévision </a:t>
            </a:r>
            <a:r>
              <a:rPr lang="fr-FR" dirty="0"/>
              <a:t>.</a:t>
            </a:r>
          </a:p>
        </p:txBody>
      </p:sp>
      <p:sp>
        <p:nvSpPr>
          <p:cNvPr id="399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C27713-D508-4ACD-B28D-9BCED416E0C8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08306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096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66091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sz="4000" dirty="0">
                <a:solidFill>
                  <a:srgbClr val="3366FF"/>
                </a:solidFill>
                <a:latin typeface="Bernard MT Condensed" pitchFamily="18" charset="0"/>
              </a:rPr>
              <a:t>Les principaux catégories d’événements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628776"/>
            <a:ext cx="8229600" cy="4525963"/>
          </a:xfrm>
        </p:spPr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Le sport </a:t>
            </a: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La culture </a:t>
            </a: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Les émissions de télévision</a:t>
            </a: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 les vidéo-clips</a:t>
            </a: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L’environnement</a:t>
            </a: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Les causes sociales</a:t>
            </a: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La recherche scientifique et technique </a:t>
            </a:r>
          </a:p>
        </p:txBody>
      </p:sp>
      <p:sp>
        <p:nvSpPr>
          <p:cNvPr id="409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8E5A78-D1AB-491C-A80C-704C963E2858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35662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198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45201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sz="4000" dirty="0">
                <a:solidFill>
                  <a:srgbClr val="FF3300"/>
                </a:solidFill>
                <a:latin typeface="Bernard MT Condensed" pitchFamily="18" charset="0"/>
              </a:rPr>
              <a:t>Objectifs de la publicité par l’événement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La publicité par l’événement peut poursuivre les mêmes objectifs que la plupart des techniques de communication (notoriété , image ,modification de comportement ou d’attitude …);mais chaque technique spécifique est plus qualifiée pour atteindre l’un ou l’autre de ces objectifs </a:t>
            </a:r>
            <a:r>
              <a:rPr lang="fr-FR"/>
              <a:t>.</a:t>
            </a:r>
          </a:p>
        </p:txBody>
      </p:sp>
      <p:sp>
        <p:nvSpPr>
          <p:cNvPr id="419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2455DD-6E8F-49DF-A748-CF0500EA4364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17948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301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00063"/>
            <a:ext cx="10515600" cy="979946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 parrainage télévisé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Il permet essentiellement de développer le taux de notoriété d’une marque ,d’un produit ou d’une entreprise </a:t>
            </a:r>
            <a:r>
              <a:rPr lang="fr-FR" dirty="0"/>
              <a:t>.</a:t>
            </a:r>
          </a:p>
        </p:txBody>
      </p:sp>
      <p:sp>
        <p:nvSpPr>
          <p:cNvPr id="430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EE9C75-C187-4113-ADD0-40CD8F2D3C58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95787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15259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 sponsoring</a:t>
            </a:r>
            <a:r>
              <a:rPr lang="fr-FR" dirty="0"/>
              <a:t> 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b="1">
                <a:latin typeface="Times New Roman" pitchFamily="18" charset="0"/>
                <a:cs typeface="Times New Roman" pitchFamily="18" charset="0"/>
              </a:rPr>
              <a:t>Contribue fortement à l’amélioration de la notoriété de l’annonceur ,surtout lorsque l’événement possède un fort impact auprès de la cible de communication .</a:t>
            </a:r>
          </a:p>
          <a:p>
            <a:pPr eaLnBrk="1" hangingPunct="1">
              <a:lnSpc>
                <a:spcPct val="90000"/>
              </a:lnSpc>
            </a:pPr>
            <a:r>
              <a:rPr lang="fr-FR" sz="2000" b="1">
                <a:latin typeface="Times New Roman" pitchFamily="18" charset="0"/>
                <a:cs typeface="Times New Roman" pitchFamily="18" charset="0"/>
              </a:rPr>
              <a:t>Il permet aussi d’affirmer le positionnement et l’image des marques présentées .</a:t>
            </a:r>
          </a:p>
          <a:p>
            <a:pPr eaLnBrk="1" hangingPunct="1">
              <a:lnSpc>
                <a:spcPct val="90000"/>
              </a:lnSpc>
            </a:pPr>
            <a:r>
              <a:rPr lang="fr-FR" sz="2000" b="1">
                <a:latin typeface="Times New Roman" pitchFamily="18" charset="0"/>
                <a:cs typeface="Times New Roman" pitchFamily="18" charset="0"/>
              </a:rPr>
              <a:t>La démonstration des qualités d’un produit ou d’une marque.(le sponsoring par la preuve )</a:t>
            </a:r>
          </a:p>
        </p:txBody>
      </p:sp>
      <p:sp>
        <p:nvSpPr>
          <p:cNvPr id="4403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b="1">
                <a:latin typeface="Times New Roman" pitchFamily="18" charset="0"/>
                <a:cs typeface="Times New Roman" pitchFamily="18" charset="0"/>
              </a:rPr>
              <a:t>Ex </a:t>
            </a:r>
            <a:r>
              <a:rPr lang="fr-FR" sz="2000" b="1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:le sport est un terrain privilégié du sponsoring de la preuve – organisation d’une compétition automobile pour les fabricants de pneus .</a:t>
            </a:r>
          </a:p>
        </p:txBody>
      </p:sp>
      <p:sp>
        <p:nvSpPr>
          <p:cNvPr id="4403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DF947F-E225-4557-85AD-76810A2D7C19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6070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505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Le mécénat</a:t>
            </a:r>
            <a:r>
              <a:rPr lang="fr-FR">
                <a:latin typeface="Bernard MT Condensed" pitchFamily="18" charset="0"/>
              </a:rPr>
              <a:t> 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/>
              <a:t>Il est retenu pour travailler l’image d’un produit ,d’une marque ou d’une entreprise </a:t>
            </a:r>
          </a:p>
          <a:p>
            <a:pPr eaLnBrk="1" hangingPunct="1"/>
            <a:r>
              <a:rPr lang="fr-FR"/>
              <a:t>L’objectif est rarement à court terme et nécessite une implication durable de l’annonceur dans la technique. </a:t>
            </a:r>
          </a:p>
        </p:txBody>
      </p:sp>
      <p:sp>
        <p:nvSpPr>
          <p:cNvPr id="450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06F461-34F6-4BA9-AB09-79F7106704E0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519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608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24209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4000">
                <a:solidFill>
                  <a:srgbClr val="3366FF"/>
                </a:solidFill>
                <a:latin typeface="Bernard MT Condensed" pitchFamily="18" charset="0"/>
                <a:cs typeface="Arabic Transparent" pitchFamily="2" charset="0"/>
              </a:rPr>
              <a:t>Comment mettre en œuvre la publicité par l’événement?</a:t>
            </a:r>
          </a:p>
        </p:txBody>
      </p:sp>
      <p:sp>
        <p:nvSpPr>
          <p:cNvPr id="4608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A1C3B9-4887-469E-84A9-96ECB93A45C5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41528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710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La publicité par l événement est une technique de communication risquée , en particulier lorsqu’elle se fonde sur un événement déjà existant dont l’entreprise n’aura pas la maîtrise . </a:t>
            </a:r>
          </a:p>
        </p:txBody>
      </p:sp>
      <p:sp>
        <p:nvSpPr>
          <p:cNvPr id="4710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9F6C38-07EB-4912-B3C1-931647E98C8F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27931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ce réservé de la date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8131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fr-FR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à éviter 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fr-FR" b="1">
                <a:latin typeface="Times New Roman" pitchFamily="18" charset="0"/>
                <a:cs typeface="Times New Roman" pitchFamily="18" charset="0"/>
              </a:rPr>
              <a:t>Décider d’utiliser une équipe de football comme support de communication et signer le contrat une semaine avant l’élimination de cette équipe de la compétition intéressante </a:t>
            </a:r>
            <a:r>
              <a:rPr lang="fr-FR"/>
              <a:t>.</a:t>
            </a:r>
          </a:p>
        </p:txBody>
      </p:sp>
      <p:sp>
        <p:nvSpPr>
          <p:cNvPr id="4813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La limitation de ces risques doit être une recherche permanente dans l’entreprise mais ne doit pas être une raison de renoncer à cette technique de communication . </a:t>
            </a:r>
          </a:p>
          <a:p>
            <a:pPr eaLnBrk="1" hangingPunct="1"/>
            <a:endParaRPr lang="fr-FR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5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D67230-E81F-49F5-9EB0-391C58AAA22D}" type="slidenum">
              <a:rPr lang="fr-FR" smtClean="0"/>
              <a:pPr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68010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e la date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9155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>
                <a:solidFill>
                  <a:srgbClr val="3366FF"/>
                </a:solidFill>
                <a:latin typeface="Bernard MT Condensed" pitchFamily="18" charset="0"/>
              </a:rPr>
              <a:t>Comment faire le choix de l’événement?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/>
              <a:t>Quelque soit l’événement: sportif,culturel,scientifique ,social…</a:t>
            </a:r>
          </a:p>
          <a:p>
            <a:pPr eaLnBrk="1" hangingPunct="1">
              <a:lnSpc>
                <a:spcPct val="90000"/>
              </a:lnSpc>
            </a:pPr>
            <a:r>
              <a:rPr lang="fr-FR" sz="2000"/>
              <a:t>Le choix de l’événement doit s’effectuer en fonction de la cible , de la marque ou du produit (l’image de la marque ou du produit)</a:t>
            </a:r>
          </a:p>
          <a:p>
            <a:pPr eaLnBrk="1" hangingPunct="1">
              <a:lnSpc>
                <a:spcPct val="90000"/>
              </a:lnSpc>
            </a:pPr>
            <a:r>
              <a:rPr lang="fr-FR" sz="2000"/>
              <a:t>La notoriété de l’événement est souvent le garant de l’efficacité de l’action de communication .</a:t>
            </a:r>
          </a:p>
        </p:txBody>
      </p:sp>
      <p:sp>
        <p:nvSpPr>
          <p:cNvPr id="4915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>
                <a:solidFill>
                  <a:srgbClr val="3366FF"/>
                </a:solidFill>
              </a:rPr>
              <a:t>Mais l’événement ne doit pas cannibaliser le produit ou la marque qui sont les véritables vedettes de l’événement .</a:t>
            </a:r>
          </a:p>
        </p:txBody>
      </p:sp>
      <p:sp>
        <p:nvSpPr>
          <p:cNvPr id="4915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1EE2F4-166F-4444-B282-D38E369BA6FB}" type="slidenum">
              <a:rPr lang="fr-FR" smtClean="0"/>
              <a:pPr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8041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91544" y="1052737"/>
            <a:ext cx="432048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sz="5400" b="1" dirty="0">
                <a:solidFill>
                  <a:srgbClr val="FF0000"/>
                </a:solidFill>
              </a:rPr>
              <a:t>      </a:t>
            </a:r>
            <a:r>
              <a:rPr lang="fr-FR" sz="5400" b="1" dirty="0"/>
              <a:t>Question  </a:t>
            </a:r>
            <a:endParaRPr lang="fr-FR" sz="5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fr-FR" sz="4800" b="1" dirty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fr-FR" sz="4800" b="1" dirty="0">
                <a:solidFill>
                  <a:srgbClr val="FF0000"/>
                </a:solidFill>
              </a:rPr>
              <a:t>   Quelle est la contribution du marketing et de la communication dans l’activité commerciale de l’entreprise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129F-F656-4BB6-8B33-D0777F4B7272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6" name="Image 5" descr="13097321-r-flex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8168" y="0"/>
            <a:ext cx="3059832" cy="5373216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5617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017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Exploitation de l’événement</a:t>
            </a:r>
            <a:r>
              <a:rPr lang="fr-FR"/>
              <a:t> 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La mise en œuvre d’une action de publicité par l’événement nécessite une bonne exploitation de l’événement et de la participation de l’entreprise .</a:t>
            </a: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Cette exploitation s’effectue à trois niveaux:la force de vente –les distributeurs –les consommateurs et les acheteurs .</a:t>
            </a:r>
          </a:p>
        </p:txBody>
      </p:sp>
      <p:sp>
        <p:nvSpPr>
          <p:cNvPr id="5018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C26B8-1AA4-4E72-BB6E-C7A470A5D202}" type="slidenum">
              <a:rPr lang="fr-FR" smtClean="0"/>
              <a:pPr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4490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a date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1203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Le devis de publicité par l’événement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b="1"/>
              <a:t>La conception de l’événement,</a:t>
            </a:r>
          </a:p>
          <a:p>
            <a:pPr eaLnBrk="1" hangingPunct="1">
              <a:lnSpc>
                <a:spcPct val="90000"/>
              </a:lnSpc>
            </a:pPr>
            <a:r>
              <a:rPr lang="fr-FR" sz="2000" b="1"/>
              <a:t>La création de l’événement et les frais techniques y afférant;</a:t>
            </a:r>
          </a:p>
          <a:p>
            <a:pPr eaLnBrk="1" hangingPunct="1">
              <a:lnSpc>
                <a:spcPct val="90000"/>
              </a:lnSpc>
            </a:pPr>
            <a:r>
              <a:rPr lang="fr-FR" sz="2000" b="1"/>
              <a:t>La création et l’édition des dossiers de presse;</a:t>
            </a:r>
          </a:p>
          <a:p>
            <a:pPr eaLnBrk="1" hangingPunct="1">
              <a:lnSpc>
                <a:spcPct val="90000"/>
              </a:lnSpc>
            </a:pPr>
            <a:r>
              <a:rPr lang="fr-FR" sz="2000" b="1"/>
              <a:t>Les frais d’action de relations presse;</a:t>
            </a:r>
          </a:p>
          <a:p>
            <a:pPr eaLnBrk="1" hangingPunct="1">
              <a:lnSpc>
                <a:spcPct val="90000"/>
              </a:lnSpc>
            </a:pPr>
            <a:r>
              <a:rPr lang="fr-FR" sz="2000" b="1"/>
              <a:t>Les frais de personnels et de déplacement relatifs à l’événement ;</a:t>
            </a:r>
          </a:p>
          <a:p>
            <a:pPr eaLnBrk="1" hangingPunct="1">
              <a:lnSpc>
                <a:spcPct val="90000"/>
              </a:lnSpc>
            </a:pPr>
            <a:r>
              <a:rPr lang="fr-FR" sz="2000" b="1"/>
              <a:t>Les frais de relations distributeurs;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2000" b="1"/>
          </a:p>
          <a:p>
            <a:pPr eaLnBrk="1" hangingPunct="1">
              <a:lnSpc>
                <a:spcPct val="90000"/>
              </a:lnSpc>
            </a:pPr>
            <a:endParaRPr lang="fr-FR" sz="2000" b="1"/>
          </a:p>
        </p:txBody>
      </p:sp>
      <p:sp>
        <p:nvSpPr>
          <p:cNvPr id="5120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b="1"/>
              <a:t>Les frais de relations force de vente ;les frais d’impression de documents publicitaires;</a:t>
            </a:r>
          </a:p>
          <a:p>
            <a:pPr eaLnBrk="1" hangingPunct="1">
              <a:lnSpc>
                <a:spcPct val="90000"/>
              </a:lnSpc>
            </a:pPr>
            <a:r>
              <a:rPr lang="fr-FR" sz="2000" b="1"/>
              <a:t>L’achat d’espace dans les médias ;</a:t>
            </a:r>
          </a:p>
          <a:p>
            <a:pPr eaLnBrk="1" hangingPunct="1">
              <a:lnSpc>
                <a:spcPct val="90000"/>
              </a:lnSpc>
            </a:pPr>
            <a:r>
              <a:rPr lang="fr-FR" sz="2000" b="1"/>
              <a:t>Le coût d’éventuels conseils extérieurs à l’entreprise .</a:t>
            </a:r>
          </a:p>
        </p:txBody>
      </p:sp>
      <p:sp>
        <p:nvSpPr>
          <p:cNvPr id="5120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BEAE0A-0AC0-4F65-82F8-B581D03C7651}" type="slidenum">
              <a:rPr lang="fr-FR" smtClean="0"/>
              <a:pPr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72632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222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28527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4000">
                <a:solidFill>
                  <a:srgbClr val="3366FF"/>
                </a:solidFill>
                <a:latin typeface="Bernard MT Condensed" pitchFamily="18" charset="0"/>
              </a:rPr>
              <a:t>Comment évaluer une action de publicité par l’événement?</a:t>
            </a:r>
          </a:p>
        </p:txBody>
      </p:sp>
      <p:sp>
        <p:nvSpPr>
          <p:cNvPr id="5222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F37EC5-143C-4C83-92CF-1EB93D0EA2ED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37115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325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Toute action de publicité par l’événement doit être auditée .</a:t>
            </a: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mais qu’est-ce qu’il faut auditer ?</a:t>
            </a:r>
          </a:p>
        </p:txBody>
      </p:sp>
      <p:sp>
        <p:nvSpPr>
          <p:cNvPr id="5325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A3A29A-3AF9-4C08-895A-993D4B5EDFF6}" type="slidenum">
              <a:rPr lang="fr-FR" smtClean="0"/>
              <a:pPr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97813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427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b="1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La mesure de l’audience directe</a:t>
            </a:r>
            <a:r>
              <a:rPr lang="fr-FR" b="1">
                <a:latin typeface="Times New Roman" pitchFamily="18" charset="0"/>
                <a:cs typeface="Times New Roman" pitchFamily="18" charset="0"/>
              </a:rPr>
              <a:t> de l’événement(nombre de personnes et caractéristiques des personnes présentes sur le lieu de l’événement au moment de son déroulement )</a:t>
            </a:r>
          </a:p>
        </p:txBody>
      </p:sp>
      <p:sp>
        <p:nvSpPr>
          <p:cNvPr id="5427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601215-153D-4FE8-9448-6292E564AB87}" type="slidenum">
              <a:rPr lang="fr-FR" smtClean="0"/>
              <a:pPr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83606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52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b="1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La mesure de l’audience</a:t>
            </a:r>
            <a:r>
              <a:rPr lang="fr-FR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indirecte</a:t>
            </a:r>
            <a:r>
              <a:rPr lang="fr-FR" b="1">
                <a:latin typeface="Times New Roman" pitchFamily="18" charset="0"/>
                <a:cs typeface="Times New Roman" pitchFamily="18" charset="0"/>
              </a:rPr>
              <a:t>(nombre et caractéristiques des personnes touchées par les retombées médiatiques de l’événement)</a:t>
            </a:r>
          </a:p>
        </p:txBody>
      </p:sp>
      <p:sp>
        <p:nvSpPr>
          <p:cNvPr id="5530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95D3C0-0E12-42CF-B1B0-485961E8D560}" type="slidenum">
              <a:rPr lang="fr-FR" smtClean="0"/>
              <a:pPr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1601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632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b="1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L’évolution des notoriétés spontanées</a:t>
            </a:r>
            <a:r>
              <a:rPr lang="fr-FR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et assistées </a:t>
            </a:r>
            <a:r>
              <a:rPr lang="fr-FR" b="1">
                <a:latin typeface="Times New Roman" pitchFamily="18" charset="0"/>
                <a:cs typeface="Times New Roman" pitchFamily="18" charset="0"/>
              </a:rPr>
              <a:t>; pour cela , il convient de mettre en œuvre des études de notoriété de type « avant/après »</a:t>
            </a:r>
          </a:p>
        </p:txBody>
      </p:sp>
      <p:sp>
        <p:nvSpPr>
          <p:cNvPr id="5632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4D7B68-87A5-49F8-BBD1-A295CC450BC5}" type="slidenum">
              <a:rPr lang="fr-FR" smtClean="0"/>
              <a:pPr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84260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734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L’évolution des composantes</a:t>
            </a:r>
            <a:r>
              <a:rPr lang="fr-FR"/>
              <a:t> </a:t>
            </a:r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d’images</a:t>
            </a:r>
            <a:r>
              <a:rPr lang="fr-FR"/>
              <a:t>;une étude d’image « avant/après é répond à la mesure de cette évolution .</a:t>
            </a:r>
          </a:p>
        </p:txBody>
      </p:sp>
      <p:sp>
        <p:nvSpPr>
          <p:cNvPr id="5734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2F09A0-6C0E-45C8-B106-F76D51D9AA50}" type="slidenum">
              <a:rPr lang="fr-FR" smtClean="0"/>
              <a:pPr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226329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837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Un test d’attribution de l’événement</a:t>
            </a:r>
            <a:r>
              <a:rPr lang="fr-FR"/>
              <a:t> à l’annonceur est indispensable à réaliser afin de voir si la cible de communication est consciente de la présence de la marque ou du produit sur l’événement .</a:t>
            </a:r>
          </a:p>
        </p:txBody>
      </p:sp>
      <p:sp>
        <p:nvSpPr>
          <p:cNvPr id="5837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4498A2-46C5-423F-BB46-CA6DA64FB837}" type="slidenum">
              <a:rPr lang="fr-FR" smtClean="0"/>
              <a:pPr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32973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041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2636838"/>
            <a:ext cx="8229600" cy="1143000"/>
          </a:xfr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fr-FR">
                <a:solidFill>
                  <a:srgbClr val="FF3300"/>
                </a:solidFill>
                <a:latin typeface="Bernard MT Condensed" pitchFamily="18" charset="0"/>
              </a:rPr>
              <a:t>2- les relations publiques</a:t>
            </a:r>
            <a:r>
              <a:rPr lang="fr-FR"/>
              <a:t> </a:t>
            </a:r>
          </a:p>
        </p:txBody>
      </p:sp>
      <p:sp>
        <p:nvSpPr>
          <p:cNvPr id="6042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8272FF-704A-4B0F-A958-CC36304EE36B}" type="slidenum">
              <a:rPr lang="fr-FR" smtClean="0"/>
              <a:pPr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2948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 dirty="0"/>
          </a:p>
        </p:txBody>
      </p:sp>
      <p:sp>
        <p:nvSpPr>
          <p:cNvPr id="40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5826"/>
            <a:ext cx="10515600" cy="5676631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En effet ,il est possible de dire que tout le marketing communique :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-le produit ,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-sa marque ,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 son positionnement, 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 son design, 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 son étiquetage, 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 son packaging , 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 son prix , 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 le type de distributeur, 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 les vendeurs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 les opérations de promotion ,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-le merchandising…</a:t>
            </a:r>
          </a:p>
        </p:txBody>
      </p:sp>
      <p:sp>
        <p:nvSpPr>
          <p:cNvPr id="410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AA504E-EBF5-43AC-8645-18F39C11E417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4841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144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Remarque  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b="1">
                <a:latin typeface="Times New Roman" pitchFamily="18" charset="0"/>
                <a:cs typeface="Times New Roman" pitchFamily="18" charset="0"/>
              </a:rPr>
              <a:t>Les relations publiques  sont la technique de communication la plus négligée d’un point de vue théorique .</a:t>
            </a:r>
          </a:p>
          <a:p>
            <a:pPr eaLnBrk="1" hangingPunct="1"/>
            <a:r>
              <a:rPr lang="fr-FR" b="1">
                <a:latin typeface="Times New Roman" pitchFamily="18" charset="0"/>
                <a:cs typeface="Times New Roman" pitchFamily="18" charset="0"/>
              </a:rPr>
              <a:t>Pourtant elles restent une technique intéressante de communication , efficace pour certains types d’objectifs , pertinente pour toucher certaines cibles . </a:t>
            </a:r>
          </a:p>
        </p:txBody>
      </p:sp>
      <p:sp>
        <p:nvSpPr>
          <p:cNvPr id="614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EA06F2-3A9E-4327-9768-2ADAE2DB3461}" type="slidenum">
              <a:rPr lang="fr-FR" smtClean="0"/>
              <a:pPr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00894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246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Définition</a:t>
            </a:r>
            <a:r>
              <a:rPr lang="fr-FR"/>
              <a:t> 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b="1">
                <a:latin typeface="Times New Roman" pitchFamily="18" charset="0"/>
                <a:cs typeface="Times New Roman" pitchFamily="18" charset="0"/>
              </a:rPr>
              <a:t>Les relations publiques sont l’ensemble de moyens utilisés par les entreprises pour créer un climat de confiance dans leur personnel , dans les milieux avec lesquels elles sont en rapport et généralement dans le public , en vue de soutenir leur activité et d’en favoriser le développement.  </a:t>
            </a:r>
          </a:p>
        </p:txBody>
      </p:sp>
      <p:sp>
        <p:nvSpPr>
          <p:cNvPr id="624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F2695C-249C-4998-A476-1F9D7CE809A8}" type="slidenum">
              <a:rPr lang="fr-FR" smtClean="0"/>
              <a:pPr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8648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349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2420938"/>
            <a:ext cx="8229600" cy="1143000"/>
          </a:xfrm>
        </p:spPr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Le cibles des relations publiques</a:t>
            </a:r>
            <a:r>
              <a:rPr lang="fr-FR"/>
              <a:t> 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fr-FR"/>
              <a:t> </a:t>
            </a:r>
          </a:p>
        </p:txBody>
      </p:sp>
      <p:sp>
        <p:nvSpPr>
          <p:cNvPr id="634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EE330C-A527-42A5-9A68-5C516122D686}" type="slidenum">
              <a:rPr lang="fr-FR" smtClean="0"/>
              <a:pPr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010458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451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Il faut distinguer les cibles internes qui sont du ressort de la communication interne en priorité  et les cibles externes dont les principales sont :</a:t>
            </a:r>
          </a:p>
          <a:p>
            <a:pPr eaLnBrk="1" hangingPunct="1">
              <a:lnSpc>
                <a:spcPct val="80000"/>
              </a:lnSpc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-les pouvoirs publics et les institutionnels;</a:t>
            </a:r>
          </a:p>
          <a:p>
            <a:pPr eaLnBrk="1" hangingPunct="1">
              <a:lnSpc>
                <a:spcPct val="80000"/>
              </a:lnSpc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Les groupes socio-économiques  ou socio culturels(syndicats,corps médical..)</a:t>
            </a:r>
          </a:p>
          <a:p>
            <a:pPr eaLnBrk="1" hangingPunct="1">
              <a:lnSpc>
                <a:spcPct val="80000"/>
              </a:lnSpc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Les associations de défense des consommateurs;</a:t>
            </a:r>
          </a:p>
          <a:p>
            <a:pPr eaLnBrk="1" hangingPunct="1">
              <a:lnSpc>
                <a:spcPct val="80000"/>
              </a:lnSpc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Les acheteurs et les consommateurs ; </a:t>
            </a:r>
          </a:p>
          <a:p>
            <a:pPr eaLnBrk="1" hangingPunct="1">
              <a:lnSpc>
                <a:spcPct val="80000"/>
              </a:lnSpc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La bourse , les actionnaires, et les milieux financiers.</a:t>
            </a:r>
          </a:p>
        </p:txBody>
      </p:sp>
      <p:sp>
        <p:nvSpPr>
          <p:cNvPr id="6451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7A2CF5-3639-4148-8109-502596AB9479}" type="slidenum">
              <a:rPr lang="fr-FR" smtClean="0"/>
              <a:pPr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170401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553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2781300"/>
            <a:ext cx="8229600" cy="1143000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Techniques des relations publiques</a:t>
            </a:r>
            <a:r>
              <a:rPr lang="fr-FR" dirty="0"/>
              <a:t> </a:t>
            </a:r>
          </a:p>
        </p:txBody>
      </p:sp>
      <p:sp>
        <p:nvSpPr>
          <p:cNvPr id="6554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DD5565-992F-4FDC-A362-38B33B9C45BA}" type="slidenum">
              <a:rPr lang="fr-FR" smtClean="0"/>
              <a:pPr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091250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656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Le livret d’accueil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4133056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b="1" dirty="0">
                <a:latin typeface="Times New Roman" pitchFamily="18" charset="0"/>
                <a:cs typeface="Times New Roman" pitchFamily="18" charset="0"/>
              </a:rPr>
              <a:t>C’est brochure de présentation de l’entreprise , de ses activités , de son organisation et de sa philosophie .</a:t>
            </a:r>
          </a:p>
          <a:p>
            <a:pPr eaLnBrk="1" hangingPunct="1"/>
            <a:r>
              <a:rPr lang="fr-FR" b="1" dirty="0">
                <a:latin typeface="Times New Roman" pitchFamily="18" charset="0"/>
                <a:cs typeface="Times New Roman" pitchFamily="18" charset="0"/>
              </a:rPr>
              <a:t>Il est destiné au nouveau personnel de l’entreprise pour faciliter son intégration et servir de guide de référence pour toute question qu’elle pourrait se poser .</a:t>
            </a:r>
          </a:p>
        </p:txBody>
      </p:sp>
      <p:sp>
        <p:nvSpPr>
          <p:cNvPr id="665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31E617-646D-4400-A2D3-7FDCB0659479}" type="slidenum">
              <a:rPr lang="fr-FR" smtClean="0"/>
              <a:pPr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3257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758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 journal d’entreprise</a:t>
            </a:r>
            <a:r>
              <a:rPr lang="fr-FR" dirty="0"/>
              <a:t> 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b="1" dirty="0">
                <a:latin typeface="Times New Roman" pitchFamily="18" charset="0"/>
                <a:cs typeface="Times New Roman" pitchFamily="18" charset="0"/>
              </a:rPr>
              <a:t>Il s’agit d’un périodique dont le rôle est d’informer le personnel d’une entreprise.</a:t>
            </a:r>
          </a:p>
          <a:p>
            <a:pPr eaLnBrk="1" hangingPunct="1"/>
            <a:r>
              <a:rPr lang="fr-FR" b="1" dirty="0">
                <a:latin typeface="Times New Roman" pitchFamily="18" charset="0"/>
                <a:cs typeface="Times New Roman" pitchFamily="18" charset="0"/>
              </a:rPr>
              <a:t>La nature de l’information:</a:t>
            </a:r>
          </a:p>
          <a:p>
            <a:pPr eaLnBrk="1" hangingPunct="1"/>
            <a:r>
              <a:rPr lang="fr-FR" b="1" dirty="0">
                <a:latin typeface="Times New Roman" pitchFamily="18" charset="0"/>
                <a:cs typeface="Times New Roman" pitchFamily="18" charset="0"/>
              </a:rPr>
              <a:t>Information sur les l’entreprise ,</a:t>
            </a:r>
          </a:p>
          <a:p>
            <a:pPr eaLnBrk="1" hangingPunct="1"/>
            <a:r>
              <a:rPr lang="fr-FR" b="1" dirty="0">
                <a:latin typeface="Times New Roman" pitchFamily="18" charset="0"/>
                <a:cs typeface="Times New Roman" pitchFamily="18" charset="0"/>
              </a:rPr>
              <a:t>Information sur les associations et les groupes internes à  l’entreprise  ,</a:t>
            </a:r>
          </a:p>
          <a:p>
            <a:pPr eaLnBrk="1" hangingPunct="1"/>
            <a:r>
              <a:rPr lang="fr-FR" b="1" dirty="0">
                <a:latin typeface="Times New Roman" pitchFamily="18" charset="0"/>
                <a:cs typeface="Times New Roman" pitchFamily="18" charset="0"/>
              </a:rPr>
              <a:t>Information sur les personnel de l’entreprise (mariage..)</a:t>
            </a:r>
          </a:p>
        </p:txBody>
      </p:sp>
      <p:sp>
        <p:nvSpPr>
          <p:cNvPr id="675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299C37-DC7F-4AE8-AF25-CEA0685E7281}" type="slidenum">
              <a:rPr lang="fr-FR" smtClean="0"/>
              <a:pPr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996152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861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2116832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Le journal d’entreprise doit contribuer à la création d’un esprit d’entreprise , à la transmission de la philosophie  d’entreprise à l’ensemble du personnel .</a:t>
            </a:r>
          </a:p>
        </p:txBody>
      </p:sp>
      <p:sp>
        <p:nvSpPr>
          <p:cNvPr id="6861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038314-AB5B-4D1C-BA40-F265671DF935}" type="slidenum">
              <a:rPr lang="fr-FR" smtClean="0"/>
              <a:pPr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017851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963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 rapport annuel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3556992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C’est un document fondamental pour la communication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corporate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, il permet développer l’image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corporate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sur différentes cibles .</a:t>
            </a: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Il présente les chiffres de la gestion de l’entreprise et annonce aussi la stratégie suivie et les objectifs recherchés .</a:t>
            </a:r>
          </a:p>
        </p:txBody>
      </p:sp>
      <p:sp>
        <p:nvSpPr>
          <p:cNvPr id="696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02019C-9647-4B8F-BDF4-5154C97ECED0}" type="slidenum">
              <a:rPr lang="fr-FR" smtClean="0"/>
              <a:pPr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935011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065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 communiqué de presse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2620888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C’est un texte informatif , permettant de diffuser une information précise à une cible de journalistes et de leaders d’opinion .</a:t>
            </a:r>
          </a:p>
        </p:txBody>
      </p:sp>
      <p:sp>
        <p:nvSpPr>
          <p:cNvPr id="706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513DD1-31A1-46B8-9A3B-1D6CFB2A4609}" type="slidenum">
              <a:rPr lang="fr-FR" smtClean="0"/>
              <a:pPr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2600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5400" b="1" dirty="0">
                <a:solidFill>
                  <a:srgbClr val="FF0000"/>
                </a:solidFill>
                <a:latin typeface="Bernard MT Condensed" pitchFamily="18" charset="0"/>
                <a:cs typeface="Times New Roman" pitchFamily="18" charset="0"/>
              </a:rPr>
              <a:t> Comment élaborer une stratégie de communication commerciale  ?</a:t>
            </a:r>
          </a:p>
        </p:txBody>
      </p:sp>
      <p:sp>
        <p:nvSpPr>
          <p:cNvPr id="5123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12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1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109A0D-5C34-44B9-9FFD-ABFE1ADEB619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048844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168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 dossier de presse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988840"/>
            <a:ext cx="8229600" cy="3384376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Il comprend l’ensemble des documents nécessaires pour informer les journalistes et leur faire passer les messages souhaités par l’entreprise .(photos+fiches techniques …)</a:t>
            </a:r>
          </a:p>
        </p:txBody>
      </p:sp>
      <p:sp>
        <p:nvSpPr>
          <p:cNvPr id="716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F0A435-B18C-4767-B074-F745E7FF9F1B}" type="slidenum">
              <a:rPr lang="fr-FR" smtClean="0"/>
              <a:pPr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985168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270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Les opérations portes ouvertes</a:t>
            </a:r>
            <a:r>
              <a:rPr lang="fr-FR" dirty="0"/>
              <a:t> 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3845024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Symbole de la transparence sur l’activité de l’entreprise ,</a:t>
            </a:r>
          </a:p>
          <a:p>
            <a:pPr eaLnBrk="1" hangingPunct="1">
              <a:buFontTx/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Il faut cibler les participants à de telle opération pour adapter le discours de l’entreprise .</a:t>
            </a:r>
          </a:p>
        </p:txBody>
      </p:sp>
      <p:sp>
        <p:nvSpPr>
          <p:cNvPr id="727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C4010A-0A2F-4123-9DA7-11789932BE0D}" type="slidenum">
              <a:rPr lang="fr-FR" smtClean="0"/>
              <a:pPr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329342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373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sz="3200" dirty="0">
                <a:solidFill>
                  <a:srgbClr val="3366FF"/>
                </a:solidFill>
                <a:latin typeface="Bernard MT Condensed" pitchFamily="18" charset="0"/>
              </a:rPr>
              <a:t>Les séminaires , colloques et réunion d’information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32248"/>
            <a:ext cx="8229600" cy="2332856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Ces techniques sont appréciées lorsqu’elles apportent une véritable information aux participants.</a:t>
            </a:r>
          </a:p>
        </p:txBody>
      </p:sp>
      <p:sp>
        <p:nvSpPr>
          <p:cNvPr id="7373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18D716-1204-4D36-A554-393D969B54EF}" type="slidenum">
              <a:rPr lang="fr-FR" smtClean="0"/>
              <a:pPr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84529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475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Les cocktails de réception</a:t>
            </a:r>
            <a:r>
              <a:rPr lang="fr-FR" dirty="0"/>
              <a:t> 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104256"/>
            <a:ext cx="8229600" cy="2908920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/>
              <a:t>Ils donnent lieu à des réceptions ,lors d’un lancement d’un produit, présentation d’un événement ..);</a:t>
            </a:r>
          </a:p>
          <a:p>
            <a:pPr eaLnBrk="1" hangingPunct="1"/>
            <a:r>
              <a:rPr lang="fr-FR" dirty="0"/>
              <a:t>L’originalité doit être recherchée pour éviter la saturation et l’ennui du public invité. </a:t>
            </a:r>
          </a:p>
        </p:txBody>
      </p:sp>
      <p:sp>
        <p:nvSpPr>
          <p:cNvPr id="7475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6EAAE9-7C89-4DEE-ADD6-32309121103F}" type="slidenum">
              <a:rPr lang="fr-FR" smtClean="0"/>
              <a:pPr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160912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577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 press-book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3701008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/>
              <a:t>Indispensable dans toute entreprise ,</a:t>
            </a:r>
          </a:p>
          <a:p>
            <a:pPr eaLnBrk="1" hangingPunct="1"/>
            <a:r>
              <a:rPr lang="fr-FR" dirty="0"/>
              <a:t>Le press-book compile l’ensemble des articles , coupures de presse ou citations concernant l’entreprise , ses produits et ses marques .</a:t>
            </a:r>
          </a:p>
          <a:p>
            <a:pPr eaLnBrk="1" hangingPunct="1"/>
            <a:r>
              <a:rPr lang="fr-FR" dirty="0"/>
              <a:t>Il doit être actualisé en permanence par l’attaché de presse ou le service relations publiques.</a:t>
            </a:r>
          </a:p>
        </p:txBody>
      </p:sp>
      <p:sp>
        <p:nvSpPr>
          <p:cNvPr id="7578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361765-8FFD-4ECE-837B-BAB0FE5CDFE4}" type="slidenum">
              <a:rPr lang="fr-FR" smtClean="0"/>
              <a:pPr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402311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680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2708275"/>
            <a:ext cx="8229600" cy="1143000"/>
          </a:xfrm>
        </p:spPr>
        <p:txBody>
          <a:bodyPr/>
          <a:lstStyle/>
          <a:p>
            <a:pPr eaLnBrk="1" hangingPunct="1"/>
            <a:r>
              <a:rPr lang="fr-FR">
                <a:solidFill>
                  <a:srgbClr val="FF3300"/>
                </a:solidFill>
                <a:latin typeface="Bernard MT Condensed" pitchFamily="18" charset="0"/>
              </a:rPr>
              <a:t>Les techniques primaires</a:t>
            </a:r>
          </a:p>
        </p:txBody>
      </p:sp>
      <p:sp>
        <p:nvSpPr>
          <p:cNvPr id="7680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CEA1FF-4563-45DC-9AE5-6EB60925349F}" type="slidenum">
              <a:rPr lang="fr-FR" smtClean="0"/>
              <a:pPr/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438708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782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La PLV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La publicité sur le lieu de vente se définit comme l’ensemble des moyens mis en œuvre par un annonceur pour optimiser la présentation des ses produits sur le lieu de vente .  </a:t>
            </a:r>
          </a:p>
        </p:txBody>
      </p:sp>
      <p:sp>
        <p:nvSpPr>
          <p:cNvPr id="7783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62E31A-FEA4-4DA1-B522-755AC530B591}" type="slidenum">
              <a:rPr lang="fr-FR" smtClean="0"/>
              <a:pPr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432155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885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Le rôle de la PLV est de mettre en valeur un produit (ou une gamme de produits ,ou une marque et son positionnement pour transmettre,soit e un message et modifier un comportement d’achat, soit de supporter une action de promotion de vente .</a:t>
            </a:r>
          </a:p>
        </p:txBody>
      </p:sp>
      <p:sp>
        <p:nvSpPr>
          <p:cNvPr id="7885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0BA97B-9372-47A2-B412-21BD4D43751D}" type="slidenum">
              <a:rPr lang="fr-FR" smtClean="0"/>
              <a:pPr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945361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987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La PLV voit son efficacité dépendante  de la participation du distributeur.</a:t>
            </a:r>
          </a:p>
        </p:txBody>
      </p:sp>
      <p:sp>
        <p:nvSpPr>
          <p:cNvPr id="7987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DA233E-6216-4CE8-84A6-87401CE83702}" type="slidenum">
              <a:rPr lang="fr-FR" smtClean="0"/>
              <a:pPr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8963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14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Bernard MT Condensed" pitchFamily="18" charset="0"/>
              </a:rPr>
              <a:t>Stratégie</a:t>
            </a:r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 </a:t>
            </a:r>
            <a:r>
              <a:rPr lang="fr-FR" dirty="0">
                <a:solidFill>
                  <a:schemeClr val="bg1"/>
                </a:solidFill>
                <a:latin typeface="Bernard MT Condensed" pitchFamily="18" charset="0"/>
              </a:rPr>
              <a:t>de communication</a:t>
            </a:r>
            <a:r>
              <a:rPr lang="fr-FR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Notion stratégie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   Art de diriger un ensemble de dispositions pour atteindre un objectif.</a:t>
            </a:r>
          </a:p>
          <a:p>
            <a:pPr marL="0" indent="0" eaLnBrk="1" hangingPunct="1"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 Une stratégie de communication s’intègre dans une stratégie marketing.</a:t>
            </a:r>
          </a:p>
          <a:p>
            <a:pPr eaLnBrk="1" hangingPunct="1">
              <a:buFontTx/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 Elle est totalement dépendante des options stratégiques concrétisées dans le marketing mix.</a:t>
            </a:r>
          </a:p>
        </p:txBody>
      </p:sp>
      <p:sp>
        <p:nvSpPr>
          <p:cNvPr id="61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EC042B-C1BE-411B-B374-7E0EC8ADC279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8289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17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b="1">
                <a:latin typeface="Times New Roman" pitchFamily="18" charset="0"/>
                <a:cs typeface="Times New Roman" pitchFamily="18" charset="0"/>
              </a:rPr>
              <a:t>Toute réflexion relative à la communication doit s’effectuer dans la contrainte des objectifs marketing , de la stratégie marketing et de ses principales décisions (cible , positionnement de la marque  et ses produits, orientations stratégiques.</a:t>
            </a:r>
          </a:p>
        </p:txBody>
      </p:sp>
      <p:sp>
        <p:nvSpPr>
          <p:cNvPr id="717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8E432F-ABAE-47F9-92A7-FCC07265D29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28563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2581</Words>
  <Application>Microsoft Macintosh PowerPoint</Application>
  <PresentationFormat>Widescreen</PresentationFormat>
  <Paragraphs>365</Paragraphs>
  <Slides>78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Arabic Transparent</vt:lpstr>
      <vt:lpstr>Bernard MT Condensed</vt:lpstr>
      <vt:lpstr>Calibri</vt:lpstr>
      <vt:lpstr>Calibri Light</vt:lpstr>
      <vt:lpstr>Times New Roman</vt:lpstr>
      <vt:lpstr>Wingdings</vt:lpstr>
      <vt:lpstr>Arial</vt:lpstr>
      <vt:lpstr>Thème Office</vt:lpstr>
      <vt:lpstr>PowerPoint Presentation</vt:lpstr>
      <vt:lpstr>La communication commerciale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Stratégie de communication  </vt:lpstr>
      <vt:lpstr>PowerPoint Presentation</vt:lpstr>
      <vt:lpstr>La stratégie marketing</vt:lpstr>
      <vt:lpstr>Les étapes de la stratégie  de communication</vt:lpstr>
      <vt:lpstr>Les objectifs de la communication commerciale </vt:lpstr>
      <vt:lpstr>1-Les objectifs cognitifs:</vt:lpstr>
      <vt:lpstr>2- les objectifs affectifs </vt:lpstr>
      <vt:lpstr>3- les objectifs conatifs </vt:lpstr>
      <vt:lpstr>Les techniques de communication marketing </vt:lpstr>
      <vt:lpstr>Le mix de communication </vt:lpstr>
      <vt:lpstr>1- La publicité-médias</vt:lpstr>
      <vt:lpstr>La publicité directe </vt:lpstr>
      <vt:lpstr>Signalons que :</vt:lpstr>
      <vt:lpstr>Comment réussir le marketing direct?</vt:lpstr>
      <vt:lpstr>La réussite dépend des points suivants:</vt:lpstr>
      <vt:lpstr>Ses objectifs </vt:lpstr>
      <vt:lpstr>PowerPoint Presentation</vt:lpstr>
      <vt:lpstr>Comment personnaliser la communication  entreprise /consommateur ? </vt:lpstr>
      <vt:lpstr>Fichier de la clientèle </vt:lpstr>
      <vt:lpstr>Les médias de la publicité directe </vt:lpstr>
      <vt:lpstr>Le mailing</vt:lpstr>
      <vt:lpstr>Types de mailing</vt:lpstr>
      <vt:lpstr>Le prospectus </vt:lpstr>
      <vt:lpstr>Le téléphone </vt:lpstr>
      <vt:lpstr>La presse </vt:lpstr>
      <vt:lpstr>La télévision</vt:lpstr>
      <vt:lpstr>L’efficacité de la publicité directe </vt:lpstr>
      <vt:lpstr>La publicité par l’événement </vt:lpstr>
      <vt:lpstr>Remarque </vt:lpstr>
      <vt:lpstr>Techniques de publicité par l’événement</vt:lpstr>
      <vt:lpstr>1-Sponsoring</vt:lpstr>
      <vt:lpstr>2-Le mécénat</vt:lpstr>
      <vt:lpstr>3-Le parrainage </vt:lpstr>
      <vt:lpstr>Les principaux catégories d’événements</vt:lpstr>
      <vt:lpstr>Objectifs de la publicité par l’événement</vt:lpstr>
      <vt:lpstr>Le parrainage télévisé</vt:lpstr>
      <vt:lpstr>Le sponsoring </vt:lpstr>
      <vt:lpstr>Le mécénat </vt:lpstr>
      <vt:lpstr>Comment mettre en œuvre la publicité par l’événement?</vt:lpstr>
      <vt:lpstr>PowerPoint Presentation</vt:lpstr>
      <vt:lpstr>Exemple à éviter </vt:lpstr>
      <vt:lpstr>Comment faire le choix de l’événement?</vt:lpstr>
      <vt:lpstr>Exploitation de l’événement </vt:lpstr>
      <vt:lpstr>Le devis de publicité par l’événement</vt:lpstr>
      <vt:lpstr>Comment évaluer une action de publicité par l’événement?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2- les relations publiques </vt:lpstr>
      <vt:lpstr>Remarque  </vt:lpstr>
      <vt:lpstr>Définition </vt:lpstr>
      <vt:lpstr>Le cibles des relations publiques </vt:lpstr>
      <vt:lpstr>PowerPoint Presentation</vt:lpstr>
      <vt:lpstr>Techniques des relations publiques </vt:lpstr>
      <vt:lpstr>Le livret d’accueil</vt:lpstr>
      <vt:lpstr>Le journal d’entreprise </vt:lpstr>
      <vt:lpstr>PowerPoint Presentation</vt:lpstr>
      <vt:lpstr>Le rapport annuel</vt:lpstr>
      <vt:lpstr>Le communiqué de presse</vt:lpstr>
      <vt:lpstr>Le dossier de presse</vt:lpstr>
      <vt:lpstr>Les opérations portes ouvertes </vt:lpstr>
      <vt:lpstr>Les séminaires , colloques et réunion d’information</vt:lpstr>
      <vt:lpstr>Les cocktails de réception </vt:lpstr>
      <vt:lpstr>Le press-book</vt:lpstr>
      <vt:lpstr>Les techniques primaires</vt:lpstr>
      <vt:lpstr>La PLV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encgs</dc:creator>
  <cp:lastModifiedBy>Omar M'Haimdat</cp:lastModifiedBy>
  <cp:revision>7</cp:revision>
  <cp:lastPrinted>2017-06-28T17:10:22Z</cp:lastPrinted>
  <dcterms:created xsi:type="dcterms:W3CDTF">2017-03-08T20:45:32Z</dcterms:created>
  <dcterms:modified xsi:type="dcterms:W3CDTF">2017-06-28T17:10:27Z</dcterms:modified>
  <cp:contentStatus/>
</cp:coreProperties>
</file>