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6"/>
  </p:notesMasterIdLst>
  <p:handoutMasterIdLst>
    <p:handoutMasterId r:id="rId17"/>
  </p:handoutMasterIdLst>
  <p:sldIdLst>
    <p:sldId id="256" r:id="rId3"/>
    <p:sldId id="269" r:id="rId4"/>
    <p:sldId id="257" r:id="rId5"/>
    <p:sldId id="258" r:id="rId6"/>
    <p:sldId id="259"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508" autoAdjust="0"/>
  </p:normalViewPr>
  <p:slideViewPr>
    <p:cSldViewPr>
      <p:cViewPr varScale="1">
        <p:scale>
          <a:sx n="88" d="100"/>
          <a:sy n="88" d="100"/>
        </p:scale>
        <p:origin x="14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208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21B00-6FC2-41C5-8CC8-B9EEA04C504C}" type="datetimeFigureOut">
              <a:rPr lang="en-US" smtClean="0"/>
              <a:pPr/>
              <a:t>12/8/17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98FED-E309-4234-8533-7FE78C077757}" type="slidenum">
              <a:rPr lang="en-US" smtClean="0"/>
              <a:pPr/>
              <a:t>‹N°›</a:t>
            </a:fld>
            <a:endParaRPr lang="en-US"/>
          </a:p>
        </p:txBody>
      </p:sp>
    </p:spTree>
    <p:extLst>
      <p:ext uri="{BB962C8B-B14F-4D97-AF65-F5344CB8AC3E}">
        <p14:creationId xmlns:p14="http://schemas.microsoft.com/office/powerpoint/2010/main" val="2236721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4F934-0B1F-4A2D-B327-660F7F58F120}" type="datetimeFigureOut">
              <a:rPr lang="en-US" smtClean="0"/>
              <a:pPr/>
              <a:t>12/8/17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592BD-A84E-44A3-8DF7-E6ED0C1DA784}" type="slidenum">
              <a:rPr lang="en-US" smtClean="0"/>
              <a:pPr/>
              <a:t>‹N°›</a:t>
            </a:fld>
            <a:endParaRPr lang="en-US"/>
          </a:p>
        </p:txBody>
      </p:sp>
    </p:spTree>
    <p:extLst>
      <p:ext uri="{BB962C8B-B14F-4D97-AF65-F5344CB8AC3E}">
        <p14:creationId xmlns:p14="http://schemas.microsoft.com/office/powerpoint/2010/main" val="240512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3588995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10</a:t>
            </a:fld>
            <a:endParaRPr lang="en-US" sz="1200" b="0" i="0">
              <a:latin typeface="Calibri"/>
              <a:ea typeface="+mn-ea"/>
              <a:cs typeface="+mn-cs"/>
            </a:endParaRPr>
          </a:p>
        </p:txBody>
      </p:sp>
    </p:spTree>
    <p:extLst>
      <p:ext uri="{BB962C8B-B14F-4D97-AF65-F5344CB8AC3E}">
        <p14:creationId xmlns:p14="http://schemas.microsoft.com/office/powerpoint/2010/main" val="46272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11</a:t>
            </a:fld>
            <a:endParaRPr lang="en-US" sz="1200" b="0" i="0">
              <a:latin typeface="Calibri"/>
              <a:ea typeface="+mn-ea"/>
              <a:cs typeface="+mn-cs"/>
            </a:endParaRPr>
          </a:p>
        </p:txBody>
      </p:sp>
    </p:spTree>
    <p:extLst>
      <p:ext uri="{BB962C8B-B14F-4D97-AF65-F5344CB8AC3E}">
        <p14:creationId xmlns:p14="http://schemas.microsoft.com/office/powerpoint/2010/main" val="3390909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12</a:t>
            </a:fld>
            <a:endParaRPr lang="en-US" sz="1200" b="0" i="0">
              <a:latin typeface="Calibri"/>
              <a:ea typeface="+mn-ea"/>
              <a:cs typeface="+mn-cs"/>
            </a:endParaRPr>
          </a:p>
        </p:txBody>
      </p:sp>
    </p:spTree>
    <p:extLst>
      <p:ext uri="{BB962C8B-B14F-4D97-AF65-F5344CB8AC3E}">
        <p14:creationId xmlns:p14="http://schemas.microsoft.com/office/powerpoint/2010/main" val="3036063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13</a:t>
            </a:fld>
            <a:endParaRPr lang="en-US" sz="1200" b="0" i="0">
              <a:latin typeface="Calibri"/>
              <a:ea typeface="+mn-ea"/>
              <a:cs typeface="+mn-cs"/>
            </a:endParaRPr>
          </a:p>
        </p:txBody>
      </p:sp>
    </p:spTree>
    <p:extLst>
      <p:ext uri="{BB962C8B-B14F-4D97-AF65-F5344CB8AC3E}">
        <p14:creationId xmlns:p14="http://schemas.microsoft.com/office/powerpoint/2010/main" val="368095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2</a:t>
            </a:fld>
            <a:endParaRPr lang="en-US" sz="1200" b="0" i="0">
              <a:latin typeface="Calibri"/>
              <a:ea typeface="+mn-ea"/>
              <a:cs typeface="+mn-cs"/>
            </a:endParaRPr>
          </a:p>
        </p:txBody>
      </p:sp>
    </p:spTree>
    <p:extLst>
      <p:ext uri="{BB962C8B-B14F-4D97-AF65-F5344CB8AC3E}">
        <p14:creationId xmlns:p14="http://schemas.microsoft.com/office/powerpoint/2010/main" val="1029408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3</a:t>
            </a:fld>
            <a:endParaRPr lang="en-US" sz="1200" b="0" i="0">
              <a:latin typeface="Calibri"/>
              <a:ea typeface="+mn-ea"/>
              <a:cs typeface="+mn-cs"/>
            </a:endParaRPr>
          </a:p>
        </p:txBody>
      </p:sp>
    </p:spTree>
    <p:extLst>
      <p:ext uri="{BB962C8B-B14F-4D97-AF65-F5344CB8AC3E}">
        <p14:creationId xmlns:p14="http://schemas.microsoft.com/office/powerpoint/2010/main" val="45205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4</a:t>
            </a:fld>
            <a:endParaRPr lang="en-US" sz="1200" b="0" i="0">
              <a:latin typeface="Calibri"/>
              <a:ea typeface="+mn-ea"/>
              <a:cs typeface="+mn-cs"/>
            </a:endParaRPr>
          </a:p>
        </p:txBody>
      </p:sp>
    </p:spTree>
    <p:extLst>
      <p:ext uri="{BB962C8B-B14F-4D97-AF65-F5344CB8AC3E}">
        <p14:creationId xmlns:p14="http://schemas.microsoft.com/office/powerpoint/2010/main" val="77812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5</a:t>
            </a:fld>
            <a:endParaRPr lang="en-US" sz="1200" b="0" i="0">
              <a:latin typeface="Calibri"/>
              <a:ea typeface="+mn-ea"/>
              <a:cs typeface="+mn-cs"/>
            </a:endParaRPr>
          </a:p>
        </p:txBody>
      </p:sp>
    </p:spTree>
    <p:extLst>
      <p:ext uri="{BB962C8B-B14F-4D97-AF65-F5344CB8AC3E}">
        <p14:creationId xmlns:p14="http://schemas.microsoft.com/office/powerpoint/2010/main" val="1961134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6</a:t>
            </a:fld>
            <a:endParaRPr lang="en-US" sz="1200" b="0" i="0">
              <a:latin typeface="Calibri"/>
              <a:ea typeface="+mn-ea"/>
              <a:cs typeface="+mn-cs"/>
            </a:endParaRPr>
          </a:p>
        </p:txBody>
      </p:sp>
    </p:spTree>
    <p:extLst>
      <p:ext uri="{BB962C8B-B14F-4D97-AF65-F5344CB8AC3E}">
        <p14:creationId xmlns:p14="http://schemas.microsoft.com/office/powerpoint/2010/main" val="270306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7</a:t>
            </a:fld>
            <a:endParaRPr lang="en-US" sz="1200" b="0" i="0">
              <a:latin typeface="Calibri"/>
              <a:ea typeface="+mn-ea"/>
              <a:cs typeface="+mn-cs"/>
            </a:endParaRPr>
          </a:p>
        </p:txBody>
      </p:sp>
    </p:spTree>
    <p:extLst>
      <p:ext uri="{BB962C8B-B14F-4D97-AF65-F5344CB8AC3E}">
        <p14:creationId xmlns:p14="http://schemas.microsoft.com/office/powerpoint/2010/main" val="210188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8</a:t>
            </a:fld>
            <a:endParaRPr lang="en-US" sz="1200" b="0" i="0">
              <a:latin typeface="Calibri"/>
              <a:ea typeface="+mn-ea"/>
              <a:cs typeface="+mn-cs"/>
            </a:endParaRPr>
          </a:p>
        </p:txBody>
      </p:sp>
    </p:spTree>
    <p:extLst>
      <p:ext uri="{BB962C8B-B14F-4D97-AF65-F5344CB8AC3E}">
        <p14:creationId xmlns:p14="http://schemas.microsoft.com/office/powerpoint/2010/main" val="124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404592BD-A84E-44A3-8DF7-E6ED0C1DA784}" type="slidenum">
              <a:rPr lang="en-US" sz="1200" b="0" i="0">
                <a:latin typeface="Calibri"/>
                <a:ea typeface="+mn-ea"/>
                <a:cs typeface="+mn-cs"/>
              </a:rPr>
              <a:pPr algn="r" defTabSz="914400">
                <a:buNone/>
              </a:pPr>
              <a:t>9</a:t>
            </a:fld>
            <a:endParaRPr lang="en-US" sz="1200" b="0" i="0">
              <a:latin typeface="Calibri"/>
              <a:ea typeface="+mn-ea"/>
              <a:cs typeface="+mn-cs"/>
            </a:endParaRPr>
          </a:p>
        </p:txBody>
      </p:sp>
    </p:spTree>
    <p:extLst>
      <p:ext uri="{BB962C8B-B14F-4D97-AF65-F5344CB8AC3E}">
        <p14:creationId xmlns:p14="http://schemas.microsoft.com/office/powerpoint/2010/main" val="261278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5" name="Rectangle 4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0" y="2267858"/>
            <a:ext cx="4191000" cy="4590144"/>
            <a:chOff x="-1" y="1600199"/>
            <a:chExt cx="4501019" cy="5257801"/>
          </a:xfrm>
        </p:grpSpPr>
        <p:sp>
          <p:nvSpPr>
            <p:cNvPr id="39" name="Freeform 7"/>
            <p:cNvSpPr>
              <a:spLocks/>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46"/>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fr-FR"/>
              <a:t>Modifiez le style du titre</a:t>
            </a:r>
            <a:endParaRPr lang="en-US" dirty="0"/>
          </a:p>
        </p:txBody>
      </p:sp>
      <p:sp>
        <p:nvSpPr>
          <p:cNvPr id="3" name="Subtitle 2"/>
          <p:cNvSpPr>
            <a:spLocks noGrp="1"/>
          </p:cNvSpPr>
          <p:nvPr userDrawn="1">
            <p:ph type="subTitle" idx="1"/>
          </p:nvPr>
        </p:nvSpPr>
        <p:spPr>
          <a:xfrm>
            <a:off x="990600" y="19005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userDrawn="1">
            <p:ph type="dt" sz="half" idx="10"/>
          </p:nvPr>
        </p:nvSpPr>
        <p:spPr/>
        <p:txBody>
          <a:bodyPr/>
          <a:lstStyle/>
          <a:p>
            <a:fld id="{FF6F1548-A370-498C-A14B-E715C2319CD9}" type="datetimeFigureOut">
              <a:rPr lang="en-US" smtClean="0"/>
              <a:pPr/>
              <a:t>12/8/17</a:t>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FF6F1548-A370-498C-A14B-E715C2319CD9}" type="datetimeFigureOut">
              <a:rPr lang="en-US" smtClean="0"/>
              <a:pPr/>
              <a:t>12/8/17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FF6F1548-A370-498C-A14B-E715C2319CD9}"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FF6F1548-A370-498C-A14B-E715C2319CD9}" type="datetimeFigureOut">
              <a:rPr lang="en-US" smtClean="0"/>
              <a:pPr/>
              <a:t>12/8/17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FF6F1548-A370-498C-A14B-E715C2319CD9}" type="datetimeFigureOut">
              <a:rPr lang="en-US" smtClean="0"/>
              <a:pPr/>
              <a:t>12/8/17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548-A370-498C-A14B-E715C2319CD9}" type="datetimeFigureOut">
              <a:rPr lang="en-US" smtClean="0"/>
              <a:pPr/>
              <a:t>12/8/17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FF6F1548-A370-498C-A14B-E715C2319CD9}"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FF6F1548-A370-498C-A14B-E715C2319CD9}" type="datetimeFigureOut">
              <a:rPr lang="en-US" smtClean="0"/>
              <a:pPr/>
              <a:t>12/8/17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F1548-A370-498C-A14B-E715C2319CD9}" type="datetimeFigureOut">
              <a:rPr lang="en-US" smtClean="0"/>
              <a:pPr/>
              <a:t>12/8/17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33"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F03A-58E1-4ECA-9024-348A9A81A53D}" type="slidenum">
              <a:rPr lang="en-US" smtClean="0"/>
              <a:pPr/>
              <a:t>‹N°›</a:t>
            </a:fld>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grpSp>
        <p:nvGrpSpPr>
          <p:cNvPr id="12" name="Group 11"/>
          <p:cNvGrpSpPr/>
          <p:nvPr/>
        </p:nvGrpSpPr>
        <p:grpSpPr>
          <a:xfrm>
            <a:off x="0" y="2855091"/>
            <a:ext cx="3581400" cy="4002909"/>
            <a:chOff x="0" y="2533588"/>
            <a:chExt cx="8022336" cy="8966516"/>
          </a:xfrm>
        </p:grpSpPr>
        <p:sp>
          <p:nvSpPr>
            <p:cNvPr id="13" name="Freeform 7"/>
            <p:cNvSpPr>
              <a:spLocks/>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FR" b="1" noProof="1"/>
              <a:t>Introduction à la sociologie</a:t>
            </a:r>
          </a:p>
        </p:txBody>
      </p:sp>
      <p:sp>
        <p:nvSpPr>
          <p:cNvPr id="2" name="Sous-titre 1"/>
          <p:cNvSpPr>
            <a:spLocks noGrp="1"/>
          </p:cNvSpPr>
          <p:nvPr>
            <p:ph type="subTitle" idx="1"/>
          </p:nvPr>
        </p:nvSpPr>
        <p:spPr>
          <a:xfrm>
            <a:off x="962405" y="3350197"/>
            <a:ext cx="8568952" cy="461665"/>
          </a:xfrm>
        </p:spPr>
        <p:txBody>
          <a:bodyPr/>
          <a:lstStyle/>
          <a:p>
            <a:pPr algn="l"/>
            <a:r>
              <a:rPr lang="fr-FR" b="1" dirty="0"/>
              <a:t>Toufik Rahmouni</a:t>
            </a:r>
          </a:p>
        </p:txBody>
      </p:sp>
      <p:sp>
        <p:nvSpPr>
          <p:cNvPr id="3" name="ZoneTexte 2"/>
          <p:cNvSpPr txBox="1"/>
          <p:nvPr/>
        </p:nvSpPr>
        <p:spPr>
          <a:xfrm>
            <a:off x="488539" y="2954561"/>
            <a:ext cx="8115909" cy="369332"/>
          </a:xfrm>
          <a:prstGeom prst="rect">
            <a:avLst/>
          </a:prstGeom>
          <a:noFill/>
        </p:spPr>
        <p:txBody>
          <a:bodyPr wrap="square" rtlCol="0">
            <a:spAutoFit/>
          </a:bodyPr>
          <a:lstStyle/>
          <a:p>
            <a:r>
              <a:rPr lang="fr-FR" dirty="0"/>
              <a:t>Professeur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860032" y="260648"/>
            <a:ext cx="3600400" cy="461665"/>
          </a:xfrm>
        </p:spPr>
        <p:txBody>
          <a:bodyPr/>
          <a:lstStyle/>
          <a:p>
            <a:pPr algn="l"/>
            <a:r>
              <a:rPr lang="fr-FR" b="1" dirty="0"/>
              <a:t>Les thèmes sociologiques</a:t>
            </a:r>
          </a:p>
        </p:txBody>
      </p:sp>
      <p:sp>
        <p:nvSpPr>
          <p:cNvPr id="6" name="ZoneTexte 5"/>
          <p:cNvSpPr txBox="1"/>
          <p:nvPr/>
        </p:nvSpPr>
        <p:spPr>
          <a:xfrm>
            <a:off x="683568" y="1340768"/>
            <a:ext cx="8115909" cy="3600986"/>
          </a:xfrm>
          <a:prstGeom prst="rect">
            <a:avLst/>
          </a:prstGeom>
          <a:noFill/>
        </p:spPr>
        <p:txBody>
          <a:bodyPr wrap="square" rtlCol="0">
            <a:spAutoFit/>
          </a:bodyPr>
          <a:lstStyle/>
          <a:p>
            <a:r>
              <a:rPr lang="fr-FR" dirty="0"/>
              <a:t>La deuxième partie du cours sera réservée aux thèmes sociologiques. Il s’agit de grands questionnements relatifs à la vie en société et qui touchent des aspects aussi variés que vitaux pour les individus et les groupes auxquels ils appartiennent. Les thèmes qui seront abordés sont les suivants:</a:t>
            </a:r>
          </a:p>
          <a:p>
            <a:endParaRPr lang="fr-FR" dirty="0"/>
          </a:p>
          <a:p>
            <a:pPr marL="285750" indent="-285750">
              <a:buFontTx/>
              <a:buChar char="-"/>
            </a:pPr>
            <a:r>
              <a:rPr lang="fr-FR" sz="2000" b="1" dirty="0"/>
              <a:t>Le pouvoir</a:t>
            </a:r>
          </a:p>
          <a:p>
            <a:pPr marL="285750" indent="-285750">
              <a:buFontTx/>
              <a:buChar char="-"/>
            </a:pPr>
            <a:r>
              <a:rPr lang="fr-FR" sz="2000" b="1" dirty="0"/>
              <a:t>La socialisation</a:t>
            </a:r>
          </a:p>
          <a:p>
            <a:pPr marL="285750" indent="-285750">
              <a:buFontTx/>
              <a:buChar char="-"/>
            </a:pPr>
            <a:r>
              <a:rPr lang="fr-FR" sz="2000" b="1" dirty="0"/>
              <a:t>L’opinion publique</a:t>
            </a:r>
          </a:p>
          <a:p>
            <a:pPr marL="285750" indent="-285750">
              <a:buFontTx/>
              <a:buChar char="-"/>
            </a:pPr>
            <a:r>
              <a:rPr lang="fr-FR" sz="2000" b="1" dirty="0"/>
              <a:t>Les élites</a:t>
            </a:r>
          </a:p>
          <a:p>
            <a:pPr marL="285750" indent="-285750">
              <a:buFontTx/>
              <a:buChar char="-"/>
            </a:pPr>
            <a:r>
              <a:rPr lang="fr-FR" sz="2000" b="1" dirty="0"/>
              <a:t>L’action collective</a:t>
            </a:r>
          </a:p>
          <a:p>
            <a:pPr marL="285750" indent="-285750">
              <a:buFontTx/>
              <a:buChar char="-"/>
            </a:pPr>
            <a:r>
              <a:rPr lang="fr-FR" sz="2000" b="1" dirty="0"/>
              <a:t>Les mouvements sociaux</a:t>
            </a:r>
          </a:p>
          <a:p>
            <a:endParaRPr lang="fr-FR" dirty="0"/>
          </a:p>
        </p:txBody>
      </p:sp>
    </p:spTree>
    <p:extLst>
      <p:ext uri="{BB962C8B-B14F-4D97-AF65-F5344CB8AC3E}">
        <p14:creationId xmlns:p14="http://schemas.microsoft.com/office/powerpoint/2010/main" val="153066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830997"/>
          </a:xfrm>
        </p:spPr>
        <p:txBody>
          <a:bodyPr/>
          <a:lstStyle/>
          <a:p>
            <a:pPr algn="l"/>
            <a:r>
              <a:rPr lang="fr-FR" b="1" dirty="0"/>
              <a:t>Les méthodes sociologiques</a:t>
            </a:r>
          </a:p>
        </p:txBody>
      </p:sp>
      <p:sp>
        <p:nvSpPr>
          <p:cNvPr id="6" name="ZoneTexte 5"/>
          <p:cNvSpPr txBox="1"/>
          <p:nvPr/>
        </p:nvSpPr>
        <p:spPr>
          <a:xfrm>
            <a:off x="683568" y="1340768"/>
            <a:ext cx="8115909" cy="4924425"/>
          </a:xfrm>
          <a:prstGeom prst="rect">
            <a:avLst/>
          </a:prstGeom>
          <a:noFill/>
        </p:spPr>
        <p:txBody>
          <a:bodyPr wrap="square" rtlCol="0">
            <a:spAutoFit/>
          </a:bodyPr>
          <a:lstStyle/>
          <a:p>
            <a:r>
              <a:rPr lang="fr-FR" dirty="0"/>
              <a:t>La troisième et dernière partie du cours sera réservée aux méthodes sociologiques. En effet, la sociologie emprunte à plusieurs disciplines scientifiques ses outils de travail. Ces outils servent à former une plateforme méthodologique capable d’être mobilisée sur le terrain afin de collecter, organiser, traiter et analyser les données et les informations. Les méthodes sociologiques nous renseignent non seulement sur les phénomènes sociaux étudiés, mais aussi sur les moyens et les techniques utilisées pour expliquer ces phénomènes. Elles constituent donc le socle du travail du sociologue et lui imposent des démarches et des étapes spécifiques à respecter tout au long de son travail.</a:t>
            </a:r>
          </a:p>
          <a:p>
            <a:endParaRPr lang="fr-FR" dirty="0"/>
          </a:p>
          <a:p>
            <a:r>
              <a:rPr lang="fr-FR" dirty="0"/>
              <a:t>Les méthodes sociologiques abordées dans le cours sont:</a:t>
            </a:r>
          </a:p>
          <a:p>
            <a:endParaRPr lang="fr-FR" dirty="0"/>
          </a:p>
          <a:p>
            <a:pPr marL="285750" indent="-285750">
              <a:buFontTx/>
              <a:buChar char="-"/>
            </a:pPr>
            <a:r>
              <a:rPr lang="fr-FR" sz="2000" b="1" dirty="0"/>
              <a:t>Les méthodes qualitatives</a:t>
            </a:r>
          </a:p>
          <a:p>
            <a:pPr marL="285750" indent="-285750">
              <a:buFontTx/>
              <a:buChar char="-"/>
            </a:pPr>
            <a:r>
              <a:rPr lang="fr-FR" sz="2000" b="1" dirty="0"/>
              <a:t>Les techniques d’enquête et de sondage</a:t>
            </a:r>
          </a:p>
          <a:p>
            <a:pPr marL="285750" indent="-285750">
              <a:buFontTx/>
              <a:buChar char="-"/>
            </a:pPr>
            <a:r>
              <a:rPr lang="fr-FR" sz="2000" b="1" dirty="0"/>
              <a:t>Les méthodes quantitatives</a:t>
            </a:r>
          </a:p>
          <a:p>
            <a:pPr marL="285750" indent="-285750">
              <a:buFontTx/>
              <a:buChar char="-"/>
            </a:pPr>
            <a:r>
              <a:rPr lang="fr-FR" sz="2000" b="1" dirty="0"/>
              <a:t>L’analyse des données</a:t>
            </a:r>
          </a:p>
          <a:p>
            <a:endParaRPr lang="fr-FR" dirty="0"/>
          </a:p>
        </p:txBody>
      </p:sp>
    </p:spTree>
    <p:extLst>
      <p:ext uri="{BB962C8B-B14F-4D97-AF65-F5344CB8AC3E}">
        <p14:creationId xmlns:p14="http://schemas.microsoft.com/office/powerpoint/2010/main" val="382102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Plan du cours</a:t>
            </a:r>
          </a:p>
        </p:txBody>
      </p:sp>
      <p:sp>
        <p:nvSpPr>
          <p:cNvPr id="6" name="ZoneTexte 5"/>
          <p:cNvSpPr txBox="1"/>
          <p:nvPr/>
        </p:nvSpPr>
        <p:spPr>
          <a:xfrm>
            <a:off x="683568" y="1340768"/>
            <a:ext cx="8115909" cy="5570756"/>
          </a:xfrm>
          <a:prstGeom prst="rect">
            <a:avLst/>
          </a:prstGeom>
          <a:noFill/>
        </p:spPr>
        <p:txBody>
          <a:bodyPr wrap="square" rtlCol="0">
            <a:spAutoFit/>
          </a:bodyPr>
          <a:lstStyle/>
          <a:p>
            <a:r>
              <a:rPr lang="fr-FR" dirty="0"/>
              <a:t>De la sorte, notre cours se déroulera selon le sommaire suivant:</a:t>
            </a:r>
          </a:p>
          <a:p>
            <a:pPr marL="342900" indent="-342900">
              <a:buFontTx/>
              <a:buChar char="-"/>
            </a:pPr>
            <a:r>
              <a:rPr lang="fr-FR" sz="2000" b="1" dirty="0"/>
              <a:t>Introduction (une séance)</a:t>
            </a:r>
          </a:p>
          <a:p>
            <a:pPr marL="342900" indent="-342900">
              <a:buFontTx/>
              <a:buChar char="-"/>
            </a:pPr>
            <a:r>
              <a:rPr lang="fr-FR" sz="2000" b="1" dirty="0"/>
              <a:t>Première partie: Les théories sociologiques</a:t>
            </a:r>
          </a:p>
          <a:p>
            <a:pPr marL="914400" lvl="1" indent="-457200">
              <a:buFont typeface="+mj-lt"/>
              <a:buAutoNum type="arabicPeriod"/>
            </a:pPr>
            <a:r>
              <a:rPr lang="fr-FR" sz="2000" b="1" dirty="0"/>
              <a:t>La théorie du choix rationnel</a:t>
            </a:r>
          </a:p>
          <a:p>
            <a:pPr marL="914400" lvl="1" indent="-457200">
              <a:buFont typeface="+mj-lt"/>
              <a:buAutoNum type="arabicPeriod"/>
            </a:pPr>
            <a:r>
              <a:rPr lang="fr-FR" sz="2000" b="1" dirty="0"/>
              <a:t>L’individualisme méthodologique et le holisme (une séance)</a:t>
            </a:r>
          </a:p>
          <a:p>
            <a:pPr marL="914400" lvl="1" indent="-457200">
              <a:buFont typeface="+mj-lt"/>
              <a:buAutoNum type="arabicPeriod"/>
            </a:pPr>
            <a:r>
              <a:rPr lang="fr-FR" sz="2000" b="1" dirty="0"/>
              <a:t>L’analyse systémique</a:t>
            </a:r>
          </a:p>
          <a:p>
            <a:pPr marL="914400" lvl="1" indent="-457200">
              <a:buFont typeface="+mj-lt"/>
              <a:buAutoNum type="arabicPeriod"/>
            </a:pPr>
            <a:r>
              <a:rPr lang="fr-FR" sz="2000" b="1" dirty="0"/>
              <a:t>La théorie des jeux (une séance)</a:t>
            </a:r>
          </a:p>
          <a:p>
            <a:pPr marL="800100" lvl="1" indent="-342900">
              <a:buFontTx/>
              <a:buChar char="-"/>
            </a:pPr>
            <a:endParaRPr lang="fr-FR" sz="2000" b="1" dirty="0"/>
          </a:p>
          <a:p>
            <a:pPr marL="358775" lvl="1" indent="-342900">
              <a:buFontTx/>
              <a:buChar char="-"/>
            </a:pPr>
            <a:r>
              <a:rPr lang="fr-FR" sz="2000" b="1" dirty="0"/>
              <a:t>Deuxième partie: Les thèmes sociologiques</a:t>
            </a:r>
          </a:p>
          <a:p>
            <a:pPr marL="930275" lvl="2" indent="-457200">
              <a:buFont typeface="+mj-lt"/>
              <a:buAutoNum type="arabicPeriod"/>
            </a:pPr>
            <a:r>
              <a:rPr lang="fr-FR" sz="2000" b="1" dirty="0"/>
              <a:t>Le pouvoir</a:t>
            </a:r>
          </a:p>
          <a:p>
            <a:pPr marL="930275" lvl="2" indent="-457200">
              <a:buFont typeface="+mj-lt"/>
              <a:buAutoNum type="arabicPeriod"/>
            </a:pPr>
            <a:r>
              <a:rPr lang="fr-FR" sz="2000" b="1" dirty="0"/>
              <a:t>La socialisation (une séance)</a:t>
            </a:r>
          </a:p>
          <a:p>
            <a:pPr marL="930275" lvl="2" indent="-457200">
              <a:buFont typeface="+mj-lt"/>
              <a:buAutoNum type="arabicPeriod"/>
            </a:pPr>
            <a:r>
              <a:rPr lang="fr-FR" sz="2000" b="1" dirty="0"/>
              <a:t>La mobilité sociale</a:t>
            </a:r>
          </a:p>
          <a:p>
            <a:pPr marL="930275" lvl="2" indent="-457200">
              <a:buFont typeface="+mj-lt"/>
              <a:buAutoNum type="arabicPeriod"/>
            </a:pPr>
            <a:r>
              <a:rPr lang="fr-FR" sz="2000" b="1" dirty="0"/>
              <a:t>Les élites (une séance)</a:t>
            </a:r>
          </a:p>
          <a:p>
            <a:pPr marL="930275" lvl="2" indent="-457200">
              <a:buFont typeface="+mj-lt"/>
              <a:buAutoNum type="arabicPeriod"/>
            </a:pPr>
            <a:r>
              <a:rPr lang="fr-FR" sz="2000" b="1" dirty="0"/>
              <a:t>L’action collective</a:t>
            </a:r>
          </a:p>
          <a:p>
            <a:pPr marL="930275" lvl="2" indent="-457200">
              <a:buFont typeface="+mj-lt"/>
              <a:buAutoNum type="arabicPeriod"/>
            </a:pPr>
            <a:r>
              <a:rPr lang="fr-FR" sz="2000" b="1" dirty="0"/>
              <a:t>Les mouvements sociaux (une séance)</a:t>
            </a:r>
          </a:p>
          <a:p>
            <a:pPr marL="815975" lvl="2" indent="-342900">
              <a:buFontTx/>
              <a:buChar char="-"/>
            </a:pPr>
            <a:endParaRPr lang="fr-FR" sz="2000" b="1" dirty="0"/>
          </a:p>
          <a:p>
            <a:pPr lvl="1"/>
            <a:endParaRPr lang="fr-FR" sz="2000" b="1" dirty="0"/>
          </a:p>
          <a:p>
            <a:endParaRPr lang="fr-FR" dirty="0"/>
          </a:p>
        </p:txBody>
      </p:sp>
    </p:spTree>
    <p:extLst>
      <p:ext uri="{BB962C8B-B14F-4D97-AF65-F5344CB8AC3E}">
        <p14:creationId xmlns:p14="http://schemas.microsoft.com/office/powerpoint/2010/main" val="236417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716016" y="260648"/>
            <a:ext cx="3744416" cy="461665"/>
          </a:xfrm>
        </p:spPr>
        <p:txBody>
          <a:bodyPr/>
          <a:lstStyle/>
          <a:p>
            <a:pPr algn="l"/>
            <a:r>
              <a:rPr lang="fr-FR" b="1" dirty="0"/>
              <a:t>Plan du cours</a:t>
            </a:r>
          </a:p>
        </p:txBody>
      </p:sp>
      <p:sp>
        <p:nvSpPr>
          <p:cNvPr id="6" name="ZoneTexte 5"/>
          <p:cNvSpPr txBox="1"/>
          <p:nvPr/>
        </p:nvSpPr>
        <p:spPr>
          <a:xfrm>
            <a:off x="683568" y="1340768"/>
            <a:ext cx="8115909" cy="1908215"/>
          </a:xfrm>
          <a:prstGeom prst="rect">
            <a:avLst/>
          </a:prstGeom>
          <a:noFill/>
        </p:spPr>
        <p:txBody>
          <a:bodyPr wrap="square" rtlCol="0">
            <a:spAutoFit/>
          </a:bodyPr>
          <a:lstStyle/>
          <a:p>
            <a:pPr marL="342900" indent="-342900">
              <a:buFontTx/>
              <a:buChar char="-"/>
            </a:pPr>
            <a:r>
              <a:rPr lang="fr-FR" sz="2000" b="1" dirty="0"/>
              <a:t>Troisième partie: Les méthodes sociologiques</a:t>
            </a:r>
          </a:p>
          <a:p>
            <a:pPr marL="914400" lvl="1" indent="-457200">
              <a:buFont typeface="+mj-lt"/>
              <a:buAutoNum type="arabicPeriod"/>
            </a:pPr>
            <a:r>
              <a:rPr lang="fr-FR" sz="2000" b="1" dirty="0"/>
              <a:t>Les méthodes qualitatives </a:t>
            </a:r>
          </a:p>
          <a:p>
            <a:pPr marL="914400" lvl="1" indent="-457200">
              <a:buFont typeface="+mj-lt"/>
              <a:buAutoNum type="arabicPeriod"/>
            </a:pPr>
            <a:r>
              <a:rPr lang="fr-FR" sz="2000" b="1" dirty="0"/>
              <a:t>Les techniques d’enquête et de sondage (une séance)</a:t>
            </a:r>
          </a:p>
          <a:p>
            <a:pPr marL="914400" lvl="1" indent="-457200">
              <a:buFont typeface="+mj-lt"/>
              <a:buAutoNum type="arabicPeriod"/>
            </a:pPr>
            <a:r>
              <a:rPr lang="fr-FR" sz="2000" b="1" dirty="0"/>
              <a:t>Les méthodes quantitatives </a:t>
            </a:r>
          </a:p>
          <a:p>
            <a:pPr marL="914400" lvl="1" indent="-457200">
              <a:buFont typeface="+mj-lt"/>
              <a:buAutoNum type="arabicPeriod"/>
            </a:pPr>
            <a:r>
              <a:rPr lang="fr-FR" sz="2000" b="1" dirty="0"/>
              <a:t>L’analyse des données (une séance)</a:t>
            </a:r>
          </a:p>
          <a:p>
            <a:endParaRPr lang="fr-FR" dirty="0"/>
          </a:p>
        </p:txBody>
      </p:sp>
    </p:spTree>
    <p:extLst>
      <p:ext uri="{BB962C8B-B14F-4D97-AF65-F5344CB8AC3E}">
        <p14:creationId xmlns:p14="http://schemas.microsoft.com/office/powerpoint/2010/main" val="344043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FR" noProof="1"/>
              <a:t>Introduction</a:t>
            </a:r>
          </a:p>
        </p:txBody>
      </p:sp>
      <p:sp>
        <p:nvSpPr>
          <p:cNvPr id="2" name="Sous-titre 1"/>
          <p:cNvSpPr>
            <a:spLocks noGrp="1"/>
          </p:cNvSpPr>
          <p:nvPr>
            <p:ph type="subTitle" idx="1"/>
          </p:nvPr>
        </p:nvSpPr>
        <p:spPr>
          <a:xfrm>
            <a:off x="251520" y="2492896"/>
            <a:ext cx="8568952" cy="461665"/>
          </a:xfrm>
        </p:spPr>
        <p:txBody>
          <a:bodyPr/>
          <a:lstStyle/>
          <a:p>
            <a:pPr algn="l"/>
            <a:r>
              <a:rPr lang="fr-FR" b="1" dirty="0"/>
              <a:t>Définir la sociologie</a:t>
            </a:r>
          </a:p>
        </p:txBody>
      </p:sp>
      <p:sp>
        <p:nvSpPr>
          <p:cNvPr id="3" name="ZoneTexte 2"/>
          <p:cNvSpPr txBox="1"/>
          <p:nvPr/>
        </p:nvSpPr>
        <p:spPr>
          <a:xfrm>
            <a:off x="488539" y="2954561"/>
            <a:ext cx="8115909" cy="3693319"/>
          </a:xfrm>
          <a:prstGeom prst="rect">
            <a:avLst/>
          </a:prstGeom>
          <a:noFill/>
        </p:spPr>
        <p:txBody>
          <a:bodyPr wrap="square" rtlCol="0">
            <a:spAutoFit/>
          </a:bodyPr>
          <a:lstStyle/>
          <a:p>
            <a:r>
              <a:rPr lang="fr-FR" dirty="0"/>
              <a:t>La sociologie est l’étude scientifique de la société. Les sociologues utilisent les méthodes et les outils scientifiques pour comprendre comment et pourquoi les individus se comportent d’une manière ou d’une autre quand ils interagissent avec d’autres individus ou groupes d’individus.</a:t>
            </a:r>
          </a:p>
          <a:p>
            <a:endParaRPr lang="fr-FR" dirty="0"/>
          </a:p>
          <a:p>
            <a:r>
              <a:rPr lang="fr-FR" dirty="0"/>
              <a:t>Il est vrai que le groupe social (ou la société en général) est composé d’individus: c’est l’individu qui forme le groupe; C’est l’individu qui compose la société; Autrement dit, il n’y a pas de société sans individus. Toutefois, la sociologie ne s’intéresse pas à l’individu en tant qu’individu, mais plutôt à l’individu en tant que membre d’un groupe ou d’une société. D’autres disciplines s’intéressent exclusivement à l’individu et essaient de comprendre ses motivations, son comportement, sa logique et son identité. On peut citer par exemple la psychologie qui fait de l’individu le centre d’intérêt de ses recherches.</a:t>
            </a:r>
          </a:p>
        </p:txBody>
      </p:sp>
    </p:spTree>
    <p:extLst>
      <p:ext uri="{BB962C8B-B14F-4D97-AF65-F5344CB8AC3E}">
        <p14:creationId xmlns:p14="http://schemas.microsoft.com/office/powerpoint/2010/main" val="396844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5436096" y="260648"/>
            <a:ext cx="3024336" cy="461665"/>
          </a:xfrm>
        </p:spPr>
        <p:txBody>
          <a:bodyPr/>
          <a:lstStyle/>
          <a:p>
            <a:pPr algn="l"/>
            <a:r>
              <a:rPr lang="fr-FR" b="1" dirty="0"/>
              <a:t>Définir la sociologie</a:t>
            </a:r>
          </a:p>
        </p:txBody>
      </p:sp>
      <p:sp>
        <p:nvSpPr>
          <p:cNvPr id="3" name="ZoneTexte 2"/>
          <p:cNvSpPr txBox="1"/>
          <p:nvPr/>
        </p:nvSpPr>
        <p:spPr>
          <a:xfrm>
            <a:off x="1763688" y="1052736"/>
            <a:ext cx="6819765" cy="1200329"/>
          </a:xfrm>
          <a:prstGeom prst="rect">
            <a:avLst/>
          </a:prstGeom>
          <a:noFill/>
        </p:spPr>
        <p:txBody>
          <a:bodyPr wrap="square" rtlCol="0">
            <a:spAutoFit/>
          </a:bodyPr>
          <a:lstStyle/>
          <a:p>
            <a:r>
              <a:rPr lang="fr-FR" sz="2400" b="1" dirty="0">
                <a:solidFill>
                  <a:schemeClr val="accent4">
                    <a:lumMod val="75000"/>
                  </a:schemeClr>
                </a:solidFill>
              </a:rPr>
              <a:t>La psychologie approche l’individu en tant qu’individu. La sociologie approche l’individu en tant que membre d’un groupe ou d’une société.</a:t>
            </a:r>
          </a:p>
        </p:txBody>
      </p:sp>
      <p:sp>
        <p:nvSpPr>
          <p:cNvPr id="6" name="ZoneTexte 5"/>
          <p:cNvSpPr txBox="1"/>
          <p:nvPr/>
        </p:nvSpPr>
        <p:spPr>
          <a:xfrm>
            <a:off x="464584" y="2420888"/>
            <a:ext cx="8115909" cy="3970318"/>
          </a:xfrm>
          <a:prstGeom prst="rect">
            <a:avLst/>
          </a:prstGeom>
          <a:noFill/>
        </p:spPr>
        <p:txBody>
          <a:bodyPr wrap="square" rtlCol="0">
            <a:spAutoFit/>
          </a:bodyPr>
          <a:lstStyle/>
          <a:p>
            <a:r>
              <a:rPr lang="fr-FR" dirty="0"/>
              <a:t>La plupart des sociologues travaillent dans les universités, les écoles supérieures et les centres de recherche où ils enseignent la sociologie et conduisent des recherches. Ils essaient de comprendre les mécanismes de fonctionnement de la société à travers un ensemble de phénomènes sociaux qui caractérisent la vie en communauté. Ils posent des questions telles que:</a:t>
            </a:r>
          </a:p>
          <a:p>
            <a:pPr marL="285750" indent="-285750">
              <a:buFontTx/>
              <a:buChar char="-"/>
            </a:pPr>
            <a:r>
              <a:rPr lang="fr-FR" dirty="0"/>
              <a:t>Comment les gens choisissent leurs produits de consommation?</a:t>
            </a:r>
          </a:p>
          <a:p>
            <a:pPr marL="285750" indent="-285750">
              <a:buFontTx/>
              <a:buChar char="-"/>
            </a:pPr>
            <a:r>
              <a:rPr lang="fr-FR" dirty="0"/>
              <a:t>Qu’est-ce qui poussent les gens à manifester dans la rue?</a:t>
            </a:r>
          </a:p>
          <a:p>
            <a:pPr marL="285750" indent="-285750">
              <a:buFontTx/>
              <a:buChar char="-"/>
            </a:pPr>
            <a:r>
              <a:rPr lang="fr-FR" dirty="0"/>
              <a:t>Quelles sont les causes de la déviance et de la délinquance?</a:t>
            </a:r>
          </a:p>
          <a:p>
            <a:pPr marL="285750" indent="-285750">
              <a:buFontTx/>
              <a:buChar char="-"/>
            </a:pPr>
            <a:r>
              <a:rPr lang="fr-FR" dirty="0"/>
              <a:t>Comment on éduque les enfants? Et dans quel but?</a:t>
            </a:r>
          </a:p>
          <a:p>
            <a:pPr marL="285750" indent="-285750">
              <a:buFontTx/>
              <a:buChar char="-"/>
            </a:pPr>
            <a:r>
              <a:rPr lang="fr-FR" dirty="0"/>
              <a:t>Quel est l’objectif d’un programme scolaire dans le cadre de la socialisation?</a:t>
            </a:r>
          </a:p>
          <a:p>
            <a:pPr marL="285750" indent="-285750">
              <a:buFontTx/>
              <a:buChar char="-"/>
            </a:pPr>
            <a:r>
              <a:rPr lang="fr-FR" dirty="0"/>
              <a:t>Comment se fait-il qu’il y ait des gens qui sont pour l’homosexualité et d’autres contre?</a:t>
            </a:r>
          </a:p>
          <a:p>
            <a:pPr marL="285750" indent="-285750">
              <a:buFontTx/>
              <a:buChar char="-"/>
            </a:pPr>
            <a:r>
              <a:rPr lang="fr-FR" dirty="0"/>
              <a:t>Lors des élections, certains votent pour le parti A et d’autres pour le parti B. Quels sont les facteurs qui déterminent le vote? …</a:t>
            </a:r>
          </a:p>
        </p:txBody>
      </p:sp>
    </p:spTree>
    <p:extLst>
      <p:ext uri="{BB962C8B-B14F-4D97-AF65-F5344CB8AC3E}">
        <p14:creationId xmlns:p14="http://schemas.microsoft.com/office/powerpoint/2010/main" val="218036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5436096" y="260648"/>
            <a:ext cx="3024336" cy="461665"/>
          </a:xfrm>
        </p:spPr>
        <p:txBody>
          <a:bodyPr/>
          <a:lstStyle/>
          <a:p>
            <a:pPr algn="l"/>
            <a:r>
              <a:rPr lang="fr-FR" b="1" dirty="0"/>
              <a:t>Définir la sociologie</a:t>
            </a:r>
          </a:p>
        </p:txBody>
      </p:sp>
      <p:sp>
        <p:nvSpPr>
          <p:cNvPr id="3" name="ZoneTexte 2"/>
          <p:cNvSpPr txBox="1"/>
          <p:nvPr/>
        </p:nvSpPr>
        <p:spPr>
          <a:xfrm>
            <a:off x="323528" y="754749"/>
            <a:ext cx="6819765" cy="1200329"/>
          </a:xfrm>
          <a:prstGeom prst="rect">
            <a:avLst/>
          </a:prstGeom>
          <a:noFill/>
        </p:spPr>
        <p:txBody>
          <a:bodyPr wrap="square" rtlCol="0">
            <a:spAutoFit/>
          </a:bodyPr>
          <a:lstStyle/>
          <a:p>
            <a:r>
              <a:rPr lang="fr-FR" sz="2400" b="1" dirty="0">
                <a:solidFill>
                  <a:schemeClr val="accent4">
                    <a:lumMod val="75000"/>
                  </a:schemeClr>
                </a:solidFill>
              </a:rPr>
              <a:t>Les sociologues posent des questions relatives à la vie des individus au sein d’une société. Leur objectif est de comprendre comment la société fonctionne.</a:t>
            </a:r>
          </a:p>
        </p:txBody>
      </p:sp>
      <p:sp>
        <p:nvSpPr>
          <p:cNvPr id="6" name="ZoneTexte 5"/>
          <p:cNvSpPr txBox="1"/>
          <p:nvPr/>
        </p:nvSpPr>
        <p:spPr>
          <a:xfrm>
            <a:off x="467544" y="3304004"/>
            <a:ext cx="8115909" cy="3416320"/>
          </a:xfrm>
          <a:prstGeom prst="rect">
            <a:avLst/>
          </a:prstGeom>
          <a:noFill/>
        </p:spPr>
        <p:txBody>
          <a:bodyPr wrap="square" rtlCol="0">
            <a:spAutoFit/>
          </a:bodyPr>
          <a:lstStyle/>
          <a:p>
            <a:r>
              <a:rPr lang="fr-FR" dirty="0"/>
              <a:t>En essayant d’apporter des réponses à leurs questions, les sociologues aident de la sorte les décideurs à prendre leurs décisions en connaissance de cause. Par exemple, les responsables de la politique publique au Maroc peuvent prendre de bonnes décisions dans le domaine de la santé s’ils disposent de toutes les informations pertinentes dans ce domaine. Idem pour le secteur d’enseignement: les décideurs ne peuvent pas construire une bonne politique d’enseignement s’ils n’arrivent pas à comprendre convenablement toutes les variables qui caractérisent ce secteur vital pour la société. Le même raisonnement motivent les acteurs économiques: une société qui veut lancer sur le marché un produit à la consommation par exemple, doit tout d’abord disposer de toutes les informations nécessaires à la compréhension des choix des individus, de leurs modes de consommation, de leurs préférences, de leurs budgets, de leurs coutumes …</a:t>
            </a:r>
          </a:p>
        </p:txBody>
      </p:sp>
      <p:sp>
        <p:nvSpPr>
          <p:cNvPr id="5" name="ZoneTexte 4"/>
          <p:cNvSpPr txBox="1"/>
          <p:nvPr/>
        </p:nvSpPr>
        <p:spPr>
          <a:xfrm>
            <a:off x="2026213" y="2060848"/>
            <a:ext cx="6819765" cy="1015663"/>
          </a:xfrm>
          <a:prstGeom prst="rect">
            <a:avLst/>
          </a:prstGeom>
          <a:noFill/>
        </p:spPr>
        <p:txBody>
          <a:bodyPr wrap="square" rtlCol="0">
            <a:spAutoFit/>
          </a:bodyPr>
          <a:lstStyle/>
          <a:p>
            <a:r>
              <a:rPr lang="fr-FR" sz="2000" b="1" dirty="0">
                <a:solidFill>
                  <a:schemeClr val="accent4">
                    <a:lumMod val="75000"/>
                  </a:schemeClr>
                </a:solidFill>
              </a:rPr>
              <a:t>La sociologie considère les comportements humains comme compréhensibles ou explicables à l'aide des relations que les individus entretiennent les uns avec les autres. </a:t>
            </a:r>
          </a:p>
        </p:txBody>
      </p:sp>
    </p:spTree>
    <p:extLst>
      <p:ext uri="{BB962C8B-B14F-4D97-AF65-F5344CB8AC3E}">
        <p14:creationId xmlns:p14="http://schemas.microsoft.com/office/powerpoint/2010/main" val="297558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5436096" y="260648"/>
            <a:ext cx="3024336" cy="461665"/>
          </a:xfrm>
        </p:spPr>
        <p:txBody>
          <a:bodyPr/>
          <a:lstStyle/>
          <a:p>
            <a:pPr algn="l"/>
            <a:r>
              <a:rPr lang="fr-FR" b="1" dirty="0"/>
              <a:t>Définir la sociologie</a:t>
            </a:r>
          </a:p>
        </p:txBody>
      </p:sp>
      <p:sp>
        <p:nvSpPr>
          <p:cNvPr id="3" name="ZoneTexte 2"/>
          <p:cNvSpPr txBox="1"/>
          <p:nvPr/>
        </p:nvSpPr>
        <p:spPr>
          <a:xfrm>
            <a:off x="1763688" y="1052736"/>
            <a:ext cx="6819765" cy="1200329"/>
          </a:xfrm>
          <a:prstGeom prst="rect">
            <a:avLst/>
          </a:prstGeom>
          <a:noFill/>
        </p:spPr>
        <p:txBody>
          <a:bodyPr wrap="square" rtlCol="0">
            <a:spAutoFit/>
          </a:bodyPr>
          <a:lstStyle/>
          <a:p>
            <a:r>
              <a:rPr lang="fr-FR" sz="2400" b="1" dirty="0">
                <a:solidFill>
                  <a:schemeClr val="accent4">
                    <a:lumMod val="75000"/>
                  </a:schemeClr>
                </a:solidFill>
              </a:rPr>
              <a:t>Une bonne compréhension de la sociétés et des groupes aide à une bonne prise de décision de la part des décideurs et des acteurs concernés.</a:t>
            </a:r>
          </a:p>
        </p:txBody>
      </p:sp>
      <p:sp>
        <p:nvSpPr>
          <p:cNvPr id="6" name="ZoneTexte 5"/>
          <p:cNvSpPr txBox="1"/>
          <p:nvPr/>
        </p:nvSpPr>
        <p:spPr>
          <a:xfrm>
            <a:off x="467544" y="2852936"/>
            <a:ext cx="8115909" cy="2308324"/>
          </a:xfrm>
          <a:prstGeom prst="rect">
            <a:avLst/>
          </a:prstGeom>
          <a:noFill/>
        </p:spPr>
        <p:txBody>
          <a:bodyPr wrap="square" rtlCol="0">
            <a:spAutoFit/>
          </a:bodyPr>
          <a:lstStyle/>
          <a:p>
            <a:r>
              <a:rPr lang="fr-FR" dirty="0"/>
              <a:t>Afin de mener à bien son projet de compréhension des phénomènes sociaux, le sociologue doit impérativement se débarrasser de ses préjugés et de ses opinions. Il agit en tant qu’observateur neutre. Il laisse une certaine distance entre lui et le phénomène étudié. C’est ce qu’on appelle </a:t>
            </a:r>
            <a:r>
              <a:rPr lang="fr-FR" dirty="0">
                <a:solidFill>
                  <a:srgbClr val="7030A0"/>
                </a:solidFill>
              </a:rPr>
              <a:t>la démarche scientifique</a:t>
            </a:r>
            <a:r>
              <a:rPr lang="fr-FR" dirty="0"/>
              <a:t>. Le sociologue aborde le phénomène social comme un objet, une donnée, un fait social. De la sorte, il peut l’approcher et le comprendre d’une manière scientifique et sans faire intervenir ses opinions personnelles ou ce que l’on appelle la connaissance commune.</a:t>
            </a:r>
          </a:p>
        </p:txBody>
      </p:sp>
      <p:sp>
        <p:nvSpPr>
          <p:cNvPr id="5" name="ZoneTexte 4"/>
          <p:cNvSpPr txBox="1"/>
          <p:nvPr/>
        </p:nvSpPr>
        <p:spPr>
          <a:xfrm>
            <a:off x="1763687" y="5161260"/>
            <a:ext cx="6819765" cy="1200329"/>
          </a:xfrm>
          <a:prstGeom prst="rect">
            <a:avLst/>
          </a:prstGeom>
          <a:noFill/>
        </p:spPr>
        <p:txBody>
          <a:bodyPr wrap="square" rtlCol="0">
            <a:spAutoFit/>
          </a:bodyPr>
          <a:lstStyle/>
          <a:p>
            <a:r>
              <a:rPr lang="fr-FR" sz="2400" b="1" dirty="0">
                <a:solidFill>
                  <a:schemeClr val="accent4">
                    <a:lumMod val="75000"/>
                  </a:schemeClr>
                </a:solidFill>
              </a:rPr>
              <a:t>La sociologie est l’approche scientifique des phénomène sociaux. Elle utilise la démarche scientifique et non pas la connaissance commune.</a:t>
            </a:r>
          </a:p>
        </p:txBody>
      </p:sp>
    </p:spTree>
    <p:extLst>
      <p:ext uri="{BB962C8B-B14F-4D97-AF65-F5344CB8AC3E}">
        <p14:creationId xmlns:p14="http://schemas.microsoft.com/office/powerpoint/2010/main" val="243599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5076056" y="260648"/>
            <a:ext cx="3384376" cy="830997"/>
          </a:xfrm>
        </p:spPr>
        <p:txBody>
          <a:bodyPr/>
          <a:lstStyle/>
          <a:p>
            <a:pPr algn="l"/>
            <a:r>
              <a:rPr lang="fr-FR" b="1" dirty="0"/>
              <a:t>Histoire de la sociologie</a:t>
            </a:r>
          </a:p>
        </p:txBody>
      </p:sp>
      <p:sp>
        <p:nvSpPr>
          <p:cNvPr id="6" name="ZoneTexte 5"/>
          <p:cNvSpPr txBox="1"/>
          <p:nvPr/>
        </p:nvSpPr>
        <p:spPr>
          <a:xfrm>
            <a:off x="467543" y="1340768"/>
            <a:ext cx="8115909" cy="5909310"/>
          </a:xfrm>
          <a:prstGeom prst="rect">
            <a:avLst/>
          </a:prstGeom>
          <a:noFill/>
        </p:spPr>
        <p:txBody>
          <a:bodyPr wrap="square" rtlCol="0">
            <a:spAutoFit/>
          </a:bodyPr>
          <a:lstStyle/>
          <a:p>
            <a:r>
              <a:rPr lang="fr-FR" dirty="0"/>
              <a:t>La sociologie fait partie des sciences sociales comme l’économie, le droit, l’anthropologie, l’histoire, la géographie, la politique … Son originalité réside dans le fait de s’intéresser à toutes ces disciplines pour étudier la société. On ne peut pas comprendre une décision politique sans connaître les autres facteurs qui la </a:t>
            </a:r>
            <a:r>
              <a:rPr lang="fr-FR" dirty="0" err="1"/>
              <a:t>soutendent</a:t>
            </a:r>
            <a:r>
              <a:rPr lang="fr-FR" dirty="0"/>
              <a:t> comme l’aspect économique, culturel, juridique, ethnique … De même, on ne peut pas combattre efficacement la délinquance si on n’étudie pas tous les aspects de la problématique.</a:t>
            </a:r>
          </a:p>
          <a:p>
            <a:endParaRPr lang="fr-FR" dirty="0"/>
          </a:p>
          <a:p>
            <a:r>
              <a:rPr lang="fr-FR" dirty="0"/>
              <a:t>Les sciences sociales ont vu le jour à partir du 18</a:t>
            </a:r>
            <a:r>
              <a:rPr lang="fr-FR" baseline="30000" dirty="0"/>
              <a:t>e</a:t>
            </a:r>
            <a:r>
              <a:rPr lang="fr-FR" dirty="0"/>
              <a:t> et 19</a:t>
            </a:r>
            <a:r>
              <a:rPr lang="fr-FR" baseline="30000" dirty="0"/>
              <a:t>e</a:t>
            </a:r>
            <a:r>
              <a:rPr lang="fr-FR" dirty="0"/>
              <a:t> siècle quand les chercheurs ont commencé à utiliser la démarche scientifique dans l’étude de la vie des gens, de leur comportement et de leur motivation. La révolution industrielle a encouragé cet essor et a permis à de nombreux sociologues de mener des études théoriques sur la vie en société. Nous pouvons citer les travaux de Karl Marx sur les moyens de production et la dialectique matérialiste; Les travaux d’Emile Durkheim sur les normes et les valeurs; Les travaux de Max Weber sur l’idéaltype et l’approche compréhensive. Nous pouvons citer les travaux d’Auguste Comte, Alexis de Tocqueville, Gabriel Tarde, Georg Simmel, Ferdinand Tönnies … Leurs contributions restent jusqu’à nos jours comme les jalons de grands courants théoriques qui ont permis à la sociologie de s’affirmer comme une discipline scientifique.</a:t>
            </a:r>
          </a:p>
          <a:p>
            <a:endParaRPr lang="fr-FR" dirty="0"/>
          </a:p>
          <a:p>
            <a:endParaRPr lang="fr-FR" dirty="0"/>
          </a:p>
        </p:txBody>
      </p:sp>
    </p:spTree>
    <p:extLst>
      <p:ext uri="{BB962C8B-B14F-4D97-AF65-F5344CB8AC3E}">
        <p14:creationId xmlns:p14="http://schemas.microsoft.com/office/powerpoint/2010/main" val="173421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5076056" y="260648"/>
            <a:ext cx="3384376" cy="830997"/>
          </a:xfrm>
        </p:spPr>
        <p:txBody>
          <a:bodyPr/>
          <a:lstStyle/>
          <a:p>
            <a:pPr algn="l"/>
            <a:r>
              <a:rPr lang="fr-FR" b="1" dirty="0"/>
              <a:t>Histoire de la sociologie</a:t>
            </a:r>
          </a:p>
        </p:txBody>
      </p:sp>
      <p:pic>
        <p:nvPicPr>
          <p:cNvPr id="1030" name="Picture 6" descr="http://upload.wikimedia.org/wikipedia/commons/thumb/f/fc/Karl_Marx.jpg/78px-Karl_Mar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980728"/>
            <a:ext cx="742950" cy="809626"/>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2123728" y="1268760"/>
            <a:ext cx="2436244" cy="369332"/>
          </a:xfrm>
          <a:prstGeom prst="rect">
            <a:avLst/>
          </a:prstGeom>
          <a:noFill/>
        </p:spPr>
        <p:txBody>
          <a:bodyPr wrap="none" rtlCol="0">
            <a:spAutoFit/>
          </a:bodyPr>
          <a:lstStyle/>
          <a:p>
            <a:r>
              <a:rPr lang="fr-FR" dirty="0"/>
              <a:t>Karl Marx (1818 – 1883)</a:t>
            </a:r>
          </a:p>
        </p:txBody>
      </p:sp>
      <p:pic>
        <p:nvPicPr>
          <p:cNvPr id="1032" name="Picture 8" descr="http://upload.wikimedia.org/wikipedia/commons/thumb/9/99/Vilfredo_Pareto.jpg/61px-Vilfredo_Pare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200" y="1916832"/>
            <a:ext cx="733334" cy="809626"/>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2123728" y="2136979"/>
            <a:ext cx="2945037" cy="646331"/>
          </a:xfrm>
          <a:prstGeom prst="rect">
            <a:avLst/>
          </a:prstGeom>
          <a:noFill/>
        </p:spPr>
        <p:txBody>
          <a:bodyPr wrap="none" rtlCol="0">
            <a:spAutoFit/>
          </a:bodyPr>
          <a:lstStyle/>
          <a:p>
            <a:r>
              <a:rPr lang="fr-FR" dirty="0" err="1"/>
              <a:t>Vilfredo</a:t>
            </a:r>
            <a:r>
              <a:rPr lang="fr-FR" dirty="0"/>
              <a:t> Pareto (1848 – 1923)</a:t>
            </a:r>
          </a:p>
          <a:p>
            <a:endParaRPr lang="fr-FR" dirty="0"/>
          </a:p>
        </p:txBody>
      </p:sp>
      <p:pic>
        <p:nvPicPr>
          <p:cNvPr id="1034" name="Picture 10" descr="http://upload.wikimedia.org/wikipedia/commons/thumb/4/4d/Ferdinand_Toennies_Bueste_Husum-Ausschnitt.jpg/74px-Ferdinand_Toennies_Bueste_Husum-Ausschnit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684" y="2852936"/>
            <a:ext cx="704850" cy="809626"/>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p:cNvSpPr txBox="1"/>
          <p:nvPr/>
        </p:nvSpPr>
        <p:spPr>
          <a:xfrm>
            <a:off x="2110036" y="2959031"/>
            <a:ext cx="3249800" cy="646331"/>
          </a:xfrm>
          <a:prstGeom prst="rect">
            <a:avLst/>
          </a:prstGeom>
          <a:noFill/>
        </p:spPr>
        <p:txBody>
          <a:bodyPr wrap="none" rtlCol="0">
            <a:spAutoFit/>
          </a:bodyPr>
          <a:lstStyle/>
          <a:p>
            <a:r>
              <a:rPr lang="fr-FR" dirty="0"/>
              <a:t>Ferdinand Tönnies (1855 – 1936)</a:t>
            </a:r>
          </a:p>
          <a:p>
            <a:endParaRPr lang="fr-FR" dirty="0"/>
          </a:p>
        </p:txBody>
      </p:sp>
      <p:pic>
        <p:nvPicPr>
          <p:cNvPr id="1036" name="Picture 12" descr="http://upload.wikimedia.org/wikipedia/commons/thumb/2/24/Emile_Durkheim.jpg/60px-Emile_Durkheim.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684" y="3789040"/>
            <a:ext cx="704850" cy="809626"/>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p:cNvSpPr txBox="1"/>
          <p:nvPr/>
        </p:nvSpPr>
        <p:spPr>
          <a:xfrm>
            <a:off x="2123728" y="3879016"/>
            <a:ext cx="3029997" cy="646331"/>
          </a:xfrm>
          <a:prstGeom prst="rect">
            <a:avLst/>
          </a:prstGeom>
          <a:noFill/>
        </p:spPr>
        <p:txBody>
          <a:bodyPr wrap="none" rtlCol="0">
            <a:spAutoFit/>
          </a:bodyPr>
          <a:lstStyle/>
          <a:p>
            <a:r>
              <a:rPr lang="fr-FR" dirty="0"/>
              <a:t>Emile Durkheim (1858 – 1917)</a:t>
            </a:r>
          </a:p>
          <a:p>
            <a:endParaRPr lang="fr-FR" dirty="0"/>
          </a:p>
        </p:txBody>
      </p:sp>
      <p:pic>
        <p:nvPicPr>
          <p:cNvPr id="1038" name="Picture 14" descr="http://upload.wikimedia.org/wikipedia/commons/thumb/4/4f/Simmel_01.JPG/64px-Simmel_0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880" y="4717085"/>
            <a:ext cx="732653" cy="809626"/>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2110036" y="4836535"/>
            <a:ext cx="2853730" cy="646331"/>
          </a:xfrm>
          <a:prstGeom prst="rect">
            <a:avLst/>
          </a:prstGeom>
          <a:noFill/>
        </p:spPr>
        <p:txBody>
          <a:bodyPr wrap="none" rtlCol="0">
            <a:spAutoFit/>
          </a:bodyPr>
          <a:lstStyle/>
          <a:p>
            <a:r>
              <a:rPr lang="fr-FR" dirty="0"/>
              <a:t>Georg Simmel (1858 – 1918)</a:t>
            </a:r>
          </a:p>
          <a:p>
            <a:endParaRPr lang="fr-FR" dirty="0"/>
          </a:p>
        </p:txBody>
      </p:sp>
      <p:pic>
        <p:nvPicPr>
          <p:cNvPr id="1040" name="Picture 16" descr="http://upload.wikimedia.org/wikipedia/commons/thumb/1/16/Max_Weber_1894.jpg/64px-Max_Weber_1894.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0167" y="5589932"/>
            <a:ext cx="710366" cy="809626"/>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2169381" y="5756520"/>
            <a:ext cx="2623475" cy="646331"/>
          </a:xfrm>
          <a:prstGeom prst="rect">
            <a:avLst/>
          </a:prstGeom>
          <a:noFill/>
        </p:spPr>
        <p:txBody>
          <a:bodyPr wrap="none" rtlCol="0">
            <a:spAutoFit/>
          </a:bodyPr>
          <a:lstStyle/>
          <a:p>
            <a:r>
              <a:rPr lang="fr-FR" dirty="0"/>
              <a:t>Max Weber (1864 – 1920)</a:t>
            </a:r>
          </a:p>
          <a:p>
            <a:endParaRPr lang="fr-FR" dirty="0"/>
          </a:p>
        </p:txBody>
      </p:sp>
    </p:spTree>
    <p:extLst>
      <p:ext uri="{BB962C8B-B14F-4D97-AF65-F5344CB8AC3E}">
        <p14:creationId xmlns:p14="http://schemas.microsoft.com/office/powerpoint/2010/main" val="307299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860032" y="260648"/>
            <a:ext cx="3600400" cy="830997"/>
          </a:xfrm>
        </p:spPr>
        <p:txBody>
          <a:bodyPr/>
          <a:lstStyle/>
          <a:p>
            <a:pPr algn="l"/>
            <a:r>
              <a:rPr lang="fr-FR" b="1" dirty="0"/>
              <a:t>Les théories sociologiques</a:t>
            </a:r>
          </a:p>
        </p:txBody>
      </p:sp>
      <p:sp>
        <p:nvSpPr>
          <p:cNvPr id="6" name="ZoneTexte 5"/>
          <p:cNvSpPr txBox="1"/>
          <p:nvPr/>
        </p:nvSpPr>
        <p:spPr>
          <a:xfrm>
            <a:off x="467543" y="1340768"/>
            <a:ext cx="8115909" cy="5078313"/>
          </a:xfrm>
          <a:prstGeom prst="rect">
            <a:avLst/>
          </a:prstGeom>
          <a:noFill/>
        </p:spPr>
        <p:txBody>
          <a:bodyPr wrap="square" rtlCol="0">
            <a:spAutoFit/>
          </a:bodyPr>
          <a:lstStyle/>
          <a:p>
            <a:r>
              <a:rPr lang="fr-FR" dirty="0"/>
              <a:t>Les théories sociologiques permettent d’approcher et d’étudier les phénomènes sociaux afin de les comprendre par référence à un modèle d’explication général. De la sorte, on passe de la description à l’explication. Cela constitue l’essence même de la sociologie: arriver, grâce à un cadre théorique, à présenter un système d’explication cohérent, capable de nous faciliter la compréhension du phénomène social objet d’étude.</a:t>
            </a:r>
          </a:p>
          <a:p>
            <a:endParaRPr lang="fr-FR" dirty="0"/>
          </a:p>
          <a:p>
            <a:r>
              <a:rPr lang="fr-FR" dirty="0"/>
              <a:t>Plusieurs théories existent et participent à la richesse de l’approche sociologique. Dans ce cours, il nous est impossible de recenser toutes les théories étant donné leur grand nombre et leur diversité. Cependant, nous discuterons les théories les plus utilisées de nos jours et qui arrivent à se maintenir devant les différents changements que connait la vie en communauté. En effet, nos sociétés ont connu des mutations substantielles en rapport avec la mondialisation, la globalisation, l’universalisme, le cyberespace, les réseaux sociaux, la virtualisation … Il est donc nécessaire que les cadres de référence théorique soient capables d’assimiler ces dimensions et de les intégrer dans les modèles d’explication.</a:t>
            </a:r>
          </a:p>
          <a:p>
            <a:endParaRPr lang="fr-FR" dirty="0"/>
          </a:p>
          <a:p>
            <a:endParaRPr lang="fr-FR" dirty="0"/>
          </a:p>
        </p:txBody>
      </p:sp>
    </p:spTree>
    <p:extLst>
      <p:ext uri="{BB962C8B-B14F-4D97-AF65-F5344CB8AC3E}">
        <p14:creationId xmlns:p14="http://schemas.microsoft.com/office/powerpoint/2010/main" val="261353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a:xfrm>
            <a:off x="4860032" y="260648"/>
            <a:ext cx="3600400" cy="830997"/>
          </a:xfrm>
        </p:spPr>
        <p:txBody>
          <a:bodyPr/>
          <a:lstStyle/>
          <a:p>
            <a:pPr algn="l"/>
            <a:r>
              <a:rPr lang="fr-FR" b="1" dirty="0"/>
              <a:t>Les théories sociologiques</a:t>
            </a:r>
          </a:p>
        </p:txBody>
      </p:sp>
      <p:sp>
        <p:nvSpPr>
          <p:cNvPr id="6" name="ZoneTexte 5"/>
          <p:cNvSpPr txBox="1"/>
          <p:nvPr/>
        </p:nvSpPr>
        <p:spPr>
          <a:xfrm>
            <a:off x="539552" y="4293096"/>
            <a:ext cx="8115909" cy="2431435"/>
          </a:xfrm>
          <a:prstGeom prst="rect">
            <a:avLst/>
          </a:prstGeom>
          <a:noFill/>
        </p:spPr>
        <p:txBody>
          <a:bodyPr wrap="square" rtlCol="0">
            <a:spAutoFit/>
          </a:bodyPr>
          <a:lstStyle/>
          <a:p>
            <a:r>
              <a:rPr lang="fr-FR" dirty="0"/>
              <a:t>La première partie de notre cours s’intéressera aux théories sociologiques. Les modèles théoriques abordés sont:</a:t>
            </a:r>
          </a:p>
          <a:p>
            <a:endParaRPr lang="fr-FR" dirty="0"/>
          </a:p>
          <a:p>
            <a:pPr marL="285750" indent="-285750">
              <a:buFontTx/>
              <a:buChar char="-"/>
            </a:pPr>
            <a:r>
              <a:rPr lang="fr-FR" sz="2000" b="1" dirty="0"/>
              <a:t>Le rationalisme et la théorie du choix rationnel</a:t>
            </a:r>
          </a:p>
          <a:p>
            <a:pPr marL="285750" indent="-285750">
              <a:buFontTx/>
              <a:buChar char="-"/>
            </a:pPr>
            <a:r>
              <a:rPr lang="fr-FR" sz="2000" b="1" dirty="0"/>
              <a:t>L’individualisme méthodologique et le holisme</a:t>
            </a:r>
          </a:p>
          <a:p>
            <a:pPr marL="285750" indent="-285750">
              <a:buFontTx/>
              <a:buChar char="-"/>
            </a:pPr>
            <a:r>
              <a:rPr lang="fr-FR" sz="2000" b="1" dirty="0"/>
              <a:t>L’analyse systémique</a:t>
            </a:r>
          </a:p>
          <a:p>
            <a:pPr marL="285750" indent="-285750">
              <a:buFontTx/>
              <a:buChar char="-"/>
            </a:pPr>
            <a:r>
              <a:rPr lang="fr-FR" sz="2000" b="1" dirty="0"/>
              <a:t>La théorie des jeux</a:t>
            </a:r>
          </a:p>
          <a:p>
            <a:endParaRPr lang="fr-FR" dirty="0"/>
          </a:p>
        </p:txBody>
      </p:sp>
      <p:sp>
        <p:nvSpPr>
          <p:cNvPr id="4" name="ZoneTexte 3"/>
          <p:cNvSpPr txBox="1"/>
          <p:nvPr/>
        </p:nvSpPr>
        <p:spPr>
          <a:xfrm>
            <a:off x="1691680" y="1052736"/>
            <a:ext cx="6891773" cy="1938992"/>
          </a:xfrm>
          <a:prstGeom prst="rect">
            <a:avLst/>
          </a:prstGeom>
          <a:noFill/>
        </p:spPr>
        <p:txBody>
          <a:bodyPr wrap="square" rtlCol="0">
            <a:spAutoFit/>
          </a:bodyPr>
          <a:lstStyle/>
          <a:p>
            <a:r>
              <a:rPr lang="fr-FR" sz="2400" b="1" dirty="0">
                <a:solidFill>
                  <a:schemeClr val="accent4">
                    <a:lumMod val="75000"/>
                  </a:schemeClr>
                </a:solidFill>
              </a:rPr>
              <a:t>Les théories sociologiques sont des cadres théoriques complexes. Les sociologues les emploient pour expliquer et pour analyser différemment comment l'action sociale, les processus sociaux… et les structures sociales fonctionnent.</a:t>
            </a:r>
          </a:p>
        </p:txBody>
      </p:sp>
    </p:spTree>
    <p:extLst>
      <p:ext uri="{BB962C8B-B14F-4D97-AF65-F5344CB8AC3E}">
        <p14:creationId xmlns:p14="http://schemas.microsoft.com/office/powerpoint/2010/main" val="776843084"/>
      </p:ext>
    </p:extLst>
  </p:cSld>
  <p:clrMapOvr>
    <a:masterClrMapping/>
  </p:clrMapOvr>
</p:sld>
</file>

<file path=ppt/theme/theme1.xml><?xml version="1.0" encoding="utf-8"?>
<a:theme xmlns:a="http://schemas.openxmlformats.org/drawingml/2006/main" name="GreenWave_BusDesignSlides_TP010385378">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6B6EB-8CCB-429C-9D3B-EA09378A3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Diapositives de conception professionnelle (conception Ondulation verte)</Template>
  <TotalTime>417</TotalTime>
  <Words>1595</Words>
  <Application>Microsoft Office PowerPoint</Application>
  <PresentationFormat>Présentation à l'écran (4:3)</PresentationFormat>
  <Paragraphs>107</Paragraphs>
  <Slides>13</Slides>
  <Notes>13</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GreenWave_BusDesignSlides_TP010385378</vt:lpstr>
      <vt:lpstr>Introduction à la sociologie</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Toufik Rahmouni</dc:creator>
  <cp:keywords/>
  <cp:lastModifiedBy>Toufik Rahmouni</cp:lastModifiedBy>
  <cp:revision>39</cp:revision>
  <dcterms:created xsi:type="dcterms:W3CDTF">2013-09-15T11:36:52Z</dcterms:created>
  <dcterms:modified xsi:type="dcterms:W3CDTF">2017-12-08T13:41:53Z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TC103853789990</vt:lpwstr>
  </property>
</Properties>
</file>