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9"/>
  </p:notesMasterIdLst>
  <p:handoutMasterIdLst>
    <p:handoutMasterId r:id="rId20"/>
  </p:handout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8" autoAdjust="0"/>
  </p:normalViewPr>
  <p:slideViewPr>
    <p:cSldViewPr>
      <p:cViewPr varScale="1">
        <p:scale>
          <a:sx n="56" d="100"/>
          <a:sy n="56"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208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21B00-6FC2-41C5-8CC8-B9EEA04C504C}" type="datetimeFigureOut">
              <a:rPr lang="en-US" smtClean="0"/>
              <a:pPr/>
              <a:t>9/28/2013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98FED-E309-4234-8533-7FE78C077757}" type="slidenum">
              <a:rPr lang="en-US" smtClean="0"/>
              <a:pPr/>
              <a:t>‹N°›</a:t>
            </a:fld>
            <a:endParaRPr lang="en-US"/>
          </a:p>
        </p:txBody>
      </p:sp>
    </p:spTree>
    <p:extLst>
      <p:ext uri="{BB962C8B-B14F-4D97-AF65-F5344CB8AC3E}">
        <p14:creationId xmlns:p14="http://schemas.microsoft.com/office/powerpoint/2010/main" val="2236721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4F934-0B1F-4A2D-B327-660F7F58F120}" type="datetimeFigureOut">
              <a:rPr lang="en-US" smtClean="0"/>
              <a:pPr/>
              <a:t>9/28/2013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592BD-A84E-44A3-8DF7-E6ED0C1DA784}" type="slidenum">
              <a:rPr lang="en-US" smtClean="0"/>
              <a:pPr/>
              <a:t>‹N°›</a:t>
            </a:fld>
            <a:endParaRPr lang="en-US"/>
          </a:p>
        </p:txBody>
      </p:sp>
    </p:spTree>
    <p:extLst>
      <p:ext uri="{BB962C8B-B14F-4D97-AF65-F5344CB8AC3E}">
        <p14:creationId xmlns:p14="http://schemas.microsoft.com/office/powerpoint/2010/main" val="240512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368095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10</a:t>
            </a:fld>
            <a:endParaRPr lang="en-US" sz="1200" b="0" i="0">
              <a:latin typeface="Calibri"/>
              <a:ea typeface="+mn-ea"/>
              <a:cs typeface="+mn-cs"/>
            </a:endParaRPr>
          </a:p>
        </p:txBody>
      </p:sp>
    </p:spTree>
    <p:extLst>
      <p:ext uri="{BB962C8B-B14F-4D97-AF65-F5344CB8AC3E}">
        <p14:creationId xmlns:p14="http://schemas.microsoft.com/office/powerpoint/2010/main" val="1606649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11</a:t>
            </a:fld>
            <a:endParaRPr lang="en-US" sz="1200" b="0" i="0">
              <a:latin typeface="Calibri"/>
              <a:ea typeface="+mn-ea"/>
              <a:cs typeface="+mn-cs"/>
            </a:endParaRPr>
          </a:p>
        </p:txBody>
      </p:sp>
    </p:spTree>
    <p:extLst>
      <p:ext uri="{BB962C8B-B14F-4D97-AF65-F5344CB8AC3E}">
        <p14:creationId xmlns:p14="http://schemas.microsoft.com/office/powerpoint/2010/main" val="364002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12</a:t>
            </a:fld>
            <a:endParaRPr lang="en-US" sz="1200" b="0" i="0">
              <a:latin typeface="Calibri"/>
              <a:ea typeface="+mn-ea"/>
              <a:cs typeface="+mn-cs"/>
            </a:endParaRPr>
          </a:p>
        </p:txBody>
      </p:sp>
    </p:spTree>
    <p:extLst>
      <p:ext uri="{BB962C8B-B14F-4D97-AF65-F5344CB8AC3E}">
        <p14:creationId xmlns:p14="http://schemas.microsoft.com/office/powerpoint/2010/main" val="3397867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13</a:t>
            </a:fld>
            <a:endParaRPr lang="en-US" sz="1200" b="0" i="0">
              <a:latin typeface="Calibri"/>
              <a:ea typeface="+mn-ea"/>
              <a:cs typeface="+mn-cs"/>
            </a:endParaRPr>
          </a:p>
        </p:txBody>
      </p:sp>
    </p:spTree>
    <p:extLst>
      <p:ext uri="{BB962C8B-B14F-4D97-AF65-F5344CB8AC3E}">
        <p14:creationId xmlns:p14="http://schemas.microsoft.com/office/powerpoint/2010/main" val="25871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14</a:t>
            </a:fld>
            <a:endParaRPr lang="en-US" sz="1200" b="0" i="0">
              <a:latin typeface="Calibri"/>
              <a:ea typeface="+mn-ea"/>
              <a:cs typeface="+mn-cs"/>
            </a:endParaRPr>
          </a:p>
        </p:txBody>
      </p:sp>
    </p:spTree>
    <p:extLst>
      <p:ext uri="{BB962C8B-B14F-4D97-AF65-F5344CB8AC3E}">
        <p14:creationId xmlns:p14="http://schemas.microsoft.com/office/powerpoint/2010/main" val="689465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15</a:t>
            </a:fld>
            <a:endParaRPr lang="en-US" sz="1200" b="0" i="0">
              <a:latin typeface="Calibri"/>
              <a:ea typeface="+mn-ea"/>
              <a:cs typeface="+mn-cs"/>
            </a:endParaRPr>
          </a:p>
        </p:txBody>
      </p:sp>
    </p:spTree>
    <p:extLst>
      <p:ext uri="{BB962C8B-B14F-4D97-AF65-F5344CB8AC3E}">
        <p14:creationId xmlns:p14="http://schemas.microsoft.com/office/powerpoint/2010/main" val="2870215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16</a:t>
            </a:fld>
            <a:endParaRPr lang="en-US" sz="1200" b="0" i="0">
              <a:latin typeface="Calibri"/>
              <a:ea typeface="+mn-ea"/>
              <a:cs typeface="+mn-cs"/>
            </a:endParaRPr>
          </a:p>
        </p:txBody>
      </p:sp>
    </p:spTree>
    <p:extLst>
      <p:ext uri="{BB962C8B-B14F-4D97-AF65-F5344CB8AC3E}">
        <p14:creationId xmlns:p14="http://schemas.microsoft.com/office/powerpoint/2010/main" val="273566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2</a:t>
            </a:fld>
            <a:endParaRPr lang="en-US" sz="1200" b="0" i="0">
              <a:latin typeface="Calibri"/>
              <a:ea typeface="+mn-ea"/>
              <a:cs typeface="+mn-cs"/>
            </a:endParaRPr>
          </a:p>
        </p:txBody>
      </p:sp>
    </p:spTree>
    <p:extLst>
      <p:ext uri="{BB962C8B-B14F-4D97-AF65-F5344CB8AC3E}">
        <p14:creationId xmlns:p14="http://schemas.microsoft.com/office/powerpoint/2010/main" val="37460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3</a:t>
            </a:fld>
            <a:endParaRPr lang="en-US" sz="1200" b="0" i="0">
              <a:latin typeface="Calibri"/>
              <a:ea typeface="+mn-ea"/>
              <a:cs typeface="+mn-cs"/>
            </a:endParaRPr>
          </a:p>
        </p:txBody>
      </p:sp>
    </p:spTree>
    <p:extLst>
      <p:ext uri="{BB962C8B-B14F-4D97-AF65-F5344CB8AC3E}">
        <p14:creationId xmlns:p14="http://schemas.microsoft.com/office/powerpoint/2010/main" val="216488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4</a:t>
            </a:fld>
            <a:endParaRPr lang="en-US" sz="1200" b="0" i="0">
              <a:latin typeface="Calibri"/>
              <a:ea typeface="+mn-ea"/>
              <a:cs typeface="+mn-cs"/>
            </a:endParaRPr>
          </a:p>
        </p:txBody>
      </p:sp>
    </p:spTree>
    <p:extLst>
      <p:ext uri="{BB962C8B-B14F-4D97-AF65-F5344CB8AC3E}">
        <p14:creationId xmlns:p14="http://schemas.microsoft.com/office/powerpoint/2010/main" val="19651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5</a:t>
            </a:fld>
            <a:endParaRPr lang="en-US" sz="1200" b="0" i="0">
              <a:latin typeface="Calibri"/>
              <a:ea typeface="+mn-ea"/>
              <a:cs typeface="+mn-cs"/>
            </a:endParaRPr>
          </a:p>
        </p:txBody>
      </p:sp>
    </p:spTree>
    <p:extLst>
      <p:ext uri="{BB962C8B-B14F-4D97-AF65-F5344CB8AC3E}">
        <p14:creationId xmlns:p14="http://schemas.microsoft.com/office/powerpoint/2010/main" val="359005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6</a:t>
            </a:fld>
            <a:endParaRPr lang="en-US" sz="1200" b="0" i="0">
              <a:latin typeface="Calibri"/>
              <a:ea typeface="+mn-ea"/>
              <a:cs typeface="+mn-cs"/>
            </a:endParaRPr>
          </a:p>
        </p:txBody>
      </p:sp>
    </p:spTree>
    <p:extLst>
      <p:ext uri="{BB962C8B-B14F-4D97-AF65-F5344CB8AC3E}">
        <p14:creationId xmlns:p14="http://schemas.microsoft.com/office/powerpoint/2010/main" val="319378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7</a:t>
            </a:fld>
            <a:endParaRPr lang="en-US" sz="1200" b="0" i="0">
              <a:latin typeface="Calibri"/>
              <a:ea typeface="+mn-ea"/>
              <a:cs typeface="+mn-cs"/>
            </a:endParaRPr>
          </a:p>
        </p:txBody>
      </p:sp>
    </p:spTree>
    <p:extLst>
      <p:ext uri="{BB962C8B-B14F-4D97-AF65-F5344CB8AC3E}">
        <p14:creationId xmlns:p14="http://schemas.microsoft.com/office/powerpoint/2010/main" val="326157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8</a:t>
            </a:fld>
            <a:endParaRPr lang="en-US" sz="1200" b="0" i="0">
              <a:latin typeface="Calibri"/>
              <a:ea typeface="+mn-ea"/>
              <a:cs typeface="+mn-cs"/>
            </a:endParaRPr>
          </a:p>
        </p:txBody>
      </p:sp>
    </p:spTree>
    <p:extLst>
      <p:ext uri="{BB962C8B-B14F-4D97-AF65-F5344CB8AC3E}">
        <p14:creationId xmlns:p14="http://schemas.microsoft.com/office/powerpoint/2010/main" val="172048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9</a:t>
            </a:fld>
            <a:endParaRPr lang="en-US" sz="1200" b="0" i="0">
              <a:latin typeface="Calibri"/>
              <a:ea typeface="+mn-ea"/>
              <a:cs typeface="+mn-cs"/>
            </a:endParaRPr>
          </a:p>
        </p:txBody>
      </p:sp>
    </p:spTree>
    <p:extLst>
      <p:ext uri="{BB962C8B-B14F-4D97-AF65-F5344CB8AC3E}">
        <p14:creationId xmlns:p14="http://schemas.microsoft.com/office/powerpoint/2010/main" val="13567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5" name="Rectangle 4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0" y="2267858"/>
            <a:ext cx="4191000" cy="4590144"/>
            <a:chOff x="-1" y="1600199"/>
            <a:chExt cx="4501019" cy="5257801"/>
          </a:xfrm>
        </p:grpSpPr>
        <p:sp>
          <p:nvSpPr>
            <p:cNvPr id="39" name="Freeform 7"/>
            <p:cNvSpPr>
              <a:spLocks/>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46"/>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fr-FR" smtClean="0"/>
              <a:t>Modifiez le style du titre</a:t>
            </a:r>
            <a:endParaRPr lang="en-US" dirty="0"/>
          </a:p>
        </p:txBody>
      </p:sp>
      <p:sp>
        <p:nvSpPr>
          <p:cNvPr id="3" name="Subtitle 2"/>
          <p:cNvSpPr>
            <a:spLocks noGrp="1"/>
          </p:cNvSpPr>
          <p:nvPr userDrawn="1">
            <p:ph type="subTitle" idx="1"/>
          </p:nvPr>
        </p:nvSpPr>
        <p:spPr>
          <a:xfrm>
            <a:off x="990600" y="19005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userDrawn="1">
            <p:ph type="dt" sz="half" idx="10"/>
          </p:nvPr>
        </p:nvSpPr>
        <p:spPr/>
        <p:txBody>
          <a:bodyPr/>
          <a:lstStyle/>
          <a:p>
            <a:fld id="{FF6F1548-A370-498C-A14B-E715C2319CD9}" type="datetimeFigureOut">
              <a:rPr lang="en-US" smtClean="0"/>
              <a:pPr/>
              <a:t>9/28/2013</a:t>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6F1548-A370-498C-A14B-E715C2319CD9}"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FF6F1548-A370-498C-A14B-E715C2319CD9}"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FF6F1548-A370-498C-A14B-E715C2319CD9}" type="datetimeFigureOut">
              <a:rPr lang="en-US" smtClean="0"/>
              <a:pPr/>
              <a:t>9/28/2013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FF6F1548-A370-498C-A14B-E715C2319CD9}" type="datetimeFigureOut">
              <a:rPr lang="en-US" smtClean="0"/>
              <a:pPr/>
              <a:t>9/28/2013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548-A370-498C-A14B-E715C2319CD9}" type="datetimeFigureOut">
              <a:rPr lang="en-US" smtClean="0"/>
              <a:pPr/>
              <a:t>9/28/2013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6F1548-A370-498C-A14B-E715C2319CD9}"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6F1548-A370-498C-A14B-E715C2319CD9}"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F1548-A370-498C-A14B-E715C2319CD9}" type="datetimeFigureOut">
              <a:rPr lang="en-US" smtClean="0"/>
              <a:pPr/>
              <a:t>9/28/2013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33"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F03A-58E1-4ECA-9024-348A9A81A53D}" type="slidenum">
              <a:rPr lang="en-US" smtClean="0"/>
              <a:pPr/>
              <a:t>‹N°›</a:t>
            </a:fld>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grpSp>
        <p:nvGrpSpPr>
          <p:cNvPr id="12" name="Group 11"/>
          <p:cNvGrpSpPr/>
          <p:nvPr/>
        </p:nvGrpSpPr>
        <p:grpSpPr>
          <a:xfrm>
            <a:off x="0" y="2855091"/>
            <a:ext cx="3581400" cy="4002909"/>
            <a:chOff x="0" y="2533588"/>
            <a:chExt cx="8022336" cy="8966516"/>
          </a:xfrm>
        </p:grpSpPr>
        <p:sp>
          <p:nvSpPr>
            <p:cNvPr id="13" name="Freeform 7"/>
            <p:cNvSpPr>
              <a:spLocks/>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475656" y="1556792"/>
            <a:ext cx="5976664" cy="1175706"/>
          </a:xfrm>
        </p:spPr>
        <p:txBody>
          <a:bodyPr/>
          <a:lstStyle/>
          <a:p>
            <a:pPr algn="l"/>
            <a:r>
              <a:rPr lang="fr-FR" sz="3200" b="1" dirty="0" smtClean="0"/>
              <a:t>Première partie</a:t>
            </a:r>
          </a:p>
          <a:p>
            <a:pPr algn="l"/>
            <a:r>
              <a:rPr lang="fr-FR" sz="3200" b="1" dirty="0" smtClean="0"/>
              <a:t>Les théories sociologiques</a:t>
            </a:r>
            <a:endParaRPr lang="fr-FR" sz="3200" b="1" dirty="0"/>
          </a:p>
        </p:txBody>
      </p:sp>
      <p:sp>
        <p:nvSpPr>
          <p:cNvPr id="4" name="Sous-titre 1"/>
          <p:cNvSpPr txBox="1">
            <a:spLocks/>
          </p:cNvSpPr>
          <p:nvPr/>
        </p:nvSpPr>
        <p:spPr>
          <a:xfrm>
            <a:off x="2737557" y="4437112"/>
            <a:ext cx="6408712" cy="584775"/>
          </a:xfrm>
          <a:prstGeom prst="rect">
            <a:avLst/>
          </a:prstGeom>
        </p:spPr>
        <p:txBody>
          <a:bodyPr vert="horz" wrap="square" lIns="91440" tIns="45720" rIns="91440" bIns="45720" rtlCol="0">
            <a:spAutoFit/>
          </a:bodyPr>
          <a:lstStyle>
            <a:lvl1pPr marL="0" indent="0" algn="r" defTabSz="914400" rtl="0" eaLnBrk="1" latinLnBrk="0" hangingPunct="1">
              <a:spcBef>
                <a:spcPct val="20000"/>
              </a:spcBef>
              <a:buFont typeface="Arial" pitchFamily="34" charset="0"/>
              <a:buNone/>
              <a:defRPr sz="2400"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fr-FR" sz="3200" b="1" dirty="0" smtClean="0"/>
              <a:t>La théorie du choix rationnel (TCR)</a:t>
            </a:r>
            <a:endParaRPr lang="fr-FR" sz="3200" b="1" dirty="0"/>
          </a:p>
        </p:txBody>
      </p:sp>
    </p:spTree>
    <p:extLst>
      <p:ext uri="{BB962C8B-B14F-4D97-AF65-F5344CB8AC3E}">
        <p14:creationId xmlns:p14="http://schemas.microsoft.com/office/powerpoint/2010/main" val="3440438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832092"/>
          </a:xfrm>
          <a:prstGeom prst="rect">
            <a:avLst/>
          </a:prstGeom>
          <a:noFill/>
        </p:spPr>
        <p:txBody>
          <a:bodyPr wrap="square" rtlCol="0">
            <a:spAutoFit/>
          </a:bodyPr>
          <a:lstStyle/>
          <a:p>
            <a:r>
              <a:rPr lang="fr-FR" sz="2800" b="1" dirty="0" smtClean="0"/>
              <a:t>James </a:t>
            </a:r>
            <a:r>
              <a:rPr lang="fr-FR" sz="2800" b="1" dirty="0"/>
              <a:t>B. </a:t>
            </a:r>
            <a:r>
              <a:rPr lang="fr-FR" sz="2800" b="1" dirty="0" err="1" smtClean="0"/>
              <a:t>Rule</a:t>
            </a:r>
            <a:r>
              <a:rPr lang="fr-FR" sz="2800" dirty="0" smtClean="0"/>
              <a:t> définit la TCR (théorie du choix rationnel) comme </a:t>
            </a:r>
            <a:r>
              <a:rPr lang="fr-FR" sz="2800" dirty="0"/>
              <a:t>étant basée sur trois prémisses:</a:t>
            </a:r>
          </a:p>
          <a:p>
            <a:r>
              <a:rPr lang="fr-FR" sz="2800" dirty="0"/>
              <a:t>1</a:t>
            </a:r>
            <a:r>
              <a:rPr lang="fr-FR" sz="2800" dirty="0" smtClean="0"/>
              <a:t>. L’action </a:t>
            </a:r>
            <a:r>
              <a:rPr lang="fr-FR" sz="2800" dirty="0"/>
              <a:t>humaine est essentiellement instrumentale et vise à atteindre des buts à </a:t>
            </a:r>
            <a:r>
              <a:rPr lang="fr-FR" sz="2800" dirty="0" smtClean="0"/>
              <a:t>long terme; les </a:t>
            </a:r>
            <a:r>
              <a:rPr lang="fr-FR" sz="2800" dirty="0"/>
              <a:t>préférences des acteurs sont organisées en hiérarchies stables et connues.</a:t>
            </a:r>
          </a:p>
          <a:p>
            <a:r>
              <a:rPr lang="fr-FR" sz="2800" dirty="0"/>
              <a:t>2</a:t>
            </a:r>
            <a:r>
              <a:rPr lang="fr-FR" sz="2800" dirty="0" smtClean="0"/>
              <a:t>. Les </a:t>
            </a:r>
            <a:r>
              <a:rPr lang="fr-FR" sz="2800" dirty="0"/>
              <a:t>acteurs formulent leurs préférences selon des calculs rationnels des </a:t>
            </a:r>
            <a:r>
              <a:rPr lang="fr-FR" sz="2800" dirty="0" smtClean="0"/>
              <a:t>cours d’action </a:t>
            </a:r>
            <a:r>
              <a:rPr lang="fr-FR" sz="2800" dirty="0"/>
              <a:t>qui ont des chances de maximiser leurs utilités.</a:t>
            </a:r>
          </a:p>
          <a:p>
            <a:r>
              <a:rPr lang="fr-FR" sz="2800" dirty="0"/>
              <a:t>3</a:t>
            </a:r>
            <a:r>
              <a:rPr lang="fr-FR" sz="2800" dirty="0" smtClean="0"/>
              <a:t>. Les </a:t>
            </a:r>
            <a:r>
              <a:rPr lang="fr-FR" sz="2800" dirty="0"/>
              <a:t>processus sociaux complexes et collectifs (exemple</a:t>
            </a:r>
            <a:r>
              <a:rPr lang="fr-FR" sz="2800" dirty="0" smtClean="0"/>
              <a:t>: le </a:t>
            </a:r>
            <a:r>
              <a:rPr lang="fr-FR" sz="2800" dirty="0"/>
              <a:t>vote) sont le résultat </a:t>
            </a:r>
            <a:r>
              <a:rPr lang="fr-FR" sz="2800" dirty="0" smtClean="0"/>
              <a:t>de ces </a:t>
            </a:r>
            <a:r>
              <a:rPr lang="fr-FR" sz="2800" dirty="0"/>
              <a:t>calculs.</a:t>
            </a:r>
            <a:endParaRPr lang="fr-FR" sz="2800" dirty="0">
              <a:effectLst/>
            </a:endParaRPr>
          </a:p>
        </p:txBody>
      </p:sp>
    </p:spTree>
    <p:extLst>
      <p:ext uri="{BB962C8B-B14F-4D97-AF65-F5344CB8AC3E}">
        <p14:creationId xmlns:p14="http://schemas.microsoft.com/office/powerpoint/2010/main" val="317140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832092"/>
          </a:xfrm>
          <a:prstGeom prst="rect">
            <a:avLst/>
          </a:prstGeom>
          <a:noFill/>
        </p:spPr>
        <p:txBody>
          <a:bodyPr wrap="square" rtlCol="0">
            <a:spAutoFit/>
          </a:bodyPr>
          <a:lstStyle/>
          <a:p>
            <a:r>
              <a:rPr lang="fr-FR" sz="2800" dirty="0"/>
              <a:t>Le succès de </a:t>
            </a:r>
            <a:r>
              <a:rPr lang="fr-FR" sz="2800" dirty="0" smtClean="0"/>
              <a:t>la TCR, selon </a:t>
            </a:r>
            <a:r>
              <a:rPr lang="fr-FR" sz="2800" dirty="0" err="1"/>
              <a:t>Rule</a:t>
            </a:r>
            <a:r>
              <a:rPr lang="fr-FR" sz="2800" dirty="0" smtClean="0"/>
              <a:t>, vient </a:t>
            </a:r>
            <a:r>
              <a:rPr lang="fr-FR" sz="2800" dirty="0"/>
              <a:t>du fait que certains comportements </a:t>
            </a:r>
            <a:r>
              <a:rPr lang="fr-FR" sz="2800" dirty="0" smtClean="0"/>
              <a:t>humains se </a:t>
            </a:r>
            <a:r>
              <a:rPr lang="fr-FR" sz="2800" dirty="0"/>
              <a:t>conforment de manière indéniable à ce modèle</a:t>
            </a:r>
            <a:r>
              <a:rPr lang="fr-FR" sz="2800" dirty="0" smtClean="0"/>
              <a:t>, notamment, mais </a:t>
            </a:r>
            <a:r>
              <a:rPr lang="fr-FR" sz="2800" dirty="0"/>
              <a:t>pas uniquement</a:t>
            </a:r>
            <a:r>
              <a:rPr lang="fr-FR" sz="2800" dirty="0" smtClean="0"/>
              <a:t>, l’action </a:t>
            </a:r>
            <a:r>
              <a:rPr lang="fr-FR" sz="2800" dirty="0"/>
              <a:t>économique</a:t>
            </a:r>
            <a:r>
              <a:rPr lang="fr-FR" sz="2800" dirty="0" smtClean="0"/>
              <a:t>. Toutefois, dans </a:t>
            </a:r>
            <a:r>
              <a:rPr lang="fr-FR" sz="2800" dirty="0"/>
              <a:t>leurs choix économiques</a:t>
            </a:r>
            <a:r>
              <a:rPr lang="fr-FR" sz="2800" dirty="0" smtClean="0"/>
              <a:t>, les </a:t>
            </a:r>
            <a:r>
              <a:rPr lang="fr-FR" sz="2800" dirty="0"/>
              <a:t>agents font des </a:t>
            </a:r>
            <a:r>
              <a:rPr lang="fr-FR" sz="2800" dirty="0" smtClean="0"/>
              <a:t>calculs </a:t>
            </a:r>
            <a:r>
              <a:rPr lang="fr-FR" sz="2800" dirty="0"/>
              <a:t>sur la base non seulement de leurs préférences</a:t>
            </a:r>
            <a:r>
              <a:rPr lang="fr-FR" sz="2800" dirty="0" smtClean="0"/>
              <a:t>, mais </a:t>
            </a:r>
            <a:r>
              <a:rPr lang="fr-FR" sz="2800" dirty="0"/>
              <a:t>aussi de l’information </a:t>
            </a:r>
            <a:r>
              <a:rPr lang="fr-FR" sz="2800" dirty="0" smtClean="0"/>
              <a:t>qu’ils possèdent. En </a:t>
            </a:r>
            <a:r>
              <a:rPr lang="fr-FR" sz="2800" dirty="0"/>
              <a:t>outre</a:t>
            </a:r>
            <a:r>
              <a:rPr lang="fr-FR" sz="2800" dirty="0" smtClean="0"/>
              <a:t>, leur </a:t>
            </a:r>
            <a:r>
              <a:rPr lang="fr-FR" sz="2800" dirty="0"/>
              <a:t>information est non seulement limitée</a:t>
            </a:r>
            <a:r>
              <a:rPr lang="fr-FR" sz="2800" dirty="0" smtClean="0"/>
              <a:t>, mais </a:t>
            </a:r>
            <a:r>
              <a:rPr lang="fr-FR" sz="2800" dirty="0"/>
              <a:t>souvent </a:t>
            </a:r>
            <a:r>
              <a:rPr lang="fr-FR" sz="2800" dirty="0" smtClean="0"/>
              <a:t>utilisée de </a:t>
            </a:r>
            <a:r>
              <a:rPr lang="fr-FR" sz="2800" dirty="0"/>
              <a:t>façon inadéquate</a:t>
            </a:r>
            <a:r>
              <a:rPr lang="fr-FR" sz="2800" dirty="0" smtClean="0"/>
              <a:t>. Finalement, selon </a:t>
            </a:r>
            <a:r>
              <a:rPr lang="fr-FR" sz="2800" dirty="0" err="1"/>
              <a:t>Rule</a:t>
            </a:r>
            <a:r>
              <a:rPr lang="fr-FR" sz="2800" dirty="0" smtClean="0"/>
              <a:t>, des </a:t>
            </a:r>
            <a:r>
              <a:rPr lang="fr-FR" sz="2800" dirty="0"/>
              <a:t>conséquences inattendues de </a:t>
            </a:r>
            <a:r>
              <a:rPr lang="fr-FR" sz="2800" dirty="0" smtClean="0"/>
              <a:t>l’action minent </a:t>
            </a:r>
            <a:r>
              <a:rPr lang="fr-FR" sz="2800" dirty="0"/>
              <a:t>la crédibilité du modèle du choix rationnel.</a:t>
            </a:r>
            <a:endParaRPr lang="fr-FR" sz="2800" dirty="0">
              <a:effectLst/>
            </a:endParaRPr>
          </a:p>
        </p:txBody>
      </p:sp>
    </p:spTree>
    <p:extLst>
      <p:ext uri="{BB962C8B-B14F-4D97-AF65-F5344CB8AC3E}">
        <p14:creationId xmlns:p14="http://schemas.microsoft.com/office/powerpoint/2010/main" val="3247484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251520" y="702367"/>
            <a:ext cx="8475949" cy="6124754"/>
          </a:xfrm>
          <a:prstGeom prst="rect">
            <a:avLst/>
          </a:prstGeom>
          <a:noFill/>
        </p:spPr>
        <p:txBody>
          <a:bodyPr wrap="square" rtlCol="0">
            <a:spAutoFit/>
          </a:bodyPr>
          <a:lstStyle/>
          <a:p>
            <a:r>
              <a:rPr lang="fr-FR" sz="2800" dirty="0"/>
              <a:t>Par ailleurs</a:t>
            </a:r>
            <a:r>
              <a:rPr lang="fr-FR" sz="2800" dirty="0" smtClean="0"/>
              <a:t>, il </a:t>
            </a:r>
            <a:r>
              <a:rPr lang="fr-FR" sz="2800" dirty="0"/>
              <a:t>semble évident que certains domaines de l’action humaine sont </a:t>
            </a:r>
            <a:r>
              <a:rPr lang="fr-FR" sz="2800" dirty="0" smtClean="0"/>
              <a:t>difficilement </a:t>
            </a:r>
            <a:r>
              <a:rPr lang="fr-FR" sz="2800" dirty="0"/>
              <a:t>analysables dans les termes de </a:t>
            </a:r>
            <a:r>
              <a:rPr lang="fr-FR" sz="2800" dirty="0" smtClean="0"/>
              <a:t>la TCR. Le </a:t>
            </a:r>
            <a:r>
              <a:rPr lang="fr-FR" sz="2800" dirty="0"/>
              <a:t>vote en est </a:t>
            </a:r>
            <a:r>
              <a:rPr lang="fr-FR" sz="2800" dirty="0" smtClean="0"/>
              <a:t>une. Et les phénomènes </a:t>
            </a:r>
            <a:r>
              <a:rPr lang="fr-FR" sz="2800" dirty="0"/>
              <a:t>religieux</a:t>
            </a:r>
            <a:r>
              <a:rPr lang="fr-FR" sz="2800" dirty="0" smtClean="0"/>
              <a:t>, depuis </a:t>
            </a:r>
            <a:r>
              <a:rPr lang="fr-FR" sz="2800" dirty="0"/>
              <a:t>le fondamentalisme des talibans jusqu’aux </a:t>
            </a:r>
            <a:r>
              <a:rPr lang="fr-FR" sz="2800" dirty="0" smtClean="0"/>
              <a:t>manifestations </a:t>
            </a:r>
            <a:r>
              <a:rPr lang="fr-FR" sz="2800" dirty="0"/>
              <a:t>de masse des </a:t>
            </a:r>
            <a:r>
              <a:rPr lang="fr-FR" sz="2800" dirty="0" smtClean="0"/>
              <a:t>fidèles devant </a:t>
            </a:r>
            <a:r>
              <a:rPr lang="fr-FR" sz="2800" dirty="0"/>
              <a:t>le Gange à Bénarès en Inde</a:t>
            </a:r>
            <a:r>
              <a:rPr lang="fr-FR" sz="2800" dirty="0" smtClean="0"/>
              <a:t>, en </a:t>
            </a:r>
            <a:r>
              <a:rPr lang="fr-FR" sz="2800" dirty="0"/>
              <a:t>sont des exemples</a:t>
            </a:r>
            <a:r>
              <a:rPr lang="fr-FR" sz="2800" dirty="0" smtClean="0"/>
              <a:t>. En </a:t>
            </a:r>
            <a:r>
              <a:rPr lang="fr-FR" sz="2800" dirty="0"/>
              <a:t>somme</a:t>
            </a:r>
            <a:r>
              <a:rPr lang="fr-FR" sz="2800" dirty="0" smtClean="0"/>
              <a:t>, l’origine </a:t>
            </a:r>
            <a:r>
              <a:rPr lang="fr-FR" sz="2800" dirty="0"/>
              <a:t>des préférences (voter ou non</a:t>
            </a:r>
            <a:r>
              <a:rPr lang="fr-FR" sz="2800" dirty="0" smtClean="0"/>
              <a:t>, boire </a:t>
            </a:r>
            <a:r>
              <a:rPr lang="fr-FR" sz="2800" dirty="0"/>
              <a:t>ou non de l’eau contaminée</a:t>
            </a:r>
            <a:r>
              <a:rPr lang="fr-FR" sz="2800" dirty="0" smtClean="0"/>
              <a:t>, mais </a:t>
            </a:r>
            <a:r>
              <a:rPr lang="fr-FR" sz="2800" dirty="0"/>
              <a:t>sacrée du Gange) va au-delà de ce </a:t>
            </a:r>
            <a:r>
              <a:rPr lang="fr-FR" sz="2800" dirty="0" smtClean="0"/>
              <a:t>que peut </a:t>
            </a:r>
            <a:r>
              <a:rPr lang="fr-FR" sz="2800" dirty="0"/>
              <a:t>analyser </a:t>
            </a:r>
            <a:r>
              <a:rPr lang="fr-FR" sz="2800" dirty="0" smtClean="0"/>
              <a:t>la TCR. Pour </a:t>
            </a:r>
            <a:r>
              <a:rPr lang="fr-FR" sz="2800" dirty="0"/>
              <a:t>beaucoup </a:t>
            </a:r>
            <a:r>
              <a:rPr lang="fr-FR" sz="2800" dirty="0" smtClean="0"/>
              <a:t>d’auteurs classiques </a:t>
            </a:r>
            <a:r>
              <a:rPr lang="fr-FR" sz="2800" dirty="0"/>
              <a:t>(dont Marx</a:t>
            </a:r>
            <a:r>
              <a:rPr lang="fr-FR" sz="2800" dirty="0" smtClean="0"/>
              <a:t>, Max </a:t>
            </a:r>
            <a:r>
              <a:rPr lang="fr-FR" sz="2800" dirty="0"/>
              <a:t>Weber</a:t>
            </a:r>
            <a:r>
              <a:rPr lang="fr-FR" sz="2800" dirty="0" smtClean="0"/>
              <a:t>, Durkheim</a:t>
            </a:r>
            <a:r>
              <a:rPr lang="fr-FR" sz="2800" dirty="0" smtClean="0"/>
              <a:t>), la </a:t>
            </a:r>
            <a:r>
              <a:rPr lang="fr-FR" sz="2800" dirty="0"/>
              <a:t>société ne pourrait exister sans </a:t>
            </a:r>
            <a:r>
              <a:rPr lang="fr-FR" sz="2800" dirty="0" smtClean="0"/>
              <a:t>un certain </a:t>
            </a:r>
            <a:r>
              <a:rPr lang="fr-FR" sz="2800" dirty="0"/>
              <a:t>niveau de solidarité et de coopération</a:t>
            </a:r>
            <a:r>
              <a:rPr lang="fr-FR" sz="2800" dirty="0" smtClean="0"/>
              <a:t>. En </a:t>
            </a:r>
            <a:r>
              <a:rPr lang="fr-FR" sz="2800" dirty="0"/>
              <a:t>somme</a:t>
            </a:r>
            <a:r>
              <a:rPr lang="fr-FR" sz="2800" dirty="0" smtClean="0"/>
              <a:t>, </a:t>
            </a:r>
            <a:r>
              <a:rPr lang="fr-FR" sz="2800" dirty="0" err="1" smtClean="0"/>
              <a:t>Rule</a:t>
            </a:r>
            <a:r>
              <a:rPr lang="fr-FR" sz="2800" dirty="0" smtClean="0"/>
              <a:t> </a:t>
            </a:r>
            <a:r>
              <a:rPr lang="fr-FR" sz="2800" dirty="0"/>
              <a:t>critique non pas tant </a:t>
            </a:r>
            <a:r>
              <a:rPr lang="fr-FR" sz="2800" dirty="0" smtClean="0"/>
              <a:t>la TCR </a:t>
            </a:r>
            <a:r>
              <a:rPr lang="fr-FR" sz="2800" dirty="0" smtClean="0"/>
              <a:t>que </a:t>
            </a:r>
            <a:r>
              <a:rPr lang="fr-FR" sz="2800" dirty="0" smtClean="0"/>
              <a:t>son </a:t>
            </a:r>
            <a:r>
              <a:rPr lang="fr-FR" sz="2800" dirty="0"/>
              <a:t>extension à toutes les sphères de l’action humaine.</a:t>
            </a:r>
            <a:endParaRPr lang="fr-FR" sz="2800" dirty="0">
              <a:effectLst/>
            </a:endParaRPr>
          </a:p>
        </p:txBody>
      </p:sp>
    </p:spTree>
    <p:extLst>
      <p:ext uri="{BB962C8B-B14F-4D97-AF65-F5344CB8AC3E}">
        <p14:creationId xmlns:p14="http://schemas.microsoft.com/office/powerpoint/2010/main" val="1013029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745910"/>
            <a:ext cx="8475949" cy="6340197"/>
          </a:xfrm>
          <a:prstGeom prst="rect">
            <a:avLst/>
          </a:prstGeom>
          <a:noFill/>
        </p:spPr>
        <p:txBody>
          <a:bodyPr wrap="square" rtlCol="0">
            <a:spAutoFit/>
          </a:bodyPr>
          <a:lstStyle/>
          <a:p>
            <a:r>
              <a:rPr lang="fr-FR" sz="2800" b="1" dirty="0" smtClean="0"/>
              <a:t>Herbert Simon et </a:t>
            </a:r>
            <a:r>
              <a:rPr lang="fr-FR" sz="2800" b="1" dirty="0"/>
              <a:t>la rationalité limitée</a:t>
            </a:r>
          </a:p>
          <a:p>
            <a:r>
              <a:rPr lang="fr-FR" sz="2700" dirty="0"/>
              <a:t>La rationalité limitée d’Herbert Simon explique une partie des conséquences </a:t>
            </a:r>
            <a:r>
              <a:rPr lang="fr-FR" sz="2700" dirty="0" smtClean="0"/>
              <a:t>inattendues </a:t>
            </a:r>
            <a:r>
              <a:rPr lang="fr-FR" sz="2700" dirty="0"/>
              <a:t>de l’action</a:t>
            </a:r>
            <a:r>
              <a:rPr lang="fr-FR" sz="2700" dirty="0" smtClean="0"/>
              <a:t>. En </a:t>
            </a:r>
            <a:r>
              <a:rPr lang="fr-FR" sz="2700" dirty="0"/>
              <a:t>résumé</a:t>
            </a:r>
            <a:r>
              <a:rPr lang="fr-FR" sz="2700" dirty="0" smtClean="0"/>
              <a:t>, cette </a:t>
            </a:r>
            <a:r>
              <a:rPr lang="fr-FR" sz="2700" dirty="0"/>
              <a:t>thèse soutient que les agents sont rationnels</a:t>
            </a:r>
            <a:r>
              <a:rPr lang="fr-FR" sz="2700" dirty="0" smtClean="0"/>
              <a:t>, mais que leur </a:t>
            </a:r>
            <a:r>
              <a:rPr lang="fr-FR" sz="2700" dirty="0"/>
              <a:t>rationalité est limitée à la quantité et à la qualité de l’information dont ils </a:t>
            </a:r>
            <a:r>
              <a:rPr lang="fr-FR" sz="2700" dirty="0" smtClean="0"/>
              <a:t>disposent, et </a:t>
            </a:r>
            <a:r>
              <a:rPr lang="fr-FR" sz="2700" dirty="0"/>
              <a:t>à leur capacité de calcul</a:t>
            </a:r>
            <a:r>
              <a:rPr lang="fr-FR" sz="2700" dirty="0" smtClean="0"/>
              <a:t>. Lorsque </a:t>
            </a:r>
            <a:r>
              <a:rPr lang="fr-FR" sz="2700" dirty="0"/>
              <a:t>les visiteurs voient les foules dans la cité </a:t>
            </a:r>
            <a:r>
              <a:rPr lang="fr-FR" sz="2700" dirty="0" smtClean="0"/>
              <a:t>sainte hindoue </a:t>
            </a:r>
            <a:r>
              <a:rPr lang="fr-FR" sz="2700" dirty="0"/>
              <a:t>de Bénarès se baigner</a:t>
            </a:r>
            <a:r>
              <a:rPr lang="fr-FR" sz="2700" dirty="0" smtClean="0"/>
              <a:t>, boire </a:t>
            </a:r>
            <a:r>
              <a:rPr lang="fr-FR" sz="2700" dirty="0"/>
              <a:t>l’eau extrêmement polluée du Gange (où </a:t>
            </a:r>
            <a:r>
              <a:rPr lang="fr-FR" sz="2700" dirty="0" smtClean="0"/>
              <a:t>sont lancés, incinérés </a:t>
            </a:r>
            <a:r>
              <a:rPr lang="fr-FR" sz="2700" dirty="0"/>
              <a:t>ou non</a:t>
            </a:r>
            <a:r>
              <a:rPr lang="fr-FR" sz="2700" dirty="0" smtClean="0"/>
              <a:t>, des </a:t>
            </a:r>
            <a:r>
              <a:rPr lang="fr-FR" sz="2700" dirty="0"/>
              <a:t>centaines de cadavres chaque jour</a:t>
            </a:r>
            <a:r>
              <a:rPr lang="fr-FR" sz="2700" dirty="0" smtClean="0"/>
              <a:t>), ils </a:t>
            </a:r>
            <a:r>
              <a:rPr lang="fr-FR" sz="2700" dirty="0"/>
              <a:t>s’interrogent sur </a:t>
            </a:r>
            <a:r>
              <a:rPr lang="fr-FR" sz="2700" dirty="0" smtClean="0"/>
              <a:t>la rationalité </a:t>
            </a:r>
            <a:r>
              <a:rPr lang="fr-FR" sz="2700" dirty="0"/>
              <a:t>humaine</a:t>
            </a:r>
            <a:r>
              <a:rPr lang="fr-FR" sz="2700" dirty="0" smtClean="0"/>
              <a:t>. Mais </a:t>
            </a:r>
            <a:r>
              <a:rPr lang="fr-FR" sz="2700" dirty="0"/>
              <a:t>si l’on comprend que pour ces fidèles</a:t>
            </a:r>
            <a:r>
              <a:rPr lang="fr-FR" sz="2700" dirty="0" smtClean="0"/>
              <a:t>, la </a:t>
            </a:r>
            <a:r>
              <a:rPr lang="fr-FR" sz="2700" dirty="0"/>
              <a:t>voie du </a:t>
            </a:r>
            <a:r>
              <a:rPr lang="fr-FR" sz="2700" dirty="0" smtClean="0"/>
              <a:t>Gange représente </a:t>
            </a:r>
            <a:r>
              <a:rPr lang="fr-FR" sz="2700" dirty="0"/>
              <a:t>la meilleure façon d’aller au paradis</a:t>
            </a:r>
            <a:r>
              <a:rPr lang="fr-FR" sz="2700" dirty="0" smtClean="0"/>
              <a:t>, l’on </a:t>
            </a:r>
            <a:r>
              <a:rPr lang="fr-FR" sz="2700" dirty="0"/>
              <a:t>en déduit que </a:t>
            </a:r>
            <a:r>
              <a:rPr lang="fr-FR" sz="2700" b="1" dirty="0"/>
              <a:t>leur action est </a:t>
            </a:r>
            <a:r>
              <a:rPr lang="fr-FR" sz="2700" b="1" dirty="0" smtClean="0"/>
              <a:t>rationnelle, compte </a:t>
            </a:r>
            <a:r>
              <a:rPr lang="fr-FR" sz="2700" b="1" dirty="0"/>
              <a:t>tenu de l’information dont cette foule dispose</a:t>
            </a:r>
            <a:r>
              <a:rPr lang="fr-FR" sz="2700" dirty="0"/>
              <a:t>.</a:t>
            </a:r>
            <a:endParaRPr lang="fr-FR" sz="2700" dirty="0">
              <a:effectLst/>
            </a:endParaRPr>
          </a:p>
        </p:txBody>
      </p:sp>
    </p:spTree>
    <p:extLst>
      <p:ext uri="{BB962C8B-B14F-4D97-AF65-F5344CB8AC3E}">
        <p14:creationId xmlns:p14="http://schemas.microsoft.com/office/powerpoint/2010/main" val="3346336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832092"/>
          </a:xfrm>
          <a:prstGeom prst="rect">
            <a:avLst/>
          </a:prstGeom>
          <a:noFill/>
        </p:spPr>
        <p:txBody>
          <a:bodyPr wrap="square" rtlCol="0">
            <a:spAutoFit/>
          </a:bodyPr>
          <a:lstStyle/>
          <a:p>
            <a:r>
              <a:rPr lang="fr-FR" sz="2800" b="1" dirty="0"/>
              <a:t>Raymond Boudon: individualisme méthodologique et choix rationnel</a:t>
            </a:r>
          </a:p>
          <a:p>
            <a:r>
              <a:rPr lang="fr-FR" sz="2800" dirty="0"/>
              <a:t>La théorie du choix rationnel </a:t>
            </a:r>
            <a:r>
              <a:rPr lang="fr-FR" sz="2800" dirty="0" smtClean="0"/>
              <a:t>(TCR) </a:t>
            </a:r>
            <a:r>
              <a:rPr lang="fr-FR" sz="2800" dirty="0"/>
              <a:t>n’est pour Raymond Boudon qu’une variante </a:t>
            </a:r>
            <a:r>
              <a:rPr lang="fr-FR" sz="2800" dirty="0" smtClean="0"/>
              <a:t>de l’individualisme méthodologique. En </a:t>
            </a:r>
            <a:r>
              <a:rPr lang="fr-FR" sz="2800" dirty="0"/>
              <a:t>d’autres mots</a:t>
            </a:r>
            <a:r>
              <a:rPr lang="fr-FR" sz="2800" dirty="0" smtClean="0"/>
              <a:t>, la TCR est </a:t>
            </a:r>
            <a:r>
              <a:rPr lang="fr-FR" sz="2800" dirty="0"/>
              <a:t>un cas particulier </a:t>
            </a:r>
            <a:r>
              <a:rPr lang="fr-FR" sz="2800" dirty="0" smtClean="0"/>
              <a:t>de la </a:t>
            </a:r>
            <a:r>
              <a:rPr lang="fr-FR" sz="2800" dirty="0"/>
              <a:t>famille des modèles instrumentalistes</a:t>
            </a:r>
            <a:r>
              <a:rPr lang="fr-FR" sz="2800" dirty="0" smtClean="0"/>
              <a:t>. Cette </a:t>
            </a:r>
            <a:r>
              <a:rPr lang="fr-FR" sz="2800" dirty="0"/>
              <a:t>famille se distingue par plusieurs postulats</a:t>
            </a:r>
            <a:r>
              <a:rPr lang="fr-FR" sz="2800" dirty="0" smtClean="0"/>
              <a:t>. </a:t>
            </a:r>
          </a:p>
          <a:p>
            <a:r>
              <a:rPr lang="fr-FR" sz="2800" dirty="0" smtClean="0"/>
              <a:t>P1. Postulat </a:t>
            </a:r>
            <a:r>
              <a:rPr lang="fr-FR" sz="2800" dirty="0"/>
              <a:t>de l’individualisme</a:t>
            </a:r>
            <a:r>
              <a:rPr lang="fr-FR" sz="2800" dirty="0" smtClean="0"/>
              <a:t>: tout </a:t>
            </a:r>
            <a:r>
              <a:rPr lang="fr-FR" sz="2800" dirty="0"/>
              <a:t>phénomène social résulte de la </a:t>
            </a:r>
            <a:r>
              <a:rPr lang="fr-FR" sz="2800" dirty="0" smtClean="0"/>
              <a:t>combinaison d’actions </a:t>
            </a:r>
            <a:r>
              <a:rPr lang="fr-FR" sz="2800" dirty="0"/>
              <a:t>individuelles</a:t>
            </a:r>
            <a:r>
              <a:rPr lang="fr-FR" sz="2800" dirty="0" smtClean="0"/>
              <a:t>. </a:t>
            </a:r>
          </a:p>
          <a:p>
            <a:r>
              <a:rPr lang="fr-FR" sz="2800" dirty="0" smtClean="0"/>
              <a:t>P2. Postulat </a:t>
            </a:r>
            <a:r>
              <a:rPr lang="fr-FR" sz="2800" dirty="0"/>
              <a:t>de la compréhension</a:t>
            </a:r>
            <a:r>
              <a:rPr lang="fr-FR" sz="2800" dirty="0" smtClean="0"/>
              <a:t>: le </a:t>
            </a:r>
            <a:r>
              <a:rPr lang="fr-FR" sz="2800" dirty="0" err="1"/>
              <a:t>scientiﬁque</a:t>
            </a:r>
            <a:r>
              <a:rPr lang="fr-FR" sz="2800" dirty="0"/>
              <a:t> cherche à comprendre le sens </a:t>
            </a:r>
            <a:r>
              <a:rPr lang="fr-FR" sz="2800" dirty="0" smtClean="0"/>
              <a:t>que ces </a:t>
            </a:r>
            <a:r>
              <a:rPr lang="fr-FR" sz="2800" dirty="0"/>
              <a:t>actions ont pour l’acteur.</a:t>
            </a:r>
            <a:endParaRPr lang="fr-FR" sz="2800" dirty="0">
              <a:effectLst/>
            </a:endParaRPr>
          </a:p>
        </p:txBody>
      </p:sp>
    </p:spTree>
    <p:extLst>
      <p:ext uri="{BB962C8B-B14F-4D97-AF65-F5344CB8AC3E}">
        <p14:creationId xmlns:p14="http://schemas.microsoft.com/office/powerpoint/2010/main" val="2044115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401205"/>
          </a:xfrm>
          <a:prstGeom prst="rect">
            <a:avLst/>
          </a:prstGeom>
          <a:noFill/>
        </p:spPr>
        <p:txBody>
          <a:bodyPr wrap="square" rtlCol="0">
            <a:spAutoFit/>
          </a:bodyPr>
          <a:lstStyle/>
          <a:p>
            <a:r>
              <a:rPr lang="fr-FR" sz="2800" dirty="0" smtClean="0"/>
              <a:t>P3. Postulat </a:t>
            </a:r>
            <a:r>
              <a:rPr lang="fr-FR" sz="2800" dirty="0"/>
              <a:t>de la rationalité</a:t>
            </a:r>
            <a:r>
              <a:rPr lang="fr-FR" sz="2800" dirty="0" smtClean="0"/>
              <a:t>: l’agent </a:t>
            </a:r>
            <a:r>
              <a:rPr lang="fr-FR" sz="2800" dirty="0"/>
              <a:t>entreprend des actions puisqu’elles ont du </a:t>
            </a:r>
            <a:r>
              <a:rPr lang="fr-FR" sz="2800" dirty="0" smtClean="0"/>
              <a:t>sens pour </a:t>
            </a:r>
            <a:r>
              <a:rPr lang="fr-FR" sz="2800" dirty="0"/>
              <a:t>lui</a:t>
            </a:r>
            <a:r>
              <a:rPr lang="fr-FR" sz="2800" dirty="0" smtClean="0"/>
              <a:t>, quelle </a:t>
            </a:r>
            <a:r>
              <a:rPr lang="fr-FR" sz="2800" dirty="0"/>
              <a:t>que soit </a:t>
            </a:r>
            <a:r>
              <a:rPr lang="fr-FR" sz="2800" dirty="0" smtClean="0"/>
              <a:t>la </a:t>
            </a:r>
            <a:r>
              <a:rPr lang="fr-FR" sz="2800" dirty="0"/>
              <a:t>conscience de la portée de ces actions</a:t>
            </a:r>
            <a:r>
              <a:rPr lang="fr-FR" sz="2800" dirty="0" smtClean="0"/>
              <a:t>.</a:t>
            </a:r>
          </a:p>
          <a:p>
            <a:endParaRPr lang="fr-FR" sz="2800" dirty="0">
              <a:effectLst/>
            </a:endParaRPr>
          </a:p>
          <a:p>
            <a:r>
              <a:rPr lang="fr-FR" sz="2800" dirty="0" smtClean="0"/>
              <a:t>Pour Boudon</a:t>
            </a:r>
            <a:r>
              <a:rPr lang="fr-FR" sz="2800" dirty="0" smtClean="0"/>
              <a:t>, la </a:t>
            </a:r>
            <a:r>
              <a:rPr lang="fr-FR" sz="2800" dirty="0" smtClean="0"/>
              <a:t>TCR ne </a:t>
            </a:r>
            <a:r>
              <a:rPr lang="fr-FR" sz="2800" dirty="0"/>
              <a:t>permet pas d’expliquer de nombreux </a:t>
            </a:r>
            <a:r>
              <a:rPr lang="fr-FR" sz="2800" dirty="0" smtClean="0"/>
              <a:t>faits sociaux, dont </a:t>
            </a:r>
            <a:r>
              <a:rPr lang="fr-FR" sz="2800" dirty="0"/>
              <a:t>le vote et la corruption</a:t>
            </a:r>
            <a:r>
              <a:rPr lang="fr-FR" sz="2800" dirty="0" smtClean="0"/>
              <a:t>. Pour </a:t>
            </a:r>
            <a:r>
              <a:rPr lang="fr-FR" sz="2800" dirty="0"/>
              <a:t>Boudon</a:t>
            </a:r>
            <a:r>
              <a:rPr lang="fr-FR" sz="2800" dirty="0" smtClean="0"/>
              <a:t>, trois </a:t>
            </a:r>
            <a:r>
              <a:rPr lang="fr-FR" sz="2800" dirty="0"/>
              <a:t>classes de faits sont </a:t>
            </a:r>
            <a:r>
              <a:rPr lang="fr-FR" sz="2800" dirty="0" smtClean="0"/>
              <a:t>inexplicables </a:t>
            </a:r>
            <a:r>
              <a:rPr lang="fr-FR" sz="2800" dirty="0"/>
              <a:t>par </a:t>
            </a:r>
            <a:r>
              <a:rPr lang="fr-FR" sz="2800" dirty="0" smtClean="0"/>
              <a:t>la TCR. Tout </a:t>
            </a:r>
            <a:r>
              <a:rPr lang="fr-FR" sz="2800" dirty="0"/>
              <a:t>d’abord</a:t>
            </a:r>
            <a:r>
              <a:rPr lang="fr-FR" sz="2800" dirty="0" smtClean="0"/>
              <a:t>, il </a:t>
            </a:r>
            <a:r>
              <a:rPr lang="fr-FR" sz="2800" dirty="0"/>
              <a:t>y a le comportement fondé sur des croyances</a:t>
            </a:r>
            <a:r>
              <a:rPr lang="fr-FR" sz="2800" dirty="0" smtClean="0"/>
              <a:t>, lesquelles </a:t>
            </a:r>
            <a:r>
              <a:rPr lang="fr-FR" sz="2800" dirty="0"/>
              <a:t>ne sont pas choisies en fonction de leur coût et de leur </a:t>
            </a:r>
            <a:r>
              <a:rPr lang="fr-FR" sz="2800" dirty="0" err="1"/>
              <a:t>bénéﬁce</a:t>
            </a:r>
            <a:r>
              <a:rPr lang="fr-FR" sz="2800" dirty="0" smtClean="0"/>
              <a:t>. </a:t>
            </a:r>
            <a:endParaRPr lang="fr-FR" sz="2800" dirty="0">
              <a:effectLst/>
            </a:endParaRPr>
          </a:p>
        </p:txBody>
      </p:sp>
    </p:spTree>
    <p:extLst>
      <p:ext uri="{BB962C8B-B14F-4D97-AF65-F5344CB8AC3E}">
        <p14:creationId xmlns:p14="http://schemas.microsoft.com/office/powerpoint/2010/main" val="3684467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401205"/>
          </a:xfrm>
          <a:prstGeom prst="rect">
            <a:avLst/>
          </a:prstGeom>
          <a:noFill/>
        </p:spPr>
        <p:txBody>
          <a:bodyPr wrap="square" rtlCol="0">
            <a:spAutoFit/>
          </a:bodyPr>
          <a:lstStyle/>
          <a:p>
            <a:r>
              <a:rPr lang="fr-FR" sz="2800" dirty="0"/>
              <a:t>En deuxième lieu, la TCR ne permet pas d’expliquer les  comportements fondés sur des prescriptions (croyances normatives). Finalement, la TCR est également incapable d’expliquer les comportements solidaires, non égoïstes. En somme, Boudon croît que les modèles fondés sur la</a:t>
            </a:r>
          </a:p>
          <a:p>
            <a:r>
              <a:rPr lang="fr-FR" sz="2800" dirty="0"/>
              <a:t>TCR sont des cas particuliers d’un modèle individualiste plus général. Souvent les actions humaines sont guidées non pas par le calcul, mais par des ressources cognitives</a:t>
            </a:r>
            <a:r>
              <a:rPr lang="fr-FR" sz="2800" dirty="0" smtClean="0"/>
              <a:t>, ou </a:t>
            </a:r>
            <a:r>
              <a:rPr lang="fr-FR" sz="2800" dirty="0"/>
              <a:t>par des considérations de type axiologique, par les valeurs de l’acteur.</a:t>
            </a:r>
          </a:p>
        </p:txBody>
      </p:sp>
    </p:spTree>
    <p:extLst>
      <p:ext uri="{BB962C8B-B14F-4D97-AF65-F5344CB8AC3E}">
        <p14:creationId xmlns:p14="http://schemas.microsoft.com/office/powerpoint/2010/main" val="184571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smtClean="0"/>
              <a:t>Théorie du choix rationnel</a:t>
            </a:r>
            <a:endParaRPr lang="fr-FR" b="1" dirty="0"/>
          </a:p>
        </p:txBody>
      </p:sp>
      <p:sp>
        <p:nvSpPr>
          <p:cNvPr id="6" name="ZoneTexte 5"/>
          <p:cNvSpPr txBox="1"/>
          <p:nvPr/>
        </p:nvSpPr>
        <p:spPr>
          <a:xfrm>
            <a:off x="539552" y="1484784"/>
            <a:ext cx="8115909" cy="3970318"/>
          </a:xfrm>
          <a:prstGeom prst="rect">
            <a:avLst/>
          </a:prstGeom>
          <a:noFill/>
        </p:spPr>
        <p:txBody>
          <a:bodyPr wrap="square" rtlCol="0">
            <a:spAutoFit/>
          </a:bodyPr>
          <a:lstStyle/>
          <a:p>
            <a:r>
              <a:rPr lang="fr-FR" sz="2800" dirty="0"/>
              <a:t>La </a:t>
            </a:r>
            <a:r>
              <a:rPr lang="fr-FR" sz="2800" b="1" dirty="0"/>
              <a:t>théorie du choix rationnel</a:t>
            </a:r>
            <a:r>
              <a:rPr lang="fr-FR" sz="2800" dirty="0"/>
              <a:t>, en anglais « </a:t>
            </a:r>
            <a:r>
              <a:rPr lang="fr-FR" sz="2800" i="1" dirty="0"/>
              <a:t>Rational </a:t>
            </a:r>
            <a:r>
              <a:rPr lang="fr-FR" sz="2800" i="1" dirty="0" err="1"/>
              <a:t>Choice</a:t>
            </a:r>
            <a:r>
              <a:rPr lang="fr-FR" sz="2800" dirty="0"/>
              <a:t> » </a:t>
            </a:r>
            <a:r>
              <a:rPr lang="fr-FR" sz="2800" dirty="0" smtClean="0"/>
              <a:t>ou </a:t>
            </a:r>
            <a:r>
              <a:rPr lang="fr-FR" sz="2800" dirty="0"/>
              <a:t>"décision rationnelle" est un terme générique utilisé pour désigner différentes théories </a:t>
            </a:r>
            <a:r>
              <a:rPr lang="fr-FR" sz="2800" dirty="0" smtClean="0"/>
              <a:t>d’explication en </a:t>
            </a:r>
            <a:r>
              <a:rPr lang="fr-FR" sz="2800" dirty="0"/>
              <a:t>économie notamment </a:t>
            </a:r>
            <a:r>
              <a:rPr lang="fr-FR" sz="2800" dirty="0" smtClean="0"/>
              <a:t>et </a:t>
            </a:r>
            <a:r>
              <a:rPr lang="fr-FR" sz="2800" dirty="0"/>
              <a:t>en </a:t>
            </a:r>
            <a:r>
              <a:rPr lang="fr-FR" sz="2800" dirty="0" smtClean="0"/>
              <a:t>sociologie. De </a:t>
            </a:r>
            <a:r>
              <a:rPr lang="fr-FR" sz="2800" dirty="0"/>
              <a:t>manière générale ces théories attribuent aux </a:t>
            </a:r>
            <a:r>
              <a:rPr lang="fr-FR" sz="2800" dirty="0" smtClean="0"/>
              <a:t>individus un </a:t>
            </a:r>
            <a:r>
              <a:rPr lang="fr-FR" sz="2800" b="1" dirty="0"/>
              <a:t>comportement rationnel </a:t>
            </a:r>
            <a:r>
              <a:rPr lang="fr-FR" sz="2800" dirty="0"/>
              <a:t>qui en raison d'un certain nombre de préférences montrent un comportement visant le plus grand profit ou le moindre mal.</a:t>
            </a:r>
            <a:endParaRPr lang="fr-FR" sz="2400" dirty="0"/>
          </a:p>
        </p:txBody>
      </p:sp>
    </p:spTree>
    <p:extLst>
      <p:ext uri="{BB962C8B-B14F-4D97-AF65-F5344CB8AC3E}">
        <p14:creationId xmlns:p14="http://schemas.microsoft.com/office/powerpoint/2010/main" val="158964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539552" y="1484784"/>
            <a:ext cx="8115909" cy="3970318"/>
          </a:xfrm>
          <a:prstGeom prst="rect">
            <a:avLst/>
          </a:prstGeom>
          <a:noFill/>
        </p:spPr>
        <p:txBody>
          <a:bodyPr wrap="square" rtlCol="0">
            <a:spAutoFit/>
          </a:bodyPr>
          <a:lstStyle/>
          <a:p>
            <a:r>
              <a:rPr lang="fr-FR" sz="2800" dirty="0"/>
              <a:t>En raison de sa force explicative et opérationnelle, la théorie du choix rationnel est utilisée au sein de plusieurs disciplines des sciences sociales. Alors que la majorité des économistes conçoivent la théorie du choix rationnel comme un processus de maximisation de l’utilité, </a:t>
            </a:r>
            <a:r>
              <a:rPr lang="fr-FR" sz="2800" dirty="0" smtClean="0"/>
              <a:t>les sociologues l’utilisent pour essayer de comprendre les phénomènes sociaux à partir des comportements des individus </a:t>
            </a:r>
            <a:r>
              <a:rPr lang="fr-FR" sz="2800" b="1" dirty="0" smtClean="0"/>
              <a:t>considérés comme rationnels</a:t>
            </a:r>
            <a:r>
              <a:rPr lang="fr-FR" sz="2800" dirty="0" smtClean="0"/>
              <a:t>.</a:t>
            </a:r>
            <a:endParaRPr lang="fr-FR" sz="2400" dirty="0"/>
          </a:p>
        </p:txBody>
      </p:sp>
    </p:spTree>
    <p:extLst>
      <p:ext uri="{BB962C8B-B14F-4D97-AF65-F5344CB8AC3E}">
        <p14:creationId xmlns:p14="http://schemas.microsoft.com/office/powerpoint/2010/main" val="403280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44523" y="836712"/>
            <a:ext cx="8475949" cy="5693866"/>
          </a:xfrm>
          <a:prstGeom prst="rect">
            <a:avLst/>
          </a:prstGeom>
          <a:noFill/>
        </p:spPr>
        <p:txBody>
          <a:bodyPr wrap="square" rtlCol="0">
            <a:spAutoFit/>
          </a:bodyPr>
          <a:lstStyle/>
          <a:p>
            <a:r>
              <a:rPr lang="fr-FR" sz="2800" dirty="0"/>
              <a:t>Notre vie repose invariablement sur la notion de choix. Indépendamment des situations, à </a:t>
            </a:r>
            <a:r>
              <a:rPr lang="fr-FR" sz="2800" dirty="0" smtClean="0"/>
              <a:t>un certain </a:t>
            </a:r>
            <a:r>
              <a:rPr lang="fr-FR" sz="2800" dirty="0"/>
              <a:t>moment, une décision doit être prise. Notre expérience de la vie consiste en une série </a:t>
            </a:r>
            <a:r>
              <a:rPr lang="fr-FR" sz="2800" dirty="0" smtClean="0"/>
              <a:t>de choix </a:t>
            </a:r>
            <a:r>
              <a:rPr lang="fr-FR" sz="2800" dirty="0"/>
              <a:t>– petits ou grands. Que ceux-ci concernent nos activités les plus banales, comme </a:t>
            </a:r>
            <a:r>
              <a:rPr lang="fr-FR" sz="2800" dirty="0" smtClean="0"/>
              <a:t>choisir </a:t>
            </a:r>
            <a:r>
              <a:rPr lang="fr-FR" sz="2800" dirty="0" smtClean="0"/>
              <a:t>une </a:t>
            </a:r>
            <a:r>
              <a:rPr lang="fr-FR" sz="2800" dirty="0" smtClean="0"/>
              <a:t>coiffure ou un style de vêtement, </a:t>
            </a:r>
            <a:r>
              <a:rPr lang="fr-FR" sz="2800" dirty="0"/>
              <a:t>ou des événements affectant le cours de </a:t>
            </a:r>
            <a:r>
              <a:rPr lang="fr-FR" sz="2800" dirty="0" smtClean="0"/>
              <a:t>notre vie</a:t>
            </a:r>
            <a:r>
              <a:rPr lang="fr-FR" sz="2800" dirty="0"/>
              <a:t>, par exemple choisir </a:t>
            </a:r>
            <a:r>
              <a:rPr lang="fr-FR" sz="2800" dirty="0" smtClean="0"/>
              <a:t>un parti politique ou un programme d’étude universitaire</a:t>
            </a:r>
            <a:r>
              <a:rPr lang="fr-FR" sz="2800" dirty="0"/>
              <a:t>, ou encore des décisions affectant la vie d’autrui, comme la décision de se marier </a:t>
            </a:r>
            <a:r>
              <a:rPr lang="fr-FR" sz="2800" dirty="0" smtClean="0"/>
              <a:t>ou d’engager </a:t>
            </a:r>
            <a:r>
              <a:rPr lang="fr-FR" sz="2800" dirty="0"/>
              <a:t>un conflit armé avec un autre pays. Les événements passés, présents et futurs, </a:t>
            </a:r>
            <a:r>
              <a:rPr lang="fr-FR" sz="2800" dirty="0" smtClean="0"/>
              <a:t>auxquels nous </a:t>
            </a:r>
            <a:r>
              <a:rPr lang="fr-FR" sz="2800" dirty="0"/>
              <a:t>avons, nous sommes et serons confrontés, reposent tous sur la notion de </a:t>
            </a:r>
            <a:r>
              <a:rPr lang="fr-FR" sz="2800" b="1" dirty="0"/>
              <a:t>choix</a:t>
            </a:r>
            <a:r>
              <a:rPr lang="fr-FR" sz="2800" dirty="0"/>
              <a:t>. </a:t>
            </a:r>
            <a:endParaRPr lang="fr-FR" sz="2400" dirty="0"/>
          </a:p>
        </p:txBody>
      </p:sp>
    </p:spTree>
    <p:extLst>
      <p:ext uri="{BB962C8B-B14F-4D97-AF65-F5344CB8AC3E}">
        <p14:creationId xmlns:p14="http://schemas.microsoft.com/office/powerpoint/2010/main" val="2992151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4832092"/>
          </a:xfrm>
          <a:prstGeom prst="rect">
            <a:avLst/>
          </a:prstGeom>
          <a:noFill/>
        </p:spPr>
        <p:txBody>
          <a:bodyPr wrap="square" rtlCol="0">
            <a:spAutoFit/>
          </a:bodyPr>
          <a:lstStyle/>
          <a:p>
            <a:r>
              <a:rPr lang="fr-FR" sz="2800" dirty="0"/>
              <a:t>Le cheminement d’un individu ou d’une communauté est une suite de décisions s’imbriquant </a:t>
            </a:r>
            <a:r>
              <a:rPr lang="fr-FR" sz="2800" dirty="0" smtClean="0"/>
              <a:t>les unes </a:t>
            </a:r>
            <a:r>
              <a:rPr lang="fr-FR" sz="2800" dirty="0"/>
              <a:t>dans les autres, et ceci pour le meilleur et pour le pire</a:t>
            </a:r>
            <a:r>
              <a:rPr lang="fr-FR" sz="2800" dirty="0" smtClean="0"/>
              <a:t>.</a:t>
            </a:r>
          </a:p>
          <a:p>
            <a:endParaRPr lang="fr-FR" sz="2800" dirty="0"/>
          </a:p>
          <a:p>
            <a:r>
              <a:rPr lang="fr-FR" sz="2800" b="1" dirty="0"/>
              <a:t>Qu’est-ce qui fait qu’un choix est rationnel</a:t>
            </a:r>
            <a:r>
              <a:rPr lang="fr-FR" sz="2800" b="1" dirty="0" smtClean="0"/>
              <a:t>?</a:t>
            </a:r>
          </a:p>
          <a:p>
            <a:endParaRPr lang="fr-FR" sz="2800" dirty="0"/>
          </a:p>
          <a:p>
            <a:r>
              <a:rPr lang="fr-FR" sz="2800" dirty="0"/>
              <a:t>Lorsque </a:t>
            </a:r>
            <a:r>
              <a:rPr lang="fr-FR" sz="2800" dirty="0" smtClean="0"/>
              <a:t>les conséquences </a:t>
            </a:r>
            <a:r>
              <a:rPr lang="fr-FR" sz="2800" dirty="0"/>
              <a:t>sont certaines et que les coûts sont égaux, une personne rationnelle choisit </a:t>
            </a:r>
            <a:r>
              <a:rPr lang="fr-FR" sz="2800" dirty="0" smtClean="0"/>
              <a:t>l’option qu’elle </a:t>
            </a:r>
            <a:r>
              <a:rPr lang="fr-FR" sz="2800" dirty="0"/>
              <a:t>préfère. Lorsque les conséquences pour chacune d’elles sont incertaines, l’individu </a:t>
            </a:r>
            <a:r>
              <a:rPr lang="fr-FR" sz="2800" dirty="0" smtClean="0"/>
              <a:t>choisit en </a:t>
            </a:r>
            <a:r>
              <a:rPr lang="fr-FR" sz="2800" dirty="0"/>
              <a:t>calculant les bénéfices probables reliés à chacune d’elles.</a:t>
            </a:r>
          </a:p>
        </p:txBody>
      </p:sp>
    </p:spTree>
    <p:extLst>
      <p:ext uri="{BB962C8B-B14F-4D97-AF65-F5344CB8AC3E}">
        <p14:creationId xmlns:p14="http://schemas.microsoft.com/office/powerpoint/2010/main" val="3597896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3970318"/>
          </a:xfrm>
          <a:prstGeom prst="rect">
            <a:avLst/>
          </a:prstGeom>
          <a:noFill/>
        </p:spPr>
        <p:txBody>
          <a:bodyPr wrap="square" rtlCol="0">
            <a:spAutoFit/>
          </a:bodyPr>
          <a:lstStyle/>
          <a:p>
            <a:r>
              <a:rPr lang="fr-FR" sz="2800" dirty="0"/>
              <a:t>La rationalité est par conséquent </a:t>
            </a:r>
            <a:r>
              <a:rPr lang="fr-FR" sz="2800" dirty="0" smtClean="0"/>
              <a:t>un sujet </a:t>
            </a:r>
            <a:r>
              <a:rPr lang="fr-FR" sz="2800" dirty="0"/>
              <a:t>de moyens et non de fins. </a:t>
            </a:r>
            <a:r>
              <a:rPr lang="fr-FR" sz="2800" b="1" dirty="0"/>
              <a:t>Elle consiste en une relation entre les préférences de l’agent</a:t>
            </a:r>
            <a:r>
              <a:rPr lang="fr-FR" sz="2800" b="1" dirty="0" smtClean="0"/>
              <a:t>, l’information </a:t>
            </a:r>
            <a:r>
              <a:rPr lang="fr-FR" sz="2800" b="1" dirty="0"/>
              <a:t>qu’il possède et le comportement adopté</a:t>
            </a:r>
            <a:r>
              <a:rPr lang="fr-FR" sz="2800" dirty="0" smtClean="0"/>
              <a:t>.</a:t>
            </a:r>
          </a:p>
          <a:p>
            <a:endParaRPr lang="fr-FR" sz="2800" dirty="0"/>
          </a:p>
          <a:p>
            <a:r>
              <a:rPr lang="fr-FR" sz="2800" dirty="0"/>
              <a:t>Cette idée simple, mais puissante, est </a:t>
            </a:r>
            <a:r>
              <a:rPr lang="fr-FR" sz="2800" dirty="0" smtClean="0"/>
              <a:t>le fondement </a:t>
            </a:r>
            <a:r>
              <a:rPr lang="fr-FR" sz="2800" dirty="0"/>
              <a:t>des sciences </a:t>
            </a:r>
            <a:r>
              <a:rPr lang="fr-FR" sz="2800" dirty="0" smtClean="0"/>
              <a:t>économiques. Si </a:t>
            </a:r>
            <a:r>
              <a:rPr lang="fr-FR" sz="2800" dirty="0"/>
              <a:t>tous nos choix reflètent une </a:t>
            </a:r>
            <a:r>
              <a:rPr lang="fr-FR" sz="2800" dirty="0" smtClean="0"/>
              <a:t>structure coûts/bénéfices</a:t>
            </a:r>
            <a:r>
              <a:rPr lang="fr-FR" sz="2800" dirty="0"/>
              <a:t>, alors le comportement humain peut être sujet à une analyse </a:t>
            </a:r>
            <a:r>
              <a:rPr lang="fr-FR" sz="2800" dirty="0" smtClean="0"/>
              <a:t>économique.</a:t>
            </a:r>
            <a:endParaRPr lang="fr-FR" sz="2800" dirty="0"/>
          </a:p>
        </p:txBody>
      </p:sp>
    </p:spTree>
    <p:extLst>
      <p:ext uri="{BB962C8B-B14F-4D97-AF65-F5344CB8AC3E}">
        <p14:creationId xmlns:p14="http://schemas.microsoft.com/office/powerpoint/2010/main" val="1113471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3539430"/>
          </a:xfrm>
          <a:prstGeom prst="rect">
            <a:avLst/>
          </a:prstGeom>
          <a:noFill/>
        </p:spPr>
        <p:txBody>
          <a:bodyPr wrap="square" rtlCol="0">
            <a:spAutoFit/>
          </a:bodyPr>
          <a:lstStyle/>
          <a:p>
            <a:r>
              <a:rPr lang="fr-FR" sz="2800" b="1" dirty="0"/>
              <a:t>George C. Homans (1910-1989)</a:t>
            </a:r>
            <a:r>
              <a:rPr lang="fr-FR" sz="2800" dirty="0"/>
              <a:t>, sociologue américain, a appliqué les principes de l’économie néoclassique et de la psychologie behavioriste à l’analyse des faits sociaux. Sa théorie de « l’échange social » fait de lui l’un des premiers propagateurs de la théorie du choix rationnel dans les sciences sociales (</a:t>
            </a:r>
            <a:r>
              <a:rPr lang="fr-FR" sz="2800" i="1" dirty="0"/>
              <a:t>Social </a:t>
            </a:r>
            <a:r>
              <a:rPr lang="fr-FR" sz="2800" i="1" dirty="0" err="1"/>
              <a:t>Behaviour</a:t>
            </a:r>
            <a:r>
              <a:rPr lang="fr-FR" sz="2800" i="1" dirty="0"/>
              <a:t> : </a:t>
            </a:r>
            <a:r>
              <a:rPr lang="fr-FR" sz="2800" i="1" dirty="0" err="1"/>
              <a:t>Its</a:t>
            </a:r>
            <a:r>
              <a:rPr lang="fr-FR" sz="2800" i="1" dirty="0"/>
              <a:t> </a:t>
            </a:r>
            <a:r>
              <a:rPr lang="fr-FR" sz="2800" i="1" dirty="0" err="1"/>
              <a:t>elementary</a:t>
            </a:r>
            <a:r>
              <a:rPr lang="fr-FR" sz="2800" i="1" dirty="0"/>
              <a:t> </a:t>
            </a:r>
            <a:r>
              <a:rPr lang="fr-FR" sz="2800" i="1" dirty="0" err="1"/>
              <a:t>forms</a:t>
            </a:r>
            <a:r>
              <a:rPr lang="fr-FR" sz="2800" i="1" dirty="0"/>
              <a:t>. Under the </a:t>
            </a:r>
            <a:r>
              <a:rPr lang="fr-FR" sz="2800" i="1" dirty="0" err="1"/>
              <a:t>general</a:t>
            </a:r>
            <a:r>
              <a:rPr lang="fr-FR" sz="2800" i="1" dirty="0"/>
              <a:t> </a:t>
            </a:r>
            <a:r>
              <a:rPr lang="fr-FR" sz="2800" i="1" dirty="0" err="1"/>
              <a:t>editorship</a:t>
            </a:r>
            <a:r>
              <a:rPr lang="fr-FR" sz="2800" i="1" dirty="0"/>
              <a:t> of Robert K. Merton</a:t>
            </a:r>
            <a:r>
              <a:rPr lang="fr-FR" sz="2800" dirty="0"/>
              <a:t>, 1961) </a:t>
            </a:r>
          </a:p>
        </p:txBody>
      </p:sp>
    </p:spTree>
    <p:extLst>
      <p:ext uri="{BB962C8B-B14F-4D97-AF65-F5344CB8AC3E}">
        <p14:creationId xmlns:p14="http://schemas.microsoft.com/office/powerpoint/2010/main" val="4283181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3539430"/>
          </a:xfrm>
          <a:prstGeom prst="rect">
            <a:avLst/>
          </a:prstGeom>
          <a:noFill/>
        </p:spPr>
        <p:txBody>
          <a:bodyPr wrap="square" rtlCol="0">
            <a:spAutoFit/>
          </a:bodyPr>
          <a:lstStyle/>
          <a:p>
            <a:r>
              <a:rPr lang="fr-FR" sz="2800" b="1" dirty="0"/>
              <a:t>Herbert A. Simon (1916-2001)</a:t>
            </a:r>
            <a:r>
              <a:rPr lang="fr-FR" sz="2800" dirty="0"/>
              <a:t>, psychologue et sociologue spécialiste des systèmes, a développé une science générale de la décision. On lui doit, entre autres, la notion de « </a:t>
            </a:r>
            <a:r>
              <a:rPr lang="fr-FR" sz="2800" b="1" dirty="0"/>
              <a:t>rationalité limitée</a:t>
            </a:r>
            <a:r>
              <a:rPr lang="fr-FR" sz="2800" dirty="0"/>
              <a:t> », qui rend compte du fait que nos décisions ne sont pas parfaites, mais limitées par l’information dont nous pouvons disposer. H.A. Simon a contribué à exporter le modèle du choix rationnel en sciences politique et </a:t>
            </a:r>
            <a:r>
              <a:rPr lang="fr-FR" sz="2800" dirty="0" smtClean="0"/>
              <a:t>sociales.</a:t>
            </a:r>
            <a:endParaRPr lang="fr-FR" sz="2800" dirty="0"/>
          </a:p>
        </p:txBody>
      </p:sp>
    </p:spTree>
    <p:extLst>
      <p:ext uri="{BB962C8B-B14F-4D97-AF65-F5344CB8AC3E}">
        <p14:creationId xmlns:p14="http://schemas.microsoft.com/office/powerpoint/2010/main" val="2730681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Théorie du choix rationnel</a:t>
            </a:r>
          </a:p>
        </p:txBody>
      </p:sp>
      <p:sp>
        <p:nvSpPr>
          <p:cNvPr id="6" name="ZoneTexte 5"/>
          <p:cNvSpPr txBox="1"/>
          <p:nvPr/>
        </p:nvSpPr>
        <p:spPr>
          <a:xfrm>
            <a:off x="323528" y="1340768"/>
            <a:ext cx="8475949" cy="3108543"/>
          </a:xfrm>
          <a:prstGeom prst="rect">
            <a:avLst/>
          </a:prstGeom>
          <a:noFill/>
        </p:spPr>
        <p:txBody>
          <a:bodyPr wrap="square" rtlCol="0">
            <a:spAutoFit/>
          </a:bodyPr>
          <a:lstStyle/>
          <a:p>
            <a:r>
              <a:rPr lang="fr-FR" sz="2800" b="1" dirty="0"/>
              <a:t>Gary Becker, né en 1930</a:t>
            </a:r>
            <a:r>
              <a:rPr lang="fr-FR" sz="2800" dirty="0"/>
              <a:t>, prix Nobel d’économie en 1992, a adapté les outils de la microéconomie néoclassique (postulat de l’acteur rationnel) à des activités qui ne relèvent pas du marché : famille (avoir des enfants, divorcer), délinquance, toxicomanie, etc. Sa théorie du capital humain (1964) fait de lui un défenseur du choix rationnel. </a:t>
            </a:r>
          </a:p>
        </p:txBody>
      </p:sp>
    </p:spTree>
    <p:extLst>
      <p:ext uri="{BB962C8B-B14F-4D97-AF65-F5344CB8AC3E}">
        <p14:creationId xmlns:p14="http://schemas.microsoft.com/office/powerpoint/2010/main" val="555537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Wave_BusDesignSlides_TP010385378">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6B6EB-8CCB-429C-9D3B-EA09378A3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Diapositives de conception professionnelle (conception Ondulation verte)</Template>
  <TotalTime>906</TotalTime>
  <Words>1285</Words>
  <Application>Microsoft Office PowerPoint</Application>
  <PresentationFormat>Affichage à l'écran (4:3)</PresentationFormat>
  <Paragraphs>65</Paragraphs>
  <Slides>16</Slides>
  <Notes>16</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GreenWave_BusDesignSlides_TP010385378</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Toufik Rahmouni</dc:creator>
  <cp:keywords/>
  <cp:lastModifiedBy>Toufik Rahmouni</cp:lastModifiedBy>
  <cp:revision>55</cp:revision>
  <dcterms:created xsi:type="dcterms:W3CDTF">2013-09-15T11:36:52Z</dcterms:created>
  <dcterms:modified xsi:type="dcterms:W3CDTF">2013-09-28T18:36:37Z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TC103853789990</vt:lpwstr>
  </property>
</Properties>
</file>