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0" r:id="rId3"/>
    <p:sldId id="257" r:id="rId4"/>
    <p:sldId id="282" r:id="rId5"/>
    <p:sldId id="258" r:id="rId6"/>
    <p:sldId id="259" r:id="rId7"/>
    <p:sldId id="260"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www.toupie.org/Dictionnaire/Juridiction.htm" TargetMode="External"/><Relationship Id="rId3" Type="http://schemas.openxmlformats.org/officeDocument/2006/relationships/hyperlink" Target="http://www.toupie.org/Dictionnaire/Executif.htm" TargetMode="External"/><Relationship Id="rId7" Type="http://schemas.openxmlformats.org/officeDocument/2006/relationships/hyperlink" Target="http://www.toupie.org/Dictionnaire/Gouvernement.htm" TargetMode="External"/><Relationship Id="rId2" Type="http://schemas.openxmlformats.org/officeDocument/2006/relationships/hyperlink" Target="http://www.toupie.org/Dictionnaire/Etat.htm" TargetMode="External"/><Relationship Id="rId1" Type="http://schemas.openxmlformats.org/officeDocument/2006/relationships/slideLayout" Target="../slideLayouts/slideLayout1.xml"/><Relationship Id="rId6" Type="http://schemas.openxmlformats.org/officeDocument/2006/relationships/hyperlink" Target="http://www.toupie.org/Dictionnaire/Devolution.htm" TargetMode="External"/><Relationship Id="rId11" Type="http://schemas.openxmlformats.org/officeDocument/2006/relationships/hyperlink" Target="http://www.toupie.org/Dictionnaire/Droits_fondamentaux.htm" TargetMode="External"/><Relationship Id="rId5" Type="http://schemas.openxmlformats.org/officeDocument/2006/relationships/hyperlink" Target="http://www.toupie.org/Dictionnaire/Judiciaire.htm" TargetMode="External"/><Relationship Id="rId10" Type="http://schemas.openxmlformats.org/officeDocument/2006/relationships/hyperlink" Target="http://www.toupie.org/Dictionnaire/Citoyen.htm" TargetMode="External"/><Relationship Id="rId4" Type="http://schemas.openxmlformats.org/officeDocument/2006/relationships/hyperlink" Target="http://www.toupie.org/Dictionnaire/Legislatif.htm" TargetMode="External"/><Relationship Id="rId9" Type="http://schemas.openxmlformats.org/officeDocument/2006/relationships/hyperlink" Target="http://www.toupie.org/Dictionnaire/Litige.ht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toupie.org/Dictionnaire/Constitution.htm" TargetMode="External"/><Relationship Id="rId2" Type="http://schemas.openxmlformats.org/officeDocument/2006/relationships/hyperlink" Target="http://www.toupie.org/Dictionnaire/Democratie.htm" TargetMode="External"/><Relationship Id="rId1" Type="http://schemas.openxmlformats.org/officeDocument/2006/relationships/slideLayout" Target="../slideLayouts/slideLayout1.xml"/><Relationship Id="rId4" Type="http://schemas.openxmlformats.org/officeDocument/2006/relationships/hyperlink" Target="http://www.toupie.org/Dictionnaire/Collaboration.htm"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www.toupie.org/Biographies/Montesquieu.ht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toupie.org/Dictionnaire/Despotisme.htm" TargetMode="External"/><Relationship Id="rId7" Type="http://schemas.openxmlformats.org/officeDocument/2006/relationships/hyperlink" Target="http://www.toupie.org/Dictionnaire/Abus.htm" TargetMode="External"/><Relationship Id="rId2" Type="http://schemas.openxmlformats.org/officeDocument/2006/relationships/hyperlink" Target="http://www.toupie.org/Dictionnaire/Monarchie.htm" TargetMode="External"/><Relationship Id="rId1" Type="http://schemas.openxmlformats.org/officeDocument/2006/relationships/slideLayout" Target="../slideLayouts/slideLayout1.xml"/><Relationship Id="rId6" Type="http://schemas.openxmlformats.org/officeDocument/2006/relationships/hyperlink" Target="http://www.toupie.org/Dictionnaire/Monarchie_absolue.htm" TargetMode="External"/><Relationship Id="rId5" Type="http://schemas.openxmlformats.org/officeDocument/2006/relationships/hyperlink" Target="http://www.toupie.org/Dictionnaire/Liberte.htm" TargetMode="External"/><Relationship Id="rId4" Type="http://schemas.openxmlformats.org/officeDocument/2006/relationships/hyperlink" Target="http://www.toupie.org/Dictionnaire/Aristocratie.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Pouvoir </a:t>
            </a:r>
            <a:br>
              <a:rPr lang="fr-FR" dirty="0"/>
            </a:br>
            <a:r>
              <a:rPr lang="fr-FR" dirty="0"/>
              <a:t>et pouvoir politique</a:t>
            </a:r>
          </a:p>
        </p:txBody>
      </p:sp>
      <p:sp>
        <p:nvSpPr>
          <p:cNvPr id="3" name="Sous-titre 2"/>
          <p:cNvSpPr>
            <a:spLocks noGrp="1"/>
          </p:cNvSpPr>
          <p:nvPr>
            <p:ph type="subTitle" idx="1"/>
          </p:nvPr>
        </p:nvSpPr>
        <p:spPr/>
        <p:txBody>
          <a:bodyPr/>
          <a:lstStyle/>
          <a:p>
            <a:endParaRPr lang="fr-FR"/>
          </a:p>
        </p:txBody>
      </p:sp>
      <p:pic>
        <p:nvPicPr>
          <p:cNvPr id="1026" name="Picture 2" descr="https://encrypted-tbn3.gstatic.com/images?q=tbn:ANd9GcRUFjTs9-BDFeRQ3EIU5RoWzl1HvtdwB2S4c1GxK0wlIAjEXq2S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7232" y="257131"/>
            <a:ext cx="4383768" cy="326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206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 pouvoir et les conflits d’intérêts</a:t>
            </a:r>
            <a:endParaRPr lang="fr-FR" sz="2800" b="1" dirty="0">
              <a:solidFill>
                <a:srgbClr val="0070C0"/>
              </a:solidFill>
            </a:endParaRPr>
          </a:p>
        </p:txBody>
      </p:sp>
      <p:sp>
        <p:nvSpPr>
          <p:cNvPr id="4" name="ZoneTexte 3"/>
          <p:cNvSpPr txBox="1"/>
          <p:nvPr/>
        </p:nvSpPr>
        <p:spPr>
          <a:xfrm>
            <a:off x="1456827" y="1212561"/>
            <a:ext cx="10854916" cy="3416320"/>
          </a:xfrm>
          <a:prstGeom prst="rect">
            <a:avLst/>
          </a:prstGeom>
          <a:noFill/>
        </p:spPr>
        <p:txBody>
          <a:bodyPr wrap="square" rtlCol="0">
            <a:spAutoFit/>
          </a:bodyPr>
          <a:lstStyle/>
          <a:p>
            <a:r>
              <a:rPr lang="fr-FR" sz="3600" b="1" dirty="0">
                <a:solidFill>
                  <a:srgbClr val="C00000"/>
                </a:solidFill>
                <a:latin typeface="Times New Roman" panose="02020603050405020304" pitchFamily="18" charset="0"/>
                <a:cs typeface="Times New Roman" panose="02020603050405020304" pitchFamily="18" charset="0"/>
              </a:rPr>
              <a:t>Robert Dahl </a:t>
            </a:r>
            <a:r>
              <a:rPr lang="fr-FR" sz="3600" b="1" dirty="0">
                <a:latin typeface="Times New Roman" panose="02020603050405020304" pitchFamily="18" charset="0"/>
                <a:cs typeface="Times New Roman" panose="02020603050405020304" pitchFamily="18" charset="0"/>
              </a:rPr>
              <a:t>donne sa célèbre définition du pouvoir, dans les termes suivants :«</a:t>
            </a:r>
            <a:r>
              <a:rPr lang="fr-FR" sz="3600" b="1" i="1" dirty="0">
                <a:latin typeface="Times New Roman" panose="02020603050405020304" pitchFamily="18" charset="0"/>
                <a:cs typeface="Times New Roman" panose="02020603050405020304" pitchFamily="18" charset="0"/>
              </a:rPr>
              <a:t>A</a:t>
            </a:r>
            <a:r>
              <a:rPr lang="fr-FR" sz="3600" b="1" dirty="0">
                <a:latin typeface="Times New Roman" panose="02020603050405020304" pitchFamily="18" charset="0"/>
                <a:cs typeface="Times New Roman" panose="02020603050405020304" pitchFamily="18" charset="0"/>
              </a:rPr>
              <a:t> </a:t>
            </a:r>
            <a:r>
              <a:rPr lang="fr-FR" sz="3600" b="1" dirty="0" err="1">
                <a:latin typeface="Times New Roman" panose="02020603050405020304" pitchFamily="18" charset="0"/>
                <a:cs typeface="Times New Roman" panose="02020603050405020304" pitchFamily="18" charset="0"/>
              </a:rPr>
              <a:t>a</a:t>
            </a:r>
            <a:r>
              <a:rPr lang="fr-FR" sz="3600" b="1" dirty="0">
                <a:latin typeface="Times New Roman" panose="02020603050405020304" pitchFamily="18" charset="0"/>
                <a:cs typeface="Times New Roman" panose="02020603050405020304" pitchFamily="18" charset="0"/>
              </a:rPr>
              <a:t> pouvoir sur </a:t>
            </a:r>
            <a:r>
              <a:rPr lang="fr-FR" sz="3600" b="1" i="1" dirty="0">
                <a:latin typeface="Times New Roman" panose="02020603050405020304" pitchFamily="18" charset="0"/>
                <a:cs typeface="Times New Roman" panose="02020603050405020304" pitchFamily="18" charset="0"/>
              </a:rPr>
              <a:t>B</a:t>
            </a:r>
            <a:r>
              <a:rPr lang="fr-FR" sz="3600" b="1" dirty="0">
                <a:latin typeface="Times New Roman" panose="02020603050405020304" pitchFamily="18" charset="0"/>
                <a:cs typeface="Times New Roman" panose="02020603050405020304" pitchFamily="18" charset="0"/>
              </a:rPr>
              <a:t> dans la mesure où il peut obtenir de </a:t>
            </a:r>
            <a:r>
              <a:rPr lang="fr-FR" sz="3600" b="1" i="1" dirty="0">
                <a:latin typeface="Times New Roman" panose="02020603050405020304" pitchFamily="18" charset="0"/>
                <a:cs typeface="Times New Roman" panose="02020603050405020304" pitchFamily="18" charset="0"/>
              </a:rPr>
              <a:t>B</a:t>
            </a:r>
            <a:r>
              <a:rPr lang="fr-FR" sz="3600" b="1" dirty="0">
                <a:latin typeface="Times New Roman" panose="02020603050405020304" pitchFamily="18" charset="0"/>
                <a:cs typeface="Times New Roman" panose="02020603050405020304" pitchFamily="18" charset="0"/>
              </a:rPr>
              <a:t> qu’il fasse quelque chose qu’il n’aurait pas fait autrement », il suppose implicitement que </a:t>
            </a:r>
            <a:r>
              <a:rPr lang="fr-FR" sz="3600" b="1" i="1" dirty="0">
                <a:latin typeface="Times New Roman" panose="02020603050405020304" pitchFamily="18" charset="0"/>
                <a:cs typeface="Times New Roman" panose="02020603050405020304" pitchFamily="18" charset="0"/>
              </a:rPr>
              <a:t>B</a:t>
            </a:r>
            <a:r>
              <a:rPr lang="fr-FR" sz="3600" b="1" dirty="0">
                <a:latin typeface="Times New Roman" panose="02020603050405020304" pitchFamily="18" charset="0"/>
                <a:cs typeface="Times New Roman" panose="02020603050405020304" pitchFamily="18" charset="0"/>
              </a:rPr>
              <a:t> avait un intérêt différent avant l’exercice par </a:t>
            </a:r>
            <a:r>
              <a:rPr lang="fr-FR" sz="3600" b="1" i="1" dirty="0">
                <a:latin typeface="Times New Roman" panose="02020603050405020304" pitchFamily="18" charset="0"/>
                <a:cs typeface="Times New Roman" panose="02020603050405020304" pitchFamily="18" charset="0"/>
              </a:rPr>
              <a:t>A</a:t>
            </a:r>
            <a:r>
              <a:rPr lang="fr-FR" sz="3600" b="1" dirty="0">
                <a:latin typeface="Times New Roman" panose="02020603050405020304" pitchFamily="18" charset="0"/>
                <a:cs typeface="Times New Roman" panose="02020603050405020304" pitchFamily="18" charset="0"/>
              </a:rPr>
              <a:t> de son pouvoir.</a:t>
            </a:r>
          </a:p>
        </p:txBody>
      </p:sp>
    </p:spTree>
    <p:extLst>
      <p:ext uri="{BB962C8B-B14F-4D97-AF65-F5344CB8AC3E}">
        <p14:creationId xmlns:p14="http://schemas.microsoft.com/office/powerpoint/2010/main" val="91555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La notion de pouvoir chez Max Weber</a:t>
            </a:r>
            <a:endParaRPr lang="fr-FR" sz="2800" b="1" dirty="0">
              <a:solidFill>
                <a:srgbClr val="0070C0"/>
              </a:solidFill>
            </a:endParaRPr>
          </a:p>
        </p:txBody>
      </p:sp>
      <p:sp>
        <p:nvSpPr>
          <p:cNvPr id="4" name="ZoneTexte 3"/>
          <p:cNvSpPr txBox="1"/>
          <p:nvPr/>
        </p:nvSpPr>
        <p:spPr>
          <a:xfrm>
            <a:off x="1456827" y="1212561"/>
            <a:ext cx="10854916" cy="5878532"/>
          </a:xfrm>
          <a:prstGeom prst="rect">
            <a:avLst/>
          </a:prstGeom>
          <a:noFill/>
        </p:spPr>
        <p:txBody>
          <a:bodyPr wrap="square" rtlCol="0">
            <a:spAutoFit/>
          </a:bodyPr>
          <a:lstStyle/>
          <a:p>
            <a:pPr lvl="0">
              <a:defRPr sz="1800">
                <a:solidFill>
                  <a:srgbClr val="000000"/>
                </a:solidFill>
                <a:uFillTx/>
              </a:defRPr>
            </a:pPr>
            <a:r>
              <a:rPr lang="fr-FR" sz="3600" b="1" dirty="0">
                <a:uFill>
                  <a:solidFill>
                    <a:srgbClr val="646B86"/>
                  </a:solidFill>
                </a:uFill>
                <a:latin typeface="Times New Roman" panose="02020603050405020304" pitchFamily="18" charset="0"/>
                <a:cs typeface="Times New Roman" panose="02020603050405020304" pitchFamily="18" charset="0"/>
              </a:rPr>
              <a:t>Le pouvoir politique, c'est la domination exercée par une personne ou un groupe de personnes dans une société, dans le but d'organiser celle-ci.</a:t>
            </a:r>
          </a:p>
          <a:p>
            <a:pPr lvl="0">
              <a:defRPr sz="1800">
                <a:solidFill>
                  <a:srgbClr val="000000"/>
                </a:solidFill>
                <a:uFillTx/>
              </a:defRPr>
            </a:pPr>
            <a:endParaRPr lang="fr-FR" sz="3600" b="1" dirty="0">
              <a:uFill>
                <a:solidFill>
                  <a:srgbClr val="646B86"/>
                </a:solidFill>
              </a:uFill>
              <a:latin typeface="Times New Roman" panose="02020603050405020304" pitchFamily="18" charset="0"/>
              <a:cs typeface="Times New Roman" panose="02020603050405020304" pitchFamily="18" charset="0"/>
            </a:endParaRPr>
          </a:p>
          <a:p>
            <a:pPr>
              <a:defRPr sz="1800">
                <a:solidFill>
                  <a:srgbClr val="000000"/>
                </a:solidFill>
                <a:uFillTx/>
              </a:defRPr>
            </a:pPr>
            <a:r>
              <a:rPr lang="fr-FR" sz="2800" b="1" dirty="0">
                <a:uFill>
                  <a:solidFill/>
                </a:uFill>
                <a:latin typeface="Times New Roman" panose="02020603050405020304" pitchFamily="18" charset="0"/>
                <a:cs typeface="Times New Roman" panose="02020603050405020304" pitchFamily="18" charset="0"/>
              </a:rPr>
              <a:t>Le pouvoir est la faculté et la possibilité dont un ou plusieurs individus ou groupes d’individus disposent pour appliquer, faire accepter, faire exécuter ou imposer - </a:t>
            </a:r>
            <a:r>
              <a:rPr lang="fr-FR" sz="2800" b="1" dirty="0">
                <a:solidFill>
                  <a:srgbClr val="C00000"/>
                </a:solidFill>
                <a:uFill>
                  <a:solidFill/>
                </a:uFill>
                <a:latin typeface="Times New Roman" panose="02020603050405020304" pitchFamily="18" charset="0"/>
                <a:cs typeface="Times New Roman" panose="02020603050405020304" pitchFamily="18" charset="0"/>
              </a:rPr>
              <a:t>fût-ce par la force </a:t>
            </a:r>
            <a:r>
              <a:rPr lang="fr-FR" sz="2800" b="1" dirty="0">
                <a:uFill>
                  <a:solidFill/>
                </a:uFill>
                <a:latin typeface="Times New Roman" panose="02020603050405020304" pitchFamily="18" charset="0"/>
                <a:cs typeface="Times New Roman" panose="02020603050405020304" pitchFamily="18" charset="0"/>
              </a:rPr>
              <a:t>- des décisions d’ordre physique, moral, intellectuel ou psychologique,  à un ou plusieurs individus ou groupes d’individus - dans des domaines variés tels que la culture, l’économie (finances, industrie, sociotechnique) ou la politique.</a:t>
            </a:r>
          </a:p>
          <a:p>
            <a:pPr lvl="0">
              <a:defRPr sz="1800">
                <a:solidFill>
                  <a:srgbClr val="000000"/>
                </a:solidFill>
                <a:uFillTx/>
              </a:defRPr>
            </a:pPr>
            <a:endParaRPr lang="fr-FR" sz="3200" b="1" dirty="0">
              <a:uFill>
                <a:solidFill>
                  <a:srgbClr val="646B86"/>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67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La notion de pouvoir chez Max Weber</a:t>
            </a:r>
            <a:endParaRPr lang="fr-FR" sz="2800" b="1" dirty="0">
              <a:solidFill>
                <a:srgbClr val="0070C0"/>
              </a:solidFill>
            </a:endParaRPr>
          </a:p>
        </p:txBody>
      </p:sp>
      <p:sp>
        <p:nvSpPr>
          <p:cNvPr id="4" name="ZoneTexte 3"/>
          <p:cNvSpPr txBox="1"/>
          <p:nvPr/>
        </p:nvSpPr>
        <p:spPr>
          <a:xfrm>
            <a:off x="1456827" y="1212561"/>
            <a:ext cx="10854916" cy="3908762"/>
          </a:xfrm>
          <a:prstGeom prst="rect">
            <a:avLst/>
          </a:prstGeom>
          <a:noFill/>
        </p:spPr>
        <p:txBody>
          <a:bodyPr wrap="square" rtlCol="0">
            <a:spAutoFit/>
          </a:bodyPr>
          <a:lstStyle/>
          <a:p>
            <a:pPr lvl="0">
              <a:defRPr sz="1800">
                <a:uFillTx/>
              </a:defRPr>
            </a:pPr>
            <a:r>
              <a:rPr lang="fr-FR" sz="3600" b="1" dirty="0">
                <a:uFill>
                  <a:solidFill/>
                </a:uFill>
                <a:latin typeface="Times New Roman" panose="02020603050405020304" pitchFamily="18" charset="0"/>
                <a:cs typeface="Times New Roman" panose="02020603050405020304" pitchFamily="18" charset="0"/>
              </a:rPr>
              <a:t>Le pouvoir est la capacité à « </a:t>
            </a:r>
            <a:r>
              <a:rPr lang="fr-FR" sz="3600" b="1" dirty="0">
                <a:solidFill>
                  <a:srgbClr val="C00000"/>
                </a:solidFill>
                <a:uFill>
                  <a:solidFill/>
                </a:uFill>
                <a:latin typeface="Times New Roman" panose="02020603050405020304" pitchFamily="18" charset="0"/>
                <a:cs typeface="Times New Roman" panose="02020603050405020304" pitchFamily="18" charset="0"/>
              </a:rPr>
              <a:t>imposer sa volonté </a:t>
            </a:r>
            <a:r>
              <a:rPr lang="fr-FR" sz="3600" b="1" dirty="0">
                <a:uFill>
                  <a:solidFill/>
                </a:uFill>
                <a:latin typeface="Times New Roman" panose="02020603050405020304" pitchFamily="18" charset="0"/>
                <a:cs typeface="Times New Roman" panose="02020603050405020304" pitchFamily="18" charset="0"/>
              </a:rPr>
              <a:t>dans le cadre d’une relation sociale, malgré les résistances éventuelles, quelque soit le fondement sur lequel repose cette éventualité ». L’exercice du pouvoir implique de trouver des personnes qui ont une disposition acquise à </a:t>
            </a:r>
            <a:r>
              <a:rPr lang="fr-FR" sz="3600" b="1" dirty="0">
                <a:solidFill>
                  <a:srgbClr val="C00000"/>
                </a:solidFill>
                <a:uFill>
                  <a:solidFill/>
                </a:uFill>
                <a:latin typeface="Times New Roman" panose="02020603050405020304" pitchFamily="18" charset="0"/>
                <a:cs typeface="Times New Roman" panose="02020603050405020304" pitchFamily="18" charset="0"/>
              </a:rPr>
              <a:t>l’obéissance</a:t>
            </a:r>
            <a:r>
              <a:rPr lang="fr-FR" sz="3600" b="1" dirty="0">
                <a:uFill>
                  <a:solidFill/>
                </a:uFill>
                <a:latin typeface="Times New Roman" panose="02020603050405020304" pitchFamily="18" charset="0"/>
                <a:cs typeface="Times New Roman" panose="02020603050405020304" pitchFamily="18" charset="0"/>
              </a:rPr>
              <a:t>. </a:t>
            </a:r>
          </a:p>
          <a:p>
            <a:pPr lvl="0">
              <a:defRPr sz="1800">
                <a:solidFill>
                  <a:srgbClr val="000000"/>
                </a:solidFill>
                <a:uFillTx/>
              </a:defRPr>
            </a:pPr>
            <a:endParaRPr lang="fr-FR" sz="3200" b="1" dirty="0">
              <a:uFill>
                <a:solidFill>
                  <a:srgbClr val="646B86"/>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328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La notion de pouvoir chez Max Weber</a:t>
            </a:r>
            <a:endParaRPr lang="fr-FR" sz="2800" b="1" dirty="0">
              <a:solidFill>
                <a:srgbClr val="0070C0"/>
              </a:solidFill>
            </a:endParaRPr>
          </a:p>
        </p:txBody>
      </p:sp>
      <p:sp>
        <p:nvSpPr>
          <p:cNvPr id="4" name="ZoneTexte 3"/>
          <p:cNvSpPr txBox="1"/>
          <p:nvPr/>
        </p:nvSpPr>
        <p:spPr>
          <a:xfrm>
            <a:off x="1456827" y="1212561"/>
            <a:ext cx="10854916" cy="5070106"/>
          </a:xfrm>
          <a:prstGeom prst="rect">
            <a:avLst/>
          </a:prstGeom>
          <a:noFill/>
        </p:spPr>
        <p:txBody>
          <a:bodyPr wrap="square" rtlCol="0">
            <a:spAutoFit/>
          </a:bodyPr>
          <a:lstStyle/>
          <a:p>
            <a:pPr marL="524256" lvl="0" indent="-524256" defTabSz="1300480">
              <a:lnSpc>
                <a:spcPct val="90000"/>
              </a:lnSpc>
              <a:spcBef>
                <a:spcPts val="400"/>
              </a:spcBef>
              <a:buClr>
                <a:srgbClr val="D16349"/>
              </a:buClr>
              <a:buSzPct val="85000"/>
              <a:buFont typeface="Wingdings2"/>
              <a:defRPr sz="1800"/>
            </a:pPr>
            <a:r>
              <a:rPr lang="fr-FR" sz="3200" b="1" dirty="0">
                <a:uFill>
                  <a:solidFill/>
                </a:uFill>
                <a:latin typeface="Georgia"/>
                <a:ea typeface="Georgia"/>
                <a:cs typeface="Georgia"/>
                <a:sym typeface="Georgia"/>
              </a:rPr>
              <a:t>"</a:t>
            </a:r>
            <a:r>
              <a:rPr lang="fr-FR" sz="3200" b="1" dirty="0">
                <a:solidFill>
                  <a:srgbClr val="C00000"/>
                </a:solidFill>
                <a:uFill>
                  <a:solidFill/>
                </a:uFill>
                <a:latin typeface="Georgia"/>
                <a:ea typeface="Georgia"/>
                <a:cs typeface="Georgia"/>
                <a:sym typeface="Georgia"/>
              </a:rPr>
              <a:t>Le pouvoir politique, c'est le monopole de la violence légitime </a:t>
            </a:r>
            <a:r>
              <a:rPr lang="fr-FR" sz="3200" b="1" dirty="0">
                <a:uFill>
                  <a:solidFill/>
                </a:uFill>
                <a:latin typeface="Georgia"/>
                <a:ea typeface="Georgia"/>
                <a:cs typeface="Georgia"/>
                <a:sym typeface="Georgia"/>
              </a:rPr>
              <a:t>» (Max Weber).</a:t>
            </a:r>
          </a:p>
          <a:p>
            <a:pPr marL="524256" lvl="0" indent="-524256" defTabSz="1300480">
              <a:lnSpc>
                <a:spcPct val="90000"/>
              </a:lnSpc>
              <a:spcBef>
                <a:spcPts val="400"/>
              </a:spcBef>
              <a:buClr>
                <a:srgbClr val="D16349"/>
              </a:buClr>
              <a:buSzPct val="85000"/>
              <a:buFont typeface="Wingdings2"/>
              <a:defRPr sz="1800"/>
            </a:pPr>
            <a:r>
              <a:rPr lang="fr-FR" sz="3200" b="1" dirty="0">
                <a:uFill>
                  <a:solidFill/>
                </a:uFill>
                <a:latin typeface="Georgia"/>
                <a:ea typeface="Georgia"/>
                <a:cs typeface="Georgia"/>
                <a:sym typeface="Georgia"/>
              </a:rPr>
              <a:t>La violence légitime, c'est la violence qui est reconnue par tous comme légitime, c'est à dire nécessaire au bon fonctionnement de la communauté.</a:t>
            </a:r>
          </a:p>
          <a:p>
            <a:pPr marL="524256" lvl="0" indent="-524256" defTabSz="1300480">
              <a:lnSpc>
                <a:spcPct val="90000"/>
              </a:lnSpc>
              <a:spcBef>
                <a:spcPts val="400"/>
              </a:spcBef>
              <a:buClr>
                <a:srgbClr val="D16349"/>
              </a:buClr>
              <a:buSzPct val="85000"/>
              <a:buFont typeface="Wingdings2"/>
              <a:defRPr sz="1800"/>
            </a:pPr>
            <a:r>
              <a:rPr lang="fr-FR" sz="3200" b="1" dirty="0">
                <a:uFill>
                  <a:solidFill/>
                </a:uFill>
                <a:latin typeface="Georgia"/>
                <a:ea typeface="Georgia"/>
                <a:cs typeface="Georgia"/>
                <a:sym typeface="Georgia"/>
              </a:rPr>
              <a:t>L'armée, la police, la justice, sont des instruments de cette "violence légitime", qui permet d'empêcher ou de punir les cas de </a:t>
            </a:r>
            <a:r>
              <a:rPr lang="fr-FR" sz="3200" b="1" dirty="0">
                <a:solidFill>
                  <a:srgbClr val="C00000"/>
                </a:solidFill>
                <a:uFill>
                  <a:solidFill/>
                </a:uFill>
                <a:latin typeface="Georgia"/>
                <a:ea typeface="Georgia"/>
                <a:cs typeface="Georgia"/>
                <a:sym typeface="Georgia"/>
              </a:rPr>
              <a:t>violence individuelle</a:t>
            </a:r>
            <a:r>
              <a:rPr lang="fr-FR" sz="3200" b="1" dirty="0">
                <a:uFill>
                  <a:solidFill/>
                </a:uFill>
                <a:latin typeface="Georgia"/>
                <a:ea typeface="Georgia"/>
                <a:cs typeface="Georgia"/>
                <a:sym typeface="Georgia"/>
              </a:rPr>
              <a:t> (interdire de se faire justice soi-même, c'est lutter contre la Loi du plus fort).</a:t>
            </a:r>
          </a:p>
        </p:txBody>
      </p:sp>
    </p:spTree>
    <p:extLst>
      <p:ext uri="{BB962C8B-B14F-4D97-AF65-F5344CB8AC3E}">
        <p14:creationId xmlns:p14="http://schemas.microsoft.com/office/powerpoint/2010/main" val="198716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Les trois types de domination selon Max Weber</a:t>
            </a:r>
            <a:endParaRPr lang="fr-FR" sz="2800" b="1" dirty="0">
              <a:solidFill>
                <a:srgbClr val="0070C0"/>
              </a:solidFill>
            </a:endParaRPr>
          </a:p>
        </p:txBody>
      </p:sp>
      <p:sp>
        <p:nvSpPr>
          <p:cNvPr id="4" name="ZoneTexte 3"/>
          <p:cNvSpPr txBox="1"/>
          <p:nvPr/>
        </p:nvSpPr>
        <p:spPr>
          <a:xfrm>
            <a:off x="1456827" y="1212561"/>
            <a:ext cx="10854916" cy="4626908"/>
          </a:xfrm>
          <a:prstGeom prst="rect">
            <a:avLst/>
          </a:prstGeom>
          <a:noFill/>
        </p:spPr>
        <p:txBody>
          <a:bodyPr wrap="square" rtlCol="0">
            <a:spAutoFit/>
          </a:bodyPr>
          <a:lstStyle/>
          <a:p>
            <a:pPr marL="446588" lvl="0" indent="-446588" defTabSz="1300480">
              <a:lnSpc>
                <a:spcPct val="80000"/>
              </a:lnSpc>
              <a:spcBef>
                <a:spcPts val="400"/>
              </a:spcBef>
              <a:buClr>
                <a:srgbClr val="D16349"/>
              </a:buClr>
              <a:buSzPct val="85000"/>
              <a:buFont typeface="Wingdings2"/>
              <a:defRPr sz="1800"/>
            </a:pPr>
            <a:r>
              <a:rPr lang="fr-FR" sz="3600" b="1" i="1" dirty="0">
                <a:solidFill>
                  <a:srgbClr val="C00000"/>
                </a:solidFill>
                <a:uFill>
                  <a:solidFill/>
                </a:uFill>
                <a:latin typeface="Georgia"/>
                <a:ea typeface="Georgia"/>
                <a:cs typeface="Georgia"/>
                <a:sym typeface="Georgia"/>
              </a:rPr>
              <a:t>La domination traditionnelle</a:t>
            </a:r>
            <a:r>
              <a:rPr lang="fr-FR" sz="3600" dirty="0">
                <a:solidFill>
                  <a:srgbClr val="C00000"/>
                </a:solidFill>
                <a:uFill>
                  <a:solidFill/>
                </a:uFill>
                <a:latin typeface="Georgia"/>
                <a:ea typeface="Georgia"/>
                <a:cs typeface="Georgia"/>
                <a:sym typeface="Georgia"/>
              </a:rPr>
              <a:t> </a:t>
            </a:r>
            <a:r>
              <a:rPr lang="fr-FR" sz="3600" i="1" dirty="0">
                <a:uFill>
                  <a:solidFill/>
                </a:uFill>
                <a:latin typeface="Georgia"/>
                <a:ea typeface="Georgia"/>
                <a:cs typeface="Georgia"/>
                <a:sym typeface="Georgia"/>
              </a:rPr>
              <a:t>: </a:t>
            </a:r>
          </a:p>
          <a:p>
            <a:pPr marL="446588" lvl="0" indent="-446588" defTabSz="1300480">
              <a:lnSpc>
                <a:spcPct val="80000"/>
              </a:lnSpc>
              <a:spcBef>
                <a:spcPts val="400"/>
              </a:spcBef>
              <a:buClr>
                <a:srgbClr val="D16349"/>
              </a:buClr>
              <a:buSzPct val="85000"/>
              <a:buFont typeface="Wingdings2"/>
              <a:defRPr sz="1800"/>
            </a:pPr>
            <a:endParaRPr lang="fr-FR" sz="3600" i="1" dirty="0">
              <a:uFill>
                <a:solidFill/>
              </a:uFill>
              <a:latin typeface="Georgia"/>
              <a:ea typeface="Georgia"/>
              <a:cs typeface="Georgia"/>
              <a:sym typeface="Georgia"/>
            </a:endParaRPr>
          </a:p>
          <a:p>
            <a:pPr marL="446588" lvl="0" indent="-446588" defTabSz="1300480">
              <a:lnSpc>
                <a:spcPct val="80000"/>
              </a:lnSpc>
              <a:spcBef>
                <a:spcPts val="400"/>
              </a:spcBef>
              <a:buClr>
                <a:srgbClr val="D16349"/>
              </a:buClr>
              <a:buSzPct val="85000"/>
              <a:buFont typeface="Wingdings2"/>
              <a:defRPr sz="1800"/>
            </a:pPr>
            <a:r>
              <a:rPr lang="fr-FR" sz="3600" i="1" dirty="0">
                <a:uFill>
                  <a:solidFill/>
                </a:uFill>
                <a:latin typeface="Georgia"/>
                <a:ea typeface="Georgia"/>
                <a:cs typeface="Georgia"/>
                <a:sym typeface="Georgia"/>
              </a:rPr>
              <a:t>le chef est chef en raison de ses ascendances divines, de ses pouvoirs mystiques, de son lien avec l'au-delà... (Ex. Pharaon, Louis XIV …). La domination traditionnelle, c'est la fusion originelle de l'occulte et du politique. Celui qui, dans le groupe, peut revendiquer un lien quelconque avec l'au-delà, se trouve en mesure de revendiquer le pouvoir politique...</a:t>
            </a:r>
          </a:p>
        </p:txBody>
      </p:sp>
    </p:spTree>
    <p:extLst>
      <p:ext uri="{BB962C8B-B14F-4D97-AF65-F5344CB8AC3E}">
        <p14:creationId xmlns:p14="http://schemas.microsoft.com/office/powerpoint/2010/main" val="282150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Les trois types de domination selon Max Weber</a:t>
            </a:r>
            <a:endParaRPr lang="fr-FR" sz="2800" b="1" dirty="0">
              <a:solidFill>
                <a:srgbClr val="0070C0"/>
              </a:solidFill>
            </a:endParaRPr>
          </a:p>
        </p:txBody>
      </p:sp>
      <p:sp>
        <p:nvSpPr>
          <p:cNvPr id="4" name="ZoneTexte 3"/>
          <p:cNvSpPr txBox="1"/>
          <p:nvPr/>
        </p:nvSpPr>
        <p:spPr>
          <a:xfrm>
            <a:off x="1456827" y="1212561"/>
            <a:ext cx="10854916" cy="5070106"/>
          </a:xfrm>
          <a:prstGeom prst="rect">
            <a:avLst/>
          </a:prstGeom>
          <a:noFill/>
        </p:spPr>
        <p:txBody>
          <a:bodyPr wrap="square" rtlCol="0">
            <a:spAutoFit/>
          </a:bodyPr>
          <a:lstStyle/>
          <a:p>
            <a:pPr marL="446588" lvl="0" indent="-446588" defTabSz="1300480">
              <a:lnSpc>
                <a:spcPct val="80000"/>
              </a:lnSpc>
              <a:spcBef>
                <a:spcPts val="400"/>
              </a:spcBef>
              <a:buClr>
                <a:srgbClr val="D16349"/>
              </a:buClr>
              <a:buSzPct val="85000"/>
              <a:buFont typeface="Wingdings2"/>
              <a:defRPr sz="1800"/>
            </a:pPr>
            <a:r>
              <a:rPr lang="fr-FR" sz="3600" b="1" i="1" dirty="0">
                <a:solidFill>
                  <a:srgbClr val="C00000"/>
                </a:solidFill>
                <a:uFill>
                  <a:solidFill/>
                </a:uFill>
                <a:latin typeface="Georgia"/>
                <a:ea typeface="Georgia"/>
                <a:cs typeface="Georgia"/>
                <a:sym typeface="Georgia"/>
              </a:rPr>
              <a:t>La domination traditionnelle</a:t>
            </a:r>
            <a:r>
              <a:rPr lang="fr-FR" sz="3600" dirty="0">
                <a:solidFill>
                  <a:srgbClr val="C00000"/>
                </a:solidFill>
                <a:uFill>
                  <a:solidFill/>
                </a:uFill>
                <a:latin typeface="Georgia"/>
                <a:ea typeface="Georgia"/>
                <a:cs typeface="Georgia"/>
                <a:sym typeface="Georgia"/>
              </a:rPr>
              <a:t> </a:t>
            </a:r>
            <a:r>
              <a:rPr lang="fr-FR" sz="3600" i="1" dirty="0">
                <a:uFill>
                  <a:solidFill/>
                </a:uFill>
                <a:latin typeface="Georgia"/>
                <a:ea typeface="Georgia"/>
                <a:cs typeface="Georgia"/>
                <a:sym typeface="Georgia"/>
              </a:rPr>
              <a:t>: </a:t>
            </a:r>
          </a:p>
          <a:p>
            <a:pPr marL="446588" lvl="0" indent="-446588" defTabSz="1300480">
              <a:lnSpc>
                <a:spcPct val="80000"/>
              </a:lnSpc>
              <a:spcBef>
                <a:spcPts val="400"/>
              </a:spcBef>
              <a:buClr>
                <a:srgbClr val="D16349"/>
              </a:buClr>
              <a:buSzPct val="85000"/>
              <a:buFont typeface="Wingdings2"/>
              <a:defRPr sz="1800"/>
            </a:pPr>
            <a:endParaRPr lang="fr-FR" sz="3600" i="1" dirty="0">
              <a:uFill>
                <a:solidFill/>
              </a:uFill>
              <a:latin typeface="Georgia"/>
              <a:ea typeface="Georgia"/>
              <a:cs typeface="Georgia"/>
              <a:sym typeface="Georgia"/>
            </a:endParaRPr>
          </a:p>
          <a:p>
            <a:pPr marL="446588" lvl="0" indent="-446588" defTabSz="1300480">
              <a:lnSpc>
                <a:spcPct val="80000"/>
              </a:lnSpc>
              <a:spcBef>
                <a:spcPts val="400"/>
              </a:spcBef>
              <a:buClr>
                <a:srgbClr val="D16349"/>
              </a:buClr>
              <a:buSzPct val="85000"/>
              <a:buFont typeface="Wingdings2"/>
              <a:defRPr sz="1800"/>
            </a:pPr>
            <a:r>
              <a:rPr lang="fr-FR" sz="3600" dirty="0">
                <a:uFill>
                  <a:solidFill/>
                </a:uFill>
                <a:latin typeface="Georgia"/>
                <a:ea typeface="Georgia"/>
                <a:cs typeface="Georgia"/>
                <a:sym typeface="Georgia"/>
              </a:rPr>
              <a:t>Cette légitimité repose sur le caractère obligatoire de la règle coutumière (selon les coutumes, les traditions). Dans la société féodale on obéit par tradition au roi, au seigneur, au chef de tribu. La volonté du changement est difficile car elle rencontre de l'opposition. Les limites de ce type de pouvoir sont définies par la coutume elle-même. Lorsque la coutume n'a pas fixé de limites, le chef possède le pouvoir absolu, soumis à ses limites.</a:t>
            </a:r>
          </a:p>
        </p:txBody>
      </p:sp>
    </p:spTree>
    <p:extLst>
      <p:ext uri="{BB962C8B-B14F-4D97-AF65-F5344CB8AC3E}">
        <p14:creationId xmlns:p14="http://schemas.microsoft.com/office/powerpoint/2010/main" val="87006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Les trois types de domination selon Max Weber</a:t>
            </a:r>
            <a:endParaRPr lang="fr-FR" sz="2800" b="1" dirty="0">
              <a:solidFill>
                <a:srgbClr val="0070C0"/>
              </a:solidFill>
            </a:endParaRPr>
          </a:p>
        </p:txBody>
      </p:sp>
      <p:sp>
        <p:nvSpPr>
          <p:cNvPr id="4" name="ZoneTexte 3"/>
          <p:cNvSpPr txBox="1"/>
          <p:nvPr/>
        </p:nvSpPr>
        <p:spPr>
          <a:xfrm>
            <a:off x="1456827" y="1212561"/>
            <a:ext cx="10854916" cy="3740511"/>
          </a:xfrm>
          <a:prstGeom prst="rect">
            <a:avLst/>
          </a:prstGeom>
          <a:noFill/>
        </p:spPr>
        <p:txBody>
          <a:bodyPr wrap="square" rtlCol="0">
            <a:spAutoFit/>
          </a:bodyPr>
          <a:lstStyle/>
          <a:p>
            <a:pPr marL="446588" lvl="0" indent="-446588" defTabSz="1300480">
              <a:lnSpc>
                <a:spcPct val="80000"/>
              </a:lnSpc>
              <a:spcBef>
                <a:spcPts val="400"/>
              </a:spcBef>
              <a:buClr>
                <a:srgbClr val="D16349"/>
              </a:buClr>
              <a:buSzPct val="85000"/>
              <a:buFont typeface="Wingdings2"/>
              <a:defRPr sz="1800"/>
            </a:pPr>
            <a:r>
              <a:rPr lang="fr-FR" sz="3600" b="1" i="1" dirty="0">
                <a:solidFill>
                  <a:srgbClr val="C00000"/>
                </a:solidFill>
                <a:uFill>
                  <a:solidFill/>
                </a:uFill>
                <a:latin typeface="Georgia"/>
                <a:ea typeface="Georgia"/>
                <a:cs typeface="Georgia"/>
                <a:sym typeface="Georgia"/>
              </a:rPr>
              <a:t>La domination charismatique</a:t>
            </a:r>
            <a:r>
              <a:rPr lang="fr-FR" sz="3600" dirty="0">
                <a:solidFill>
                  <a:srgbClr val="C00000"/>
                </a:solidFill>
                <a:uFill>
                  <a:solidFill/>
                </a:uFill>
                <a:latin typeface="Georgia"/>
                <a:ea typeface="Georgia"/>
                <a:cs typeface="Georgia"/>
                <a:sym typeface="Georgia"/>
              </a:rPr>
              <a:t> </a:t>
            </a:r>
            <a:r>
              <a:rPr lang="fr-FR" sz="3600" i="1" dirty="0">
                <a:uFill>
                  <a:solidFill/>
                </a:uFill>
                <a:latin typeface="Georgia"/>
                <a:ea typeface="Georgia"/>
                <a:cs typeface="Georgia"/>
                <a:sym typeface="Georgia"/>
              </a:rPr>
              <a:t>: </a:t>
            </a:r>
          </a:p>
          <a:p>
            <a:pPr marL="446588" lvl="0" indent="-446588" defTabSz="1300480">
              <a:lnSpc>
                <a:spcPct val="80000"/>
              </a:lnSpc>
              <a:spcBef>
                <a:spcPts val="400"/>
              </a:spcBef>
              <a:buClr>
                <a:srgbClr val="D16349"/>
              </a:buClr>
              <a:buSzPct val="85000"/>
              <a:buFont typeface="Wingdings2"/>
              <a:defRPr sz="1800"/>
            </a:pPr>
            <a:endParaRPr lang="fr-FR" sz="3600" i="1" dirty="0">
              <a:uFill>
                <a:solidFill/>
              </a:uFill>
              <a:latin typeface="Georgia"/>
              <a:ea typeface="Georgia"/>
              <a:cs typeface="Georgia"/>
              <a:sym typeface="Georgia"/>
            </a:endParaRPr>
          </a:p>
          <a:p>
            <a:pPr marL="407754" lvl="0" indent="-407754" defTabSz="1300480">
              <a:lnSpc>
                <a:spcPct val="80000"/>
              </a:lnSpc>
              <a:spcBef>
                <a:spcPts val="400"/>
              </a:spcBef>
              <a:buClr>
                <a:srgbClr val="D16349"/>
              </a:buClr>
              <a:buSzPct val="85000"/>
              <a:buFont typeface="Wingdings2"/>
              <a:defRPr sz="1800"/>
            </a:pPr>
            <a:r>
              <a:rPr lang="fr-FR" sz="3600" i="1" dirty="0">
                <a:uFill>
                  <a:solidFill/>
                </a:uFill>
                <a:latin typeface="Georgia"/>
                <a:ea typeface="Georgia"/>
                <a:cs typeface="Georgia"/>
                <a:sym typeface="Georgia"/>
              </a:rPr>
              <a:t>C'est une légitimation du pouvoir politique : en raison de son comportement héroïque, de son charisme, de l'admiration qu'un être suscite, celui-ci est considéré comme le chef naturel, spontanément plébiscité... Comme l'"homme providentiel".</a:t>
            </a:r>
          </a:p>
        </p:txBody>
      </p:sp>
    </p:spTree>
    <p:extLst>
      <p:ext uri="{BB962C8B-B14F-4D97-AF65-F5344CB8AC3E}">
        <p14:creationId xmlns:p14="http://schemas.microsoft.com/office/powerpoint/2010/main" val="415691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Les trois types de domination selon Max Weber</a:t>
            </a:r>
            <a:endParaRPr lang="fr-FR" sz="2800" b="1" dirty="0">
              <a:solidFill>
                <a:srgbClr val="0070C0"/>
              </a:solidFill>
            </a:endParaRPr>
          </a:p>
        </p:txBody>
      </p:sp>
      <p:sp>
        <p:nvSpPr>
          <p:cNvPr id="4" name="ZoneTexte 3"/>
          <p:cNvSpPr txBox="1"/>
          <p:nvPr/>
        </p:nvSpPr>
        <p:spPr>
          <a:xfrm>
            <a:off x="1456827" y="1212561"/>
            <a:ext cx="10854916" cy="5808770"/>
          </a:xfrm>
          <a:prstGeom prst="rect">
            <a:avLst/>
          </a:prstGeom>
          <a:noFill/>
        </p:spPr>
        <p:txBody>
          <a:bodyPr wrap="square" rtlCol="0">
            <a:spAutoFit/>
          </a:bodyPr>
          <a:lstStyle/>
          <a:p>
            <a:pPr marL="446588" lvl="0" indent="-446588" defTabSz="1300480">
              <a:lnSpc>
                <a:spcPct val="80000"/>
              </a:lnSpc>
              <a:spcBef>
                <a:spcPts val="400"/>
              </a:spcBef>
              <a:buClr>
                <a:srgbClr val="D16349"/>
              </a:buClr>
              <a:buSzPct val="85000"/>
              <a:buFont typeface="Wingdings2"/>
              <a:defRPr sz="1800"/>
            </a:pPr>
            <a:r>
              <a:rPr lang="fr-FR" sz="3600" b="1" i="1" dirty="0">
                <a:solidFill>
                  <a:srgbClr val="C00000"/>
                </a:solidFill>
                <a:uFill>
                  <a:solidFill/>
                </a:uFill>
                <a:latin typeface="Georgia"/>
                <a:ea typeface="Georgia"/>
                <a:cs typeface="Georgia"/>
                <a:sym typeface="Georgia"/>
              </a:rPr>
              <a:t>La domination charismatique</a:t>
            </a:r>
            <a:r>
              <a:rPr lang="fr-FR" sz="3600" dirty="0">
                <a:solidFill>
                  <a:srgbClr val="C00000"/>
                </a:solidFill>
                <a:uFill>
                  <a:solidFill/>
                </a:uFill>
                <a:latin typeface="Georgia"/>
                <a:ea typeface="Georgia"/>
                <a:cs typeface="Georgia"/>
                <a:sym typeface="Georgia"/>
              </a:rPr>
              <a:t> </a:t>
            </a:r>
            <a:r>
              <a:rPr lang="fr-FR" sz="3600" i="1" dirty="0">
                <a:uFill>
                  <a:solidFill/>
                </a:uFill>
                <a:latin typeface="Georgia"/>
                <a:ea typeface="Georgia"/>
                <a:cs typeface="Georgia"/>
                <a:sym typeface="Georgia"/>
              </a:rPr>
              <a:t>: </a:t>
            </a:r>
          </a:p>
          <a:p>
            <a:pPr marL="446588" lvl="0" indent="-446588" defTabSz="1300480">
              <a:lnSpc>
                <a:spcPct val="80000"/>
              </a:lnSpc>
              <a:spcBef>
                <a:spcPts val="400"/>
              </a:spcBef>
              <a:buClr>
                <a:srgbClr val="D16349"/>
              </a:buClr>
              <a:buSzPct val="85000"/>
              <a:buFont typeface="Wingdings2"/>
              <a:defRPr sz="1800"/>
            </a:pPr>
            <a:endParaRPr lang="fr-FR" sz="3600" i="1" dirty="0">
              <a:uFill>
                <a:solidFill/>
              </a:uFill>
              <a:latin typeface="Georgia"/>
              <a:ea typeface="Georgia"/>
              <a:cs typeface="Georgia"/>
              <a:sym typeface="Georgia"/>
            </a:endParaRPr>
          </a:p>
          <a:p>
            <a:pPr marL="407754" lvl="0" indent="-407754" defTabSz="1300480">
              <a:lnSpc>
                <a:spcPct val="80000"/>
              </a:lnSpc>
              <a:spcBef>
                <a:spcPts val="400"/>
              </a:spcBef>
              <a:buClr>
                <a:srgbClr val="D16349"/>
              </a:buClr>
              <a:buSzPct val="85000"/>
              <a:buFont typeface="Wingdings2"/>
              <a:defRPr sz="1800"/>
            </a:pPr>
            <a:r>
              <a:rPr lang="fr-FR" sz="3200" dirty="0">
                <a:uFill>
                  <a:solidFill/>
                </a:uFill>
                <a:latin typeface="Georgia"/>
                <a:ea typeface="Georgia"/>
                <a:cs typeface="Georgia"/>
                <a:sym typeface="Georgia"/>
              </a:rPr>
              <a:t>La légitimité est fondée sur la reconnaissance par la société du caractère exceptionnel du chef qui lui permet de se distinguer des autres individus de la société. Cette légitimité repose sur la reconnaissance des gouvernés aux qualités supérieures à la moyenne d'un individu qui selon Pareto, autorisent l'appartenance à l'élite. Cette légitimité a toujours existé que ce soit dans la société féodale ou la société contemporaine et les individus qui l'incarnent sont le plus souvent de fortes personnalités qui vont acquérir par la suite une légitimité légale comme Napoléon, Charles De Gaulle, Hassan II, Arafat (en fait presque tous les leaders des régimes arabes).</a:t>
            </a:r>
          </a:p>
        </p:txBody>
      </p:sp>
    </p:spTree>
    <p:extLst>
      <p:ext uri="{BB962C8B-B14F-4D97-AF65-F5344CB8AC3E}">
        <p14:creationId xmlns:p14="http://schemas.microsoft.com/office/powerpoint/2010/main" val="144727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Les trois types de domination selon Max Weber</a:t>
            </a:r>
            <a:endParaRPr lang="fr-FR" sz="2800" b="1" dirty="0">
              <a:solidFill>
                <a:srgbClr val="0070C0"/>
              </a:solidFill>
            </a:endParaRPr>
          </a:p>
        </p:txBody>
      </p:sp>
      <p:sp>
        <p:nvSpPr>
          <p:cNvPr id="4" name="ZoneTexte 3"/>
          <p:cNvSpPr txBox="1"/>
          <p:nvPr/>
        </p:nvSpPr>
        <p:spPr>
          <a:xfrm>
            <a:off x="1456827" y="1212561"/>
            <a:ext cx="10854916" cy="3740511"/>
          </a:xfrm>
          <a:prstGeom prst="rect">
            <a:avLst/>
          </a:prstGeom>
          <a:noFill/>
        </p:spPr>
        <p:txBody>
          <a:bodyPr wrap="square" rtlCol="0">
            <a:spAutoFit/>
          </a:bodyPr>
          <a:lstStyle/>
          <a:p>
            <a:pPr marL="446588" lvl="0" indent="-446588" defTabSz="1300480">
              <a:lnSpc>
                <a:spcPct val="80000"/>
              </a:lnSpc>
              <a:spcBef>
                <a:spcPts val="400"/>
              </a:spcBef>
              <a:buClr>
                <a:srgbClr val="D16349"/>
              </a:buClr>
              <a:buSzPct val="85000"/>
              <a:buFont typeface="Wingdings2"/>
              <a:defRPr sz="1800"/>
            </a:pPr>
            <a:r>
              <a:rPr lang="fr-FR" sz="3600" b="1" i="1" dirty="0">
                <a:solidFill>
                  <a:srgbClr val="C00000"/>
                </a:solidFill>
                <a:uFill>
                  <a:solidFill/>
                </a:uFill>
                <a:latin typeface="Georgia"/>
                <a:ea typeface="Georgia"/>
                <a:cs typeface="Georgia"/>
                <a:sym typeface="Georgia"/>
              </a:rPr>
              <a:t>La domination légale-rationnelle</a:t>
            </a:r>
            <a:r>
              <a:rPr lang="fr-FR" sz="3600" dirty="0">
                <a:solidFill>
                  <a:srgbClr val="C00000"/>
                </a:solidFill>
                <a:uFill>
                  <a:solidFill/>
                </a:uFill>
                <a:latin typeface="Georgia"/>
                <a:ea typeface="Georgia"/>
                <a:cs typeface="Georgia"/>
                <a:sym typeface="Georgia"/>
              </a:rPr>
              <a:t> </a:t>
            </a:r>
            <a:r>
              <a:rPr lang="fr-FR" sz="3600" i="1" dirty="0">
                <a:uFill>
                  <a:solidFill/>
                </a:uFill>
                <a:latin typeface="Georgia"/>
                <a:ea typeface="Georgia"/>
                <a:cs typeface="Georgia"/>
                <a:sym typeface="Georgia"/>
              </a:rPr>
              <a:t>: </a:t>
            </a:r>
          </a:p>
          <a:p>
            <a:pPr marL="446588" lvl="0" indent="-446588" defTabSz="1300480">
              <a:lnSpc>
                <a:spcPct val="80000"/>
              </a:lnSpc>
              <a:spcBef>
                <a:spcPts val="400"/>
              </a:spcBef>
              <a:buClr>
                <a:srgbClr val="D16349"/>
              </a:buClr>
              <a:buSzPct val="85000"/>
              <a:buFont typeface="Wingdings2"/>
              <a:defRPr sz="1800"/>
            </a:pPr>
            <a:endParaRPr lang="fr-FR" sz="3600" i="1" dirty="0">
              <a:uFill>
                <a:solidFill/>
              </a:uFill>
              <a:latin typeface="Georgia"/>
              <a:ea typeface="Georgia"/>
              <a:cs typeface="Georgia"/>
              <a:sym typeface="Georgia"/>
            </a:endParaRPr>
          </a:p>
          <a:p>
            <a:pPr marL="407754" lvl="0" indent="-407754" defTabSz="1300480">
              <a:lnSpc>
                <a:spcPct val="80000"/>
              </a:lnSpc>
              <a:spcBef>
                <a:spcPts val="400"/>
              </a:spcBef>
              <a:buClr>
                <a:srgbClr val="D16349"/>
              </a:buClr>
              <a:buSzPct val="85000"/>
              <a:buFont typeface="Wingdings2"/>
              <a:defRPr sz="1800"/>
            </a:pPr>
            <a:r>
              <a:rPr lang="fr-FR" sz="3600" dirty="0">
                <a:uFill>
                  <a:solidFill/>
                </a:uFill>
                <a:latin typeface="Georgia Bold"/>
                <a:ea typeface="Georgia Bold"/>
                <a:cs typeface="Georgia Bold"/>
                <a:sym typeface="Georgia Bold"/>
              </a:rPr>
              <a:t>Celui </a:t>
            </a:r>
            <a:r>
              <a:rPr lang="fr-FR" sz="3600" dirty="0">
                <a:uFill>
                  <a:solidFill/>
                </a:uFill>
                <a:latin typeface="Georgia"/>
                <a:ea typeface="Georgia"/>
                <a:cs typeface="Georgia"/>
                <a:sym typeface="Georgia"/>
              </a:rPr>
              <a:t>qui est à même de gouverner le pays non pas parce qu'il impressionne, mais juste parce qu'il fait bien son travail, par compétence. Actuellement la source de ce type de pouvoir provient essentiellement des </a:t>
            </a:r>
            <a:r>
              <a:rPr lang="fr-FR" sz="3600" dirty="0">
                <a:solidFill>
                  <a:srgbClr val="C00000"/>
                </a:solidFill>
                <a:uFill>
                  <a:solidFill/>
                </a:uFill>
                <a:latin typeface="Georgia"/>
                <a:ea typeface="Georgia"/>
                <a:cs typeface="Georgia"/>
                <a:sym typeface="Georgia"/>
              </a:rPr>
              <a:t>élections</a:t>
            </a:r>
            <a:r>
              <a:rPr lang="fr-FR" sz="3600" dirty="0">
                <a:uFill>
                  <a:solidFill/>
                </a:uFill>
                <a:latin typeface="Georgia"/>
                <a:ea typeface="Georgia"/>
                <a:cs typeface="Georgia"/>
                <a:sym typeface="Georgia"/>
              </a:rPr>
              <a:t>, surtout dans les </a:t>
            </a:r>
            <a:r>
              <a:rPr lang="fr-FR" sz="3600" dirty="0">
                <a:solidFill>
                  <a:srgbClr val="C00000"/>
                </a:solidFill>
                <a:uFill>
                  <a:solidFill/>
                </a:uFill>
                <a:latin typeface="Georgia"/>
                <a:ea typeface="Georgia"/>
                <a:cs typeface="Georgia"/>
                <a:sym typeface="Georgia"/>
              </a:rPr>
              <a:t>régimes démocratiques</a:t>
            </a:r>
            <a:r>
              <a:rPr lang="fr-FR" sz="3600" dirty="0">
                <a:uFill>
                  <a:solidFill/>
                </a:uFill>
                <a:latin typeface="Georgia"/>
                <a:ea typeface="Georgia"/>
                <a:cs typeface="Georgia"/>
                <a:sym typeface="Georgia"/>
              </a:rPr>
              <a:t>.</a:t>
            </a:r>
          </a:p>
        </p:txBody>
      </p:sp>
    </p:spTree>
    <p:extLst>
      <p:ext uri="{BB962C8B-B14F-4D97-AF65-F5344CB8AC3E}">
        <p14:creationId xmlns:p14="http://schemas.microsoft.com/office/powerpoint/2010/main" val="2238252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Les trois types de domination selon Max Weber</a:t>
            </a:r>
            <a:endParaRPr lang="fr-FR" sz="2800" b="1" dirty="0">
              <a:solidFill>
                <a:srgbClr val="0070C0"/>
              </a:solidFill>
            </a:endParaRPr>
          </a:p>
        </p:txBody>
      </p:sp>
      <p:sp>
        <p:nvSpPr>
          <p:cNvPr id="4" name="ZoneTexte 3"/>
          <p:cNvSpPr txBox="1"/>
          <p:nvPr/>
        </p:nvSpPr>
        <p:spPr>
          <a:xfrm>
            <a:off x="1456827" y="1212561"/>
            <a:ext cx="10854916" cy="5808770"/>
          </a:xfrm>
          <a:prstGeom prst="rect">
            <a:avLst/>
          </a:prstGeom>
          <a:noFill/>
        </p:spPr>
        <p:txBody>
          <a:bodyPr wrap="square" rtlCol="0">
            <a:spAutoFit/>
          </a:bodyPr>
          <a:lstStyle/>
          <a:p>
            <a:pPr marL="446588" lvl="0" indent="-446588" defTabSz="1300480">
              <a:lnSpc>
                <a:spcPct val="80000"/>
              </a:lnSpc>
              <a:spcBef>
                <a:spcPts val="400"/>
              </a:spcBef>
              <a:buClr>
                <a:srgbClr val="D16349"/>
              </a:buClr>
              <a:buSzPct val="85000"/>
              <a:buFont typeface="Wingdings2"/>
              <a:defRPr sz="1800"/>
            </a:pPr>
            <a:r>
              <a:rPr lang="fr-FR" sz="3600" b="1" i="1" dirty="0">
                <a:solidFill>
                  <a:srgbClr val="C00000"/>
                </a:solidFill>
                <a:uFill>
                  <a:solidFill/>
                </a:uFill>
                <a:latin typeface="Georgia"/>
                <a:ea typeface="Georgia"/>
                <a:cs typeface="Georgia"/>
                <a:sym typeface="Georgia"/>
              </a:rPr>
              <a:t>La domination légale-rationnelle</a:t>
            </a:r>
            <a:r>
              <a:rPr lang="fr-FR" sz="3600" dirty="0">
                <a:solidFill>
                  <a:srgbClr val="C00000"/>
                </a:solidFill>
                <a:uFill>
                  <a:solidFill/>
                </a:uFill>
                <a:latin typeface="Georgia"/>
                <a:ea typeface="Georgia"/>
                <a:cs typeface="Georgia"/>
                <a:sym typeface="Georgia"/>
              </a:rPr>
              <a:t> </a:t>
            </a:r>
            <a:r>
              <a:rPr lang="fr-FR" sz="3600" i="1" dirty="0">
                <a:uFill>
                  <a:solidFill/>
                </a:uFill>
                <a:latin typeface="Georgia"/>
                <a:ea typeface="Georgia"/>
                <a:cs typeface="Georgia"/>
                <a:sym typeface="Georgia"/>
              </a:rPr>
              <a:t>: </a:t>
            </a:r>
          </a:p>
          <a:p>
            <a:pPr marL="446588" lvl="0" indent="-446588" defTabSz="1300480">
              <a:lnSpc>
                <a:spcPct val="80000"/>
              </a:lnSpc>
              <a:spcBef>
                <a:spcPts val="400"/>
              </a:spcBef>
              <a:buClr>
                <a:srgbClr val="D16349"/>
              </a:buClr>
              <a:buSzPct val="85000"/>
              <a:buFont typeface="Wingdings2"/>
              <a:defRPr sz="1800"/>
            </a:pPr>
            <a:endParaRPr lang="fr-FR" sz="3600" i="1" dirty="0">
              <a:uFill>
                <a:solidFill/>
              </a:uFill>
              <a:latin typeface="Georgia"/>
              <a:ea typeface="Georgia"/>
              <a:cs typeface="Georgia"/>
              <a:sym typeface="Georgia"/>
            </a:endParaRPr>
          </a:p>
          <a:p>
            <a:pPr marL="407754" lvl="0" indent="-407754" defTabSz="1300480">
              <a:lnSpc>
                <a:spcPct val="80000"/>
              </a:lnSpc>
              <a:spcBef>
                <a:spcPts val="400"/>
              </a:spcBef>
              <a:buClr>
                <a:srgbClr val="D16349"/>
              </a:buClr>
              <a:buSzPct val="85000"/>
              <a:buFont typeface="Wingdings2"/>
              <a:defRPr sz="1800"/>
            </a:pPr>
            <a:r>
              <a:rPr lang="fr-FR" sz="3200" b="1" dirty="0">
                <a:uFill>
                  <a:solidFill/>
                </a:uFill>
                <a:latin typeface="Georgia"/>
                <a:ea typeface="Georgia"/>
                <a:cs typeface="Georgia"/>
                <a:sym typeface="Georgia"/>
              </a:rPr>
              <a:t>La légitimité s'appuie sur des lois et des règles impersonnelles</a:t>
            </a:r>
            <a:r>
              <a:rPr lang="fr-FR" sz="3200" dirty="0">
                <a:uFill>
                  <a:solidFill/>
                </a:uFill>
                <a:latin typeface="Georgia"/>
                <a:ea typeface="Georgia"/>
                <a:cs typeface="Georgia"/>
                <a:sym typeface="Georgia"/>
              </a:rPr>
              <a:t>. Elle organise le fonctionnement du pouvoir politique. Cela conduit à une domination de l‘Etat et celle de l'organisation bureaucratique. Cet ensemble est cohérent et logique. La personne a du pouvoir grâce à sa fonction qui représente </a:t>
            </a:r>
            <a:r>
              <a:rPr lang="fr-FR" sz="3200" b="1" dirty="0">
                <a:solidFill>
                  <a:srgbClr val="C00000"/>
                </a:solidFill>
                <a:uFill>
                  <a:solidFill/>
                </a:uFill>
                <a:latin typeface="Georgia"/>
                <a:ea typeface="Georgia"/>
                <a:cs typeface="Georgia"/>
                <a:sym typeface="Georgia"/>
              </a:rPr>
              <a:t>l'autorité légale et non grâce à sa personnalité </a:t>
            </a:r>
            <a:r>
              <a:rPr lang="fr-FR" sz="3200" dirty="0">
                <a:uFill>
                  <a:solidFill/>
                </a:uFill>
                <a:latin typeface="Georgia"/>
                <a:ea typeface="Georgia"/>
                <a:cs typeface="Georgia"/>
                <a:sym typeface="Georgia"/>
              </a:rPr>
              <a:t>(légitimité charismatique). Ces représentants de l'autorité légale reçoivent une partie du pouvoir politique donc leur autorité est légitime. La séparation des pouvoirs (exécutif, législatif et judiciaire) a été instaurée pour qu'aucun individu ne puisse posséder tous les pouvoirs.</a:t>
            </a:r>
          </a:p>
        </p:txBody>
      </p:sp>
    </p:spTree>
    <p:extLst>
      <p:ext uri="{BB962C8B-B14F-4D97-AF65-F5344CB8AC3E}">
        <p14:creationId xmlns:p14="http://schemas.microsoft.com/office/powerpoint/2010/main" val="361038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matricien.files.wordpress.com/2014/09/pyramide-capitaliste-1911.jpg?w=5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321" y="0"/>
            <a:ext cx="6996223" cy="677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735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 principe de la séparation des pouvoirs</a:t>
            </a:r>
            <a:endParaRPr lang="fr-FR" sz="2800" b="1" dirty="0">
              <a:solidFill>
                <a:srgbClr val="0070C0"/>
              </a:solidFill>
            </a:endParaRPr>
          </a:p>
        </p:txBody>
      </p:sp>
      <p:sp>
        <p:nvSpPr>
          <p:cNvPr id="4" name="ZoneTexte 3"/>
          <p:cNvSpPr txBox="1"/>
          <p:nvPr/>
        </p:nvSpPr>
        <p:spPr>
          <a:xfrm>
            <a:off x="1456827" y="1212561"/>
            <a:ext cx="10854916" cy="5607689"/>
          </a:xfrm>
          <a:prstGeom prst="rect">
            <a:avLst/>
          </a:prstGeom>
          <a:noFill/>
        </p:spPr>
        <p:txBody>
          <a:bodyPr wrap="square" rtlCol="0">
            <a:spAutoFit/>
          </a:bodyPr>
          <a:lstStyle/>
          <a:p>
            <a:pPr marL="446588" lvl="0" indent="-446588" defTabSz="1300480">
              <a:lnSpc>
                <a:spcPct val="80000"/>
              </a:lnSpc>
              <a:spcBef>
                <a:spcPts val="400"/>
              </a:spcBef>
              <a:buClr>
                <a:srgbClr val="D16349"/>
              </a:buClr>
              <a:buSzPct val="85000"/>
              <a:buFont typeface="Wingdings2"/>
              <a:defRPr sz="1800"/>
            </a:pPr>
            <a:r>
              <a:rPr lang="fr-FR" sz="3200" dirty="0"/>
              <a:t>La </a:t>
            </a:r>
            <a:r>
              <a:rPr lang="fr-FR" sz="3200" b="1" dirty="0"/>
              <a:t>séparation des pouvoirs</a:t>
            </a:r>
            <a:r>
              <a:rPr lang="fr-FR" sz="3200" dirty="0"/>
              <a:t> est un principe, une théorie, qui préconise que les trois grandes fonctions de l'</a:t>
            </a:r>
            <a:r>
              <a:rPr lang="fr-FR" sz="3200" dirty="0">
                <a:hlinkClick r:id="rId2"/>
              </a:rPr>
              <a:t>Etat</a:t>
            </a:r>
            <a:r>
              <a:rPr lang="fr-FR" sz="3200" dirty="0"/>
              <a:t> (le </a:t>
            </a:r>
            <a:r>
              <a:rPr lang="fr-FR" sz="3200" b="1" dirty="0">
                <a:hlinkClick r:id="rId3"/>
              </a:rPr>
              <a:t>pouvoir exécutif</a:t>
            </a:r>
            <a:r>
              <a:rPr lang="fr-FR" sz="3200" dirty="0"/>
              <a:t>, le </a:t>
            </a:r>
            <a:r>
              <a:rPr lang="fr-FR" sz="3200" b="1" dirty="0">
                <a:hlinkClick r:id="rId4"/>
              </a:rPr>
              <a:t>pouvoir législatif</a:t>
            </a:r>
            <a:r>
              <a:rPr lang="fr-FR" sz="3200" dirty="0"/>
              <a:t> et le </a:t>
            </a:r>
            <a:r>
              <a:rPr lang="fr-FR" sz="3200" b="1" dirty="0">
                <a:hlinkClick r:id="rId5"/>
              </a:rPr>
              <a:t>pouvoir judiciaire</a:t>
            </a:r>
            <a:r>
              <a:rPr lang="fr-FR" sz="3200" dirty="0"/>
              <a:t>) soient chacune exercée par un organe ou une instance différente :</a:t>
            </a:r>
            <a:br>
              <a:rPr lang="fr-FR" sz="3200" dirty="0"/>
            </a:br>
            <a:r>
              <a:rPr lang="fr-FR" sz="3200" dirty="0"/>
              <a:t>- le pouvoir législatif, </a:t>
            </a:r>
            <a:r>
              <a:rPr lang="fr-FR" sz="3200" dirty="0">
                <a:hlinkClick r:id="rId6"/>
              </a:rPr>
              <a:t>dévolu</a:t>
            </a:r>
            <a:r>
              <a:rPr lang="fr-FR" sz="3200" dirty="0"/>
              <a:t> aux </a:t>
            </a:r>
            <a:r>
              <a:rPr lang="fr-FR" sz="3200" b="1" dirty="0"/>
              <a:t>assemblées représentatives</a:t>
            </a:r>
            <a:r>
              <a:rPr lang="fr-FR" sz="3200" dirty="0"/>
              <a:t>, édicte les règles,</a:t>
            </a:r>
            <a:br>
              <a:rPr lang="fr-FR" sz="3200" dirty="0"/>
            </a:br>
            <a:r>
              <a:rPr lang="fr-FR" sz="3200" dirty="0"/>
              <a:t>- le pouvoir exécutif, détenu par le </a:t>
            </a:r>
            <a:r>
              <a:rPr lang="fr-FR" sz="3200" b="1" dirty="0">
                <a:hlinkClick r:id="rId7"/>
              </a:rPr>
              <a:t>gouvernement</a:t>
            </a:r>
            <a:r>
              <a:rPr lang="fr-FR" sz="3200" dirty="0"/>
              <a:t>, exécute les règles, </a:t>
            </a:r>
            <a:br>
              <a:rPr lang="fr-FR" sz="3200" dirty="0"/>
            </a:br>
            <a:r>
              <a:rPr lang="fr-FR" sz="3200" dirty="0"/>
              <a:t>- le pouvoir judiciaire, assuré par les </a:t>
            </a:r>
            <a:r>
              <a:rPr lang="fr-FR" sz="3200" b="1" dirty="0">
                <a:hlinkClick r:id="rId8"/>
              </a:rPr>
              <a:t>juridictions</a:t>
            </a:r>
            <a:r>
              <a:rPr lang="fr-FR" sz="3200" dirty="0"/>
              <a:t>, règle les </a:t>
            </a:r>
            <a:r>
              <a:rPr lang="fr-FR" sz="3200" dirty="0">
                <a:hlinkClick r:id="rId9"/>
              </a:rPr>
              <a:t>litiges</a:t>
            </a:r>
            <a:r>
              <a:rPr lang="fr-FR" sz="3200" dirty="0"/>
              <a:t>.</a:t>
            </a:r>
            <a:br>
              <a:rPr lang="fr-FR" sz="3200" dirty="0"/>
            </a:br>
            <a:r>
              <a:rPr lang="fr-FR" sz="3200" dirty="0"/>
              <a:t>Le contrôle que chacun des trois pouvoirs exerce sur les autres est censé préserver les </a:t>
            </a:r>
            <a:r>
              <a:rPr lang="fr-FR" sz="3200" dirty="0">
                <a:hlinkClick r:id="rId10"/>
              </a:rPr>
              <a:t>citoyens</a:t>
            </a:r>
            <a:r>
              <a:rPr lang="fr-FR" sz="3200" dirty="0"/>
              <a:t> des atteintes à ses </a:t>
            </a:r>
            <a:r>
              <a:rPr lang="fr-FR" sz="3200" dirty="0">
                <a:hlinkClick r:id="rId11"/>
              </a:rPr>
              <a:t>droits fondamentaux</a:t>
            </a:r>
            <a:r>
              <a:rPr lang="fr-FR" sz="3200" dirty="0"/>
              <a:t>. </a:t>
            </a:r>
            <a:endParaRPr lang="fr-FR" sz="2800" dirty="0">
              <a:uFill>
                <a:solidFill/>
              </a:uFill>
              <a:latin typeface="Georgia"/>
              <a:ea typeface="Georgia"/>
              <a:cs typeface="Georgia"/>
              <a:sym typeface="Georgia"/>
            </a:endParaRPr>
          </a:p>
        </p:txBody>
      </p:sp>
    </p:spTree>
    <p:extLst>
      <p:ext uri="{BB962C8B-B14F-4D97-AF65-F5344CB8AC3E}">
        <p14:creationId xmlns:p14="http://schemas.microsoft.com/office/powerpoint/2010/main" val="4178975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 principe de la séparation des pouvoirs</a:t>
            </a:r>
            <a:endParaRPr lang="fr-FR" sz="2800" b="1" dirty="0">
              <a:solidFill>
                <a:srgbClr val="0070C0"/>
              </a:solidFill>
            </a:endParaRPr>
          </a:p>
        </p:txBody>
      </p:sp>
      <p:sp>
        <p:nvSpPr>
          <p:cNvPr id="4" name="ZoneTexte 3"/>
          <p:cNvSpPr txBox="1"/>
          <p:nvPr/>
        </p:nvSpPr>
        <p:spPr>
          <a:xfrm>
            <a:off x="1456827" y="1212561"/>
            <a:ext cx="10854916" cy="5316327"/>
          </a:xfrm>
          <a:prstGeom prst="rect">
            <a:avLst/>
          </a:prstGeom>
          <a:noFill/>
        </p:spPr>
        <p:txBody>
          <a:bodyPr wrap="square" rtlCol="0">
            <a:spAutoFit/>
          </a:bodyPr>
          <a:lstStyle/>
          <a:p>
            <a:pPr marL="446588" lvl="0" indent="-446588" defTabSz="1300480">
              <a:lnSpc>
                <a:spcPct val="80000"/>
              </a:lnSpc>
              <a:spcBef>
                <a:spcPts val="400"/>
              </a:spcBef>
              <a:buClr>
                <a:srgbClr val="D16349"/>
              </a:buClr>
              <a:buSzPct val="85000"/>
              <a:buFont typeface="Wingdings2"/>
              <a:defRPr sz="1800"/>
            </a:pPr>
            <a:r>
              <a:rPr lang="fr-FR" sz="3600" dirty="0"/>
              <a:t>La séparation des pouvoirs est appliquée dans la plupart des Etats </a:t>
            </a:r>
            <a:r>
              <a:rPr lang="fr-FR" sz="3600" dirty="0">
                <a:hlinkClick r:id="rId2" tooltip="Définition de démocratie"/>
              </a:rPr>
              <a:t>démocratiques</a:t>
            </a:r>
            <a:r>
              <a:rPr lang="fr-FR" sz="3600" dirty="0"/>
              <a:t> modernes. Elle est plus ou moins souple car une trop stricte séparation des différents pouvoirs peut conduire à la paralysie des institutions pouvant mener à des coups d’Etat.</a:t>
            </a:r>
          </a:p>
          <a:p>
            <a:pPr marL="446588" lvl="0" indent="-446588" defTabSz="1300480">
              <a:lnSpc>
                <a:spcPct val="80000"/>
              </a:lnSpc>
              <a:spcBef>
                <a:spcPts val="400"/>
              </a:spcBef>
              <a:buClr>
                <a:srgbClr val="D16349"/>
              </a:buClr>
              <a:buSzPct val="85000"/>
              <a:buFont typeface="Wingdings2"/>
              <a:defRPr sz="1800"/>
            </a:pPr>
            <a:endParaRPr lang="fr-FR" sz="3600" dirty="0">
              <a:uFill>
                <a:solidFill/>
              </a:uFill>
              <a:latin typeface="Georgia"/>
              <a:ea typeface="Georgia"/>
              <a:cs typeface="Georgia"/>
              <a:sym typeface="Georgia"/>
            </a:endParaRPr>
          </a:p>
          <a:p>
            <a:pPr marL="446588" lvl="0" indent="-446588" defTabSz="1300480">
              <a:lnSpc>
                <a:spcPct val="80000"/>
              </a:lnSpc>
              <a:spcBef>
                <a:spcPts val="400"/>
              </a:spcBef>
              <a:buClr>
                <a:srgbClr val="D16349"/>
              </a:buClr>
              <a:buSzPct val="85000"/>
              <a:buFont typeface="Wingdings2"/>
              <a:defRPr sz="1800"/>
            </a:pPr>
            <a:r>
              <a:rPr lang="fr-FR" sz="3200" dirty="0"/>
              <a:t>De ce fait, de nombreuses </a:t>
            </a:r>
            <a:r>
              <a:rPr lang="fr-FR" sz="3200" dirty="0">
                <a:hlinkClick r:id="rId3"/>
              </a:rPr>
              <a:t>constitutions</a:t>
            </a:r>
            <a:r>
              <a:rPr lang="fr-FR" sz="3200" dirty="0"/>
              <a:t> privilégient le principe de la </a:t>
            </a:r>
            <a:r>
              <a:rPr lang="fr-FR" sz="3200" dirty="0">
                <a:hlinkClick r:id="rId4"/>
              </a:rPr>
              <a:t>collaboration</a:t>
            </a:r>
            <a:r>
              <a:rPr lang="fr-FR" sz="3200" dirty="0"/>
              <a:t> des différents pouvoirs en leur attribuant des moyens d'action les uns sur les autres.</a:t>
            </a:r>
            <a:endParaRPr lang="fr-FR" sz="3200" dirty="0">
              <a:uFill>
                <a:solidFill/>
              </a:uFill>
              <a:latin typeface="Georgia"/>
              <a:ea typeface="Georgia"/>
              <a:cs typeface="Georgia"/>
              <a:sym typeface="Georgia"/>
            </a:endParaRPr>
          </a:p>
        </p:txBody>
      </p:sp>
    </p:spTree>
    <p:extLst>
      <p:ext uri="{BB962C8B-B14F-4D97-AF65-F5344CB8AC3E}">
        <p14:creationId xmlns:p14="http://schemas.microsoft.com/office/powerpoint/2010/main" val="308505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 principe de la séparation des pouvoirs</a:t>
            </a:r>
            <a:endParaRPr lang="fr-FR" sz="2800" b="1" dirty="0">
              <a:solidFill>
                <a:srgbClr val="0070C0"/>
              </a:solidFill>
            </a:endParaRPr>
          </a:p>
        </p:txBody>
      </p:sp>
      <p:sp>
        <p:nvSpPr>
          <p:cNvPr id="4" name="ZoneTexte 3"/>
          <p:cNvSpPr txBox="1"/>
          <p:nvPr/>
        </p:nvSpPr>
        <p:spPr>
          <a:xfrm>
            <a:off x="1456827" y="1212561"/>
            <a:ext cx="10854916" cy="2751522"/>
          </a:xfrm>
          <a:prstGeom prst="rect">
            <a:avLst/>
          </a:prstGeom>
          <a:noFill/>
        </p:spPr>
        <p:txBody>
          <a:bodyPr wrap="square" rtlCol="0">
            <a:spAutoFit/>
          </a:bodyPr>
          <a:lstStyle/>
          <a:p>
            <a:pPr marL="446588" lvl="0" indent="-446588" defTabSz="1300480">
              <a:lnSpc>
                <a:spcPct val="80000"/>
              </a:lnSpc>
              <a:spcBef>
                <a:spcPts val="400"/>
              </a:spcBef>
              <a:buClr>
                <a:srgbClr val="D16349"/>
              </a:buClr>
              <a:buSzPct val="85000"/>
              <a:buFont typeface="Wingdings2"/>
              <a:defRPr sz="1800"/>
            </a:pPr>
            <a:r>
              <a:rPr lang="fr-FR" sz="3600" dirty="0"/>
              <a:t>Le principe de séparation des pouvoirs a été énoncé par le philosophe anglais </a:t>
            </a:r>
            <a:r>
              <a:rPr lang="fr-FR" sz="3600" b="1" dirty="0"/>
              <a:t>John Locke</a:t>
            </a:r>
            <a:r>
              <a:rPr lang="fr-FR" sz="3600" dirty="0"/>
              <a:t> (1632-1704) dans son "Second traité du Gouvernement </a:t>
            </a:r>
            <a:r>
              <a:rPr lang="fr-FR" sz="3600" dirty="0" err="1"/>
              <a:t>Civil"de</a:t>
            </a:r>
            <a:r>
              <a:rPr lang="fr-FR" sz="3600" dirty="0"/>
              <a:t> 1690 et plus tard par </a:t>
            </a:r>
            <a:r>
              <a:rPr lang="fr-FR" sz="3600" b="1" dirty="0">
                <a:hlinkClick r:id="rId2"/>
              </a:rPr>
              <a:t>Montesquieu</a:t>
            </a:r>
            <a:r>
              <a:rPr lang="fr-FR" sz="3600" dirty="0"/>
              <a:t> (1689-1755) dans "L'esprit des lois" (1748).</a:t>
            </a:r>
            <a:endParaRPr lang="fr-FR" sz="3200" dirty="0">
              <a:uFill>
                <a:solidFill/>
              </a:uFill>
              <a:latin typeface="Georgia"/>
              <a:ea typeface="Georgia"/>
              <a:cs typeface="Georgia"/>
              <a:sym typeface="Georgia"/>
            </a:endParaRPr>
          </a:p>
        </p:txBody>
      </p:sp>
    </p:spTree>
    <p:extLst>
      <p:ext uri="{BB962C8B-B14F-4D97-AF65-F5344CB8AC3E}">
        <p14:creationId xmlns:p14="http://schemas.microsoft.com/office/powerpoint/2010/main" val="3382170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 principe de la séparation des pouvoirs</a:t>
            </a:r>
            <a:endParaRPr lang="fr-FR" sz="2800" b="1" dirty="0">
              <a:solidFill>
                <a:srgbClr val="0070C0"/>
              </a:solidFill>
            </a:endParaRPr>
          </a:p>
        </p:txBody>
      </p:sp>
      <p:sp>
        <p:nvSpPr>
          <p:cNvPr id="4" name="ZoneTexte 3"/>
          <p:cNvSpPr txBox="1"/>
          <p:nvPr/>
        </p:nvSpPr>
        <p:spPr>
          <a:xfrm>
            <a:off x="1337084" y="905601"/>
            <a:ext cx="10854916" cy="5952399"/>
          </a:xfrm>
          <a:prstGeom prst="rect">
            <a:avLst/>
          </a:prstGeom>
          <a:noFill/>
        </p:spPr>
        <p:txBody>
          <a:bodyPr wrap="square" rtlCol="0">
            <a:spAutoFit/>
          </a:bodyPr>
          <a:lstStyle/>
          <a:p>
            <a:pPr marL="446588" lvl="0" indent="-446588" defTabSz="1300480">
              <a:lnSpc>
                <a:spcPct val="80000"/>
              </a:lnSpc>
              <a:spcBef>
                <a:spcPts val="400"/>
              </a:spcBef>
              <a:buClr>
                <a:srgbClr val="D16349"/>
              </a:buClr>
              <a:buSzPct val="85000"/>
              <a:buFont typeface="Wingdings2"/>
              <a:defRPr sz="1800"/>
            </a:pPr>
            <a:r>
              <a:rPr lang="fr-FR" sz="2800" dirty="0"/>
              <a:t>Montesquieu qui est favorable à une </a:t>
            </a:r>
            <a:r>
              <a:rPr lang="fr-FR" sz="2800" dirty="0">
                <a:hlinkClick r:id="rId2"/>
              </a:rPr>
              <a:t>monarchie</a:t>
            </a:r>
            <a:r>
              <a:rPr lang="fr-FR" sz="2800" dirty="0"/>
              <a:t> non </a:t>
            </a:r>
            <a:r>
              <a:rPr lang="fr-FR" sz="2800" dirty="0">
                <a:hlinkClick r:id="rId3" tooltip="Définition de despotisme"/>
              </a:rPr>
              <a:t>despotique</a:t>
            </a:r>
            <a:r>
              <a:rPr lang="fr-FR" sz="2800" dirty="0"/>
              <a:t> distingue :</a:t>
            </a:r>
            <a:br>
              <a:rPr lang="fr-FR" sz="2800" dirty="0"/>
            </a:br>
            <a:r>
              <a:rPr lang="fr-FR" sz="2800" dirty="0"/>
              <a:t>- le pouvoir exécutif détenu par le monarque,</a:t>
            </a:r>
            <a:br>
              <a:rPr lang="fr-FR" sz="2800" dirty="0"/>
            </a:br>
            <a:r>
              <a:rPr lang="fr-FR" sz="2800" dirty="0"/>
              <a:t>- le pouvoir législatif exercé par les représentants du peuple et les représentants de l'</a:t>
            </a:r>
            <a:r>
              <a:rPr lang="fr-FR" sz="2800" dirty="0">
                <a:hlinkClick r:id="rId4"/>
              </a:rPr>
              <a:t>aristocratie</a:t>
            </a:r>
            <a:r>
              <a:rPr lang="fr-FR" sz="2800" dirty="0"/>
              <a:t>,</a:t>
            </a:r>
            <a:br>
              <a:rPr lang="fr-FR" sz="2800" dirty="0"/>
            </a:br>
            <a:r>
              <a:rPr lang="fr-FR" sz="2800" dirty="0"/>
              <a:t>- le pouvoir judiciaire exercé par des gens issus du peuple.</a:t>
            </a:r>
            <a:br>
              <a:rPr lang="fr-FR" sz="2800" dirty="0"/>
            </a:br>
            <a:r>
              <a:rPr lang="fr-FR" sz="2800" dirty="0"/>
              <a:t>Pour lui, l'attribution de ces pouvoirs à trois parties distinctes de l'Etat est un moyen de garantir la </a:t>
            </a:r>
            <a:r>
              <a:rPr lang="fr-FR" sz="2800" dirty="0">
                <a:hlinkClick r:id="rId5"/>
              </a:rPr>
              <a:t>liberté</a:t>
            </a:r>
            <a:r>
              <a:rPr lang="fr-FR" sz="2800" dirty="0"/>
              <a:t> des citoyens, contrairement à la </a:t>
            </a:r>
            <a:r>
              <a:rPr lang="fr-FR" sz="2800" dirty="0">
                <a:hlinkClick r:id="rId6"/>
              </a:rPr>
              <a:t>monarchie absolue</a:t>
            </a:r>
            <a:r>
              <a:rPr lang="fr-FR" sz="2800" dirty="0"/>
              <a:t> où le roi détient l'ensemble de ces pouvoirs. L'équilibre entre les pouvoirs est assuré par la capacité que doit avoir chacun d'eux d'agir et d'empêcher, ce qui les contraint à la collaboration et au contrôle mutuel, réduisant ainsi le risque d'</a:t>
            </a:r>
            <a:r>
              <a:rPr lang="fr-FR" sz="2800" dirty="0">
                <a:hlinkClick r:id="rId7"/>
              </a:rPr>
              <a:t>abus</a:t>
            </a:r>
            <a:r>
              <a:rPr lang="fr-FR" sz="2800" dirty="0"/>
              <a:t> de part et d'autre.</a:t>
            </a:r>
            <a:br>
              <a:rPr lang="fr-FR" sz="2800" dirty="0"/>
            </a:br>
            <a:r>
              <a:rPr lang="fr-FR" sz="2800" dirty="0"/>
              <a:t>"Pour qu'on ne puisse pas abuser du pouvoir, il faut que, par la disposition des choses, le pouvoir arrête le pouvoir." L'Esprit des lois – 1748.</a:t>
            </a:r>
            <a:endParaRPr lang="fr-FR" sz="2400" dirty="0">
              <a:uFill>
                <a:solidFill/>
              </a:uFill>
              <a:latin typeface="Georgia"/>
              <a:ea typeface="Georgia"/>
              <a:cs typeface="Georgia"/>
              <a:sym typeface="Georgia"/>
            </a:endParaRPr>
          </a:p>
        </p:txBody>
      </p:sp>
    </p:spTree>
    <p:extLst>
      <p:ext uri="{BB962C8B-B14F-4D97-AF65-F5344CB8AC3E}">
        <p14:creationId xmlns:p14="http://schemas.microsoft.com/office/powerpoint/2010/main" val="381241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rmAutofit fontScale="90000"/>
          </a:bodyPr>
          <a:lstStyle/>
          <a:p>
            <a:r>
              <a:rPr lang="fr-FR" sz="4000" b="1" dirty="0">
                <a:solidFill>
                  <a:srgbClr val="0070C0"/>
                </a:solidFill>
              </a:rPr>
              <a:t>Définitions</a:t>
            </a:r>
          </a:p>
        </p:txBody>
      </p:sp>
      <p:sp>
        <p:nvSpPr>
          <p:cNvPr id="3" name="Sous-titre 2"/>
          <p:cNvSpPr>
            <a:spLocks noGrp="1"/>
          </p:cNvSpPr>
          <p:nvPr>
            <p:ph type="subTitle" idx="1"/>
          </p:nvPr>
        </p:nvSpPr>
        <p:spPr>
          <a:xfrm>
            <a:off x="782185" y="1185094"/>
            <a:ext cx="10745786" cy="2799077"/>
          </a:xfrm>
        </p:spPr>
        <p:txBody>
          <a:bodyPr>
            <a:noAutofit/>
          </a:bodyPr>
          <a:lstStyle/>
          <a:p>
            <a:r>
              <a:rPr lang="fr-FR" sz="2800" b="1" dirty="0">
                <a:latin typeface="Times New Roman" panose="02020603050405020304" pitchFamily="18" charset="0"/>
                <a:cs typeface="Times New Roman" panose="02020603050405020304" pitchFamily="18" charset="0"/>
              </a:rPr>
              <a:t>Rousseau: « </a:t>
            </a:r>
            <a:r>
              <a:rPr lang="fr-FR" sz="2800" b="1" dirty="0">
                <a:solidFill>
                  <a:srgbClr val="0070C0"/>
                </a:solidFill>
                <a:latin typeface="Times New Roman" panose="02020603050405020304" pitchFamily="18" charset="0"/>
                <a:cs typeface="Times New Roman" panose="02020603050405020304" pitchFamily="18" charset="0"/>
              </a:rPr>
              <a:t>le plus fort n'est jamais assez fort pour être toujours le maître s'il ne transforme sa force en droit et l'obéissance en devoir </a:t>
            </a:r>
            <a:r>
              <a:rPr lang="fr-FR" sz="2800" b="1" dirty="0">
                <a:latin typeface="Times New Roman" panose="02020603050405020304" pitchFamily="18" charset="0"/>
                <a:cs typeface="Times New Roman" panose="02020603050405020304" pitchFamily="18" charset="0"/>
              </a:rPr>
              <a:t>» (Du contrat social, I, ii). Le pouvoir politique ne peut être uniquement ni indéfiniment coercitif et répressif. L'obéissance est consentie aux commandements des gouvernants dans la mesure où les gouvernés croient que leur pouvoir est légitime.</a:t>
            </a:r>
          </a:p>
        </p:txBody>
      </p:sp>
      <p:sp>
        <p:nvSpPr>
          <p:cNvPr id="4" name="ZoneTexte 3"/>
          <p:cNvSpPr txBox="1"/>
          <p:nvPr/>
        </p:nvSpPr>
        <p:spPr>
          <a:xfrm>
            <a:off x="1984656" y="3984171"/>
            <a:ext cx="9679259" cy="2677656"/>
          </a:xfrm>
          <a:prstGeom prst="rect">
            <a:avLst/>
          </a:prstGeom>
          <a:noFill/>
        </p:spPr>
        <p:txBody>
          <a:bodyPr wrap="square" rtlCol="0">
            <a:spAutoFit/>
          </a:bodyPr>
          <a:lstStyle/>
          <a:p>
            <a:r>
              <a:rPr lang="fr-FR" sz="2400" b="1" dirty="0">
                <a:solidFill>
                  <a:schemeClr val="accent1">
                    <a:lumMod val="75000"/>
                  </a:schemeClr>
                </a:solidFill>
                <a:latin typeface="Times New Roman" panose="02020603050405020304" pitchFamily="18" charset="0"/>
                <a:cs typeface="Times New Roman" panose="02020603050405020304" pitchFamily="18" charset="0"/>
              </a:rPr>
              <a:t>Les principes de légitimité varient selon les civilisations, les sociétés et les idéologies</a:t>
            </a:r>
            <a:r>
              <a:rPr lang="fr-FR" sz="2400" b="1" dirty="0">
                <a:latin typeface="Times New Roman" panose="02020603050405020304" pitchFamily="18" charset="0"/>
                <a:cs typeface="Times New Roman" panose="02020603050405020304" pitchFamily="18" charset="0"/>
              </a:rPr>
              <a:t>. On peut justifier le pouvoir politique par la possession de la puissance magique (le mana), par la volonté des ancêtres, des dieux ou de Dieu, par l'ordre cosmique, par la souveraineté du peuple, par l'indépendance nationale, par la dictature du prolétariat, par la supériorité d'une race ou d'une caste, par la compétence, par les qualités exceptionnelles attribuées à une personne, etc.</a:t>
            </a:r>
            <a:endParaRPr lang="fr-FR" dirty="0"/>
          </a:p>
        </p:txBody>
      </p:sp>
    </p:spTree>
    <p:extLst>
      <p:ext uri="{BB962C8B-B14F-4D97-AF65-F5344CB8AC3E}">
        <p14:creationId xmlns:p14="http://schemas.microsoft.com/office/powerpoint/2010/main" val="388684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rmAutofit fontScale="90000"/>
          </a:bodyPr>
          <a:lstStyle/>
          <a:p>
            <a:r>
              <a:rPr lang="fr-FR" sz="4000" b="1" dirty="0">
                <a:solidFill>
                  <a:srgbClr val="0070C0"/>
                </a:solidFill>
              </a:rPr>
              <a:t>Définitions</a:t>
            </a:r>
          </a:p>
        </p:txBody>
      </p:sp>
      <p:sp>
        <p:nvSpPr>
          <p:cNvPr id="3" name="Sous-titre 2"/>
          <p:cNvSpPr>
            <a:spLocks noGrp="1"/>
          </p:cNvSpPr>
          <p:nvPr>
            <p:ph type="subTitle" idx="1"/>
          </p:nvPr>
        </p:nvSpPr>
        <p:spPr>
          <a:xfrm>
            <a:off x="782185" y="1185094"/>
            <a:ext cx="10745786" cy="2799077"/>
          </a:xfrm>
        </p:spPr>
        <p:txBody>
          <a:bodyPr>
            <a:noAutofit/>
          </a:bodyPr>
          <a:lstStyle/>
          <a:p>
            <a:r>
              <a:rPr lang="fr-FR" sz="2800" b="1" dirty="0">
                <a:latin typeface="Times New Roman" panose="02020603050405020304" pitchFamily="18" charset="0"/>
                <a:cs typeface="Times New Roman" panose="02020603050405020304" pitchFamily="18" charset="0"/>
              </a:rPr>
              <a:t>Le pouvoir, quelles qu’en soient les multiples facettes, gît toujours dans l’interaction; il est </a:t>
            </a:r>
            <a:r>
              <a:rPr lang="fr-FR" sz="2800" b="1" i="1" dirty="0">
                <a:solidFill>
                  <a:srgbClr val="FF0000"/>
                </a:solidFill>
                <a:latin typeface="Times New Roman" panose="02020603050405020304" pitchFamily="18" charset="0"/>
                <a:cs typeface="Times New Roman" panose="02020603050405020304" pitchFamily="18" charset="0"/>
              </a:rPr>
              <a:t>relation</a:t>
            </a:r>
            <a:r>
              <a:rPr lang="fr-FR" sz="2800" b="1" dirty="0">
                <a:latin typeface="Times New Roman" panose="02020603050405020304" pitchFamily="18" charset="0"/>
                <a:cs typeface="Times New Roman" panose="02020603050405020304" pitchFamily="18" charset="0"/>
              </a:rPr>
              <a:t> entre des acteurs ou des systèmes d’attitudes, d’opinions et de comportements. Inversement, toute interaction est nécessairement caractérisée par une relation de pouvoir, unilatérale ou mutuelle, qui s’exprime à travers un échange d’informations.</a:t>
            </a:r>
          </a:p>
        </p:txBody>
      </p:sp>
      <p:sp>
        <p:nvSpPr>
          <p:cNvPr id="4" name="ZoneTexte 3"/>
          <p:cNvSpPr txBox="1"/>
          <p:nvPr/>
        </p:nvSpPr>
        <p:spPr>
          <a:xfrm>
            <a:off x="1750741" y="4097275"/>
            <a:ext cx="9418002" cy="2585323"/>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Pour </a:t>
            </a:r>
            <a:r>
              <a:rPr lang="fr-FR" sz="2400" b="1" dirty="0">
                <a:solidFill>
                  <a:srgbClr val="FF0000"/>
                </a:solidFill>
                <a:latin typeface="Times New Roman" panose="02020603050405020304" pitchFamily="18" charset="0"/>
                <a:cs typeface="Times New Roman" panose="02020603050405020304" pitchFamily="18" charset="0"/>
              </a:rPr>
              <a:t>Max Weber</a:t>
            </a:r>
            <a:r>
              <a:rPr lang="fr-FR" sz="2400" b="1" dirty="0">
                <a:latin typeface="Times New Roman" panose="02020603050405020304" pitchFamily="18" charset="0"/>
                <a:cs typeface="Times New Roman" panose="02020603050405020304" pitchFamily="18" charset="0"/>
              </a:rPr>
              <a:t>, le pouvoir </a:t>
            </a:r>
            <a:r>
              <a:rPr lang="fr-FR" sz="2400" b="1" i="1" dirty="0">
                <a:latin typeface="Times New Roman" panose="02020603050405020304" pitchFamily="18" charset="0"/>
                <a:cs typeface="Times New Roman" panose="02020603050405020304" pitchFamily="18" charset="0"/>
              </a:rPr>
              <a:t>(</a:t>
            </a:r>
            <a:r>
              <a:rPr lang="fr-FR" sz="2400" b="1" i="1" dirty="0" err="1">
                <a:solidFill>
                  <a:srgbClr val="FF0000"/>
                </a:solidFill>
                <a:latin typeface="Times New Roman" panose="02020603050405020304" pitchFamily="18" charset="0"/>
                <a:cs typeface="Times New Roman" panose="02020603050405020304" pitchFamily="18" charset="0"/>
              </a:rPr>
              <a:t>Macht</a:t>
            </a:r>
            <a:r>
              <a:rPr lang="fr-FR" sz="2400" b="1" i="1"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 signifie toute chance de faire triompher au sein d’une relation sociale sa propre volonté, même contre des résistances ; peu importe sur quoi repose cette chance ». Dans cette approche, se trouvent soulignés d’emblée le caractère antagonique de la relation entre les parties et la dénégation éventuelle du vouloir des dominés.</a:t>
            </a:r>
          </a:p>
          <a:p>
            <a:endParaRPr lang="fr-FR" dirty="0"/>
          </a:p>
        </p:txBody>
      </p:sp>
    </p:spTree>
    <p:extLst>
      <p:ext uri="{BB962C8B-B14F-4D97-AF65-F5344CB8AC3E}">
        <p14:creationId xmlns:p14="http://schemas.microsoft.com/office/powerpoint/2010/main" val="126831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 problème du consentement au pouvoir d’autrui</a:t>
            </a:r>
            <a:endParaRPr lang="fr-FR" sz="2800" b="1" dirty="0">
              <a:solidFill>
                <a:srgbClr val="0070C0"/>
              </a:solidFill>
            </a:endParaRPr>
          </a:p>
        </p:txBody>
      </p:sp>
      <p:sp>
        <p:nvSpPr>
          <p:cNvPr id="4" name="ZoneTexte 3"/>
          <p:cNvSpPr txBox="1"/>
          <p:nvPr/>
        </p:nvSpPr>
        <p:spPr>
          <a:xfrm>
            <a:off x="542427" y="1234333"/>
            <a:ext cx="10854916" cy="4524315"/>
          </a:xfrm>
          <a:prstGeom prst="rect">
            <a:avLst/>
          </a:prstGeom>
          <a:noFill/>
        </p:spPr>
        <p:txBody>
          <a:bodyPr wrap="square" rtlCol="0">
            <a:spAutoFit/>
          </a:bodyPr>
          <a:lstStyle/>
          <a:p>
            <a:r>
              <a:rPr lang="fr-FR" sz="3600" b="1" dirty="0">
                <a:latin typeface="Times New Roman" panose="02020603050405020304" pitchFamily="18" charset="0"/>
                <a:cs typeface="Times New Roman" panose="02020603050405020304" pitchFamily="18" charset="0"/>
              </a:rPr>
              <a:t>Conformément à une longue tradition philosophique du libéralisme, </a:t>
            </a:r>
            <a:r>
              <a:rPr lang="fr-FR" sz="3600" b="1" dirty="0">
                <a:solidFill>
                  <a:srgbClr val="C00000"/>
                </a:solidFill>
                <a:latin typeface="Times New Roman" panose="02020603050405020304" pitchFamily="18" charset="0"/>
                <a:cs typeface="Times New Roman" panose="02020603050405020304" pitchFamily="18" charset="0"/>
              </a:rPr>
              <a:t>le pouvoir apparaît directement comme l’antonyme de la liberté</a:t>
            </a:r>
            <a:r>
              <a:rPr lang="fr-FR" sz="3600" b="1" dirty="0">
                <a:latin typeface="Times New Roman" panose="02020603050405020304" pitchFamily="18" charset="0"/>
                <a:cs typeface="Times New Roman" panose="02020603050405020304" pitchFamily="18" charset="0"/>
              </a:rPr>
              <a:t>. Les actes de pouvoir sont imputables à des sujets exerçant une volonté; ils ont pour conséquence de restreindre le libre choix d’autres sujets. Comme l’écrit Oppenheim </a:t>
            </a:r>
            <a:r>
              <a:rPr lang="fr-FR" sz="3600" b="1" i="1" dirty="0">
                <a:latin typeface="Times New Roman" panose="02020603050405020304" pitchFamily="18" charset="0"/>
                <a:cs typeface="Times New Roman" panose="02020603050405020304" pitchFamily="18" charset="0"/>
              </a:rPr>
              <a:t>A</a:t>
            </a:r>
            <a:r>
              <a:rPr lang="fr-FR" sz="3600" b="1" dirty="0">
                <a:latin typeface="Times New Roman" panose="02020603050405020304" pitchFamily="18" charset="0"/>
                <a:cs typeface="Times New Roman" panose="02020603050405020304" pitchFamily="18" charset="0"/>
              </a:rPr>
              <a:t> détient du pouvoir sur </a:t>
            </a:r>
            <a:r>
              <a:rPr lang="fr-FR" sz="3600" b="1" i="1" dirty="0">
                <a:latin typeface="Times New Roman" panose="02020603050405020304" pitchFamily="18" charset="0"/>
                <a:cs typeface="Times New Roman" panose="02020603050405020304" pitchFamily="18" charset="0"/>
              </a:rPr>
              <a:t>B</a:t>
            </a:r>
            <a:r>
              <a:rPr lang="fr-FR" sz="3600" b="1" dirty="0">
                <a:latin typeface="Times New Roman" panose="02020603050405020304" pitchFamily="18" charset="0"/>
                <a:cs typeface="Times New Roman" panose="02020603050405020304" pitchFamily="18" charset="0"/>
              </a:rPr>
              <a:t> dès lors qu’il restreint, même potentiellement, les alternatives offertes à </a:t>
            </a:r>
            <a:r>
              <a:rPr lang="fr-FR" sz="3600" b="1" i="1" dirty="0">
                <a:latin typeface="Times New Roman" panose="02020603050405020304" pitchFamily="18" charset="0"/>
                <a:cs typeface="Times New Roman" panose="02020603050405020304" pitchFamily="18" charset="0"/>
              </a:rPr>
              <a:t>B.</a:t>
            </a:r>
            <a:endParaRPr lang="fr-F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47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 problème du consentement au pouvoir d’autrui</a:t>
            </a:r>
            <a:endParaRPr lang="fr-FR" sz="2800" b="1" dirty="0">
              <a:solidFill>
                <a:srgbClr val="0070C0"/>
              </a:solidFill>
            </a:endParaRPr>
          </a:p>
        </p:txBody>
      </p:sp>
      <p:sp>
        <p:nvSpPr>
          <p:cNvPr id="4" name="ZoneTexte 3"/>
          <p:cNvSpPr txBox="1"/>
          <p:nvPr/>
        </p:nvSpPr>
        <p:spPr>
          <a:xfrm>
            <a:off x="1456827" y="1212561"/>
            <a:ext cx="10854916" cy="4832092"/>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Le pouvoir apparaît donc comme la capacité d’imposer, dans une direction donnée, sa volonté à quelqu’un dont, symétriquement, la capacité d’initiative se trouve circonscrite. Dans cette perspective, </a:t>
            </a:r>
            <a:r>
              <a:rPr lang="fr-FR" sz="2800" b="1" dirty="0">
                <a:solidFill>
                  <a:srgbClr val="C00000"/>
                </a:solidFill>
                <a:latin typeface="Times New Roman" panose="02020603050405020304" pitchFamily="18" charset="0"/>
                <a:cs typeface="Times New Roman" panose="02020603050405020304" pitchFamily="18" charset="0"/>
              </a:rPr>
              <a:t>la question du consentement revêt une importance primordiale</a:t>
            </a:r>
            <a:r>
              <a:rPr lang="fr-FR" sz="2800" b="1" dirty="0">
                <a:latin typeface="Times New Roman" panose="02020603050405020304" pitchFamily="18" charset="0"/>
                <a:cs typeface="Times New Roman" panose="02020603050405020304" pitchFamily="18" charset="0"/>
              </a:rPr>
              <a:t>. C’est sur ce critère que semblent devoir être distingués, d'une part, </a:t>
            </a:r>
            <a:r>
              <a:rPr lang="fr-FR" sz="2800" b="1" dirty="0">
                <a:solidFill>
                  <a:srgbClr val="C00000"/>
                </a:solidFill>
                <a:latin typeface="Times New Roman" panose="02020603050405020304" pitchFamily="18" charset="0"/>
                <a:cs typeface="Times New Roman" panose="02020603050405020304" pitchFamily="18" charset="0"/>
              </a:rPr>
              <a:t>le pouvoir créateur d’obligation</a:t>
            </a:r>
            <a:r>
              <a:rPr lang="fr-FR" sz="2800" b="1" dirty="0">
                <a:latin typeface="Times New Roman" panose="02020603050405020304" pitchFamily="18" charset="0"/>
                <a:cs typeface="Times New Roman" panose="02020603050405020304" pitchFamily="18" charset="0"/>
              </a:rPr>
              <a:t> et, d’autre part, </a:t>
            </a:r>
            <a:r>
              <a:rPr lang="fr-FR" sz="2800" b="1" dirty="0">
                <a:solidFill>
                  <a:srgbClr val="C00000"/>
                </a:solidFill>
                <a:latin typeface="Times New Roman" panose="02020603050405020304" pitchFamily="18" charset="0"/>
                <a:cs typeface="Times New Roman" panose="02020603050405020304" pitchFamily="18" charset="0"/>
              </a:rPr>
              <a:t>le pouvoir d'influence</a:t>
            </a:r>
            <a:r>
              <a:rPr lang="fr-FR" sz="2800" b="1" dirty="0">
                <a:latin typeface="Times New Roman" panose="02020603050405020304" pitchFamily="18" charset="0"/>
                <a:cs typeface="Times New Roman" panose="02020603050405020304" pitchFamily="18" charset="0"/>
              </a:rPr>
              <a:t>. Alors que le premier implique </a:t>
            </a:r>
            <a:r>
              <a:rPr lang="fr-FR" sz="2800" b="1" dirty="0">
                <a:solidFill>
                  <a:srgbClr val="C00000"/>
                </a:solidFill>
                <a:latin typeface="Times New Roman" panose="02020603050405020304" pitchFamily="18" charset="0"/>
                <a:cs typeface="Times New Roman" panose="02020603050405020304" pitchFamily="18" charset="0"/>
              </a:rPr>
              <a:t>la négation ou, du moins, l’indifférence au consentement</a:t>
            </a:r>
            <a:r>
              <a:rPr lang="fr-FR" sz="2800" b="1" dirty="0">
                <a:latin typeface="Times New Roman" panose="02020603050405020304" pitchFamily="18" charset="0"/>
                <a:cs typeface="Times New Roman" panose="02020603050405020304" pitchFamily="18" charset="0"/>
              </a:rPr>
              <a:t>, le second n’a de réalité que dans la mesure où la personne assujettie à l'influence </a:t>
            </a:r>
            <a:r>
              <a:rPr lang="fr-FR" sz="2800" b="1" dirty="0">
                <a:solidFill>
                  <a:srgbClr val="C00000"/>
                </a:solidFill>
                <a:latin typeface="Times New Roman" panose="02020603050405020304" pitchFamily="18" charset="0"/>
                <a:cs typeface="Times New Roman" panose="02020603050405020304" pitchFamily="18" charset="0"/>
              </a:rPr>
              <a:t>exerce d'elle-même sa volonté dans le sens requis</a:t>
            </a:r>
            <a:r>
              <a:rPr lang="fr-FR" sz="2800" b="1" dirty="0">
                <a:latin typeface="Times New Roman" panose="02020603050405020304" pitchFamily="18" charset="0"/>
                <a:cs typeface="Times New Roman" panose="02020603050405020304" pitchFamily="18" charset="0"/>
              </a:rPr>
              <a:t>. </a:t>
            </a:r>
            <a:r>
              <a:rPr lang="fr-FR" sz="2800" b="1" i="1" dirty="0">
                <a:latin typeface="Times New Roman" panose="02020603050405020304" pitchFamily="18" charset="0"/>
                <a:cs typeface="Times New Roman" panose="02020603050405020304" pitchFamily="18" charset="0"/>
              </a:rPr>
              <a:t>A</a:t>
            </a:r>
            <a:r>
              <a:rPr lang="fr-FR" sz="2800" b="1" dirty="0">
                <a:latin typeface="Times New Roman" panose="02020603050405020304" pitchFamily="18" charset="0"/>
                <a:cs typeface="Times New Roman" panose="02020603050405020304" pitchFamily="18" charset="0"/>
              </a:rPr>
              <a:t> influence </a:t>
            </a:r>
            <a:r>
              <a:rPr lang="fr-FR" sz="2800" b="1" i="1" dirty="0">
                <a:latin typeface="Times New Roman" panose="02020603050405020304" pitchFamily="18" charset="0"/>
                <a:cs typeface="Times New Roman" panose="02020603050405020304" pitchFamily="18" charset="0"/>
              </a:rPr>
              <a:t>B</a:t>
            </a:r>
            <a:r>
              <a:rPr lang="fr-FR" sz="2800" b="1" dirty="0">
                <a:latin typeface="Times New Roman" panose="02020603050405020304" pitchFamily="18" charset="0"/>
                <a:cs typeface="Times New Roman" panose="02020603050405020304" pitchFamily="18" charset="0"/>
              </a:rPr>
              <a:t> lorsque ce dernier décide de </a:t>
            </a:r>
            <a:r>
              <a:rPr lang="fr-FR" sz="2800" b="1" i="1" dirty="0">
                <a:solidFill>
                  <a:srgbClr val="C00000"/>
                </a:solidFill>
                <a:latin typeface="Times New Roman" panose="02020603050405020304" pitchFamily="18" charset="0"/>
                <a:cs typeface="Times New Roman" panose="02020603050405020304" pitchFamily="18" charset="0"/>
              </a:rPr>
              <a:t>lui-même</a:t>
            </a:r>
            <a:r>
              <a:rPr lang="fr-FR" sz="2800" b="1" i="1" dirty="0">
                <a:latin typeface="Times New Roman" panose="02020603050405020304" pitchFamily="18" charset="0"/>
                <a:cs typeface="Times New Roman" panose="02020603050405020304" pitchFamily="18" charset="0"/>
              </a:rPr>
              <a:t> </a:t>
            </a:r>
            <a:r>
              <a:rPr lang="fr-FR" sz="2800" b="1" dirty="0">
                <a:latin typeface="Times New Roman" panose="02020603050405020304" pitchFamily="18" charset="0"/>
                <a:cs typeface="Times New Roman" panose="02020603050405020304" pitchFamily="18" charset="0"/>
              </a:rPr>
              <a:t>d’effectuer une action </a:t>
            </a:r>
            <a:r>
              <a:rPr lang="fr-FR" sz="2800" b="1" i="1" dirty="0">
                <a:latin typeface="Times New Roman" panose="02020603050405020304" pitchFamily="18" charset="0"/>
                <a:cs typeface="Times New Roman" panose="02020603050405020304" pitchFamily="18" charset="0"/>
              </a:rPr>
              <a:t>y</a:t>
            </a:r>
            <a:r>
              <a:rPr lang="fr-FR" sz="2800" b="1" dirty="0">
                <a:latin typeface="Times New Roman" panose="02020603050405020304" pitchFamily="18" charset="0"/>
                <a:cs typeface="Times New Roman" panose="02020603050405020304" pitchFamily="18" charset="0"/>
              </a:rPr>
              <a:t> qu’il n’aurait pas accomplie autrement.</a:t>
            </a:r>
            <a:endParaRPr lang="fr-F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05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 problème du consentement au pouvoir d’autrui</a:t>
            </a:r>
            <a:endParaRPr lang="fr-FR" sz="2800" b="1" dirty="0">
              <a:solidFill>
                <a:srgbClr val="0070C0"/>
              </a:solidFill>
            </a:endParaRPr>
          </a:p>
        </p:txBody>
      </p:sp>
      <p:sp>
        <p:nvSpPr>
          <p:cNvPr id="4" name="ZoneTexte 3"/>
          <p:cNvSpPr txBox="1"/>
          <p:nvPr/>
        </p:nvSpPr>
        <p:spPr>
          <a:xfrm>
            <a:off x="1456827" y="1212561"/>
            <a:ext cx="10854916" cy="5693866"/>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On a pu soutenir, notamment depuis Hobbes, que </a:t>
            </a:r>
            <a:r>
              <a:rPr lang="fr-FR" sz="2800" b="1" dirty="0">
                <a:solidFill>
                  <a:srgbClr val="C00000"/>
                </a:solidFill>
                <a:latin typeface="Times New Roman" panose="02020603050405020304" pitchFamily="18" charset="0"/>
                <a:cs typeface="Times New Roman" panose="02020603050405020304" pitchFamily="18" charset="0"/>
              </a:rPr>
              <a:t>la soumission, même par crainte de la sanction ou sous menace, est la manifestation d'un consentement</a:t>
            </a:r>
            <a:r>
              <a:rPr lang="fr-FR" sz="2800" b="1" dirty="0">
                <a:latin typeface="Times New Roman" panose="02020603050405020304" pitchFamily="18" charset="0"/>
                <a:cs typeface="Times New Roman" panose="02020603050405020304" pitchFamily="18" charset="0"/>
              </a:rPr>
              <a:t>. Même dans l’hypothèse limite de la conquête, le vaincu consent à se soumettre aux volontés de son vainqueur puisqu’il s’abstient de résister, quelles qu’en soient ses raisons, et notamment la crainte d’être exterminé. Le consentement fait défaut, à ses yeux, dans la seule hypothèse où un individu est physiquement contraint de faire ce à quoi il se refuse de toute sa volonté. Ainsi de l’individu arrêté </a:t>
            </a:r>
            <a:r>
              <a:rPr lang="fr-FR" sz="2800" b="1" i="1" dirty="0">
                <a:latin typeface="Times New Roman" panose="02020603050405020304" pitchFamily="18" charset="0"/>
                <a:cs typeface="Times New Roman" panose="02020603050405020304" pitchFamily="18" charset="0"/>
              </a:rPr>
              <a:t>manu militari,</a:t>
            </a:r>
            <a:r>
              <a:rPr lang="fr-FR" sz="2800" b="1" dirty="0">
                <a:latin typeface="Times New Roman" panose="02020603050405020304" pitchFamily="18" charset="0"/>
                <a:cs typeface="Times New Roman" panose="02020603050405020304" pitchFamily="18" charset="0"/>
              </a:rPr>
              <a:t> du squatter expulsé de force, etc., Hobbes distinguait sous ce rapport : </a:t>
            </a:r>
            <a:r>
              <a:rPr lang="fr-FR" sz="2800" b="1" dirty="0">
                <a:solidFill>
                  <a:srgbClr val="C00000"/>
                </a:solidFill>
                <a:latin typeface="Times New Roman" panose="02020603050405020304" pitchFamily="18" charset="0"/>
                <a:cs typeface="Times New Roman" panose="02020603050405020304" pitchFamily="18" charset="0"/>
              </a:rPr>
              <a:t>le pouvoir physique</a:t>
            </a:r>
            <a:r>
              <a:rPr lang="fr-FR" sz="2800" b="1" dirty="0">
                <a:latin typeface="Times New Roman" panose="02020603050405020304" pitchFamily="18" charset="0"/>
                <a:cs typeface="Times New Roman" panose="02020603050405020304" pitchFamily="18" charset="0"/>
              </a:rPr>
              <a:t>, c’est-à-dire l’exercice de la violence matérielle, force qui exclut le consentement, et </a:t>
            </a:r>
            <a:r>
              <a:rPr lang="fr-FR" sz="2800" b="1" dirty="0">
                <a:solidFill>
                  <a:srgbClr val="C00000"/>
                </a:solidFill>
                <a:latin typeface="Times New Roman" panose="02020603050405020304" pitchFamily="18" charset="0"/>
                <a:cs typeface="Times New Roman" panose="02020603050405020304" pitchFamily="18" charset="0"/>
              </a:rPr>
              <a:t>le pouvoir politique </a:t>
            </a:r>
            <a:r>
              <a:rPr lang="fr-FR" sz="2800" b="1" dirty="0">
                <a:latin typeface="Times New Roman" panose="02020603050405020304" pitchFamily="18" charset="0"/>
                <a:cs typeface="Times New Roman" panose="02020603050405020304" pitchFamily="18" charset="0"/>
              </a:rPr>
              <a:t>qui l’inclut nécessairement même si le Sujet obéit à son Souverain par peur.</a:t>
            </a:r>
            <a:endParaRPr lang="fr-F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90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 pouvoir et les conflits d’intérêts</a:t>
            </a:r>
            <a:endParaRPr lang="fr-FR" sz="2800" b="1" dirty="0">
              <a:solidFill>
                <a:srgbClr val="0070C0"/>
              </a:solidFill>
            </a:endParaRPr>
          </a:p>
        </p:txBody>
      </p:sp>
      <p:sp>
        <p:nvSpPr>
          <p:cNvPr id="4" name="ZoneTexte 3"/>
          <p:cNvSpPr txBox="1"/>
          <p:nvPr/>
        </p:nvSpPr>
        <p:spPr>
          <a:xfrm>
            <a:off x="1456827" y="1212561"/>
            <a:ext cx="10854916" cy="5693866"/>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Les conceptions individualistes et </a:t>
            </a:r>
            <a:r>
              <a:rPr lang="fr-FR" sz="2800" b="1" dirty="0" err="1">
                <a:latin typeface="Times New Roman" panose="02020603050405020304" pitchFamily="18" charset="0"/>
                <a:cs typeface="Times New Roman" panose="02020603050405020304" pitchFamily="18" charset="0"/>
              </a:rPr>
              <a:t>intersubjectivistes</a:t>
            </a:r>
            <a:r>
              <a:rPr lang="fr-FR" sz="2800" b="1" dirty="0">
                <a:latin typeface="Times New Roman" panose="02020603050405020304" pitchFamily="18" charset="0"/>
                <a:cs typeface="Times New Roman" panose="02020603050405020304" pitchFamily="18" charset="0"/>
              </a:rPr>
              <a:t> du pouvoir se fondent sur une problématique du Sujet conscient, motivé à agir </a:t>
            </a:r>
            <a:r>
              <a:rPr lang="fr-FR" sz="2800" b="1" dirty="0">
                <a:solidFill>
                  <a:srgbClr val="C00000"/>
                </a:solidFill>
                <a:latin typeface="Times New Roman" panose="02020603050405020304" pitchFamily="18" charset="0"/>
                <a:cs typeface="Times New Roman" panose="02020603050405020304" pitchFamily="18" charset="0"/>
              </a:rPr>
              <a:t>rationnellement</a:t>
            </a:r>
            <a:r>
              <a:rPr lang="fr-FR" sz="2800" b="1" dirty="0">
                <a:latin typeface="Times New Roman" panose="02020603050405020304" pitchFamily="18" charset="0"/>
                <a:cs typeface="Times New Roman" panose="02020603050405020304" pitchFamily="18" charset="0"/>
              </a:rPr>
              <a:t>.</a:t>
            </a:r>
          </a:p>
          <a:p>
            <a:r>
              <a:rPr lang="fr-FR" sz="2800" b="1" dirty="0">
                <a:latin typeface="Times New Roman" panose="02020603050405020304" pitchFamily="18" charset="0"/>
                <a:cs typeface="Times New Roman" panose="02020603050405020304" pitchFamily="18" charset="0"/>
              </a:rPr>
              <a:t>L’individu cherche avant tout son profit personnel dans ses relations à autrui. Chaque individu est censé vouloir </a:t>
            </a:r>
            <a:r>
              <a:rPr lang="fr-FR" sz="2800" b="1" dirty="0">
                <a:solidFill>
                  <a:srgbClr val="C00000"/>
                </a:solidFill>
                <a:latin typeface="Times New Roman" panose="02020603050405020304" pitchFamily="18" charset="0"/>
                <a:cs typeface="Times New Roman" panose="02020603050405020304" pitchFamily="18" charset="0"/>
              </a:rPr>
              <a:t>maximiser ses bénéfices et minimiser ses coûts</a:t>
            </a:r>
            <a:r>
              <a:rPr lang="fr-FR" sz="2800" b="1" dirty="0">
                <a:latin typeface="Times New Roman" panose="02020603050405020304" pitchFamily="18" charset="0"/>
                <a:cs typeface="Times New Roman" panose="02020603050405020304" pitchFamily="18" charset="0"/>
              </a:rPr>
              <a:t>, c’est-à-dire encore « optimiser ses satisfactions ».</a:t>
            </a:r>
          </a:p>
          <a:p>
            <a:endParaRPr lang="fr-FR" sz="2800" dirty="0"/>
          </a:p>
          <a:p>
            <a:r>
              <a:rPr lang="fr-FR" sz="2800" b="1" dirty="0">
                <a:latin typeface="Times New Roman" panose="02020603050405020304" pitchFamily="18" charset="0"/>
                <a:cs typeface="Times New Roman" panose="02020603050405020304" pitchFamily="18" charset="0"/>
              </a:rPr>
              <a:t>Si </a:t>
            </a:r>
            <a:r>
              <a:rPr lang="fr-FR" sz="2800" b="1" i="1" dirty="0">
                <a:latin typeface="Times New Roman" panose="02020603050405020304" pitchFamily="18" charset="0"/>
                <a:cs typeface="Times New Roman" panose="02020603050405020304" pitchFamily="18" charset="0"/>
              </a:rPr>
              <a:t>A</a:t>
            </a:r>
            <a:r>
              <a:rPr lang="fr-FR" sz="2800" b="1" dirty="0">
                <a:latin typeface="Times New Roman" panose="02020603050405020304" pitchFamily="18" charset="0"/>
                <a:cs typeface="Times New Roman" panose="02020603050405020304" pitchFamily="18" charset="0"/>
              </a:rPr>
              <a:t> et </a:t>
            </a:r>
            <a:r>
              <a:rPr lang="fr-FR" sz="2800" b="1" i="1" dirty="0">
                <a:latin typeface="Times New Roman" panose="02020603050405020304" pitchFamily="18" charset="0"/>
                <a:cs typeface="Times New Roman" panose="02020603050405020304" pitchFamily="18" charset="0"/>
              </a:rPr>
              <a:t>B</a:t>
            </a:r>
            <a:r>
              <a:rPr lang="fr-FR" sz="2800" b="1" dirty="0">
                <a:latin typeface="Times New Roman" panose="02020603050405020304" pitchFamily="18" charset="0"/>
                <a:cs typeface="Times New Roman" panose="02020603050405020304" pitchFamily="18" charset="0"/>
              </a:rPr>
              <a:t> ont des intérêts complètement </a:t>
            </a:r>
            <a:r>
              <a:rPr lang="fr-FR" sz="2800" b="1" dirty="0">
                <a:solidFill>
                  <a:srgbClr val="C00000"/>
                </a:solidFill>
                <a:latin typeface="Times New Roman" panose="02020603050405020304" pitchFamily="18" charset="0"/>
                <a:cs typeface="Times New Roman" panose="02020603050405020304" pitchFamily="18" charset="0"/>
              </a:rPr>
              <a:t>convergents</a:t>
            </a:r>
            <a:r>
              <a:rPr lang="fr-FR" sz="2800" b="1" dirty="0">
                <a:latin typeface="Times New Roman" panose="02020603050405020304" pitchFamily="18" charset="0"/>
                <a:cs typeface="Times New Roman" panose="02020603050405020304" pitchFamily="18" charset="0"/>
              </a:rPr>
              <a:t>, on peut penser que </a:t>
            </a:r>
            <a:r>
              <a:rPr lang="fr-FR" sz="2800" b="1" i="1" dirty="0">
                <a:latin typeface="Times New Roman" panose="02020603050405020304" pitchFamily="18" charset="0"/>
                <a:cs typeface="Times New Roman" panose="02020603050405020304" pitchFamily="18" charset="0"/>
              </a:rPr>
              <a:t>A</a:t>
            </a:r>
            <a:r>
              <a:rPr lang="fr-FR" sz="2800" b="1" dirty="0">
                <a:latin typeface="Times New Roman" panose="02020603050405020304" pitchFamily="18" charset="0"/>
                <a:cs typeface="Times New Roman" panose="02020603050405020304" pitchFamily="18" charset="0"/>
              </a:rPr>
              <a:t> n’aura pas à exercer un quelconque pouvoir sur </a:t>
            </a:r>
            <a:r>
              <a:rPr lang="fr-FR" sz="2800" b="1" i="1" dirty="0">
                <a:latin typeface="Times New Roman" panose="02020603050405020304" pitchFamily="18" charset="0"/>
                <a:cs typeface="Times New Roman" panose="02020603050405020304" pitchFamily="18" charset="0"/>
              </a:rPr>
              <a:t>B</a:t>
            </a:r>
            <a:r>
              <a:rPr lang="fr-FR" sz="2800" b="1" dirty="0">
                <a:latin typeface="Times New Roman" panose="02020603050405020304" pitchFamily="18" charset="0"/>
                <a:cs typeface="Times New Roman" panose="02020603050405020304" pitchFamily="18" charset="0"/>
              </a:rPr>
              <a:t> pour l’amener à effectuer l’action puisque de toute façon il l’aurait accomplie. En revanche, si </a:t>
            </a:r>
            <a:r>
              <a:rPr lang="fr-FR" sz="2800" b="1" i="1" dirty="0">
                <a:latin typeface="Times New Roman" panose="02020603050405020304" pitchFamily="18" charset="0"/>
                <a:cs typeface="Times New Roman" panose="02020603050405020304" pitchFamily="18" charset="0"/>
              </a:rPr>
              <a:t>A</a:t>
            </a:r>
            <a:r>
              <a:rPr lang="fr-FR" sz="2800" b="1" dirty="0">
                <a:latin typeface="Times New Roman" panose="02020603050405020304" pitchFamily="18" charset="0"/>
                <a:cs typeface="Times New Roman" panose="02020603050405020304" pitchFamily="18" charset="0"/>
              </a:rPr>
              <a:t> et </a:t>
            </a:r>
            <a:r>
              <a:rPr lang="fr-FR" sz="2800" b="1" i="1" dirty="0">
                <a:latin typeface="Times New Roman" panose="02020603050405020304" pitchFamily="18" charset="0"/>
                <a:cs typeface="Times New Roman" panose="02020603050405020304" pitchFamily="18" charset="0"/>
              </a:rPr>
              <a:t>B</a:t>
            </a:r>
            <a:r>
              <a:rPr lang="fr-FR" sz="2800" b="1" dirty="0">
                <a:latin typeface="Times New Roman" panose="02020603050405020304" pitchFamily="18" charset="0"/>
                <a:cs typeface="Times New Roman" panose="02020603050405020304" pitchFamily="18" charset="0"/>
              </a:rPr>
              <a:t> ont des intérêts </a:t>
            </a:r>
            <a:r>
              <a:rPr lang="fr-FR" sz="2800" b="1" dirty="0">
                <a:solidFill>
                  <a:srgbClr val="C00000"/>
                </a:solidFill>
                <a:latin typeface="Times New Roman" panose="02020603050405020304" pitchFamily="18" charset="0"/>
                <a:cs typeface="Times New Roman" panose="02020603050405020304" pitchFamily="18" charset="0"/>
              </a:rPr>
              <a:t>divergents</a:t>
            </a:r>
            <a:r>
              <a:rPr lang="fr-FR" sz="2800" b="1" dirty="0">
                <a:latin typeface="Times New Roman" panose="02020603050405020304" pitchFamily="18" charset="0"/>
                <a:cs typeface="Times New Roman" panose="02020603050405020304" pitchFamily="18" charset="0"/>
              </a:rPr>
              <a:t>, l’intérêt de </a:t>
            </a:r>
            <a:r>
              <a:rPr lang="fr-FR" sz="2800" b="1" i="1" dirty="0">
                <a:latin typeface="Times New Roman" panose="02020603050405020304" pitchFamily="18" charset="0"/>
                <a:cs typeface="Times New Roman" panose="02020603050405020304" pitchFamily="18" charset="0"/>
              </a:rPr>
              <a:t>A</a:t>
            </a:r>
            <a:r>
              <a:rPr lang="fr-FR" sz="2800" b="1" dirty="0">
                <a:latin typeface="Times New Roman" panose="02020603050405020304" pitchFamily="18" charset="0"/>
                <a:cs typeface="Times New Roman" panose="02020603050405020304" pitchFamily="18" charset="0"/>
              </a:rPr>
              <a:t> étant que </a:t>
            </a:r>
            <a:r>
              <a:rPr lang="fr-FR" sz="2800" b="1" i="1" dirty="0">
                <a:latin typeface="Times New Roman" panose="02020603050405020304" pitchFamily="18" charset="0"/>
                <a:cs typeface="Times New Roman" panose="02020603050405020304" pitchFamily="18" charset="0"/>
              </a:rPr>
              <a:t>B</a:t>
            </a:r>
            <a:r>
              <a:rPr lang="fr-FR" sz="2800" b="1" dirty="0">
                <a:latin typeface="Times New Roman" panose="02020603050405020304" pitchFamily="18" charset="0"/>
                <a:cs typeface="Times New Roman" panose="02020603050405020304" pitchFamily="18" charset="0"/>
              </a:rPr>
              <a:t> pose l’action </a:t>
            </a:r>
            <a:r>
              <a:rPr lang="fr-FR" sz="2800" b="1" i="1" dirty="0">
                <a:latin typeface="Times New Roman" panose="02020603050405020304" pitchFamily="18" charset="0"/>
                <a:cs typeface="Times New Roman" panose="02020603050405020304" pitchFamily="18" charset="0"/>
              </a:rPr>
              <a:t>y</a:t>
            </a:r>
            <a:r>
              <a:rPr lang="fr-FR" sz="2800" b="1" dirty="0">
                <a:latin typeface="Times New Roman" panose="02020603050405020304" pitchFamily="18" charset="0"/>
                <a:cs typeface="Times New Roman" panose="02020603050405020304" pitchFamily="18" charset="0"/>
              </a:rPr>
              <a:t> alors que ce dernier aurait eu une préférence pour </a:t>
            </a:r>
            <a:r>
              <a:rPr lang="fr-FR" sz="2800" b="1" i="1" dirty="0">
                <a:latin typeface="Times New Roman" panose="02020603050405020304" pitchFamily="18" charset="0"/>
                <a:cs typeface="Times New Roman" panose="02020603050405020304" pitchFamily="18" charset="0"/>
              </a:rPr>
              <a:t>Z,</a:t>
            </a:r>
            <a:r>
              <a:rPr lang="fr-FR" sz="2800" b="1" dirty="0">
                <a:latin typeface="Times New Roman" panose="02020603050405020304" pitchFamily="18" charset="0"/>
                <a:cs typeface="Times New Roman" panose="02020603050405020304" pitchFamily="18" charset="0"/>
              </a:rPr>
              <a:t> deux hypothèses sont ouvertes : </a:t>
            </a:r>
          </a:p>
        </p:txBody>
      </p:sp>
    </p:spTree>
    <p:extLst>
      <p:ext uri="{BB962C8B-B14F-4D97-AF65-F5344CB8AC3E}">
        <p14:creationId xmlns:p14="http://schemas.microsoft.com/office/powerpoint/2010/main" val="387407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99" y="119742"/>
            <a:ext cx="8915399" cy="673467"/>
          </a:xfrm>
        </p:spPr>
        <p:txBody>
          <a:bodyPr>
            <a:noAutofit/>
          </a:bodyPr>
          <a:lstStyle/>
          <a:p>
            <a:r>
              <a:rPr lang="fr-FR" sz="2800" b="1" i="1" dirty="0">
                <a:solidFill>
                  <a:srgbClr val="0070C0"/>
                </a:solidFill>
              </a:rPr>
              <a:t>Le pouvoir et les conflits d’intérêts</a:t>
            </a:r>
            <a:endParaRPr lang="fr-FR" sz="2800" b="1" dirty="0">
              <a:solidFill>
                <a:srgbClr val="0070C0"/>
              </a:solidFill>
            </a:endParaRPr>
          </a:p>
        </p:txBody>
      </p:sp>
      <p:sp>
        <p:nvSpPr>
          <p:cNvPr id="4" name="ZoneTexte 3"/>
          <p:cNvSpPr txBox="1"/>
          <p:nvPr/>
        </p:nvSpPr>
        <p:spPr>
          <a:xfrm>
            <a:off x="1456827" y="1212561"/>
            <a:ext cx="10854916" cy="4524315"/>
          </a:xfrm>
          <a:prstGeom prst="rect">
            <a:avLst/>
          </a:prstGeom>
          <a:noFill/>
        </p:spPr>
        <p:txBody>
          <a:bodyPr wrap="square" rtlCol="0">
            <a:spAutoFit/>
          </a:bodyPr>
          <a:lstStyle/>
          <a:p>
            <a:r>
              <a:rPr lang="fr-FR" sz="3200" b="1" dirty="0">
                <a:latin typeface="Times New Roman" panose="02020603050405020304" pitchFamily="18" charset="0"/>
                <a:cs typeface="Times New Roman" panose="02020603050405020304" pitchFamily="18" charset="0"/>
              </a:rPr>
              <a:t>— </a:t>
            </a:r>
            <a:r>
              <a:rPr lang="fr-FR" sz="3200" b="1" i="1" dirty="0">
                <a:latin typeface="Times New Roman" panose="02020603050405020304" pitchFamily="18" charset="0"/>
                <a:cs typeface="Times New Roman" panose="02020603050405020304" pitchFamily="18" charset="0"/>
              </a:rPr>
              <a:t>A</a:t>
            </a:r>
            <a:r>
              <a:rPr lang="fr-FR" sz="3200" b="1" dirty="0">
                <a:latin typeface="Times New Roman" panose="02020603050405020304" pitchFamily="18" charset="0"/>
                <a:cs typeface="Times New Roman" panose="02020603050405020304" pitchFamily="18" charset="0"/>
              </a:rPr>
              <a:t> cherche à convaincre </a:t>
            </a:r>
            <a:r>
              <a:rPr lang="fr-FR" sz="3200" b="1" i="1" dirty="0">
                <a:latin typeface="Times New Roman" panose="02020603050405020304" pitchFamily="18" charset="0"/>
                <a:cs typeface="Times New Roman" panose="02020603050405020304" pitchFamily="18" charset="0"/>
              </a:rPr>
              <a:t>B</a:t>
            </a:r>
            <a:r>
              <a:rPr lang="fr-FR" sz="3200" b="1" dirty="0">
                <a:latin typeface="Times New Roman" panose="02020603050405020304" pitchFamily="18" charset="0"/>
                <a:cs typeface="Times New Roman" panose="02020603050405020304" pitchFamily="18" charset="0"/>
              </a:rPr>
              <a:t> que son intérêt est en </a:t>
            </a:r>
            <a:r>
              <a:rPr lang="fr-FR" sz="3200" b="1" i="1" dirty="0">
                <a:latin typeface="Times New Roman" panose="02020603050405020304" pitchFamily="18" charset="0"/>
                <a:cs typeface="Times New Roman" panose="02020603050405020304" pitchFamily="18" charset="0"/>
              </a:rPr>
              <a:t>y</a:t>
            </a:r>
            <a:r>
              <a:rPr lang="fr-FR" sz="3200" b="1" dirty="0">
                <a:latin typeface="Times New Roman" panose="02020603050405020304" pitchFamily="18" charset="0"/>
                <a:cs typeface="Times New Roman" panose="02020603050405020304" pitchFamily="18" charset="0"/>
              </a:rPr>
              <a:t> et non en </a:t>
            </a:r>
            <a:r>
              <a:rPr lang="fr-FR" sz="3200" b="1" i="1" dirty="0">
                <a:latin typeface="Times New Roman" panose="02020603050405020304" pitchFamily="18" charset="0"/>
                <a:cs typeface="Times New Roman" panose="02020603050405020304" pitchFamily="18" charset="0"/>
              </a:rPr>
              <a:t>Z.</a:t>
            </a:r>
            <a:r>
              <a:rPr lang="fr-FR" sz="3200" b="1" dirty="0">
                <a:latin typeface="Times New Roman" panose="02020603050405020304" pitchFamily="18" charset="0"/>
                <a:cs typeface="Times New Roman" panose="02020603050405020304" pitchFamily="18" charset="0"/>
              </a:rPr>
              <a:t> De quelle manière ? Par des informations correctes ou erronées, par des promesses de récompenses, par l’évocation d’inconvénients, de dangers, ou de sanctions, etc. L’on retrouve ici </a:t>
            </a:r>
            <a:r>
              <a:rPr lang="fr-FR" sz="3200" b="1" dirty="0">
                <a:solidFill>
                  <a:srgbClr val="C00000"/>
                </a:solidFill>
                <a:latin typeface="Times New Roman" panose="02020603050405020304" pitchFamily="18" charset="0"/>
                <a:cs typeface="Times New Roman" panose="02020603050405020304" pitchFamily="18" charset="0"/>
              </a:rPr>
              <a:t>le pouvoir d’influence</a:t>
            </a:r>
            <a:r>
              <a:rPr lang="fr-FR" sz="3200" b="1" dirty="0">
                <a:latin typeface="Times New Roman" panose="02020603050405020304" pitchFamily="18" charset="0"/>
                <a:cs typeface="Times New Roman" panose="02020603050405020304" pitchFamily="18" charset="0"/>
              </a:rPr>
              <a:t>.</a:t>
            </a:r>
          </a:p>
          <a:p>
            <a:endParaRPr lang="fr-FR" sz="3200" b="1" dirty="0">
              <a:latin typeface="Times New Roman" panose="02020603050405020304" pitchFamily="18" charset="0"/>
              <a:cs typeface="Times New Roman" panose="02020603050405020304" pitchFamily="18" charset="0"/>
            </a:endParaRPr>
          </a:p>
          <a:p>
            <a:r>
              <a:rPr lang="fr-FR" sz="3200" b="1" dirty="0">
                <a:latin typeface="Times New Roman" panose="02020603050405020304" pitchFamily="18" charset="0"/>
                <a:cs typeface="Times New Roman" panose="02020603050405020304" pitchFamily="18" charset="0"/>
              </a:rPr>
              <a:t>— </a:t>
            </a:r>
            <a:r>
              <a:rPr lang="fr-FR" sz="3200" b="1" i="1" dirty="0">
                <a:latin typeface="Times New Roman" panose="02020603050405020304" pitchFamily="18" charset="0"/>
                <a:cs typeface="Times New Roman" panose="02020603050405020304" pitchFamily="18" charset="0"/>
              </a:rPr>
              <a:t>A</a:t>
            </a:r>
            <a:r>
              <a:rPr lang="fr-FR" sz="3200" b="1" dirty="0">
                <a:latin typeface="Times New Roman" panose="02020603050405020304" pitchFamily="18" charset="0"/>
                <a:cs typeface="Times New Roman" panose="02020603050405020304" pitchFamily="18" charset="0"/>
              </a:rPr>
              <a:t> cherche à contraindre </a:t>
            </a:r>
            <a:r>
              <a:rPr lang="fr-FR" sz="3200" b="1" i="1" dirty="0">
                <a:latin typeface="Times New Roman" panose="02020603050405020304" pitchFamily="18" charset="0"/>
                <a:cs typeface="Times New Roman" panose="02020603050405020304" pitchFamily="18" charset="0"/>
              </a:rPr>
              <a:t>B</a:t>
            </a:r>
            <a:r>
              <a:rPr lang="fr-FR" sz="3200" b="1" dirty="0">
                <a:latin typeface="Times New Roman" panose="02020603050405020304" pitchFamily="18" charset="0"/>
                <a:cs typeface="Times New Roman" panose="02020603050405020304" pitchFamily="18" charset="0"/>
              </a:rPr>
              <a:t> à agir de façon non conforme à ses propres intérêts. C’est alors qu’il exerce au sens strict un </a:t>
            </a:r>
            <a:r>
              <a:rPr lang="fr-FR" sz="3200" b="1" dirty="0">
                <a:solidFill>
                  <a:srgbClr val="C00000"/>
                </a:solidFill>
                <a:latin typeface="Times New Roman" panose="02020603050405020304" pitchFamily="18" charset="0"/>
                <a:cs typeface="Times New Roman" panose="02020603050405020304" pitchFamily="18" charset="0"/>
              </a:rPr>
              <a:t>pouvoir d’injonction</a:t>
            </a:r>
            <a:r>
              <a:rPr lang="fr-FR" sz="32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32536687"/>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247</TotalTime>
  <Words>1446</Words>
  <Application>Microsoft Office PowerPoint</Application>
  <PresentationFormat>Grand écran</PresentationFormat>
  <Paragraphs>68</Paragraphs>
  <Slides>23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Arial</vt:lpstr>
      <vt:lpstr>Century Gothic</vt:lpstr>
      <vt:lpstr>Georgia</vt:lpstr>
      <vt:lpstr>Georgia Bold</vt:lpstr>
      <vt:lpstr>Times New Roman</vt:lpstr>
      <vt:lpstr>Wingdings 3</vt:lpstr>
      <vt:lpstr>Wingdings2</vt:lpstr>
      <vt:lpstr>Brin</vt:lpstr>
      <vt:lpstr>Pouvoir  et pouvoir politique</vt:lpstr>
      <vt:lpstr>Présentation PowerPoint</vt:lpstr>
      <vt:lpstr>Définitions</vt:lpstr>
      <vt:lpstr>Définitions</vt:lpstr>
      <vt:lpstr>Le problème du consentement au pouvoir d’autrui</vt:lpstr>
      <vt:lpstr>Le problème du consentement au pouvoir d’autrui</vt:lpstr>
      <vt:lpstr>Le problème du consentement au pouvoir d’autrui</vt:lpstr>
      <vt:lpstr>Le pouvoir et les conflits d’intérêts</vt:lpstr>
      <vt:lpstr>Le pouvoir et les conflits d’intérêts</vt:lpstr>
      <vt:lpstr>Le pouvoir et les conflits d’intérêts</vt:lpstr>
      <vt:lpstr>La notion de pouvoir chez Max Weber</vt:lpstr>
      <vt:lpstr>La notion de pouvoir chez Max Weber</vt:lpstr>
      <vt:lpstr>La notion de pouvoir chez Max Weber</vt:lpstr>
      <vt:lpstr>Les trois types de domination selon Max Weber</vt:lpstr>
      <vt:lpstr>Les trois types de domination selon Max Weber</vt:lpstr>
      <vt:lpstr>Les trois types de domination selon Max Weber</vt:lpstr>
      <vt:lpstr>Les trois types de domination selon Max Weber</vt:lpstr>
      <vt:lpstr>Les trois types de domination selon Max Weber</vt:lpstr>
      <vt:lpstr>Les trois types de domination selon Max Weber</vt:lpstr>
      <vt:lpstr>Le principe de la séparation des pouvoirs</vt:lpstr>
      <vt:lpstr>Le principe de la séparation des pouvoirs</vt:lpstr>
      <vt:lpstr>Le principe de la séparation des pouvoirs</vt:lpstr>
      <vt:lpstr>Le principe de la séparation des pouvoirs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Pouvoir  et pouvoir politique</dc:title>
  <dc:creator>Toufik Rahmouni</dc:creator>
  <cp:lastModifiedBy>Toufik Rahmouni</cp:lastModifiedBy>
  <cp:revision>31</cp:revision>
  <dcterms:created xsi:type="dcterms:W3CDTF">2014-10-21T19:21:31Z</dcterms:created>
  <dcterms:modified xsi:type="dcterms:W3CDTF">2018-01-05T12:00:24Z</dcterms:modified>
</cp:coreProperties>
</file>