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2" r:id="rId4"/>
    <p:sldId id="281" r:id="rId5"/>
    <p:sldId id="270" r:id="rId6"/>
    <p:sldId id="271" r:id="rId7"/>
    <p:sldId id="273" r:id="rId8"/>
    <p:sldId id="282" r:id="rId9"/>
    <p:sldId id="283" r:id="rId10"/>
    <p:sldId id="284" r:id="rId1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5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Ref idx="1002">
        <a:schemeClr val="bg2"/>
      </p:bgRef>
    </p:bg>
    <p:spTree>
      <p:nvGrpSpPr>
        <p:cNvPr id="1" name=""/>
        <p:cNvGrpSpPr/>
        <p:nvPr/>
      </p:nvGrpSpPr>
      <p:grpSpPr>
        <a:xfrm>
          <a:off x="0" y="0"/>
          <a:ext cx="0" cy="0"/>
          <a:chOff x="0" y="0"/>
          <a:chExt cx="0" cy="0"/>
        </a:xfrm>
      </p:grpSpPr>
      <p:sp>
        <p:nvSpPr>
          <p:cNvPr id="9" name="Titr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17" name="Sous-titr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30" name="Espace réservé de la date 29"/>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19" name="Espace réservé du pied de page 18"/>
          <p:cNvSpPr>
            <a:spLocks noGrp="1"/>
          </p:cNvSpPr>
          <p:nvPr>
            <p:ph type="ftr" sz="quarter" idx="11"/>
          </p:nvPr>
        </p:nvSpPr>
        <p:spPr/>
        <p:txBody>
          <a:bodyPr/>
          <a:lstStyle/>
          <a:p>
            <a:endParaRPr lang="fr-FR"/>
          </a:p>
        </p:txBody>
      </p:sp>
      <p:sp>
        <p:nvSpPr>
          <p:cNvPr id="27" name="Espace réservé du numéro de diapositive 26"/>
          <p:cNvSpPr>
            <a:spLocks noGrp="1"/>
          </p:cNvSpPr>
          <p:nvPr>
            <p:ph type="sldNum" sz="quarter" idx="12"/>
          </p:nvPr>
        </p:nvSpPr>
        <p:spPr/>
        <p:txBody>
          <a:bodyPr/>
          <a:lstStyle/>
          <a:p>
            <a:fld id="{1320BAC8-DF0C-45F9-9F13-02F793643FF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914401"/>
            <a:ext cx="2057400" cy="5211763"/>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914401"/>
            <a:ext cx="6019800" cy="5211763"/>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1320BAC8-DF0C-45F9-9F13-02F793643FFB}"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a:lstStyle/>
          <a:p>
            <a:r>
              <a:rPr kumimoji="0" lang="fr-FR"/>
              <a:t>Cliquez pour modifier le style du titre</a:t>
            </a:r>
            <a:endParaRPr kumimoji="0" lang="en-US"/>
          </a:p>
        </p:txBody>
      </p:sp>
      <p:sp>
        <p:nvSpPr>
          <p:cNvPr id="3" name="Espace réservé du contenu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229600" cy="1143000"/>
          </a:xfrm>
        </p:spPr>
        <p:txBody>
          <a:bodyPr tIns="45720" anchor="b"/>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5" name="Espace réservé du contenu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fr-FR"/>
              <a:t>Cliquez pour modifier les styles du texte du masque</a:t>
            </a:r>
          </a:p>
        </p:txBody>
      </p:sp>
      <p:sp>
        <p:nvSpPr>
          <p:cNvPr id="4" name="Espace réservé du contenu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1320BAC8-DF0C-45F9-9F13-02F793643FFB}"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Rogner et arrondir un rectangle à un seul coin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Triangle rect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r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fr-FR"/>
              <a:t>Cliquez pour modifier le style du titre</a:t>
            </a:r>
            <a:endParaRPr kumimoji="0" lang="en-US"/>
          </a:p>
        </p:txBody>
      </p:sp>
      <p:sp>
        <p:nvSpPr>
          <p:cNvPr id="4" name="Espace réservé du texte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025B32CF-B268-4A13-AE85-BC9A58FEBFA9}" type="datetimeFigureOut">
              <a:rPr lang="fr-FR" smtClean="0"/>
              <a:pPr/>
              <a:t>05/01/2018</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a:xfrm>
            <a:off x="8077200" y="6356350"/>
            <a:ext cx="609600" cy="365125"/>
          </a:xfrm>
        </p:spPr>
        <p:txBody>
          <a:bodyPr/>
          <a:lstStyle/>
          <a:p>
            <a:fld id="{1320BAC8-DF0C-45F9-9F13-02F793643FFB}" type="slidenum">
              <a:rPr lang="fr-FR" smtClean="0"/>
              <a:pPr/>
              <a:t>‹N°›</a:t>
            </a:fld>
            <a:endParaRPr lang="fr-FR"/>
          </a:p>
        </p:txBody>
      </p:sp>
      <p:sp>
        <p:nvSpPr>
          <p:cNvPr id="3" name="Espace réservé pour une image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fr-FR"/>
              <a:t>Cliquez sur l'icône pour ajouter une image</a:t>
            </a:r>
            <a:endParaRPr kumimoji="0" lang="en-US" dirty="0"/>
          </a:p>
        </p:txBody>
      </p:sp>
      <p:sp>
        <p:nvSpPr>
          <p:cNvPr id="10" name="Forme libre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orme libre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orme libre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orme libre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Espace réservé du titre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fr-FR"/>
              <a:t>Cliquez pour modifier le style du titre</a:t>
            </a:r>
            <a:endParaRPr kumimoji="0" lang="en-US"/>
          </a:p>
        </p:txBody>
      </p:sp>
      <p:sp>
        <p:nvSpPr>
          <p:cNvPr id="30" name="Espace réservé du texte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0" name="Espace réservé de la date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25B32CF-B268-4A13-AE85-BC9A58FEBFA9}" type="datetimeFigureOut">
              <a:rPr lang="fr-FR" smtClean="0"/>
              <a:pPr/>
              <a:t>05/01/2018</a:t>
            </a:fld>
            <a:endParaRPr lang="fr-FR"/>
          </a:p>
        </p:txBody>
      </p:sp>
      <p:sp>
        <p:nvSpPr>
          <p:cNvPr id="22" name="Espace réservé du pied de page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fr-FR"/>
          </a:p>
        </p:txBody>
      </p:sp>
      <p:sp>
        <p:nvSpPr>
          <p:cNvPr id="18" name="Espace réservé du numéro de diapositive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320BAC8-DF0C-45F9-9F13-02F793643FFB}" type="slidenum">
              <a:rPr lang="fr-FR" smtClean="0"/>
              <a:pPr/>
              <a:t>‹N°›</a:t>
            </a:fld>
            <a:endParaRPr lang="fr-FR"/>
          </a:p>
        </p:txBody>
      </p:sp>
      <p:grpSp>
        <p:nvGrpSpPr>
          <p:cNvPr id="2" name="Groupe 1"/>
          <p:cNvGrpSpPr/>
          <p:nvPr/>
        </p:nvGrpSpPr>
        <p:grpSpPr>
          <a:xfrm>
            <a:off x="-19017" y="202408"/>
            <a:ext cx="9180548" cy="649224"/>
            <a:chOff x="-19045" y="216550"/>
            <a:chExt cx="9180548" cy="649224"/>
          </a:xfrm>
        </p:grpSpPr>
        <p:sp>
          <p:nvSpPr>
            <p:cNvPr id="12" name="Forme libre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orme libre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3568" y="404664"/>
            <a:ext cx="7772400" cy="1470025"/>
          </a:xfrm>
        </p:spPr>
        <p:txBody>
          <a:bodyPr>
            <a:normAutofit fontScale="90000"/>
          </a:bodyPr>
          <a:lstStyle/>
          <a:p>
            <a:pPr algn="ctr"/>
            <a:r>
              <a:rPr lang="fr-FR" dirty="0"/>
              <a:t>La socialisation</a:t>
            </a:r>
            <a:br>
              <a:rPr lang="fr-FR" dirty="0"/>
            </a:br>
            <a:endParaRPr lang="fr-FR" i="1" dirty="0">
              <a:latin typeface="Aharoni" pitchFamily="2" charset="-79"/>
              <a:cs typeface="Aharoni" pitchFamily="2" charset="-79"/>
            </a:endParaRPr>
          </a:p>
        </p:txBody>
      </p:sp>
      <p:pic>
        <p:nvPicPr>
          <p:cNvPr id="1026" name="Picture 2" descr="http://apprendrealairlibre.files.wordpress.com/2012/09/designall.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343" y="2060848"/>
            <a:ext cx="5276850" cy="46028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504056"/>
          </a:xfrm>
        </p:spPr>
        <p:txBody>
          <a:bodyPr>
            <a:normAutofit fontScale="90000"/>
          </a:bodyPr>
          <a:lstStyle/>
          <a:p>
            <a:br>
              <a:rPr lang="fr-FR" dirty="0"/>
            </a:br>
            <a:br>
              <a:rPr lang="fr-FR" dirty="0"/>
            </a:br>
            <a:br>
              <a:rPr lang="fr-FR" dirty="0"/>
            </a:br>
            <a:r>
              <a:rPr lang="fr-FR" dirty="0"/>
              <a:t> </a:t>
            </a:r>
            <a:br>
              <a:rPr lang="fr-FR" dirty="0"/>
            </a:br>
            <a:r>
              <a:rPr lang="fr-FR" sz="4400" b="1" dirty="0">
                <a:solidFill>
                  <a:schemeClr val="tx1"/>
                </a:solidFill>
              </a:rPr>
              <a:t>Les agents de socialisation : les pairs</a:t>
            </a:r>
            <a:br>
              <a:rPr lang="fr-FR" sz="4400" b="1" dirty="0"/>
            </a:br>
            <a:endParaRPr lang="fr-FR" b="1" dirty="0"/>
          </a:p>
        </p:txBody>
      </p:sp>
      <p:sp>
        <p:nvSpPr>
          <p:cNvPr id="3" name="Espace réservé du contenu 2"/>
          <p:cNvSpPr>
            <a:spLocks noGrp="1"/>
          </p:cNvSpPr>
          <p:nvPr>
            <p:ph idx="1"/>
          </p:nvPr>
        </p:nvSpPr>
        <p:spPr>
          <a:xfrm>
            <a:off x="611560" y="1412776"/>
            <a:ext cx="8229600" cy="5112568"/>
          </a:xfrm>
        </p:spPr>
        <p:txBody>
          <a:bodyPr>
            <a:normAutofit/>
          </a:bodyPr>
          <a:lstStyle/>
          <a:p>
            <a:pPr marL="0" indent="0">
              <a:buNone/>
            </a:pPr>
            <a:r>
              <a:rPr lang="fr-FR" sz="2800" dirty="0"/>
              <a:t>Ce sont les voisins, mais aussi et surtout les amis dans la cours de récréation ou le quartier de résidence. Selon Anne </a:t>
            </a:r>
            <a:r>
              <a:rPr lang="fr-FR" sz="2800" dirty="0" err="1"/>
              <a:t>Muxel</a:t>
            </a:r>
            <a:r>
              <a:rPr lang="fr-FR" sz="2800" dirty="0"/>
              <a:t> dans </a:t>
            </a:r>
            <a:r>
              <a:rPr lang="fr-FR" sz="2800" i="1" dirty="0"/>
              <a:t>L’expérience politique des jeunes</a:t>
            </a:r>
            <a:r>
              <a:rPr lang="fr-FR" sz="2800" dirty="0"/>
              <a:t> (2001), les relations entre pairs jouent un rôle important dans les comportements politiques, par exemple lors de manifestations de rue, la participation dépend fortement de ces relations.</a:t>
            </a:r>
          </a:p>
        </p:txBody>
      </p:sp>
    </p:spTree>
    <p:extLst>
      <p:ext uri="{BB962C8B-B14F-4D97-AF65-F5344CB8AC3E}">
        <p14:creationId xmlns:p14="http://schemas.microsoft.com/office/powerpoint/2010/main" val="1494939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 </a:t>
            </a:r>
            <a:r>
              <a:rPr lang="fr-FR" b="1" dirty="0">
                <a:solidFill>
                  <a:schemeClr val="tx1"/>
                </a:solidFill>
              </a:rPr>
              <a:t>Sommaire:</a:t>
            </a:r>
            <a:endParaRPr lang="fr-FR" b="1" dirty="0"/>
          </a:p>
        </p:txBody>
      </p:sp>
      <p:sp>
        <p:nvSpPr>
          <p:cNvPr id="3" name="Espace réservé du contenu 2"/>
          <p:cNvSpPr>
            <a:spLocks noGrp="1"/>
          </p:cNvSpPr>
          <p:nvPr>
            <p:ph idx="1"/>
          </p:nvPr>
        </p:nvSpPr>
        <p:spPr/>
        <p:txBody>
          <a:bodyPr/>
          <a:lstStyle/>
          <a:p>
            <a:r>
              <a:rPr lang="fr-FR" dirty="0"/>
              <a:t>Définition </a:t>
            </a:r>
          </a:p>
          <a:p>
            <a:r>
              <a:rPr lang="fr-FR" dirty="0"/>
              <a:t>Socialisation primaire et secondaire</a:t>
            </a:r>
          </a:p>
          <a:p>
            <a:r>
              <a:rPr lang="fr-FR" dirty="0"/>
              <a:t>Agences de la socialisation</a:t>
            </a:r>
          </a:p>
          <a:p>
            <a:pPr lvl="2"/>
            <a:r>
              <a:rPr lang="fr-FR" dirty="0"/>
              <a:t>La famille</a:t>
            </a:r>
          </a:p>
          <a:p>
            <a:pPr lvl="2"/>
            <a:r>
              <a:rPr lang="fr-FR" dirty="0"/>
              <a:t>L’école</a:t>
            </a:r>
          </a:p>
          <a:p>
            <a:pPr lvl="2"/>
            <a:r>
              <a:rPr lang="fr-FR" dirty="0"/>
              <a:t>Les médias</a:t>
            </a:r>
          </a:p>
          <a:p>
            <a:pPr lvl="2"/>
            <a:r>
              <a:rPr lang="fr-FR" dirty="0"/>
              <a:t>Les pairs</a:t>
            </a:r>
          </a:p>
          <a:p>
            <a:endParaRPr lang="fr-FR" dirty="0"/>
          </a:p>
          <a:p>
            <a:endParaRPr lang="fr-F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1226400"/>
          </a:xfrm>
        </p:spPr>
        <p:txBody>
          <a:bodyPr>
            <a:normAutofit fontScale="90000"/>
          </a:bodyPr>
          <a:lstStyle/>
          <a:p>
            <a:br>
              <a:rPr lang="fr-FR" dirty="0"/>
            </a:br>
            <a:br>
              <a:rPr lang="fr-FR" dirty="0"/>
            </a:br>
            <a:br>
              <a:rPr lang="fr-FR" dirty="0"/>
            </a:br>
            <a:r>
              <a:rPr lang="fr-FR" dirty="0"/>
              <a:t> </a:t>
            </a:r>
            <a:br>
              <a:rPr lang="fr-FR" dirty="0"/>
            </a:br>
            <a:r>
              <a:rPr lang="fr-FR" dirty="0">
                <a:solidFill>
                  <a:schemeClr val="tx1"/>
                </a:solidFill>
              </a:rPr>
              <a:t>Définition :</a:t>
            </a:r>
            <a:br>
              <a:rPr lang="fr-FR" dirty="0"/>
            </a:br>
            <a:endParaRPr lang="fr-FR" dirty="0"/>
          </a:p>
        </p:txBody>
      </p:sp>
      <p:sp>
        <p:nvSpPr>
          <p:cNvPr id="3" name="Espace réservé du contenu 2"/>
          <p:cNvSpPr>
            <a:spLocks noGrp="1"/>
          </p:cNvSpPr>
          <p:nvPr>
            <p:ph idx="1"/>
          </p:nvPr>
        </p:nvSpPr>
        <p:spPr/>
        <p:txBody>
          <a:bodyPr>
            <a:noAutofit/>
          </a:bodyPr>
          <a:lstStyle/>
          <a:p>
            <a:pPr marL="457200" lvl="1" indent="0">
              <a:buNone/>
            </a:pPr>
            <a:r>
              <a:rPr lang="fr-FR" sz="3200" b="1" dirty="0">
                <a:solidFill>
                  <a:schemeClr val="bg2">
                    <a:lumMod val="25000"/>
                  </a:schemeClr>
                </a:solidFill>
              </a:rPr>
              <a:t>Guy Rocher </a:t>
            </a:r>
            <a:r>
              <a:rPr lang="fr-FR" sz="3200" dirty="0"/>
              <a:t>définit la socialisation comme « le processus par lequel la personne humaine apprend et intériorise tout au cours de sa vie les éléments socioculturels de son milieu, les intègre à la structure de sa personnalité sous l’influence d’expériences et d’agents sociaux significatifs et par là s’adapte à l’environnement social où elle doit vivre »</a:t>
            </a:r>
          </a:p>
        </p:txBody>
      </p:sp>
    </p:spTree>
    <p:extLst>
      <p:ext uri="{BB962C8B-B14F-4D97-AF65-F5344CB8AC3E}">
        <p14:creationId xmlns:p14="http://schemas.microsoft.com/office/powerpoint/2010/main" val="70049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1226400"/>
          </a:xfrm>
        </p:spPr>
        <p:txBody>
          <a:bodyPr>
            <a:normAutofit fontScale="90000"/>
          </a:bodyPr>
          <a:lstStyle/>
          <a:p>
            <a:br>
              <a:rPr lang="fr-FR" dirty="0"/>
            </a:br>
            <a:br>
              <a:rPr lang="fr-FR" dirty="0"/>
            </a:br>
            <a:br>
              <a:rPr lang="fr-FR" dirty="0"/>
            </a:br>
            <a:r>
              <a:rPr lang="fr-FR" dirty="0"/>
              <a:t> </a:t>
            </a:r>
            <a:br>
              <a:rPr lang="fr-FR" dirty="0"/>
            </a:br>
            <a:r>
              <a:rPr lang="fr-FR" dirty="0">
                <a:solidFill>
                  <a:schemeClr val="tx1"/>
                </a:solidFill>
              </a:rPr>
              <a:t>Définition :</a:t>
            </a:r>
            <a:br>
              <a:rPr lang="fr-FR" dirty="0"/>
            </a:br>
            <a:endParaRPr lang="fr-FR" dirty="0"/>
          </a:p>
        </p:txBody>
      </p:sp>
      <p:sp>
        <p:nvSpPr>
          <p:cNvPr id="3" name="Espace réservé du contenu 2"/>
          <p:cNvSpPr>
            <a:spLocks noGrp="1"/>
          </p:cNvSpPr>
          <p:nvPr>
            <p:ph idx="1"/>
          </p:nvPr>
        </p:nvSpPr>
        <p:spPr/>
        <p:txBody>
          <a:bodyPr>
            <a:noAutofit/>
          </a:bodyPr>
          <a:lstStyle/>
          <a:p>
            <a:r>
              <a:rPr lang="fr-FR" sz="2800" dirty="0"/>
              <a:t>La socialisation est un processus qui se déroule tout au long de la vie, au cours duquel </a:t>
            </a:r>
            <a:r>
              <a:rPr lang="fr-FR" sz="2800" b="1" dirty="0">
                <a:solidFill>
                  <a:srgbClr val="FF0000"/>
                </a:solidFill>
              </a:rPr>
              <a:t>un individu apprend et intériorise les normes et les valeurs de la société</a:t>
            </a:r>
            <a:r>
              <a:rPr lang="fr-FR" sz="2800" dirty="0"/>
              <a:t> à laquelle il appartient, et construit son identité sociale. Elle est politique lorsqu’elle regroupe plus spécifiquement les mécanismes de formation et de transformation des systèmes individuels de représentations, d’opinions et d’attitudes politiques.</a:t>
            </a:r>
          </a:p>
        </p:txBody>
      </p:sp>
    </p:spTree>
    <p:extLst>
      <p:ext uri="{BB962C8B-B14F-4D97-AF65-F5344CB8AC3E}">
        <p14:creationId xmlns:p14="http://schemas.microsoft.com/office/powerpoint/2010/main" val="378966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1226400"/>
          </a:xfrm>
        </p:spPr>
        <p:txBody>
          <a:bodyPr>
            <a:normAutofit fontScale="90000"/>
          </a:bodyPr>
          <a:lstStyle/>
          <a:p>
            <a:br>
              <a:rPr lang="fr-FR" dirty="0"/>
            </a:br>
            <a:br>
              <a:rPr lang="fr-FR" dirty="0"/>
            </a:br>
            <a:br>
              <a:rPr lang="fr-FR" dirty="0"/>
            </a:br>
            <a:r>
              <a:rPr lang="fr-FR" dirty="0"/>
              <a:t> </a:t>
            </a:r>
            <a:br>
              <a:rPr lang="fr-FR" dirty="0"/>
            </a:br>
            <a:r>
              <a:rPr lang="fr-FR" dirty="0">
                <a:solidFill>
                  <a:schemeClr val="tx1"/>
                </a:solidFill>
              </a:rPr>
              <a:t>Définition :</a:t>
            </a:r>
            <a:br>
              <a:rPr lang="fr-FR" dirty="0"/>
            </a:br>
            <a:endParaRPr lang="fr-FR" dirty="0"/>
          </a:p>
        </p:txBody>
      </p:sp>
      <p:sp>
        <p:nvSpPr>
          <p:cNvPr id="3" name="Espace réservé du contenu 2"/>
          <p:cNvSpPr>
            <a:spLocks noGrp="1"/>
          </p:cNvSpPr>
          <p:nvPr>
            <p:ph idx="1"/>
          </p:nvPr>
        </p:nvSpPr>
        <p:spPr/>
        <p:txBody>
          <a:bodyPr>
            <a:normAutofit/>
          </a:bodyPr>
          <a:lstStyle/>
          <a:p>
            <a:pPr marL="428625" lvl="0" indent="-428625">
              <a:spcBef>
                <a:spcPts val="900"/>
              </a:spcBef>
              <a:buBlip>
                <a:blip r:embed="rId2"/>
              </a:buBlip>
              <a:defRPr sz="1800">
                <a:solidFill>
                  <a:srgbClr val="000000"/>
                </a:solidFill>
              </a:defRPr>
            </a:pPr>
            <a:r>
              <a:rPr lang="fr-FR" sz="2800" dirty="0"/>
              <a:t>La socialisation politique est le résultat à la fois d'une contrainte imposée par certains agents sociaux, mais aussi d'une </a:t>
            </a:r>
            <a:r>
              <a:rPr lang="fr-FR" sz="2800" b="1" dirty="0">
                <a:solidFill>
                  <a:srgbClr val="FF0000"/>
                </a:solidFill>
              </a:rPr>
              <a:t>interaction entre l'individu et son environnement</a:t>
            </a:r>
            <a:r>
              <a:rPr lang="fr-FR" sz="2800" dirty="0"/>
              <a:t>. Elle ne se réduit pas à la transmission d’une culture politique nationale, mais aboutit à la formation d’une </a:t>
            </a:r>
            <a:r>
              <a:rPr lang="fr-FR" sz="2800" b="1" dirty="0">
                <a:solidFill>
                  <a:srgbClr val="FF0000"/>
                </a:solidFill>
              </a:rPr>
              <a:t>identité partisane</a:t>
            </a:r>
            <a:r>
              <a:rPr lang="fr-FR" sz="2800" dirty="0"/>
              <a:t>, résultant de l’existence d’une pluralité de cultures au sein de la société (cultures de classes, cultures locales).</a:t>
            </a:r>
            <a:endParaRPr lang="fr-FR" sz="2400" b="1" i="1" u="sng" dirty="0">
              <a:solidFill>
                <a:srgbClr val="7883B4"/>
              </a:solidFill>
              <a:effectLst>
                <a:outerShdw blurRad="12700" dist="25400" dir="2700000" rotWithShape="0">
                  <a:srgbClr val="000000"/>
                </a:outerShdw>
              </a:effectLst>
            </a:endParaRPr>
          </a:p>
        </p:txBody>
      </p:sp>
    </p:spTree>
    <p:extLst>
      <p:ext uri="{BB962C8B-B14F-4D97-AF65-F5344CB8AC3E}">
        <p14:creationId xmlns:p14="http://schemas.microsoft.com/office/powerpoint/2010/main" val="464698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512" y="188640"/>
            <a:ext cx="8712968" cy="1226400"/>
          </a:xfrm>
        </p:spPr>
        <p:txBody>
          <a:bodyPr>
            <a:normAutofit fontScale="90000"/>
          </a:bodyPr>
          <a:lstStyle/>
          <a:p>
            <a:br>
              <a:rPr lang="fr-FR" dirty="0"/>
            </a:br>
            <a:br>
              <a:rPr lang="fr-FR" dirty="0"/>
            </a:br>
            <a:br>
              <a:rPr lang="fr-FR" dirty="0"/>
            </a:br>
            <a:r>
              <a:rPr lang="fr-FR" dirty="0"/>
              <a:t> </a:t>
            </a:r>
            <a:br>
              <a:rPr lang="fr-FR" dirty="0"/>
            </a:br>
            <a:r>
              <a:rPr lang="fr-FR" b="1" dirty="0">
                <a:solidFill>
                  <a:schemeClr val="tx1"/>
                </a:solidFill>
              </a:rPr>
              <a:t>Socialisation primaire et secondaire</a:t>
            </a:r>
            <a:endParaRPr lang="fr-FR" b="1" dirty="0"/>
          </a:p>
        </p:txBody>
      </p:sp>
      <p:sp>
        <p:nvSpPr>
          <p:cNvPr id="3" name="Espace réservé du contenu 2"/>
          <p:cNvSpPr>
            <a:spLocks noGrp="1"/>
          </p:cNvSpPr>
          <p:nvPr>
            <p:ph idx="1"/>
          </p:nvPr>
        </p:nvSpPr>
        <p:spPr/>
        <p:txBody>
          <a:bodyPr>
            <a:normAutofit/>
          </a:bodyPr>
          <a:lstStyle/>
          <a:p>
            <a:pPr marL="428625" lvl="0" indent="-428625">
              <a:spcBef>
                <a:spcPts val="900"/>
              </a:spcBef>
              <a:buBlip>
                <a:blip r:embed="rId2"/>
              </a:buBlip>
              <a:defRPr sz="1800">
                <a:solidFill>
                  <a:srgbClr val="000000"/>
                </a:solidFill>
              </a:defRPr>
            </a:pPr>
            <a:r>
              <a:rPr lang="fr-FR" sz="2800" dirty="0"/>
              <a:t>On distingue souvent la </a:t>
            </a:r>
            <a:r>
              <a:rPr lang="fr-FR" sz="2800" b="1" dirty="0">
                <a:solidFill>
                  <a:srgbClr val="FF0000"/>
                </a:solidFill>
              </a:rPr>
              <a:t>socialisation primaire </a:t>
            </a:r>
            <a:r>
              <a:rPr lang="fr-FR" sz="2800" dirty="0"/>
              <a:t>qui se fait dans la famille jusqu'à l'adolescence et qui forme la base de la personnalité, de la </a:t>
            </a:r>
            <a:r>
              <a:rPr lang="fr-FR" sz="2800" b="1" dirty="0">
                <a:solidFill>
                  <a:srgbClr val="FF0000"/>
                </a:solidFill>
              </a:rPr>
              <a:t>socialisation secondaire</a:t>
            </a:r>
            <a:r>
              <a:rPr lang="fr-FR" sz="2800" dirty="0"/>
              <a:t>, qui se poursuit tout au long de la vie dans les différents milieux sociaux que nous sommes amenés à traverser : école, études, milieux professionnels, cercles de sociabilité, etc. </a:t>
            </a:r>
            <a:endParaRPr lang="fr-FR" sz="2400" b="1" i="1" u="sng" dirty="0">
              <a:solidFill>
                <a:srgbClr val="7883B4"/>
              </a:solidFill>
              <a:effectLst>
                <a:outerShdw blurRad="12700" dist="25400" dir="2700000" rotWithShape="0">
                  <a:srgbClr val="000000"/>
                </a:outerShdw>
              </a:effectLst>
            </a:endParaRPr>
          </a:p>
        </p:txBody>
      </p:sp>
    </p:spTree>
    <p:extLst>
      <p:ext uri="{BB962C8B-B14F-4D97-AF65-F5344CB8AC3E}">
        <p14:creationId xmlns:p14="http://schemas.microsoft.com/office/powerpoint/2010/main" val="3885974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504056"/>
          </a:xfrm>
        </p:spPr>
        <p:txBody>
          <a:bodyPr>
            <a:normAutofit fontScale="90000"/>
          </a:bodyPr>
          <a:lstStyle/>
          <a:p>
            <a:br>
              <a:rPr lang="fr-FR" dirty="0"/>
            </a:br>
            <a:br>
              <a:rPr lang="fr-FR" dirty="0"/>
            </a:br>
            <a:br>
              <a:rPr lang="fr-FR" dirty="0"/>
            </a:br>
            <a:r>
              <a:rPr lang="fr-FR" dirty="0"/>
              <a:t> </a:t>
            </a:r>
            <a:br>
              <a:rPr lang="fr-FR" dirty="0"/>
            </a:br>
            <a:r>
              <a:rPr lang="fr-FR" sz="4400" b="1" dirty="0">
                <a:solidFill>
                  <a:schemeClr val="tx1"/>
                </a:solidFill>
              </a:rPr>
              <a:t>Les agents de socialisation : la famille</a:t>
            </a:r>
            <a:br>
              <a:rPr lang="fr-FR" sz="4400" b="1" dirty="0"/>
            </a:br>
            <a:endParaRPr lang="fr-FR" b="1" dirty="0"/>
          </a:p>
        </p:txBody>
      </p:sp>
      <p:sp>
        <p:nvSpPr>
          <p:cNvPr id="3" name="Espace réservé du contenu 2"/>
          <p:cNvSpPr>
            <a:spLocks noGrp="1"/>
          </p:cNvSpPr>
          <p:nvPr>
            <p:ph idx="1"/>
          </p:nvPr>
        </p:nvSpPr>
        <p:spPr>
          <a:xfrm>
            <a:off x="611560" y="1412776"/>
            <a:ext cx="8229600" cy="6093296"/>
          </a:xfrm>
        </p:spPr>
        <p:txBody>
          <a:bodyPr>
            <a:normAutofit/>
          </a:bodyPr>
          <a:lstStyle/>
          <a:p>
            <a:pPr marL="0" indent="0">
              <a:buNone/>
            </a:pPr>
            <a:r>
              <a:rPr lang="fr-FR" sz="2800" b="1" dirty="0">
                <a:solidFill>
                  <a:srgbClr val="C00000"/>
                </a:solidFill>
              </a:rPr>
              <a:t>La socialisation débute dans le milieu familial</a:t>
            </a:r>
            <a:r>
              <a:rPr lang="fr-FR" sz="2800" dirty="0"/>
              <a:t>. En effet, les enfants socialisés intériorisent des schèmes de compréhension de la politique qui divergent selon leur sexe. </a:t>
            </a:r>
            <a:br>
              <a:rPr lang="fr-FR" sz="2800" dirty="0"/>
            </a:br>
            <a:r>
              <a:rPr lang="fr-FR" sz="2800" dirty="0"/>
              <a:t>	C’est au sein de la famille que l’enfant </a:t>
            </a:r>
            <a:r>
              <a:rPr lang="fr-FR" sz="2800" b="1" dirty="0">
                <a:solidFill>
                  <a:srgbClr val="C00000"/>
                </a:solidFill>
              </a:rPr>
              <a:t>acquiert une conception du rapport d’autorité</a:t>
            </a:r>
            <a:r>
              <a:rPr lang="fr-FR" sz="2800" dirty="0"/>
              <a:t> qui se révèle durable. </a:t>
            </a:r>
            <a:br>
              <a:rPr lang="fr-FR" sz="2800" dirty="0"/>
            </a:br>
            <a:r>
              <a:rPr lang="fr-FR" sz="2800" dirty="0"/>
              <a:t>	Cette influence se manifeste directement par les stéréotypes et les images qu’elle inculque à l’enfant, mais aussi indirectement par le milieu et les cadres sociaux et culturels qu’elle lui impose.</a:t>
            </a:r>
          </a:p>
        </p:txBody>
      </p:sp>
    </p:spTree>
    <p:extLst>
      <p:ext uri="{BB962C8B-B14F-4D97-AF65-F5344CB8AC3E}">
        <p14:creationId xmlns:p14="http://schemas.microsoft.com/office/powerpoint/2010/main" val="2960053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504056"/>
          </a:xfrm>
        </p:spPr>
        <p:txBody>
          <a:bodyPr>
            <a:normAutofit fontScale="90000"/>
          </a:bodyPr>
          <a:lstStyle/>
          <a:p>
            <a:br>
              <a:rPr lang="fr-FR" dirty="0"/>
            </a:br>
            <a:br>
              <a:rPr lang="fr-FR" dirty="0"/>
            </a:br>
            <a:br>
              <a:rPr lang="fr-FR" dirty="0"/>
            </a:br>
            <a:r>
              <a:rPr lang="fr-FR" dirty="0"/>
              <a:t> </a:t>
            </a:r>
            <a:br>
              <a:rPr lang="fr-FR" dirty="0"/>
            </a:br>
            <a:r>
              <a:rPr lang="fr-FR" sz="4400" b="1" dirty="0">
                <a:solidFill>
                  <a:schemeClr val="tx1"/>
                </a:solidFill>
              </a:rPr>
              <a:t>Les agents de socialisation : l’école</a:t>
            </a:r>
            <a:br>
              <a:rPr lang="fr-FR" sz="4400" b="1" dirty="0"/>
            </a:br>
            <a:endParaRPr lang="fr-FR" b="1" dirty="0"/>
          </a:p>
        </p:txBody>
      </p:sp>
      <p:sp>
        <p:nvSpPr>
          <p:cNvPr id="3" name="Espace réservé du contenu 2"/>
          <p:cNvSpPr>
            <a:spLocks noGrp="1"/>
          </p:cNvSpPr>
          <p:nvPr>
            <p:ph idx="1"/>
          </p:nvPr>
        </p:nvSpPr>
        <p:spPr>
          <a:xfrm>
            <a:off x="611560" y="1412776"/>
            <a:ext cx="8229600" cy="6093296"/>
          </a:xfrm>
        </p:spPr>
        <p:txBody>
          <a:bodyPr>
            <a:normAutofit/>
          </a:bodyPr>
          <a:lstStyle/>
          <a:p>
            <a:pPr marL="0" indent="0">
              <a:buNone/>
            </a:pPr>
            <a:r>
              <a:rPr lang="fr-FR" sz="2800" dirty="0"/>
              <a:t>L'école socialise à la politique de trois façons : </a:t>
            </a:r>
          </a:p>
          <a:p>
            <a:pPr>
              <a:buFont typeface="Wingdings" panose="05000000000000000000" pitchFamily="2" charset="2"/>
              <a:buChar char="§"/>
            </a:pPr>
            <a:r>
              <a:rPr lang="fr-FR" sz="2800" dirty="0"/>
              <a:t>par le </a:t>
            </a:r>
            <a:r>
              <a:rPr lang="fr-FR" sz="2800" b="1" dirty="0">
                <a:solidFill>
                  <a:srgbClr val="C00000"/>
                </a:solidFill>
              </a:rPr>
              <a:t>contenu même des enseignements </a:t>
            </a:r>
            <a:r>
              <a:rPr lang="fr-FR" sz="2800" dirty="0"/>
              <a:t>(programmes d'histoire et d'instruction civique); </a:t>
            </a:r>
          </a:p>
          <a:p>
            <a:pPr>
              <a:buFont typeface="Wingdings" panose="05000000000000000000" pitchFamily="2" charset="2"/>
              <a:buChar char="§"/>
            </a:pPr>
            <a:r>
              <a:rPr lang="fr-FR" sz="2800" dirty="0"/>
              <a:t>par </a:t>
            </a:r>
            <a:r>
              <a:rPr lang="fr-FR" sz="2800" b="1" dirty="0">
                <a:solidFill>
                  <a:srgbClr val="C00000"/>
                </a:solidFill>
              </a:rPr>
              <a:t>l'initiation à la participation </a:t>
            </a:r>
            <a:r>
              <a:rPr lang="fr-FR" sz="2800" dirty="0"/>
              <a:t>-c'est une «institution de prises de rôles » (élection des délégués de classe et représentation des élèves dans les différents conseils);  </a:t>
            </a:r>
          </a:p>
          <a:p>
            <a:pPr>
              <a:buFont typeface="Wingdings" panose="05000000000000000000" pitchFamily="2" charset="2"/>
              <a:buChar char="§"/>
            </a:pPr>
            <a:r>
              <a:rPr lang="fr-FR" sz="2800" dirty="0"/>
              <a:t>par </a:t>
            </a:r>
            <a:r>
              <a:rPr lang="fr-FR" sz="2800" b="1" dirty="0">
                <a:solidFill>
                  <a:srgbClr val="C00000"/>
                </a:solidFill>
              </a:rPr>
              <a:t>l'apprentissage des relations de pouvoir</a:t>
            </a:r>
            <a:r>
              <a:rPr lang="fr-FR" sz="2800" dirty="0"/>
              <a:t>. </a:t>
            </a:r>
          </a:p>
        </p:txBody>
      </p:sp>
    </p:spTree>
    <p:extLst>
      <p:ext uri="{BB962C8B-B14F-4D97-AF65-F5344CB8AC3E}">
        <p14:creationId xmlns:p14="http://schemas.microsoft.com/office/powerpoint/2010/main" val="300463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908720"/>
            <a:ext cx="8229600" cy="504056"/>
          </a:xfrm>
        </p:spPr>
        <p:txBody>
          <a:bodyPr>
            <a:normAutofit fontScale="90000"/>
          </a:bodyPr>
          <a:lstStyle/>
          <a:p>
            <a:br>
              <a:rPr lang="fr-FR" dirty="0"/>
            </a:br>
            <a:br>
              <a:rPr lang="fr-FR" dirty="0"/>
            </a:br>
            <a:br>
              <a:rPr lang="fr-FR" dirty="0"/>
            </a:br>
            <a:r>
              <a:rPr lang="fr-FR" dirty="0"/>
              <a:t> </a:t>
            </a:r>
            <a:br>
              <a:rPr lang="fr-FR" dirty="0"/>
            </a:br>
            <a:r>
              <a:rPr lang="fr-FR" sz="4400" b="1" dirty="0">
                <a:solidFill>
                  <a:schemeClr val="tx1"/>
                </a:solidFill>
              </a:rPr>
              <a:t>Les agents de socialisation : les médias</a:t>
            </a:r>
            <a:br>
              <a:rPr lang="fr-FR" sz="4400" b="1" dirty="0"/>
            </a:br>
            <a:endParaRPr lang="fr-FR" b="1" dirty="0"/>
          </a:p>
        </p:txBody>
      </p:sp>
      <p:sp>
        <p:nvSpPr>
          <p:cNvPr id="3" name="Espace réservé du contenu 2"/>
          <p:cNvSpPr>
            <a:spLocks noGrp="1"/>
          </p:cNvSpPr>
          <p:nvPr>
            <p:ph idx="1"/>
          </p:nvPr>
        </p:nvSpPr>
        <p:spPr>
          <a:xfrm>
            <a:off x="611560" y="1412776"/>
            <a:ext cx="8229600" cy="5112568"/>
          </a:xfrm>
        </p:spPr>
        <p:txBody>
          <a:bodyPr>
            <a:normAutofit fontScale="92500"/>
          </a:bodyPr>
          <a:lstStyle/>
          <a:p>
            <a:pPr marL="0" indent="0">
              <a:buNone/>
            </a:pPr>
            <a:r>
              <a:rPr lang="fr-FR" sz="2800" dirty="0"/>
              <a:t>Les médias détiennent un rôle prépondérant en matière de socialisation politique. </a:t>
            </a:r>
            <a:br>
              <a:rPr lang="fr-FR" sz="2800" dirty="0"/>
            </a:br>
            <a:br>
              <a:rPr lang="fr-FR" sz="2800" dirty="0"/>
            </a:br>
            <a:r>
              <a:rPr lang="fr-FR" sz="2800" dirty="0"/>
              <a:t>	Les mass média sont considérés comme l’instrument principal des convergences et des </a:t>
            </a:r>
            <a:r>
              <a:rPr lang="fr-FR" sz="2800" b="1" dirty="0">
                <a:solidFill>
                  <a:srgbClr val="C00000"/>
                </a:solidFill>
              </a:rPr>
              <a:t>cristallisations de l’opinion</a:t>
            </a:r>
            <a:r>
              <a:rPr lang="fr-FR" sz="2800" dirty="0"/>
              <a:t>. Ils jouent un rôle essentiel dans la mesure où ils intègrent les hommes politiques dans la culture de masse et où ils en font des vedettes.</a:t>
            </a:r>
          </a:p>
          <a:p>
            <a:pPr marL="0" indent="0">
              <a:buNone/>
            </a:pPr>
            <a:r>
              <a:rPr lang="fr-FR" sz="2800" dirty="0"/>
              <a:t>	La télévision fournit aux jeunes téléspectateurs un volume énorme d'informations qui les familiarise très tôt avec les problèmes politiques du monde entier. </a:t>
            </a:r>
          </a:p>
        </p:txBody>
      </p:sp>
    </p:spTree>
    <p:extLst>
      <p:ext uri="{BB962C8B-B14F-4D97-AF65-F5344CB8AC3E}">
        <p14:creationId xmlns:p14="http://schemas.microsoft.com/office/powerpoint/2010/main" val="137362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ébit">
  <a:themeElements>
    <a:clrScheme name="Personnalisé 1">
      <a:dk1>
        <a:sysClr val="windowText" lastClr="000000"/>
      </a:dk1>
      <a:lt1>
        <a:sysClr val="window" lastClr="FFFFFF"/>
      </a:lt1>
      <a:dk2>
        <a:srgbClr val="FFFFFF"/>
      </a:dk2>
      <a:lt2>
        <a:srgbClr val="DBF5F9"/>
      </a:lt2>
      <a:accent1>
        <a:srgbClr val="387025"/>
      </a:accent1>
      <a:accent2>
        <a:srgbClr val="C00000"/>
      </a:accent2>
      <a:accent3>
        <a:srgbClr val="387025"/>
      </a:accent3>
      <a:accent4>
        <a:srgbClr val="FF0000"/>
      </a:accent4>
      <a:accent5>
        <a:srgbClr val="C00000"/>
      </a:accent5>
      <a:accent6>
        <a:srgbClr val="54A838"/>
      </a:accent6>
      <a:hlink>
        <a:srgbClr val="387025"/>
      </a:hlink>
      <a:folHlink>
        <a:srgbClr val="7CCA62"/>
      </a:folHlink>
    </a:clrScheme>
    <a:fontScheme name="Débit">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Débit">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273</TotalTime>
  <Words>309</Words>
  <Application>Microsoft Office PowerPoint</Application>
  <PresentationFormat>Affichage à l'écran (4:3)</PresentationFormat>
  <Paragraphs>29</Paragraphs>
  <Slides>10</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10</vt:i4>
      </vt:variant>
    </vt:vector>
  </HeadingPairs>
  <TitlesOfParts>
    <vt:vector size="16" baseType="lpstr">
      <vt:lpstr>Aharoni</vt:lpstr>
      <vt:lpstr>Calibri</vt:lpstr>
      <vt:lpstr>Constantia</vt:lpstr>
      <vt:lpstr>Wingdings</vt:lpstr>
      <vt:lpstr>Wingdings 2</vt:lpstr>
      <vt:lpstr>Débit</vt:lpstr>
      <vt:lpstr>La socialisation </vt:lpstr>
      <vt:lpstr> Sommaire:</vt:lpstr>
      <vt:lpstr>     Définition : </vt:lpstr>
      <vt:lpstr>     Définition : </vt:lpstr>
      <vt:lpstr>     Définition : </vt:lpstr>
      <vt:lpstr>     Socialisation primaire et secondaire</vt:lpstr>
      <vt:lpstr>     Les agents de socialisation : la famille </vt:lpstr>
      <vt:lpstr>     Les agents de socialisation : l’école </vt:lpstr>
      <vt:lpstr>     Les agents de socialisation : les médias </vt:lpstr>
      <vt:lpstr>     Les agents de socialisation : les pairs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Partis politiques marocains</dc:title>
  <dc:creator>HP</dc:creator>
  <cp:lastModifiedBy>Toufik Rahmouni</cp:lastModifiedBy>
  <cp:revision>22</cp:revision>
  <dcterms:created xsi:type="dcterms:W3CDTF">2014-12-01T22:23:18Z</dcterms:created>
  <dcterms:modified xsi:type="dcterms:W3CDTF">2018-01-05T12:03:14Z</dcterms:modified>
</cp:coreProperties>
</file>