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9037-7B9B-4E82-8C18-E177C861C6DD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81523-03C2-4D80-BCDB-24C4F0013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7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fois que vous citez un auteur et son ouvrage, faites un renvoi avec un numéro. Ce numéro se retrouvera en bas de page.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1523-03C2-4D80-BCDB-24C4F0013B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0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2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6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90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7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96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4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DCF4-AABD-4D33-A24F-27A815A7DC1F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E827-BFAB-4825-ACC1-964DC253F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8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/>
              <a:t>Directives à suivre pour la présentation et la rédaction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71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chemeClr val="accent1"/>
                </a:solidFill>
              </a:rPr>
              <a:t/>
            </a:r>
            <a:br>
              <a:rPr lang="fr-FR" b="1" u="sng" dirty="0" smtClean="0">
                <a:solidFill>
                  <a:schemeClr val="accent1"/>
                </a:solidFill>
              </a:rPr>
            </a:br>
            <a:r>
              <a:rPr lang="fr-FR" b="1" u="sng" dirty="0" smtClean="0">
                <a:solidFill>
                  <a:schemeClr val="accent1"/>
                </a:solidFill>
              </a:rPr>
              <a:t>F - l'introduction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L'introduction </a:t>
            </a:r>
            <a:r>
              <a:rPr lang="fr-FR" dirty="0"/>
              <a:t>est un passage important dans un travail de recherche, car elle informe </a:t>
            </a:r>
            <a:r>
              <a:rPr lang="fr-FR" dirty="0" smtClean="0"/>
              <a:t>directement sur </a:t>
            </a:r>
            <a:r>
              <a:rPr lang="fr-FR" dirty="0"/>
              <a:t>les questions traitées et les méthodes utilisées pour y répondre.</a:t>
            </a:r>
          </a:p>
          <a:p>
            <a:r>
              <a:rPr lang="fr-FR" dirty="0"/>
              <a:t>Elle situe le sujet et éveille l'intérêt du lecteur. Elle fournit une explication du contexte, </a:t>
            </a:r>
            <a:r>
              <a:rPr lang="fr-FR" dirty="0" smtClean="0"/>
              <a:t>les raisons </a:t>
            </a:r>
            <a:r>
              <a:rPr lang="fr-FR" dirty="0"/>
              <a:t>pour lesquelles le sujet a été choisi et les buts de l'étude.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80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chemeClr val="accent1"/>
                </a:solidFill>
              </a:rPr>
              <a:t>F - l'introduction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 </a:t>
            </a:r>
            <a:r>
              <a:rPr lang="fr-FR" b="1" u="sng" dirty="0"/>
              <a:t>Elle renferme :</a:t>
            </a:r>
            <a:endParaRPr lang="fr-FR" dirty="0"/>
          </a:p>
          <a:p>
            <a:r>
              <a:rPr lang="fr-FR" dirty="0"/>
              <a:t>1 - les questions posées par le sujet ;</a:t>
            </a:r>
          </a:p>
          <a:p>
            <a:r>
              <a:rPr lang="fr-FR" dirty="0"/>
              <a:t>2 - l'intérêt du sujet ;</a:t>
            </a:r>
          </a:p>
          <a:p>
            <a:r>
              <a:rPr lang="fr-FR" dirty="0"/>
              <a:t>3 - la délimitation du sujet ;</a:t>
            </a:r>
          </a:p>
          <a:p>
            <a:r>
              <a:rPr lang="fr-FR" dirty="0"/>
              <a:t>4 - la problématique du sujet ;</a:t>
            </a:r>
          </a:p>
          <a:p>
            <a:r>
              <a:rPr lang="fr-FR" dirty="0"/>
              <a:t>5 - l'annonce du plan (le plan est la réponse à la 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09838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C00000"/>
                </a:solidFill>
              </a:rPr>
              <a:t>Le corps :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faut respecter une structure en parties, chapitres, sections, paragraphes, etc…</a:t>
            </a:r>
          </a:p>
          <a:p>
            <a:r>
              <a:rPr lang="fr-FR" dirty="0"/>
              <a:t>N'oubliez pas d'annoncer dans des "chapeaux" les principales idées que vous allez développer.</a:t>
            </a:r>
          </a:p>
          <a:p>
            <a:r>
              <a:rPr lang="fr-FR" b="1" dirty="0"/>
              <a:t>        a- les notes de bas de page</a:t>
            </a:r>
            <a:endParaRPr lang="fr-FR" dirty="0"/>
          </a:p>
          <a:p>
            <a:r>
              <a:rPr lang="fr-FR" i="1" dirty="0"/>
              <a:t>« La nature est un livre où la vérité se trouve toujours dans la note et jamais dans le texte. »</a:t>
            </a:r>
            <a:endParaRPr lang="fr-FR" dirty="0"/>
          </a:p>
          <a:p>
            <a:pPr marL="0" indent="0" algn="r">
              <a:buNone/>
            </a:pPr>
            <a:r>
              <a:rPr lang="fr-FR" dirty="0" smtClean="0"/>
              <a:t>                                                                                                                                      </a:t>
            </a:r>
            <a:r>
              <a:rPr lang="fr-FR" b="1" u="sng" dirty="0" smtClean="0"/>
              <a:t>Chateaubriand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4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C00000"/>
                </a:solidFill>
              </a:rPr>
              <a:t>b -la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u="sng" dirty="0" smtClean="0"/>
              <a:t>La </a:t>
            </a:r>
            <a:r>
              <a:rPr lang="fr-FR" i="1" u="sng" dirty="0"/>
              <a:t>conclusion </a:t>
            </a:r>
            <a:r>
              <a:rPr lang="fr-FR" dirty="0"/>
              <a:t>est relativement courte. Sa raison d’être est d'apporter une réponse à </a:t>
            </a:r>
            <a:r>
              <a:rPr lang="fr-FR" dirty="0" smtClean="0"/>
              <a:t>la problématique</a:t>
            </a:r>
            <a:r>
              <a:rPr lang="fr-FR" dirty="0"/>
              <a:t>, dont les hypothèses de départ sont </a:t>
            </a:r>
            <a:r>
              <a:rPr lang="fr-FR" i="1" dirty="0"/>
              <a:t>in fine </a:t>
            </a:r>
            <a:r>
              <a:rPr lang="fr-FR" dirty="0"/>
              <a:t>confirmées ou </a:t>
            </a:r>
            <a:r>
              <a:rPr lang="fr-FR" dirty="0" smtClean="0"/>
              <a:t>infirmées.</a:t>
            </a:r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conclusion souligne également les apports, les limites et les prolongements nécessaires du travail.</a:t>
            </a:r>
          </a:p>
        </p:txBody>
      </p:sp>
    </p:spTree>
    <p:extLst>
      <p:ext uri="{BB962C8B-B14F-4D97-AF65-F5344CB8AC3E}">
        <p14:creationId xmlns:p14="http://schemas.microsoft.com/office/powerpoint/2010/main" val="257634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/>
            </a:r>
            <a:br>
              <a:rPr lang="fr-FR" b="1" u="sng" dirty="0" smtClean="0"/>
            </a:br>
            <a:r>
              <a:rPr lang="fr-FR" b="1" u="sng" dirty="0" smtClean="0">
                <a:solidFill>
                  <a:srgbClr val="C00000"/>
                </a:solidFill>
              </a:rPr>
              <a:t>C - les annexes</a:t>
            </a:r>
            <a:r>
              <a:rPr lang="fr-FR" b="1" dirty="0" smtClean="0">
                <a:solidFill>
                  <a:srgbClr val="C00000"/>
                </a:solidFill>
              </a:rPr>
              <a:t> : 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Doivent </a:t>
            </a:r>
            <a:r>
              <a:rPr lang="fr-FR" b="1" dirty="0"/>
              <a:t>comporter tous les éléments constitutifs du sujet : guide d’entretien, résultats de l’enquête, questionnaire etc….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1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/>
            </a:r>
            <a:br>
              <a:rPr lang="fr-FR" b="1" u="sng" dirty="0" smtClean="0"/>
            </a:br>
            <a:r>
              <a:rPr lang="fr-FR" b="1" u="sng" dirty="0" smtClean="0">
                <a:solidFill>
                  <a:srgbClr val="C00000"/>
                </a:solidFill>
              </a:rPr>
              <a:t>D - La bibliographie :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 </a:t>
            </a:r>
            <a:endParaRPr lang="fr-FR" dirty="0"/>
          </a:p>
          <a:p>
            <a:r>
              <a:rPr lang="fr-FR" i="1" dirty="0"/>
              <a:t>« Il en est des livres comme du feu dans nos foyers : on va prendre le feu chez son voisin, on l’allume chez soi, on le communique à d’autres et il appartient à tous ».</a:t>
            </a:r>
            <a:endParaRPr lang="fr-FR" dirty="0"/>
          </a:p>
          <a:p>
            <a:pPr marL="0" indent="0" algn="r">
              <a:buNone/>
            </a:pPr>
            <a:r>
              <a:rPr lang="fr-FR" b="1" u="sng" dirty="0"/>
              <a:t>Voltaire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19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C00000"/>
                </a:solidFill>
              </a:rPr>
              <a:t/>
            </a:r>
            <a:br>
              <a:rPr lang="fr-FR" b="1" u="sng" dirty="0" smtClean="0">
                <a:solidFill>
                  <a:srgbClr val="C00000"/>
                </a:solidFill>
              </a:rPr>
            </a:br>
            <a:r>
              <a:rPr lang="fr-FR" b="1" u="sng" dirty="0" smtClean="0">
                <a:solidFill>
                  <a:srgbClr val="C00000"/>
                </a:solidFill>
              </a:rPr>
              <a:t>D - La bibliographie :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3000" dirty="0"/>
              <a:t>Elément important du travail, la bibliographie complète les informations données </a:t>
            </a:r>
            <a:r>
              <a:rPr lang="fr-FR" sz="3000" dirty="0" smtClean="0"/>
              <a:t>en références</a:t>
            </a:r>
            <a:r>
              <a:rPr lang="fr-FR" sz="3000" dirty="0"/>
              <a:t>.</a:t>
            </a:r>
          </a:p>
          <a:p>
            <a:r>
              <a:rPr lang="fr-FR" sz="3000" dirty="0"/>
              <a:t>L'organisation des bibliographies, la plus commode, est celle dans laquelle les auteurs </a:t>
            </a:r>
            <a:r>
              <a:rPr lang="fr-FR" sz="3000" dirty="0" smtClean="0"/>
              <a:t>sont classés </a:t>
            </a:r>
            <a:r>
              <a:rPr lang="fr-FR" sz="3000" dirty="0"/>
              <a:t>par ordre alphabétique, (et, pour un auteur, par ordre </a:t>
            </a:r>
            <a:r>
              <a:rPr lang="fr-FR" sz="3000" dirty="0" smtClean="0"/>
              <a:t>  chronologique </a:t>
            </a:r>
            <a:r>
              <a:rPr lang="fr-FR" sz="3000" dirty="0"/>
              <a:t>des dates </a:t>
            </a:r>
            <a:r>
              <a:rPr lang="fr-FR" sz="3000" dirty="0" smtClean="0"/>
              <a:t>de parution</a:t>
            </a:r>
            <a:r>
              <a:rPr lang="fr-FR" sz="3000" dirty="0"/>
              <a:t>).</a:t>
            </a:r>
          </a:p>
          <a:p>
            <a:pPr marL="0" indent="0">
              <a:buNone/>
            </a:pPr>
            <a:r>
              <a:rPr lang="fr-FR" sz="3000" smtClean="0"/>
              <a:t>    Pour </a:t>
            </a:r>
            <a:r>
              <a:rPr lang="fr-FR" sz="3000" dirty="0"/>
              <a:t>les ouvrages, articles de revues spécialisés et </a:t>
            </a:r>
            <a:endParaRPr lang="fr-FR" sz="3000" dirty="0" smtClean="0"/>
          </a:p>
          <a:p>
            <a:pPr marL="0" indent="0">
              <a:buNone/>
            </a:pPr>
            <a:r>
              <a:rPr lang="fr-FR" sz="3000" dirty="0"/>
              <a:t> </a:t>
            </a:r>
            <a:r>
              <a:rPr lang="fr-FR" sz="3000" dirty="0" smtClean="0"/>
              <a:t>    autres </a:t>
            </a:r>
            <a:r>
              <a:rPr lang="fr-FR" sz="3000" dirty="0"/>
              <a:t>documents sur support papier, il </a:t>
            </a:r>
            <a:r>
              <a:rPr lang="fr-FR" sz="3000" dirty="0" smtClean="0"/>
              <a:t>est  </a:t>
            </a:r>
          </a:p>
          <a:p>
            <a:pPr marL="0" indent="0">
              <a:buNone/>
            </a:pPr>
            <a:r>
              <a:rPr lang="fr-FR" sz="3000" dirty="0"/>
              <a:t> </a:t>
            </a:r>
            <a:r>
              <a:rPr lang="fr-FR" sz="3000" dirty="0" smtClean="0"/>
              <a:t>    indispensable </a:t>
            </a:r>
            <a:r>
              <a:rPr lang="fr-FR" sz="3000" dirty="0"/>
              <a:t>de respecter la norme suivante: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62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C00000"/>
                </a:solidFill>
              </a:rPr>
              <a:t/>
            </a:r>
            <a:br>
              <a:rPr lang="fr-FR" b="1" u="sng" dirty="0" smtClean="0">
                <a:solidFill>
                  <a:srgbClr val="C00000"/>
                </a:solidFill>
              </a:rPr>
            </a:br>
            <a:r>
              <a:rPr lang="fr-FR" b="1" u="sng" dirty="0" smtClean="0">
                <a:solidFill>
                  <a:srgbClr val="C00000"/>
                </a:solidFill>
              </a:rPr>
              <a:t>D - La bibliographie :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Nom(s</a:t>
            </a:r>
            <a:r>
              <a:rPr lang="fr-FR" dirty="0"/>
              <a:t>) et prénom(s) de l'auteur(s) [date de publication], titre de l'ouvrage, éditeur, lieu d'édition.</a:t>
            </a:r>
          </a:p>
          <a:p>
            <a:r>
              <a:rPr lang="fr-FR" dirty="0"/>
              <a:t>Nom(s) et prénom(s) de l'auteur(s) [date de publication], titre de l'article, titre de la revue, N° </a:t>
            </a:r>
            <a:r>
              <a:rPr lang="fr-FR" dirty="0" smtClean="0"/>
              <a:t>de la </a:t>
            </a:r>
            <a:r>
              <a:rPr lang="fr-FR" dirty="0"/>
              <a:t>revue, éditeur, lieu d'édition.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21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C00000"/>
                </a:solidFill>
              </a:rPr>
              <a:t/>
            </a:r>
            <a:br>
              <a:rPr lang="fr-FR" b="1" u="sng" dirty="0" smtClean="0">
                <a:solidFill>
                  <a:srgbClr val="C00000"/>
                </a:solidFill>
              </a:rPr>
            </a:br>
            <a:r>
              <a:rPr lang="fr-FR" b="1" u="sng" dirty="0" smtClean="0">
                <a:solidFill>
                  <a:srgbClr val="C00000"/>
                </a:solidFill>
              </a:rPr>
              <a:t>D - La bibliographie :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Nom(s</a:t>
            </a:r>
            <a:r>
              <a:rPr lang="fr-FR" dirty="0"/>
              <a:t>) et prénom(s) de l'auteur(s) [date de présentation ou de soutenance], titre du mémoire ou de la thèse, type de mémoire ou de thèse, établissement où le travail a été préparé.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06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C00000"/>
                </a:solidFill>
              </a:rPr>
              <a:t/>
            </a:r>
            <a:br>
              <a:rPr lang="fr-FR" b="1" u="sng" dirty="0" smtClean="0">
                <a:solidFill>
                  <a:srgbClr val="C00000"/>
                </a:solidFill>
              </a:rPr>
            </a:br>
            <a:r>
              <a:rPr lang="fr-FR" b="1" u="sng" dirty="0" smtClean="0">
                <a:solidFill>
                  <a:srgbClr val="C00000"/>
                </a:solidFill>
              </a:rPr>
              <a:t>D - La bibliographie :</a:t>
            </a:r>
            <a:r>
              <a:rPr lang="fr-FR" dirty="0" smtClean="0">
                <a:solidFill>
                  <a:srgbClr val="C00000"/>
                </a:solidFill>
              </a:rPr>
              <a:t/>
            </a:r>
            <a:br>
              <a:rPr lang="fr-FR" dirty="0" smtClean="0">
                <a:solidFill>
                  <a:srgbClr val="C0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rgbClr val="C00000"/>
                </a:solidFill>
              </a:rPr>
              <a:t>Pour les sites internet</a:t>
            </a:r>
            <a:r>
              <a:rPr lang="fr-FR" dirty="0" smtClean="0"/>
              <a:t>, l'adresse exacte et complète doit être identifiée. La date de consultation doit être mentionnée.</a:t>
            </a:r>
          </a:p>
          <a:p>
            <a:r>
              <a:rPr lang="fr-FR" b="1" i="1" u="sng" dirty="0" smtClean="0">
                <a:solidFill>
                  <a:srgbClr val="00B050"/>
                </a:solidFill>
              </a:rPr>
              <a:t>Exemple</a:t>
            </a:r>
            <a:r>
              <a:rPr lang="fr-FR" dirty="0" smtClean="0"/>
              <a:t>: pour citer le document du groupe ONA relatif aux résultats semestriels 2008 la</a:t>
            </a:r>
          </a:p>
          <a:p>
            <a:r>
              <a:rPr lang="fr-FR" u="sng" dirty="0" smtClean="0">
                <a:solidFill>
                  <a:schemeClr val="accent6">
                    <a:lumMod val="75000"/>
                  </a:schemeClr>
                </a:solidFill>
              </a:rPr>
              <a:t>référence est la suivante: </a:t>
            </a:r>
            <a:r>
              <a:rPr lang="fr-FR" dirty="0" smtClean="0"/>
              <a:t>http://www.ona.ma/pdf/communiquaona. </a:t>
            </a:r>
            <a:r>
              <a:rPr lang="fr-FR" dirty="0" err="1" smtClean="0"/>
              <a:t>pdf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51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1- L’élaboration du plan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méthode à suivre est, généralement, la suivante :</a:t>
            </a:r>
          </a:p>
          <a:p>
            <a:r>
              <a:rPr lang="fr-FR" dirty="0"/>
              <a:t>- chercher et rassembler les idées relatives au sujet ;</a:t>
            </a:r>
          </a:p>
          <a:p>
            <a:r>
              <a:rPr lang="fr-FR" dirty="0"/>
              <a:t>- les trier ;</a:t>
            </a:r>
          </a:p>
          <a:p>
            <a:r>
              <a:rPr lang="fr-FR" dirty="0"/>
              <a:t>- les ordonner pour démontrer une idée générale (en visant la synthèse).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49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2- Le nombre de parties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Deux </a:t>
            </a:r>
            <a:r>
              <a:rPr lang="fr-FR" dirty="0"/>
              <a:t>ou trois parties, il n'y a pas de règle, selon le sujet un choix sera fait, choix qu’il faut</a:t>
            </a:r>
          </a:p>
          <a:p>
            <a:r>
              <a:rPr lang="fr-FR" dirty="0"/>
              <a:t>absolument valider avec l’encadrant (avant de commencer la rédaction).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6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3 - La présentation et la mise en forme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 </a:t>
            </a:r>
            <a:r>
              <a:rPr lang="fr-FR" b="1" dirty="0"/>
              <a:t>« </a:t>
            </a:r>
            <a:r>
              <a:rPr lang="fr-FR" dirty="0"/>
              <a:t>« </a:t>
            </a:r>
            <a:r>
              <a:rPr lang="fr-FR" i="1" dirty="0"/>
              <a:t>la forme c’est le fond qui remonte à la surface</a:t>
            </a:r>
            <a:r>
              <a:rPr lang="fr-FR" dirty="0"/>
              <a:t>».</a:t>
            </a:r>
          </a:p>
          <a:p>
            <a:r>
              <a:rPr lang="fr-FR" dirty="0"/>
              <a:t>La forme est la première chose à être perçue par les membres du jury mais aussi le lecteur.</a:t>
            </a:r>
          </a:p>
          <a:p>
            <a:r>
              <a:rPr lang="fr-FR" dirty="0"/>
              <a:t>Un travail est normalement présenté dans l'ordre suivant: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6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/>
            </a:r>
            <a:br>
              <a:rPr lang="fr-FR" b="1" u="sng" dirty="0" smtClean="0"/>
            </a:br>
            <a:r>
              <a:rPr lang="fr-FR" b="1" u="sng" dirty="0" smtClean="0"/>
              <a:t>A - La page de couverture ou la page de garde</a:t>
            </a:r>
            <a:r>
              <a:rPr lang="fr-FR" b="1" dirty="0" smtClean="0"/>
              <a:t> 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Le </a:t>
            </a:r>
            <a:r>
              <a:rPr lang="fr-FR" dirty="0"/>
              <a:t>logo</a:t>
            </a:r>
          </a:p>
          <a:p>
            <a:pPr lvl="0"/>
            <a:r>
              <a:rPr lang="fr-FR" dirty="0"/>
              <a:t>Le titre, qui indique brièvement le contenu du mémoire;</a:t>
            </a:r>
          </a:p>
          <a:p>
            <a:pPr lvl="0"/>
            <a:r>
              <a:rPr lang="fr-FR" dirty="0"/>
              <a:t>votre nom;</a:t>
            </a:r>
          </a:p>
          <a:p>
            <a:pPr lvl="0"/>
            <a:r>
              <a:rPr lang="fr-FR" dirty="0"/>
              <a:t>Les noms de vos tuteurs (encadrant ; éventuellement tuteur entreprise) ;</a:t>
            </a:r>
          </a:p>
          <a:p>
            <a:pPr lvl="0"/>
            <a:r>
              <a:rPr lang="fr-FR" dirty="0"/>
              <a:t>L'année universitaire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2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B -  Les remerciements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</a:t>
            </a:r>
            <a:r>
              <a:rPr lang="fr-FR" dirty="0"/>
              <a:t>est de coutume de remercier celles et ceux qui ont contribué à la réalisation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346736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C - Le sommaire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sommaire indique les principales parties traitées dans le travail.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02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D -  Résumé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Celui-ci </a:t>
            </a:r>
            <a:r>
              <a:rPr lang="fr-FR" dirty="0"/>
              <a:t>ne doit pas dépasser une page A4, et permet au lecteur d'obtenir une vue d'ensemble.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53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u="sng" dirty="0" smtClean="0"/>
              <a:t>E  -  Les caractéristiques de présentation sont les suivantes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b="1" u="sng" dirty="0">
                <a:solidFill>
                  <a:schemeClr val="accent2"/>
                </a:solidFill>
              </a:rPr>
              <a:t>- marge de droite et gauche </a:t>
            </a:r>
            <a:r>
              <a:rPr lang="fr-FR" dirty="0"/>
              <a:t>: </a:t>
            </a:r>
            <a:r>
              <a:rPr lang="fr-FR" dirty="0" smtClean="0"/>
              <a:t>.........................................................</a:t>
            </a:r>
            <a:r>
              <a:rPr lang="fr-FR" dirty="0"/>
              <a:t>3 cm ;</a:t>
            </a:r>
          </a:p>
          <a:p>
            <a:r>
              <a:rPr lang="fr-FR" b="1" u="sng" dirty="0">
                <a:solidFill>
                  <a:schemeClr val="accent2"/>
                </a:solidFill>
              </a:rPr>
              <a:t>- haut et bas de </a:t>
            </a:r>
            <a:r>
              <a:rPr lang="fr-FR" b="1" u="sng" dirty="0" smtClean="0">
                <a:solidFill>
                  <a:schemeClr val="accent2"/>
                </a:solidFill>
              </a:rPr>
              <a:t>page </a:t>
            </a:r>
            <a:r>
              <a:rPr lang="fr-FR" dirty="0" smtClean="0"/>
              <a:t>:.....................................................................</a:t>
            </a:r>
            <a:r>
              <a:rPr lang="fr-FR" dirty="0"/>
              <a:t>2,5 cm ;</a:t>
            </a:r>
          </a:p>
          <a:p>
            <a:r>
              <a:rPr lang="fr-FR" b="1" u="sng" dirty="0">
                <a:solidFill>
                  <a:schemeClr val="accent2"/>
                </a:solidFill>
              </a:rPr>
              <a:t>- police et taille </a:t>
            </a:r>
            <a:r>
              <a:rPr lang="fr-FR" dirty="0"/>
              <a:t>: </a:t>
            </a:r>
            <a:r>
              <a:rPr lang="fr-FR" dirty="0" smtClean="0"/>
              <a:t>..........................................Times New Roman 12</a:t>
            </a:r>
            <a:r>
              <a:rPr lang="fr-FR" b="1" u="sng" dirty="0" smtClean="0">
                <a:solidFill>
                  <a:schemeClr val="accent2"/>
                </a:solidFill>
              </a:rPr>
              <a:t>pouces </a:t>
            </a:r>
            <a:r>
              <a:rPr lang="fr-FR" b="1" u="sng" dirty="0">
                <a:solidFill>
                  <a:schemeClr val="accent2"/>
                </a:solidFill>
              </a:rPr>
              <a:t>;</a:t>
            </a:r>
          </a:p>
          <a:p>
            <a:r>
              <a:rPr lang="fr-FR" b="1" u="sng" dirty="0">
                <a:solidFill>
                  <a:schemeClr val="accent2"/>
                </a:solidFill>
              </a:rPr>
              <a:t>- l'interligne </a:t>
            </a:r>
            <a:r>
              <a:rPr lang="fr-FR" dirty="0" smtClean="0"/>
              <a:t>:.............................................................................................1,5;</a:t>
            </a:r>
            <a:endParaRPr lang="fr-FR" dirty="0"/>
          </a:p>
          <a:p>
            <a:r>
              <a:rPr lang="fr-FR" b="1" u="sng" dirty="0">
                <a:solidFill>
                  <a:schemeClr val="accent2"/>
                </a:solidFill>
              </a:rPr>
              <a:t>- les expressions latines sont en italique ;</a:t>
            </a:r>
          </a:p>
          <a:p>
            <a:r>
              <a:rPr lang="fr-FR" b="1" u="sng" dirty="0">
                <a:solidFill>
                  <a:schemeClr val="accent2"/>
                </a:solidFill>
              </a:rPr>
              <a:t>- uniquement en recto ;</a:t>
            </a:r>
          </a:p>
          <a:p>
            <a:r>
              <a:rPr lang="fr-FR" b="1" u="sng" dirty="0">
                <a:solidFill>
                  <a:schemeClr val="accent2"/>
                </a:solidFill>
              </a:rPr>
              <a:t>- la pagination </a:t>
            </a:r>
            <a:r>
              <a:rPr lang="fr-FR" dirty="0"/>
              <a:t>commence  à partir de la page de l’introduction, les annexes numérotées </a:t>
            </a:r>
            <a:r>
              <a:rPr lang="fr-FR" dirty="0" smtClean="0"/>
              <a:t>sont paginées </a:t>
            </a:r>
            <a:r>
              <a:rPr lang="fr-FR" dirty="0"/>
              <a:t>à la suite sans discontinuité ; elle est indiquée d'une manière visible ;</a:t>
            </a:r>
          </a:p>
          <a:p>
            <a:r>
              <a:rPr lang="fr-FR" b="1" u="sng" dirty="0">
                <a:solidFill>
                  <a:schemeClr val="accent2"/>
                </a:solidFill>
              </a:rPr>
              <a:t>- les chapitres commencent toujours au sommet d'une page.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855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721</Words>
  <Application>Microsoft Office PowerPoint</Application>
  <PresentationFormat>Affichage à l'écran (4:3)</PresentationFormat>
  <Paragraphs>88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Directives à suivre pour la présentation et la rédaction </vt:lpstr>
      <vt:lpstr>1- L’élaboration du plan </vt:lpstr>
      <vt:lpstr>2- Le nombre de parties </vt:lpstr>
      <vt:lpstr>3 - La présentation et la mise en forme</vt:lpstr>
      <vt:lpstr> A - La page de couverture ou la page de garde : </vt:lpstr>
      <vt:lpstr>B -  Les remerciements </vt:lpstr>
      <vt:lpstr>C - Le sommaire </vt:lpstr>
      <vt:lpstr>D -  Résumé </vt:lpstr>
      <vt:lpstr>E  -  Les caractéristiques de présentation sont les suivantes</vt:lpstr>
      <vt:lpstr> F - l'introduction </vt:lpstr>
      <vt:lpstr>F - l'introduction</vt:lpstr>
      <vt:lpstr>Le corps : </vt:lpstr>
      <vt:lpstr>b -la conclusion</vt:lpstr>
      <vt:lpstr> C - les annexes :  </vt:lpstr>
      <vt:lpstr> D - La bibliographie : </vt:lpstr>
      <vt:lpstr> D - La bibliographie : </vt:lpstr>
      <vt:lpstr> D - La bibliographie : </vt:lpstr>
      <vt:lpstr> D - La bibliographie : </vt:lpstr>
      <vt:lpstr> D - La bibliographie :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à suivre pour la présentation et la rédaction</dc:title>
  <dc:creator>fbouhali</dc:creator>
  <cp:lastModifiedBy>fbouhali</cp:lastModifiedBy>
  <cp:revision>14</cp:revision>
  <dcterms:created xsi:type="dcterms:W3CDTF">2014-10-28T16:47:58Z</dcterms:created>
  <dcterms:modified xsi:type="dcterms:W3CDTF">2014-11-19T09:59:38Z</dcterms:modified>
</cp:coreProperties>
</file>