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0" r:id="rId30"/>
    <p:sldId id="287" r:id="rId31"/>
    <p:sldId id="288" r:id="rId32"/>
    <p:sldId id="289"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2CA617-1449-44E6-8968-DF90A74E8F84}" type="datetimeFigureOut">
              <a:rPr lang="fr-FR" smtClean="0"/>
              <a:t>20/02/2017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E83CC1-3EA4-4437-AA72-A0D586A20191}" type="slidenum">
              <a:rPr lang="fr-FR" smtClean="0"/>
              <a:t>‹N°›</a:t>
            </a:fld>
            <a:endParaRPr lang="fr-FR"/>
          </a:p>
        </p:txBody>
      </p:sp>
    </p:spTree>
    <p:extLst>
      <p:ext uri="{BB962C8B-B14F-4D97-AF65-F5344CB8AC3E}">
        <p14:creationId xmlns:p14="http://schemas.microsoft.com/office/powerpoint/2010/main" val="100156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801DDD-C12B-402A-B222-432EF7EB22F7}" type="slidenum">
              <a:rPr lang="fr-FR" smtClean="0"/>
              <a:pPr fontAlgn="base">
                <a:spcBef>
                  <a:spcPct val="0"/>
                </a:spcBef>
                <a:spcAft>
                  <a:spcPct val="0"/>
                </a:spcAft>
                <a:defRPr/>
              </a:pPr>
              <a:t>38</a:t>
            </a:fld>
            <a:endParaRPr lang="fr-FR"/>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97732CE3-15A8-46A8-A69B-5B1D2A93CB05}" type="datetimeFigureOut">
              <a:rPr lang="fr-FR" smtClean="0"/>
              <a:pPr/>
              <a:t>20/02/2017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1F0EBC-8EB4-40A9-AC10-5834902A25C4}"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32CE3-15A8-46A8-A69B-5B1D2A93CB05}" type="datetimeFigureOut">
              <a:rPr lang="fr-FR" smtClean="0"/>
              <a:pPr/>
              <a:t>20/02/2017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F0EBC-8EB4-40A9-AC10-5834902A25C4}"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285875" y="2357438"/>
            <a:ext cx="6837363" cy="646112"/>
          </a:xfrm>
          <a:prstGeom prst="rect">
            <a:avLst/>
          </a:prstGeom>
          <a:noFill/>
          <a:ln w="76200" cmpd="tri">
            <a:solidFill>
              <a:schemeClr val="tx1"/>
            </a:solidFill>
            <a:miter lim="800000"/>
            <a:headEnd/>
            <a:tailEnd/>
          </a:ln>
        </p:spPr>
        <p:txBody>
          <a:bodyPr>
            <a:spAutoFit/>
          </a:bodyPr>
          <a:lstStyle/>
          <a:p>
            <a:pPr algn="ctr"/>
            <a:endParaRPr lang="fr-FR" sz="3600" b="1" i="1">
              <a:solidFill>
                <a:schemeClr val="accent2"/>
              </a:solidFill>
              <a:latin typeface="Times New Roman" pitchFamily="18" charset="0"/>
            </a:endParaRPr>
          </a:p>
        </p:txBody>
      </p:sp>
      <p:sp>
        <p:nvSpPr>
          <p:cNvPr id="58371" name="Rectangle 3"/>
          <p:cNvSpPr>
            <a:spLocks noChangeArrowheads="1"/>
          </p:cNvSpPr>
          <p:nvPr/>
        </p:nvSpPr>
        <p:spPr bwMode="auto">
          <a:xfrm>
            <a:off x="1063857" y="2214563"/>
            <a:ext cx="6708311" cy="769441"/>
          </a:xfrm>
          <a:prstGeom prst="rect">
            <a:avLst/>
          </a:prstGeom>
          <a:noFill/>
          <a:ln w="9525">
            <a:noFill/>
            <a:miter lim="800000"/>
            <a:headEnd/>
            <a:tailEnd/>
          </a:ln>
        </p:spPr>
        <p:txBody>
          <a:bodyPr wrap="none">
            <a:spAutoFit/>
          </a:bodyPr>
          <a:lstStyle/>
          <a:p>
            <a:pPr algn="ctr"/>
            <a:r>
              <a:rPr lang="fr-FR" sz="4400" b="1" dirty="0">
                <a:solidFill>
                  <a:srgbClr val="C00000"/>
                </a:solidFill>
                <a:latin typeface="Times New Roman" pitchFamily="18" charset="0"/>
              </a:rPr>
              <a:t>Analyse Macroéconomique</a:t>
            </a:r>
          </a:p>
        </p:txBody>
      </p:sp>
      <p:sp>
        <p:nvSpPr>
          <p:cNvPr id="58373" name="Text Box 10"/>
          <p:cNvSpPr txBox="1">
            <a:spLocks noChangeArrowheads="1"/>
          </p:cNvSpPr>
          <p:nvPr/>
        </p:nvSpPr>
        <p:spPr bwMode="auto">
          <a:xfrm>
            <a:off x="6443663" y="5857875"/>
            <a:ext cx="2700337" cy="519113"/>
          </a:xfrm>
          <a:prstGeom prst="rect">
            <a:avLst/>
          </a:prstGeom>
          <a:noFill/>
          <a:ln w="9525">
            <a:noFill/>
            <a:miter lim="800000"/>
            <a:headEnd/>
            <a:tailEnd/>
          </a:ln>
        </p:spPr>
        <p:txBody>
          <a:bodyPr>
            <a:spAutoFit/>
          </a:bodyPr>
          <a:lstStyle/>
          <a:p>
            <a:pPr algn="r">
              <a:spcBef>
                <a:spcPct val="50000"/>
              </a:spcBef>
            </a:pPr>
            <a:r>
              <a:rPr lang="fr-FR" sz="2800" b="1" dirty="0">
                <a:solidFill>
                  <a:schemeClr val="hlink"/>
                </a:solidFill>
                <a:latin typeface="Times New Roman" pitchFamily="18" charset="0"/>
              </a:rPr>
              <a:t>2016-2017</a:t>
            </a:r>
          </a:p>
        </p:txBody>
      </p:sp>
      <p:pic>
        <p:nvPicPr>
          <p:cNvPr id="58374" name="Image 1"/>
          <p:cNvPicPr>
            <a:picLocks noChangeAspect="1" noChangeArrowheads="1"/>
          </p:cNvPicPr>
          <p:nvPr/>
        </p:nvPicPr>
        <p:blipFill>
          <a:blip r:embed="rId2"/>
          <a:srcRect/>
          <a:stretch>
            <a:fillRect/>
          </a:stretch>
        </p:blipFill>
        <p:spPr bwMode="auto">
          <a:xfrm>
            <a:off x="0" y="0"/>
            <a:ext cx="9144000" cy="2214563"/>
          </a:xfrm>
          <a:prstGeom prst="rect">
            <a:avLst/>
          </a:prstGeom>
          <a:noFill/>
          <a:ln w="9525">
            <a:noFill/>
            <a:miter lim="800000"/>
            <a:headEnd/>
            <a:tailEnd/>
          </a:ln>
        </p:spPr>
      </p:pic>
      <p:sp>
        <p:nvSpPr>
          <p:cNvPr id="58375" name="Rectangle 11"/>
          <p:cNvSpPr>
            <a:spLocks noChangeArrowheads="1"/>
          </p:cNvSpPr>
          <p:nvPr/>
        </p:nvSpPr>
        <p:spPr bwMode="auto">
          <a:xfrm>
            <a:off x="1336676" y="3501008"/>
            <a:ext cx="6786562" cy="830997"/>
          </a:xfrm>
          <a:prstGeom prst="rect">
            <a:avLst/>
          </a:prstGeom>
          <a:noFill/>
          <a:ln w="9525">
            <a:noFill/>
            <a:miter lim="800000"/>
            <a:headEnd/>
            <a:tailEnd/>
          </a:ln>
        </p:spPr>
        <p:txBody>
          <a:bodyPr>
            <a:spAutoFit/>
          </a:bodyPr>
          <a:lstStyle/>
          <a:p>
            <a:pPr algn="ctr"/>
            <a:r>
              <a:rPr lang="fr-FR" sz="2400" b="1" dirty="0">
                <a:solidFill>
                  <a:srgbClr val="002060"/>
                </a:solidFill>
                <a:latin typeface="Times New Roman" pitchFamily="18" charset="0"/>
              </a:rPr>
              <a:t>Chapitre I : Les agents économiques, les opérations économiques et le circuit économique</a:t>
            </a:r>
            <a:endParaRPr lang="fr-FR" sz="2800" b="1" dirty="0">
              <a:solidFill>
                <a:srgbClr val="002060"/>
              </a:solidFill>
              <a:latin typeface="Times New Roman" pitchFamily="18" charset="0"/>
            </a:endParaRPr>
          </a:p>
        </p:txBody>
      </p:sp>
      <p:sp>
        <p:nvSpPr>
          <p:cNvPr id="58376" name="Text Box 5"/>
          <p:cNvSpPr txBox="1">
            <a:spLocks noChangeArrowheads="1"/>
          </p:cNvSpPr>
          <p:nvPr/>
        </p:nvSpPr>
        <p:spPr bwMode="auto">
          <a:xfrm>
            <a:off x="2740025" y="4941168"/>
            <a:ext cx="3929062" cy="461665"/>
          </a:xfrm>
          <a:prstGeom prst="rect">
            <a:avLst/>
          </a:prstGeom>
          <a:noFill/>
          <a:ln w="9525">
            <a:noFill/>
            <a:miter lim="800000"/>
            <a:headEnd/>
            <a:tailEnd/>
          </a:ln>
        </p:spPr>
        <p:txBody>
          <a:bodyPr>
            <a:spAutoFit/>
          </a:bodyPr>
          <a:lstStyle/>
          <a:p>
            <a:pPr>
              <a:spcBef>
                <a:spcPct val="50000"/>
              </a:spcBef>
            </a:pPr>
            <a:r>
              <a:rPr lang="fr-FR" sz="2400" b="1" dirty="0"/>
              <a:t>Pr. LEMSSAOUI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428596" y="785794"/>
            <a:ext cx="8286808" cy="5346719"/>
          </a:xfrm>
        </p:spPr>
        <p:txBody>
          <a:bodyPr/>
          <a:lstStyle/>
          <a:p>
            <a:pPr algn="just" eaLnBrk="1" hangingPunct="1">
              <a:buFont typeface="Wingdings" pitchFamily="2" charset="2"/>
              <a:buNone/>
            </a:pPr>
            <a:r>
              <a:rPr lang="fr-FR" dirty="0">
                <a:latin typeface="Arial" pitchFamily="34" charset="0"/>
                <a:cs typeface="Arial" pitchFamily="34" charset="0"/>
              </a:rPr>
              <a:t>	</a:t>
            </a:r>
            <a:r>
              <a:rPr lang="fr-FR" sz="2800" dirty="0">
                <a:latin typeface="Arial" pitchFamily="34" charset="0"/>
                <a:cs typeface="Arial" pitchFamily="34" charset="0"/>
              </a:rPr>
              <a:t>Afin de réaliser cette consommation, les ménages disposent de </a:t>
            </a:r>
            <a:r>
              <a:rPr lang="fr-FR" sz="2800" dirty="0">
                <a:solidFill>
                  <a:schemeClr val="hlink"/>
                </a:solidFill>
                <a:latin typeface="Arial" pitchFamily="34" charset="0"/>
                <a:cs typeface="Arial" pitchFamily="34" charset="0"/>
              </a:rPr>
              <a:t>revenus</a:t>
            </a:r>
            <a:r>
              <a:rPr lang="fr-FR" sz="2800" dirty="0">
                <a:latin typeface="Arial" pitchFamily="34" charset="0"/>
                <a:cs typeface="Arial" pitchFamily="34" charset="0"/>
              </a:rPr>
              <a:t>.</a:t>
            </a:r>
            <a:endParaRPr lang="fr-FR" sz="2800" b="1" dirty="0">
              <a:latin typeface="Arial" pitchFamily="34" charset="0"/>
              <a:cs typeface="Arial" pitchFamily="34" charset="0"/>
            </a:endParaRPr>
          </a:p>
          <a:p>
            <a:pPr algn="just" eaLnBrk="1" hangingPunct="1">
              <a:buFont typeface="Wingdings" pitchFamily="2" charset="2"/>
              <a:buNone/>
            </a:pPr>
            <a:r>
              <a:rPr lang="fr-FR" sz="2800" dirty="0">
                <a:latin typeface="Times New Roman" pitchFamily="18" charset="0"/>
                <a:cs typeface="Times New Roman" pitchFamily="18" charset="0"/>
              </a:rPr>
              <a:t>     </a:t>
            </a:r>
          </a:p>
          <a:p>
            <a:pPr algn="just" eaLnBrk="1" hangingPunct="1">
              <a:buFont typeface="Wingdings" pitchFamily="2" charset="2"/>
              <a:buNone/>
            </a:pPr>
            <a:r>
              <a:rPr lang="fr-FR" sz="2800" dirty="0">
                <a:latin typeface="Times New Roman" pitchFamily="18" charset="0"/>
                <a:cs typeface="Times New Roman" pitchFamily="18" charset="0"/>
              </a:rPr>
              <a:t> </a:t>
            </a:r>
            <a:r>
              <a:rPr lang="fr-FR" sz="2800" dirty="0">
                <a:latin typeface="Arial" pitchFamily="34" charset="0"/>
                <a:cs typeface="Arial" pitchFamily="34" charset="0"/>
              </a:rPr>
              <a:t>On distingue :</a:t>
            </a:r>
          </a:p>
          <a:p>
            <a:pPr algn="just" eaLnBrk="1" hangingPunct="1">
              <a:buFont typeface="Wingdings" pitchFamily="2" charset="2"/>
              <a:buNone/>
            </a:pPr>
            <a:endParaRPr lang="fr-FR" sz="2800" dirty="0">
              <a:latin typeface="Arial" pitchFamily="34" charset="0"/>
              <a:cs typeface="Arial" pitchFamily="34" charset="0"/>
            </a:endParaRPr>
          </a:p>
          <a:p>
            <a:pPr lvl="1" algn="just"/>
            <a:r>
              <a:rPr lang="fr-FR" sz="2400" b="1" dirty="0">
                <a:solidFill>
                  <a:schemeClr val="hlink"/>
                </a:solidFill>
                <a:latin typeface="Arial" pitchFamily="34" charset="0"/>
                <a:cs typeface="Arial" pitchFamily="34" charset="0"/>
              </a:rPr>
              <a:t>les revenus primaires et </a:t>
            </a:r>
          </a:p>
          <a:p>
            <a:pPr lvl="1" algn="just"/>
            <a:r>
              <a:rPr lang="fr-FR" sz="2400" b="1" dirty="0">
                <a:solidFill>
                  <a:schemeClr val="hlink"/>
                </a:solidFill>
                <a:latin typeface="Arial" pitchFamily="34" charset="0"/>
                <a:cs typeface="Arial" pitchFamily="34" charset="0"/>
              </a:rPr>
              <a:t>les revenus de transfert</a:t>
            </a:r>
            <a:r>
              <a:rPr lang="fr-FR" sz="2400" dirty="0">
                <a:latin typeface="Times New Roman" pitchFamily="18" charset="0"/>
                <a:cs typeface="Times New Roman" pitchFamily="18" charset="0"/>
              </a:rPr>
              <a:t> </a:t>
            </a:r>
            <a:endParaRPr lang="fr-F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0" y="1285875"/>
            <a:ext cx="9144000" cy="4114800"/>
          </a:xfrm>
        </p:spPr>
        <p:txBody>
          <a:bodyPr>
            <a:normAutofit fontScale="92500" lnSpcReduction="10000"/>
          </a:bodyPr>
          <a:lstStyle/>
          <a:p>
            <a:pPr algn="just" eaLnBrk="1" hangingPunct="1">
              <a:lnSpc>
                <a:spcPct val="90000"/>
              </a:lnSpc>
              <a:buFont typeface="Wingdings" pitchFamily="2" charset="2"/>
              <a:buNone/>
            </a:pPr>
            <a:r>
              <a:rPr lang="fr-FR" sz="2800" b="1" dirty="0">
                <a:solidFill>
                  <a:schemeClr val="hlink"/>
                </a:solidFill>
                <a:latin typeface="Arial" pitchFamily="34" charset="0"/>
                <a:cs typeface="Arial" pitchFamily="34" charset="0"/>
              </a:rPr>
              <a:t>Les revenus primaires </a:t>
            </a:r>
            <a:r>
              <a:rPr lang="fr-FR" sz="2800" b="1" dirty="0">
                <a:latin typeface="Arial" pitchFamily="34" charset="0"/>
                <a:cs typeface="Arial" pitchFamily="34" charset="0"/>
              </a:rPr>
              <a:t>sont :</a:t>
            </a:r>
          </a:p>
          <a:p>
            <a:pPr algn="just" eaLnBrk="1" hangingPunct="1">
              <a:lnSpc>
                <a:spcPct val="90000"/>
              </a:lnSpc>
              <a:buFont typeface="Wingdings" pitchFamily="2" charset="2"/>
              <a:buNone/>
            </a:pPr>
            <a:endParaRPr lang="fr-FR" sz="1200" b="1" dirty="0">
              <a:latin typeface="Arial" pitchFamily="34" charset="0"/>
              <a:cs typeface="Arial" pitchFamily="34" charset="0"/>
            </a:endParaRPr>
          </a:p>
          <a:p>
            <a:pPr algn="just" eaLnBrk="1" hangingPunct="1">
              <a:lnSpc>
                <a:spcPct val="90000"/>
              </a:lnSpc>
            </a:pPr>
            <a:r>
              <a:rPr lang="fr-FR" sz="2800" b="1" dirty="0">
                <a:latin typeface="Arial" pitchFamily="34" charset="0"/>
                <a:cs typeface="Arial" pitchFamily="34" charset="0"/>
              </a:rPr>
              <a:t> les </a:t>
            </a:r>
            <a:r>
              <a:rPr lang="fr-FR" sz="2800" b="1" dirty="0">
                <a:solidFill>
                  <a:schemeClr val="hlink"/>
                </a:solidFill>
                <a:latin typeface="Arial" pitchFamily="34" charset="0"/>
                <a:cs typeface="Arial" pitchFamily="34" charset="0"/>
              </a:rPr>
              <a:t>revenus du travail</a:t>
            </a:r>
            <a:r>
              <a:rPr lang="fr-FR" sz="2800" b="1" dirty="0">
                <a:latin typeface="Arial" pitchFamily="34" charset="0"/>
                <a:cs typeface="Arial" pitchFamily="34" charset="0"/>
              </a:rPr>
              <a:t> sous forme de salaires,</a:t>
            </a:r>
          </a:p>
          <a:p>
            <a:pPr algn="just" eaLnBrk="1" hangingPunct="1">
              <a:lnSpc>
                <a:spcPct val="90000"/>
              </a:lnSpc>
            </a:pPr>
            <a:r>
              <a:rPr lang="fr-FR" sz="2800" b="1" dirty="0">
                <a:latin typeface="Arial" pitchFamily="34" charset="0"/>
                <a:cs typeface="Arial" pitchFamily="34" charset="0"/>
              </a:rPr>
              <a:t> les </a:t>
            </a:r>
            <a:r>
              <a:rPr lang="fr-FR" sz="2800" b="1" dirty="0">
                <a:solidFill>
                  <a:schemeClr val="hlink"/>
                </a:solidFill>
                <a:latin typeface="Arial" pitchFamily="34" charset="0"/>
                <a:cs typeface="Arial" pitchFamily="34" charset="0"/>
              </a:rPr>
              <a:t>revenus du capital</a:t>
            </a:r>
            <a:r>
              <a:rPr lang="fr-FR" sz="2800" b="1" dirty="0">
                <a:latin typeface="Arial" pitchFamily="34" charset="0"/>
                <a:cs typeface="Arial" pitchFamily="34" charset="0"/>
              </a:rPr>
              <a:t> sous forme d’intérêts ou de dividendes, de loyer </a:t>
            </a:r>
          </a:p>
          <a:p>
            <a:pPr algn="just" eaLnBrk="1" hangingPunct="1">
              <a:lnSpc>
                <a:spcPct val="90000"/>
              </a:lnSpc>
            </a:pPr>
            <a:r>
              <a:rPr lang="fr-FR" sz="2800" b="1" dirty="0">
                <a:latin typeface="Arial" pitchFamily="34" charset="0"/>
                <a:cs typeface="Arial" pitchFamily="34" charset="0"/>
              </a:rPr>
              <a:t>les </a:t>
            </a:r>
            <a:r>
              <a:rPr lang="fr-FR" sz="2800" b="1" dirty="0">
                <a:solidFill>
                  <a:schemeClr val="hlink"/>
                </a:solidFill>
                <a:latin typeface="Arial" pitchFamily="34" charset="0"/>
                <a:cs typeface="Arial" pitchFamily="34" charset="0"/>
              </a:rPr>
              <a:t>revenus mixtes</a:t>
            </a:r>
            <a:r>
              <a:rPr lang="fr-FR" sz="2800" b="1" dirty="0">
                <a:latin typeface="Arial" pitchFamily="34" charset="0"/>
                <a:cs typeface="Arial" pitchFamily="34" charset="0"/>
              </a:rPr>
              <a:t>, c’est à dire à la fois du travail et du capital reçus par les entrepreneurs individuels</a:t>
            </a:r>
          </a:p>
          <a:p>
            <a:pPr algn="just" eaLnBrk="1" hangingPunct="1">
              <a:lnSpc>
                <a:spcPct val="90000"/>
              </a:lnSpc>
              <a:buFont typeface="Wingdings" pitchFamily="2" charset="2"/>
              <a:buNone/>
            </a:pPr>
            <a:r>
              <a:rPr lang="fr-FR" sz="2800" b="1" dirty="0">
                <a:solidFill>
                  <a:srgbClr val="08982A"/>
                </a:solidFill>
                <a:latin typeface="Arial" pitchFamily="34" charset="0"/>
                <a:cs typeface="Arial" pitchFamily="34" charset="0"/>
              </a:rPr>
              <a:t>	</a:t>
            </a:r>
          </a:p>
          <a:p>
            <a:pPr algn="just" eaLnBrk="1" hangingPunct="1">
              <a:lnSpc>
                <a:spcPct val="90000"/>
              </a:lnSpc>
              <a:buFont typeface="Wingdings" pitchFamily="2" charset="2"/>
              <a:buNone/>
            </a:pPr>
            <a:r>
              <a:rPr lang="fr-FR" sz="2800" b="1" dirty="0">
                <a:solidFill>
                  <a:srgbClr val="08982A"/>
                </a:solidFill>
                <a:latin typeface="Arial" pitchFamily="34" charset="0"/>
                <a:cs typeface="Arial" pitchFamily="34" charset="0"/>
              </a:rPr>
              <a:t>	Exemple : un agriculteur exploitant perçoit un revenu mixte car il possède un capital – sa ferme- et qu’il y travaille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0" y="1428750"/>
            <a:ext cx="9144000" cy="4703763"/>
          </a:xfrm>
        </p:spPr>
        <p:txBody>
          <a:bodyPr/>
          <a:lstStyle/>
          <a:p>
            <a:pPr algn="just" eaLnBrk="1" hangingPunct="1">
              <a:buFont typeface="Wingdings" pitchFamily="2" charset="2"/>
              <a:buChar char="v"/>
            </a:pPr>
            <a:r>
              <a:rPr lang="fr-FR" sz="2800" dirty="0">
                <a:latin typeface="Arial" pitchFamily="34" charset="0"/>
                <a:cs typeface="Arial" pitchFamily="34" charset="0"/>
              </a:rPr>
              <a:t>D’autres revenus sont versés par l’État : retraites, allocations chômage, remboursements maladie, allocations familiales…. Ce sont des revenus de transfert.</a:t>
            </a:r>
          </a:p>
          <a:p>
            <a:pPr algn="just" eaLnBrk="1" hangingPunct="1">
              <a:buFont typeface="Wingdings" pitchFamily="2" charset="2"/>
              <a:buNone/>
            </a:pPr>
            <a:endParaRPr lang="fr-FR" sz="2800" b="1" dirty="0">
              <a:latin typeface="Arial" pitchFamily="34" charset="0"/>
              <a:cs typeface="Arial" pitchFamily="34" charset="0"/>
            </a:endParaRPr>
          </a:p>
          <a:p>
            <a:pPr algn="just" eaLnBrk="1" hangingPunct="1">
              <a:buFont typeface="Wingdings" pitchFamily="2" charset="2"/>
              <a:buChar char="v"/>
            </a:pPr>
            <a:r>
              <a:rPr lang="fr-FR" sz="2800" b="1" dirty="0">
                <a:solidFill>
                  <a:schemeClr val="hlink"/>
                </a:solidFill>
                <a:latin typeface="Arial" pitchFamily="34" charset="0"/>
                <a:cs typeface="Arial" pitchFamily="34" charset="0"/>
              </a:rPr>
              <a:t>Revenus de transfert : revenus versés par l’État au sens large aux ménages pour faire face à certains risques </a:t>
            </a:r>
            <a:r>
              <a:rPr lang="fr-FR" sz="2800" dirty="0">
                <a:solidFill>
                  <a:schemeClr val="hlink"/>
                </a:solidFill>
                <a:latin typeface="Arial" pitchFamily="34" charset="0"/>
                <a:cs typeface="Arial" pitchFamily="34" charset="0"/>
              </a:rPr>
              <a:t>(maladie, vieillesse, invalidité…)</a:t>
            </a:r>
            <a:r>
              <a:rPr lang="fr-FR" sz="2800" b="1" dirty="0">
                <a:solidFill>
                  <a:schemeClr val="hlink"/>
                </a:solidFill>
                <a:latin typeface="Arial" pitchFamily="34" charset="0"/>
                <a:cs typeface="Arial" pitchFamily="34" charset="0"/>
              </a:rPr>
              <a:t> sans qu’ils aient à produire quelque chose en contrepartie.</a:t>
            </a:r>
          </a:p>
          <a:p>
            <a:pPr eaLnBrk="1" hangingPunct="1"/>
            <a:endParaRPr lang="fr-FR" sz="2800" dirty="0">
              <a:solidFill>
                <a:schemeClr val="hlink"/>
              </a:solidFill>
            </a:endParaRPr>
          </a:p>
        </p:txBody>
      </p:sp>
      <p:sp>
        <p:nvSpPr>
          <p:cNvPr id="71683" name="Rectangle 4"/>
          <p:cNvSpPr>
            <a:spLocks noChangeArrowheads="1"/>
          </p:cNvSpPr>
          <p:nvPr/>
        </p:nvSpPr>
        <p:spPr bwMode="auto">
          <a:xfrm>
            <a:off x="0" y="3810000"/>
            <a:ext cx="9144000" cy="2286000"/>
          </a:xfrm>
          <a:prstGeom prst="rect">
            <a:avLst/>
          </a:prstGeom>
          <a:noFill/>
          <a:ln w="9525">
            <a:solidFill>
              <a:schemeClr val="hlink"/>
            </a:solidFill>
            <a:miter lim="800000"/>
            <a:headEnd/>
            <a:tailEnd/>
          </a:ln>
        </p:spPr>
        <p:txBody>
          <a:bodyPr wrap="none" anchor="ctr"/>
          <a:lstStyle/>
          <a:p>
            <a:endParaRPr lang="fr-FR">
              <a:latin typeface="Verdan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idx="1"/>
          </p:nvPr>
        </p:nvSpPr>
        <p:spPr>
          <a:xfrm>
            <a:off x="0" y="571481"/>
            <a:ext cx="9144000" cy="6286520"/>
          </a:xfrm>
        </p:spPr>
        <p:txBody>
          <a:bodyPr>
            <a:normAutofit/>
          </a:bodyPr>
          <a:lstStyle/>
          <a:p>
            <a:pPr algn="ctr">
              <a:buFont typeface="Monotype Sorts" charset="2"/>
              <a:buNone/>
            </a:pPr>
            <a:endParaRPr lang="fr-FR" sz="2800" b="1" dirty="0">
              <a:solidFill>
                <a:srgbClr val="C00000"/>
              </a:solidFill>
            </a:endParaRPr>
          </a:p>
          <a:p>
            <a:pPr>
              <a:buFont typeface="Monotype Sorts" charset="2"/>
              <a:buNone/>
            </a:pPr>
            <a:endParaRPr lang="fr-FR" sz="900" b="1" dirty="0"/>
          </a:p>
          <a:p>
            <a:pPr algn="ctr">
              <a:buFont typeface="Monotype Sorts" charset="2"/>
              <a:buNone/>
            </a:pPr>
            <a:endParaRPr lang="fr-FR" sz="2400" b="1" dirty="0">
              <a:solidFill>
                <a:srgbClr val="C00000"/>
              </a:solidFill>
            </a:endParaRPr>
          </a:p>
          <a:p>
            <a:pPr algn="ctr">
              <a:buFont typeface="Monotype Sorts" charset="2"/>
              <a:buNone/>
            </a:pPr>
            <a:r>
              <a:rPr lang="fr-FR" sz="3600" b="1" dirty="0">
                <a:solidFill>
                  <a:srgbClr val="C00000"/>
                </a:solidFill>
              </a:rPr>
              <a:t>Le revenu disponible </a:t>
            </a:r>
          </a:p>
          <a:p>
            <a:pPr>
              <a:buFont typeface="Monotype Sorts" charset="2"/>
              <a:buNone/>
            </a:pPr>
            <a:r>
              <a:rPr lang="fr-FR" b="1" dirty="0"/>
              <a:t>	=  le revenu utilisable par les ménages</a:t>
            </a:r>
          </a:p>
          <a:p>
            <a:pPr algn="just">
              <a:buFont typeface="Monotype Sorts" charset="2"/>
              <a:buNone/>
            </a:pPr>
            <a:r>
              <a:rPr lang="fr-FR" b="1" dirty="0"/>
              <a:t>	=   (revenus du facteur travail + revenus de la propriété) </a:t>
            </a:r>
          </a:p>
          <a:p>
            <a:pPr>
              <a:buFont typeface="Monotype Sorts" charset="2"/>
              <a:buNone/>
            </a:pPr>
            <a:r>
              <a:rPr lang="fr-FR" b="1" dirty="0"/>
              <a:t>		- (cotisations sociales + impôts directs) </a:t>
            </a:r>
          </a:p>
          <a:p>
            <a:pPr>
              <a:buFont typeface="Monotype Sorts" charset="2"/>
              <a:buNone/>
            </a:pPr>
            <a:r>
              <a:rPr lang="fr-FR" b="1" dirty="0"/>
              <a:t>		+ revenus sociaux ou de transferts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0" y="2017713"/>
            <a:ext cx="9144000" cy="4114800"/>
          </a:xfrm>
        </p:spPr>
        <p:txBody>
          <a:bodyPr>
            <a:normAutofit fontScale="92500" lnSpcReduction="10000"/>
          </a:bodyPr>
          <a:lstStyle/>
          <a:p>
            <a:pPr algn="just" eaLnBrk="1" hangingPunct="1">
              <a:lnSpc>
                <a:spcPct val="90000"/>
              </a:lnSpc>
              <a:buFont typeface="Wingdings" pitchFamily="2" charset="2"/>
              <a:buChar char="v"/>
            </a:pPr>
            <a:r>
              <a:rPr lang="fr-FR" sz="2800" dirty="0">
                <a:latin typeface="Arial" pitchFamily="34" charset="0"/>
                <a:cs typeface="Arial" pitchFamily="34" charset="0"/>
              </a:rPr>
              <a:t>Les </a:t>
            </a:r>
            <a:r>
              <a:rPr lang="fr-FR" sz="2800" b="1" dirty="0">
                <a:latin typeface="Arial" pitchFamily="34" charset="0"/>
                <a:cs typeface="Arial" pitchFamily="34" charset="0"/>
              </a:rPr>
              <a:t>entreprises</a:t>
            </a:r>
            <a:r>
              <a:rPr lang="fr-FR" sz="2800" dirty="0">
                <a:latin typeface="Arial" pitchFamily="34" charset="0"/>
                <a:cs typeface="Arial" pitchFamily="34" charset="0"/>
              </a:rPr>
              <a:t> ont pour fonction économique principale la production de biens et services marchands.</a:t>
            </a:r>
            <a:endParaRPr lang="fr-FR" sz="2800" b="1" dirty="0">
              <a:latin typeface="Arial" pitchFamily="34" charset="0"/>
              <a:cs typeface="Arial" pitchFamily="34" charset="0"/>
            </a:endParaRPr>
          </a:p>
          <a:p>
            <a:pPr algn="just" eaLnBrk="1" hangingPunct="1">
              <a:lnSpc>
                <a:spcPct val="90000"/>
              </a:lnSpc>
              <a:buFont typeface="Wingdings" pitchFamily="2" charset="2"/>
              <a:buNone/>
            </a:pPr>
            <a:r>
              <a:rPr lang="fr-FR" sz="2800" b="1" dirty="0">
                <a:latin typeface="Arial" pitchFamily="34" charset="0"/>
                <a:cs typeface="Arial" pitchFamily="34" charset="0"/>
              </a:rPr>
              <a:t>	</a:t>
            </a:r>
          </a:p>
          <a:p>
            <a:r>
              <a:rPr lang="fr-FR" sz="2800" b="1" dirty="0">
                <a:solidFill>
                  <a:schemeClr val="hlink"/>
                </a:solidFill>
                <a:latin typeface="Arial" pitchFamily="34" charset="0"/>
                <a:cs typeface="Arial" pitchFamily="34" charset="0"/>
              </a:rPr>
              <a:t>La production marchande désigne le fait de vendre les biens et services produits à un prix supérieur au coût de production</a:t>
            </a:r>
            <a:r>
              <a:rPr lang="fr-FR" sz="2800" b="1" dirty="0">
                <a:latin typeface="Arial" pitchFamily="34" charset="0"/>
                <a:cs typeface="Arial" pitchFamily="34" charset="0"/>
              </a:rPr>
              <a:t> </a:t>
            </a:r>
            <a:r>
              <a:rPr lang="fr-FR" sz="2800" dirty="0">
                <a:latin typeface="Arial" pitchFamily="34" charset="0"/>
                <a:cs typeface="Arial" pitchFamily="34" charset="0"/>
              </a:rPr>
              <a:t>(et donc de réaliser un profit).</a:t>
            </a:r>
            <a:r>
              <a:rPr lang="fr-FR" sz="2800" dirty="0"/>
              <a:t> </a:t>
            </a:r>
          </a:p>
          <a:p>
            <a:pPr marL="0" indent="0">
              <a:buNone/>
            </a:pPr>
            <a:r>
              <a:rPr lang="fr-FR" sz="2800" dirty="0"/>
              <a:t>	En règle générale, C'est la production destinée à être 	écoulée sur un marché et qui est vendue à un prix couvrant 	</a:t>
            </a:r>
            <a:r>
              <a:rPr lang="fr-FR" sz="2800" dirty="0">
                <a:solidFill>
                  <a:srgbClr val="FF0000"/>
                </a:solidFill>
              </a:rPr>
              <a:t>plus de 50% de ses coûts</a:t>
            </a:r>
            <a:r>
              <a:rPr lang="fr-FR" sz="2800" dirty="0"/>
              <a:t>. La production est évaluée au prix 	de marché.</a:t>
            </a:r>
          </a:p>
        </p:txBody>
      </p:sp>
      <p:sp>
        <p:nvSpPr>
          <p:cNvPr id="73732" name="Rectangle 4"/>
          <p:cNvSpPr>
            <a:spLocks noGrp="1" noChangeArrowheads="1"/>
          </p:cNvSpPr>
          <p:nvPr>
            <p:ph type="title"/>
          </p:nvPr>
        </p:nvSpPr>
        <p:spPr/>
        <p:txBody>
          <a:bodyPr/>
          <a:lstStyle/>
          <a:p>
            <a:pPr algn="ctr" eaLnBrk="1" hangingPunct="1"/>
            <a:r>
              <a:rPr lang="fr-FR" b="1" u="sng">
                <a:solidFill>
                  <a:srgbClr val="C00000"/>
                </a:solidFill>
                <a:latin typeface="Arial" pitchFamily="34" charset="0"/>
                <a:cs typeface="Arial" pitchFamily="34" charset="0"/>
              </a:rPr>
              <a:t>2. Les entreprises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0" y="857232"/>
            <a:ext cx="9144000" cy="5275281"/>
          </a:xfrm>
        </p:spPr>
        <p:txBody>
          <a:bodyPr/>
          <a:lstStyle/>
          <a:p>
            <a:pPr eaLnBrk="1" hangingPunct="1">
              <a:lnSpc>
                <a:spcPct val="90000"/>
              </a:lnSpc>
            </a:pPr>
            <a:r>
              <a:rPr lang="fr-FR" sz="2800" dirty="0">
                <a:latin typeface="Arial Unicode MS" pitchFamily="34" charset="-128"/>
              </a:rPr>
              <a:t>Il existe des entreprises privées et publiques.</a:t>
            </a:r>
          </a:p>
          <a:p>
            <a:pPr algn="just" eaLnBrk="1" hangingPunct="1">
              <a:lnSpc>
                <a:spcPct val="90000"/>
              </a:lnSpc>
            </a:pPr>
            <a:r>
              <a:rPr lang="fr-FR" sz="2800" dirty="0">
                <a:latin typeface="Arial" pitchFamily="34" charset="0"/>
                <a:cs typeface="Arial" pitchFamily="34" charset="0"/>
              </a:rPr>
              <a:t>Les ressources des entreprises proviennent de la vente de leur production (qu’il s’agisse d’un bien, d’un service); on parle alors de chiffre d’affaires.</a:t>
            </a:r>
            <a:endParaRPr lang="fr-FR" sz="2800" b="1" dirty="0">
              <a:latin typeface="Arial" pitchFamily="34" charset="0"/>
              <a:cs typeface="Arial" pitchFamily="34" charset="0"/>
            </a:endParaRPr>
          </a:p>
          <a:p>
            <a:pPr algn="just" eaLnBrk="1" hangingPunct="1">
              <a:lnSpc>
                <a:spcPct val="90000"/>
              </a:lnSpc>
              <a:buFont typeface="Wingdings" pitchFamily="2" charset="2"/>
              <a:buNone/>
            </a:pPr>
            <a:r>
              <a:rPr lang="fr-FR" sz="2800" b="1" dirty="0">
                <a:latin typeface="Arial" pitchFamily="34" charset="0"/>
                <a:cs typeface="Arial" pitchFamily="34" charset="0"/>
              </a:rPr>
              <a:t>	</a:t>
            </a:r>
          </a:p>
          <a:p>
            <a:pPr algn="just" eaLnBrk="1" hangingPunct="1">
              <a:lnSpc>
                <a:spcPct val="90000"/>
              </a:lnSpc>
              <a:buFont typeface="Wingdings" pitchFamily="2" charset="2"/>
              <a:buNone/>
            </a:pPr>
            <a:r>
              <a:rPr lang="fr-FR" sz="2800" b="1" dirty="0">
                <a:solidFill>
                  <a:schemeClr val="hlink"/>
                </a:solidFill>
                <a:latin typeface="Arial" pitchFamily="34" charset="0"/>
                <a:cs typeface="Arial" pitchFamily="34" charset="0"/>
              </a:rPr>
              <a:t>	</a:t>
            </a:r>
          </a:p>
          <a:p>
            <a:pPr algn="just" eaLnBrk="1" hangingPunct="1">
              <a:lnSpc>
                <a:spcPct val="90000"/>
              </a:lnSpc>
              <a:buFont typeface="Wingdings" pitchFamily="2" charset="2"/>
              <a:buNone/>
            </a:pPr>
            <a:r>
              <a:rPr lang="fr-FR" sz="2800" b="1" dirty="0">
                <a:solidFill>
                  <a:schemeClr val="hlink"/>
                </a:solidFill>
                <a:latin typeface="Arial" pitchFamily="34" charset="0"/>
                <a:cs typeface="Arial" pitchFamily="34" charset="0"/>
              </a:rPr>
              <a:t>	Chiffre d’affaires : montant des ventes. Il se calcule en multipliant les quantités vendues par le prix moyen des produits.</a:t>
            </a:r>
          </a:p>
          <a:p>
            <a:pPr eaLnBrk="1" hangingPunct="1">
              <a:lnSpc>
                <a:spcPct val="90000"/>
              </a:lnSpc>
            </a:pPr>
            <a:endParaRPr lang="fr-FR" sz="2800" dirty="0">
              <a:latin typeface="Arial Unicode MS" pitchFamily="34" charset="-128"/>
            </a:endParaRPr>
          </a:p>
          <a:p>
            <a:pPr eaLnBrk="1" hangingPunct="1">
              <a:lnSpc>
                <a:spcPct val="90000"/>
              </a:lnSpc>
            </a:pPr>
            <a:endParaRPr lang="fr-FR" sz="2400" dirty="0">
              <a:latin typeface="Arial Unicode MS"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0" y="2017713"/>
            <a:ext cx="9144000" cy="4114800"/>
          </a:xfrm>
        </p:spPr>
        <p:txBody>
          <a:bodyPr/>
          <a:lstStyle/>
          <a:p>
            <a:pPr algn="just" eaLnBrk="1" hangingPunct="1">
              <a:lnSpc>
                <a:spcPct val="90000"/>
              </a:lnSpc>
              <a:buFont typeface="Wingdings" pitchFamily="2" charset="2"/>
              <a:buChar char="v"/>
            </a:pPr>
            <a:r>
              <a:rPr lang="fr-FR" sz="2800" dirty="0">
                <a:latin typeface="Arial" pitchFamily="34" charset="0"/>
                <a:cs typeface="Arial" pitchFamily="34" charset="0"/>
              </a:rPr>
              <a:t>Les administrations fournissent la production non marchande.</a:t>
            </a:r>
          </a:p>
          <a:p>
            <a:pPr algn="just" eaLnBrk="1" hangingPunct="1">
              <a:lnSpc>
                <a:spcPct val="90000"/>
              </a:lnSpc>
              <a:buFont typeface="Wingdings" pitchFamily="2" charset="2"/>
              <a:buChar char="v"/>
            </a:pPr>
            <a:endParaRPr lang="fr-FR" sz="2800" b="1" dirty="0">
              <a:latin typeface="Arial" pitchFamily="34" charset="0"/>
              <a:cs typeface="Arial" pitchFamily="34" charset="0"/>
            </a:endParaRPr>
          </a:p>
          <a:p>
            <a:pPr algn="just" eaLnBrk="1" hangingPunct="1">
              <a:lnSpc>
                <a:spcPct val="90000"/>
              </a:lnSpc>
              <a:buFont typeface="Wingdings" pitchFamily="2" charset="2"/>
              <a:buChar char="v"/>
            </a:pPr>
            <a:r>
              <a:rPr lang="fr-FR" sz="2800" b="1" dirty="0">
                <a:solidFill>
                  <a:schemeClr val="hlink"/>
                </a:solidFill>
                <a:latin typeface="Arial" pitchFamily="34" charset="0"/>
                <a:cs typeface="Arial" pitchFamily="34" charset="0"/>
              </a:rPr>
              <a:t>Production non marchande : production fournie par les administrations gratuitement</a:t>
            </a:r>
          </a:p>
          <a:p>
            <a:pPr algn="just" eaLnBrk="1" hangingPunct="1">
              <a:lnSpc>
                <a:spcPct val="90000"/>
              </a:lnSpc>
              <a:buFont typeface="Wingdings" pitchFamily="2" charset="2"/>
              <a:buNone/>
            </a:pPr>
            <a:r>
              <a:rPr lang="fr-FR" sz="2800" dirty="0">
                <a:latin typeface="Arial" pitchFamily="34" charset="0"/>
                <a:cs typeface="Arial" pitchFamily="34" charset="0"/>
              </a:rPr>
              <a:t>	</a:t>
            </a:r>
            <a:endParaRPr lang="fr-FR" sz="2800" dirty="0">
              <a:solidFill>
                <a:srgbClr val="08982A"/>
              </a:solidFill>
              <a:latin typeface="Arial Unicode MS" pitchFamily="34" charset="-128"/>
            </a:endParaRPr>
          </a:p>
          <a:p>
            <a:pPr eaLnBrk="1" hangingPunct="1">
              <a:lnSpc>
                <a:spcPct val="90000"/>
              </a:lnSpc>
              <a:buFont typeface="Wingdings" pitchFamily="2" charset="2"/>
              <a:buNone/>
            </a:pPr>
            <a:endParaRPr lang="fr-FR" sz="2800" u="sng" dirty="0">
              <a:latin typeface="Arial Unicode MS" pitchFamily="34" charset="-128"/>
            </a:endParaRPr>
          </a:p>
        </p:txBody>
      </p:sp>
      <p:sp>
        <p:nvSpPr>
          <p:cNvPr id="75780" name="Rectangle 4"/>
          <p:cNvSpPr>
            <a:spLocks noGrp="1" noChangeArrowheads="1"/>
          </p:cNvSpPr>
          <p:nvPr>
            <p:ph type="title"/>
          </p:nvPr>
        </p:nvSpPr>
        <p:spPr/>
        <p:txBody>
          <a:bodyPr/>
          <a:lstStyle/>
          <a:p>
            <a:pPr algn="ctr" eaLnBrk="1" hangingPunct="1"/>
            <a:r>
              <a:rPr lang="fr-FR" b="1" u="sng">
                <a:solidFill>
                  <a:srgbClr val="C00000"/>
                </a:solidFill>
                <a:latin typeface="Arial" pitchFamily="34" charset="0"/>
                <a:cs typeface="Arial" pitchFamily="34" charset="0"/>
              </a:rPr>
              <a:t>3. Les administrations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a:spLocks noGrp="1" noChangeArrowheads="1"/>
          </p:cNvSpPr>
          <p:nvPr>
            <p:ph type="body" idx="1"/>
          </p:nvPr>
        </p:nvSpPr>
        <p:spPr>
          <a:xfrm>
            <a:off x="457200" y="1285875"/>
            <a:ext cx="8497888" cy="4114800"/>
          </a:xfrm>
          <a:noFill/>
        </p:spPr>
        <p:txBody>
          <a:bodyPr/>
          <a:lstStyle/>
          <a:p>
            <a:pPr algn="ctr" eaLnBrk="1" hangingPunct="1">
              <a:spcBef>
                <a:spcPct val="50000"/>
              </a:spcBef>
              <a:buClrTx/>
              <a:buFontTx/>
              <a:buNone/>
            </a:pPr>
            <a:r>
              <a:rPr lang="fr-FR" b="1" dirty="0"/>
              <a:t>ADMINISTRATIONS</a:t>
            </a:r>
          </a:p>
        </p:txBody>
      </p:sp>
      <p:sp>
        <p:nvSpPr>
          <p:cNvPr id="76803" name="Text Box 6"/>
          <p:cNvSpPr txBox="1">
            <a:spLocks noChangeArrowheads="1"/>
          </p:cNvSpPr>
          <p:nvPr/>
        </p:nvSpPr>
        <p:spPr bwMode="auto">
          <a:xfrm>
            <a:off x="914400" y="2087563"/>
            <a:ext cx="3581400" cy="701675"/>
          </a:xfrm>
          <a:prstGeom prst="rect">
            <a:avLst/>
          </a:prstGeom>
          <a:noFill/>
          <a:ln w="9525">
            <a:noFill/>
            <a:miter lim="800000"/>
            <a:headEnd/>
            <a:tailEnd/>
          </a:ln>
        </p:spPr>
        <p:txBody>
          <a:bodyPr>
            <a:spAutoFit/>
          </a:bodyPr>
          <a:lstStyle/>
          <a:p>
            <a:pPr algn="ctr">
              <a:spcBef>
                <a:spcPct val="50000"/>
              </a:spcBef>
            </a:pPr>
            <a:r>
              <a:rPr lang="fr-FR" sz="2000" b="1">
                <a:latin typeface="Verdana" pitchFamily="34" charset="0"/>
              </a:rPr>
              <a:t>Administrations publiques =</a:t>
            </a:r>
            <a:r>
              <a:rPr lang="fr-FR" sz="2000">
                <a:latin typeface="Verdana" pitchFamily="34" charset="0"/>
              </a:rPr>
              <a:t> Etat au sens large</a:t>
            </a:r>
          </a:p>
        </p:txBody>
      </p:sp>
      <p:sp>
        <p:nvSpPr>
          <p:cNvPr id="76804" name="Text Box 7"/>
          <p:cNvSpPr txBox="1">
            <a:spLocks noChangeArrowheads="1"/>
          </p:cNvSpPr>
          <p:nvPr/>
        </p:nvSpPr>
        <p:spPr bwMode="auto">
          <a:xfrm>
            <a:off x="0" y="3367088"/>
            <a:ext cx="2514600" cy="2378075"/>
          </a:xfrm>
          <a:prstGeom prst="rect">
            <a:avLst/>
          </a:prstGeom>
          <a:noFill/>
          <a:ln w="9525">
            <a:noFill/>
            <a:miter lim="800000"/>
            <a:headEnd/>
            <a:tailEnd/>
          </a:ln>
        </p:spPr>
        <p:txBody>
          <a:bodyPr wrap="square">
            <a:spAutoFit/>
          </a:bodyPr>
          <a:lstStyle/>
          <a:p>
            <a:pPr algn="ctr">
              <a:spcBef>
                <a:spcPct val="50000"/>
              </a:spcBef>
            </a:pPr>
            <a:r>
              <a:rPr lang="fr-FR" sz="2000" b="1" dirty="0">
                <a:latin typeface="Verdana" pitchFamily="34" charset="0"/>
              </a:rPr>
              <a:t>Administrations centrales</a:t>
            </a:r>
            <a:r>
              <a:rPr lang="fr-FR" sz="2000" dirty="0">
                <a:latin typeface="Verdana" pitchFamily="34" charset="0"/>
              </a:rPr>
              <a:t> = Etat au sens strict</a:t>
            </a:r>
          </a:p>
          <a:p>
            <a:pPr>
              <a:spcBef>
                <a:spcPct val="50000"/>
              </a:spcBef>
            </a:pPr>
            <a:r>
              <a:rPr lang="fr-FR" sz="2000" dirty="0">
                <a:latin typeface="Verdana" pitchFamily="34" charset="0"/>
              </a:rPr>
              <a:t>Gouvernement, Parlement, ministères, préfectures…</a:t>
            </a:r>
            <a:endParaRPr lang="fr-FR" sz="2000" b="1" dirty="0">
              <a:latin typeface="Verdana" pitchFamily="34" charset="0"/>
            </a:endParaRPr>
          </a:p>
        </p:txBody>
      </p:sp>
      <p:sp>
        <p:nvSpPr>
          <p:cNvPr id="76805" name="Text Box 8"/>
          <p:cNvSpPr txBox="1">
            <a:spLocks noChangeArrowheads="1"/>
          </p:cNvSpPr>
          <p:nvPr/>
        </p:nvSpPr>
        <p:spPr bwMode="auto">
          <a:xfrm>
            <a:off x="2428860" y="3443288"/>
            <a:ext cx="2000264" cy="1323439"/>
          </a:xfrm>
          <a:prstGeom prst="rect">
            <a:avLst/>
          </a:prstGeom>
          <a:noFill/>
          <a:ln w="9525">
            <a:noFill/>
            <a:miter lim="800000"/>
            <a:headEnd/>
            <a:tailEnd/>
          </a:ln>
        </p:spPr>
        <p:txBody>
          <a:bodyPr wrap="square">
            <a:spAutoFit/>
          </a:bodyPr>
          <a:lstStyle/>
          <a:p>
            <a:r>
              <a:rPr lang="fr-FR" sz="2000" b="1" dirty="0">
                <a:latin typeface="Verdana" pitchFamily="34" charset="0"/>
              </a:rPr>
              <a:t>Collectivités locales</a:t>
            </a:r>
            <a:r>
              <a:rPr lang="fr-FR" sz="2000" dirty="0">
                <a:latin typeface="Verdana" pitchFamily="34" charset="0"/>
              </a:rPr>
              <a:t>  Communes  Régions</a:t>
            </a:r>
          </a:p>
        </p:txBody>
      </p:sp>
      <p:sp>
        <p:nvSpPr>
          <p:cNvPr id="76806" name="Text Box 9"/>
          <p:cNvSpPr txBox="1">
            <a:spLocks noChangeArrowheads="1"/>
          </p:cNvSpPr>
          <p:nvPr/>
        </p:nvSpPr>
        <p:spPr bwMode="auto">
          <a:xfrm>
            <a:off x="4357686" y="3357562"/>
            <a:ext cx="1371600" cy="1908215"/>
          </a:xfrm>
          <a:prstGeom prst="rect">
            <a:avLst/>
          </a:prstGeom>
          <a:noFill/>
          <a:ln w="9525">
            <a:noFill/>
            <a:miter lim="800000"/>
            <a:headEnd/>
            <a:tailEnd/>
          </a:ln>
        </p:spPr>
        <p:txBody>
          <a:bodyPr>
            <a:spAutoFit/>
          </a:bodyPr>
          <a:lstStyle/>
          <a:p>
            <a:r>
              <a:rPr lang="fr-FR" sz="2000" b="1" dirty="0">
                <a:latin typeface="Verdana" pitchFamily="34" charset="0"/>
              </a:rPr>
              <a:t>Sécurité Sociale</a:t>
            </a:r>
            <a:r>
              <a:rPr lang="fr-FR" sz="2000" dirty="0">
                <a:latin typeface="Verdana" pitchFamily="34" charset="0"/>
              </a:rPr>
              <a:t> </a:t>
            </a:r>
          </a:p>
          <a:p>
            <a:r>
              <a:rPr lang="fr-FR" sz="2000" dirty="0">
                <a:latin typeface="Verdana" pitchFamily="34" charset="0"/>
              </a:rPr>
              <a:t>Santé </a:t>
            </a:r>
            <a:r>
              <a:rPr lang="fr-FR" sz="2000" dirty="0" err="1">
                <a:latin typeface="Verdana" pitchFamily="34" charset="0"/>
              </a:rPr>
              <a:t>vieillessechômage</a:t>
            </a:r>
            <a:r>
              <a:rPr lang="fr-FR" dirty="0">
                <a:latin typeface="Verdana" pitchFamily="34" charset="0"/>
              </a:rPr>
              <a:t>…</a:t>
            </a:r>
          </a:p>
        </p:txBody>
      </p:sp>
      <p:sp>
        <p:nvSpPr>
          <p:cNvPr id="76807" name="Text Box 10"/>
          <p:cNvSpPr txBox="1">
            <a:spLocks noChangeArrowheads="1"/>
          </p:cNvSpPr>
          <p:nvPr/>
        </p:nvSpPr>
        <p:spPr bwMode="auto">
          <a:xfrm>
            <a:off x="6019800" y="2087563"/>
            <a:ext cx="2819400" cy="1616075"/>
          </a:xfrm>
          <a:prstGeom prst="rect">
            <a:avLst/>
          </a:prstGeom>
          <a:noFill/>
          <a:ln w="9525">
            <a:noFill/>
            <a:miter lim="800000"/>
            <a:headEnd/>
            <a:tailEnd/>
          </a:ln>
        </p:spPr>
        <p:txBody>
          <a:bodyPr>
            <a:spAutoFit/>
          </a:bodyPr>
          <a:lstStyle/>
          <a:p>
            <a:pPr algn="ctr">
              <a:spcBef>
                <a:spcPct val="50000"/>
              </a:spcBef>
            </a:pPr>
            <a:r>
              <a:rPr lang="fr-FR" sz="2000" b="1">
                <a:latin typeface="Verdana" pitchFamily="34" charset="0"/>
              </a:rPr>
              <a:t>Institutions sans but lucratif au service des ménages </a:t>
            </a:r>
            <a:r>
              <a:rPr lang="fr-FR" sz="2000">
                <a:latin typeface="Verdana" pitchFamily="34" charset="0"/>
              </a:rPr>
              <a:t>: associations diverses</a:t>
            </a:r>
            <a:endParaRPr lang="fr-FR" sz="2000" b="1">
              <a:latin typeface="Verdana" pitchFamily="34" charset="0"/>
            </a:endParaRPr>
          </a:p>
        </p:txBody>
      </p:sp>
      <p:sp>
        <p:nvSpPr>
          <p:cNvPr id="76808" name="Line 11"/>
          <p:cNvSpPr>
            <a:spLocks noChangeShapeType="1"/>
          </p:cNvSpPr>
          <p:nvPr/>
        </p:nvSpPr>
        <p:spPr bwMode="auto">
          <a:xfrm flipH="1">
            <a:off x="3200400" y="1782763"/>
            <a:ext cx="762000" cy="304800"/>
          </a:xfrm>
          <a:prstGeom prst="line">
            <a:avLst/>
          </a:prstGeom>
          <a:noFill/>
          <a:ln w="9525">
            <a:solidFill>
              <a:schemeClr val="tx1"/>
            </a:solidFill>
            <a:miter lim="800000"/>
            <a:headEnd/>
            <a:tailEnd type="triangle" w="med" len="med"/>
          </a:ln>
        </p:spPr>
        <p:txBody>
          <a:bodyPr wrap="none"/>
          <a:lstStyle/>
          <a:p>
            <a:endParaRPr lang="fr-FR"/>
          </a:p>
        </p:txBody>
      </p:sp>
      <p:sp>
        <p:nvSpPr>
          <p:cNvPr id="76809" name="Line 12"/>
          <p:cNvSpPr>
            <a:spLocks noChangeShapeType="1"/>
          </p:cNvSpPr>
          <p:nvPr/>
        </p:nvSpPr>
        <p:spPr bwMode="auto">
          <a:xfrm>
            <a:off x="5334000" y="1782763"/>
            <a:ext cx="838200" cy="381000"/>
          </a:xfrm>
          <a:prstGeom prst="line">
            <a:avLst/>
          </a:prstGeom>
          <a:noFill/>
          <a:ln w="9525">
            <a:solidFill>
              <a:schemeClr val="tx1"/>
            </a:solidFill>
            <a:miter lim="800000"/>
            <a:headEnd/>
            <a:tailEnd type="triangle" w="med" len="med"/>
          </a:ln>
        </p:spPr>
        <p:txBody>
          <a:bodyPr wrap="none"/>
          <a:lstStyle/>
          <a:p>
            <a:endParaRPr lang="fr-FR"/>
          </a:p>
        </p:txBody>
      </p:sp>
      <p:sp>
        <p:nvSpPr>
          <p:cNvPr id="76810" name="Line 13"/>
          <p:cNvSpPr>
            <a:spLocks noChangeShapeType="1"/>
          </p:cNvSpPr>
          <p:nvPr/>
        </p:nvSpPr>
        <p:spPr bwMode="auto">
          <a:xfrm flipH="1">
            <a:off x="1447800" y="2697163"/>
            <a:ext cx="457200" cy="685800"/>
          </a:xfrm>
          <a:prstGeom prst="line">
            <a:avLst/>
          </a:prstGeom>
          <a:noFill/>
          <a:ln w="9525">
            <a:solidFill>
              <a:schemeClr val="tx1"/>
            </a:solidFill>
            <a:miter lim="800000"/>
            <a:headEnd/>
            <a:tailEnd type="triangle" w="med" len="med"/>
          </a:ln>
        </p:spPr>
        <p:txBody>
          <a:bodyPr wrap="none"/>
          <a:lstStyle/>
          <a:p>
            <a:endParaRPr lang="fr-FR"/>
          </a:p>
        </p:txBody>
      </p:sp>
      <p:sp>
        <p:nvSpPr>
          <p:cNvPr id="76811" name="Line 14"/>
          <p:cNvSpPr>
            <a:spLocks noChangeShapeType="1"/>
          </p:cNvSpPr>
          <p:nvPr/>
        </p:nvSpPr>
        <p:spPr bwMode="auto">
          <a:xfrm>
            <a:off x="3048000" y="2697163"/>
            <a:ext cx="152400" cy="762000"/>
          </a:xfrm>
          <a:prstGeom prst="line">
            <a:avLst/>
          </a:prstGeom>
          <a:noFill/>
          <a:ln w="9525">
            <a:solidFill>
              <a:schemeClr val="tx1"/>
            </a:solidFill>
            <a:miter lim="800000"/>
            <a:headEnd/>
            <a:tailEnd type="triangle" w="med" len="med"/>
          </a:ln>
        </p:spPr>
        <p:txBody>
          <a:bodyPr wrap="none"/>
          <a:lstStyle/>
          <a:p>
            <a:endParaRPr lang="fr-FR"/>
          </a:p>
        </p:txBody>
      </p:sp>
      <p:sp>
        <p:nvSpPr>
          <p:cNvPr id="76812" name="Line 15"/>
          <p:cNvSpPr>
            <a:spLocks noChangeShapeType="1"/>
          </p:cNvSpPr>
          <p:nvPr/>
        </p:nvSpPr>
        <p:spPr bwMode="auto">
          <a:xfrm>
            <a:off x="3886200" y="2697163"/>
            <a:ext cx="609600" cy="685800"/>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1"/>
          </p:nvPr>
        </p:nvSpPr>
        <p:spPr>
          <a:xfrm>
            <a:off x="0" y="2017713"/>
            <a:ext cx="9144000" cy="4114800"/>
          </a:xfrm>
          <a:noFill/>
        </p:spPr>
        <p:txBody>
          <a:bodyPr/>
          <a:lstStyle/>
          <a:p>
            <a:pPr algn="just" eaLnBrk="1" hangingPunct="1">
              <a:lnSpc>
                <a:spcPct val="90000"/>
              </a:lnSpc>
              <a:buFont typeface="Wingdings" pitchFamily="2" charset="2"/>
              <a:buChar char="v"/>
            </a:pPr>
            <a:r>
              <a:rPr lang="fr-FR" sz="2800">
                <a:latin typeface="Arial" pitchFamily="34" charset="0"/>
                <a:cs typeface="Times New Roman" pitchFamily="18" charset="0"/>
              </a:rPr>
              <a:t>Les administrations publiques effectuent la </a:t>
            </a:r>
            <a:r>
              <a:rPr lang="fr-FR" sz="2800" b="1">
                <a:latin typeface="Arial" pitchFamily="34" charset="0"/>
                <a:cs typeface="Times New Roman" pitchFamily="18" charset="0"/>
              </a:rPr>
              <a:t>redistribution</a:t>
            </a:r>
            <a:r>
              <a:rPr lang="fr-FR" sz="2800">
                <a:latin typeface="Arial" pitchFamily="34" charset="0"/>
                <a:cs typeface="Times New Roman" pitchFamily="18" charset="0"/>
              </a:rPr>
              <a:t>. </a:t>
            </a:r>
          </a:p>
          <a:p>
            <a:pPr algn="just" eaLnBrk="1" hangingPunct="1">
              <a:lnSpc>
                <a:spcPct val="90000"/>
              </a:lnSpc>
              <a:buFont typeface="Wingdings" pitchFamily="2" charset="2"/>
              <a:buChar char="v"/>
            </a:pPr>
            <a:endParaRPr lang="fr-FR" sz="2800" b="1">
              <a:latin typeface="Arial" pitchFamily="34" charset="0"/>
              <a:cs typeface="Times New Roman" pitchFamily="18" charset="0"/>
            </a:endParaRPr>
          </a:p>
          <a:p>
            <a:pPr algn="just" eaLnBrk="1" hangingPunct="1">
              <a:lnSpc>
                <a:spcPct val="90000"/>
              </a:lnSpc>
              <a:buFont typeface="Wingdings" pitchFamily="2" charset="2"/>
              <a:buChar char="v"/>
            </a:pPr>
            <a:r>
              <a:rPr lang="fr-FR" sz="2800" b="1">
                <a:solidFill>
                  <a:schemeClr val="hlink"/>
                </a:solidFill>
                <a:latin typeface="Arial" pitchFamily="34" charset="0"/>
                <a:cs typeface="Times New Roman" pitchFamily="18" charset="0"/>
              </a:rPr>
              <a:t>Redistribution : correction des inégalités de revenus primaires effectuées par l’État au sens large par le biais des prélèvements obligatoires d’une part et des revenus de transfert d’autre part</a:t>
            </a:r>
            <a:r>
              <a:rPr lang="fr-FR" sz="2800" b="1">
                <a:latin typeface="Arial" pitchFamily="34" charset="0"/>
                <a:cs typeface="Times New Roman" pitchFamily="18" charset="0"/>
              </a:rPr>
              <a:t>.</a:t>
            </a:r>
          </a:p>
          <a:p>
            <a:pPr algn="just" eaLnBrk="1" hangingPunct="1">
              <a:lnSpc>
                <a:spcPct val="90000"/>
              </a:lnSpc>
              <a:buFont typeface="Wingdings" pitchFamily="2" charset="2"/>
              <a:buNone/>
            </a:pPr>
            <a:r>
              <a:rPr lang="fr-FR" sz="2800" b="1">
                <a:latin typeface="Arial" pitchFamily="34" charset="0"/>
                <a:cs typeface="Times New Roman" pitchFamily="18" charset="0"/>
              </a:rPr>
              <a:t>	</a:t>
            </a:r>
            <a:endParaRPr lang="fr-FR" sz="2800">
              <a:latin typeface="Arial" pitchFamily="34" charset="0"/>
              <a:cs typeface="Times New Roman" pitchFamily="18" charset="0"/>
            </a:endParaRPr>
          </a:p>
          <a:p>
            <a:pPr eaLnBrk="1" hangingPunct="1">
              <a:lnSpc>
                <a:spcPct val="90000"/>
              </a:lnSpc>
              <a:buFont typeface="Wingdings" pitchFamily="2" charset="2"/>
              <a:buNone/>
            </a:pPr>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0" y="2017713"/>
            <a:ext cx="9144000" cy="4114800"/>
          </a:xfrm>
        </p:spPr>
        <p:txBody>
          <a:bodyPr/>
          <a:lstStyle/>
          <a:p>
            <a:pPr algn="just" eaLnBrk="1" hangingPunct="1">
              <a:lnSpc>
                <a:spcPct val="90000"/>
              </a:lnSpc>
              <a:buFont typeface="Wingdings" pitchFamily="2" charset="2"/>
              <a:buChar char="v"/>
            </a:pPr>
            <a:r>
              <a:rPr lang="fr-FR" sz="2800" dirty="0">
                <a:latin typeface="Arial" pitchFamily="34" charset="0"/>
                <a:cs typeface="Times New Roman" pitchFamily="18" charset="0"/>
              </a:rPr>
              <a:t>Pour financer la production non marchande et la redistribution, les administrations publiques ont pour ressources les prélèvements obligatoires.</a:t>
            </a:r>
          </a:p>
          <a:p>
            <a:pPr algn="just" eaLnBrk="1" hangingPunct="1">
              <a:lnSpc>
                <a:spcPct val="90000"/>
              </a:lnSpc>
              <a:buFont typeface="Wingdings" pitchFamily="2" charset="2"/>
              <a:buChar char="v"/>
            </a:pPr>
            <a:endParaRPr lang="fr-FR" sz="2800" b="1" dirty="0">
              <a:latin typeface="Arial" pitchFamily="34" charset="0"/>
              <a:cs typeface="Times New Roman" pitchFamily="18" charset="0"/>
            </a:endParaRPr>
          </a:p>
          <a:p>
            <a:pPr algn="just" eaLnBrk="1" hangingPunct="1">
              <a:lnSpc>
                <a:spcPct val="90000"/>
              </a:lnSpc>
              <a:buFont typeface="Wingdings" pitchFamily="2" charset="2"/>
              <a:buChar char="v"/>
            </a:pPr>
            <a:r>
              <a:rPr lang="fr-FR" sz="2800" b="1" dirty="0">
                <a:solidFill>
                  <a:schemeClr val="hlink"/>
                </a:solidFill>
                <a:latin typeface="Arial" pitchFamily="34" charset="0"/>
                <a:cs typeface="Times New Roman" pitchFamily="18" charset="0"/>
              </a:rPr>
              <a:t>Prélèvements obligatoires : ensemble des impôts directs et indirects y compris les cotisations sociales prélevées par l’État au sens large sur les revenus des agents économiques.</a:t>
            </a:r>
            <a:endParaRPr lang="fr-FR" sz="2800" dirty="0">
              <a:solidFill>
                <a:schemeClr val="hlink"/>
              </a:solidFill>
              <a:latin typeface="Arial" pitchFamily="34" charset="0"/>
              <a:cs typeface="Times New Roman" pitchFamily="18" charset="0"/>
            </a:endParaRPr>
          </a:p>
          <a:p>
            <a:pPr algn="just" eaLnBrk="1" hangingPunct="1">
              <a:lnSpc>
                <a:spcPct val="90000"/>
              </a:lnSpc>
              <a:buFont typeface="Wingdings" pitchFamily="2" charset="2"/>
              <a:buNone/>
            </a:pPr>
            <a:r>
              <a:rPr lang="fr-FR" sz="2800" dirty="0">
                <a:latin typeface="Arial" pitchFamily="34" charset="0"/>
                <a:cs typeface="Times New Roman" pitchFamily="18" charset="0"/>
              </a:rPr>
              <a:t>	</a:t>
            </a:r>
            <a:endParaRPr lang="fr-FR" sz="2800" dirty="0">
              <a:solidFill>
                <a:srgbClr val="08982A"/>
              </a:solidFill>
              <a:cs typeface="Tahom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922338"/>
            <a:ext cx="9144000" cy="3298825"/>
          </a:xfrm>
        </p:spPr>
        <p:txBody>
          <a:bodyPr/>
          <a:lstStyle/>
          <a:p>
            <a:pPr algn="ctr"/>
            <a:r>
              <a:rPr lang="fr-FR" b="1">
                <a:solidFill>
                  <a:srgbClr val="C00000"/>
                </a:solidFill>
                <a:latin typeface="Arial Black" pitchFamily="34" charset="0"/>
              </a:rPr>
              <a:t>Section 1 : </a:t>
            </a:r>
            <a:br>
              <a:rPr lang="fr-FR" b="1">
                <a:solidFill>
                  <a:srgbClr val="C00000"/>
                </a:solidFill>
                <a:latin typeface="Arial Black" pitchFamily="34" charset="0"/>
              </a:rPr>
            </a:br>
            <a:br>
              <a:rPr lang="fr-FR" b="1">
                <a:solidFill>
                  <a:srgbClr val="C00000"/>
                </a:solidFill>
                <a:latin typeface="Arial Black" pitchFamily="34" charset="0"/>
              </a:rPr>
            </a:br>
            <a:r>
              <a:rPr lang="fr-FR" b="1">
                <a:solidFill>
                  <a:srgbClr val="C00000"/>
                </a:solidFill>
                <a:latin typeface="Arial Black" pitchFamily="34" charset="0"/>
              </a:rPr>
              <a:t>Les agents économiques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0" y="1398588"/>
            <a:ext cx="9144000" cy="4459287"/>
          </a:xfrm>
        </p:spPr>
        <p:txBody>
          <a:bodyPr>
            <a:normAutofit lnSpcReduction="10000"/>
          </a:bodyPr>
          <a:lstStyle/>
          <a:p>
            <a:pPr algn="just" eaLnBrk="1" hangingPunct="1">
              <a:lnSpc>
                <a:spcPct val="90000"/>
              </a:lnSpc>
              <a:buFont typeface="Wingdings" pitchFamily="2" charset="2"/>
              <a:buNone/>
            </a:pPr>
            <a:r>
              <a:rPr lang="fr-FR" sz="2800" dirty="0">
                <a:latin typeface="Arial" pitchFamily="34" charset="0"/>
                <a:cs typeface="Arial" pitchFamily="34" charset="0"/>
              </a:rPr>
              <a:t>	Il s’agit des banques commerciales mais aussi de la banque centrale.</a:t>
            </a:r>
            <a:endParaRPr lang="fr-FR" sz="2800" b="1" dirty="0">
              <a:latin typeface="Arial" pitchFamily="34" charset="0"/>
              <a:cs typeface="Arial" pitchFamily="34" charset="0"/>
            </a:endParaRPr>
          </a:p>
          <a:p>
            <a:pPr algn="just" eaLnBrk="1" hangingPunct="1">
              <a:lnSpc>
                <a:spcPct val="90000"/>
              </a:lnSpc>
            </a:pPr>
            <a:endParaRPr lang="fr-FR" sz="2800" dirty="0">
              <a:latin typeface="Arial" pitchFamily="34" charset="0"/>
              <a:cs typeface="Arial" pitchFamily="34" charset="0"/>
            </a:endParaRPr>
          </a:p>
          <a:p>
            <a:pPr algn="just" eaLnBrk="1" hangingPunct="1">
              <a:lnSpc>
                <a:spcPct val="90000"/>
              </a:lnSpc>
            </a:pPr>
            <a:r>
              <a:rPr lang="fr-FR" sz="2800" dirty="0">
                <a:latin typeface="Arial" pitchFamily="34" charset="0"/>
                <a:cs typeface="Arial" pitchFamily="34" charset="0"/>
              </a:rPr>
              <a:t>Elles collectent l’épargne des agents économiques et accordent des prêts.</a:t>
            </a:r>
            <a:endParaRPr lang="fr-FR" sz="2800" b="1" dirty="0">
              <a:latin typeface="Arial" pitchFamily="34" charset="0"/>
              <a:cs typeface="Arial" pitchFamily="34" charset="0"/>
            </a:endParaRPr>
          </a:p>
          <a:p>
            <a:pPr algn="just" eaLnBrk="1" hangingPunct="1">
              <a:lnSpc>
                <a:spcPct val="90000"/>
              </a:lnSpc>
              <a:buFont typeface="Wingdings" pitchFamily="2" charset="2"/>
              <a:buNone/>
            </a:pPr>
            <a:r>
              <a:rPr lang="fr-FR" sz="2800" b="1" dirty="0">
                <a:solidFill>
                  <a:schemeClr val="hlink"/>
                </a:solidFill>
                <a:latin typeface="Arial" pitchFamily="34" charset="0"/>
                <a:cs typeface="Arial" pitchFamily="34" charset="0"/>
              </a:rPr>
              <a:t>	Épargne : partie du revenu qui n’est pas consommée :</a:t>
            </a:r>
          </a:p>
          <a:p>
            <a:pPr algn="just" eaLnBrk="1" hangingPunct="1">
              <a:lnSpc>
                <a:spcPct val="90000"/>
              </a:lnSpc>
              <a:buFont typeface="Wingdings" pitchFamily="2" charset="2"/>
              <a:buNone/>
            </a:pPr>
            <a:r>
              <a:rPr lang="fr-FR" sz="2800" b="1" dirty="0">
                <a:solidFill>
                  <a:schemeClr val="hlink"/>
                </a:solidFill>
                <a:latin typeface="Arial" pitchFamily="34" charset="0"/>
                <a:cs typeface="Arial" pitchFamily="34" charset="0"/>
              </a:rPr>
              <a:t>		 épargne = revenu – consommation</a:t>
            </a:r>
            <a:r>
              <a:rPr lang="fr-FR" sz="2800" b="1" dirty="0">
                <a:latin typeface="Arial" pitchFamily="34" charset="0"/>
                <a:cs typeface="Arial" pitchFamily="34" charset="0"/>
              </a:rPr>
              <a:t>.</a:t>
            </a:r>
          </a:p>
          <a:p>
            <a:pPr algn="just" eaLnBrk="1" hangingPunct="1">
              <a:lnSpc>
                <a:spcPct val="90000"/>
              </a:lnSpc>
            </a:pPr>
            <a:endParaRPr lang="fr-FR" sz="2800" dirty="0">
              <a:latin typeface="Arial" pitchFamily="34" charset="0"/>
              <a:cs typeface="Arial" pitchFamily="34" charset="0"/>
            </a:endParaRPr>
          </a:p>
          <a:p>
            <a:pPr algn="just" eaLnBrk="1" hangingPunct="1">
              <a:lnSpc>
                <a:spcPct val="90000"/>
              </a:lnSpc>
            </a:pPr>
            <a:r>
              <a:rPr lang="fr-FR" sz="2800" dirty="0">
                <a:latin typeface="Arial" pitchFamily="34" charset="0"/>
                <a:cs typeface="Arial" pitchFamily="34" charset="0"/>
              </a:rPr>
              <a:t>Elles ont également pour</a:t>
            </a:r>
            <a:r>
              <a:rPr lang="fr-FR" sz="2800" b="1" dirty="0">
                <a:latin typeface="Arial" pitchFamily="34" charset="0"/>
                <a:cs typeface="Arial" pitchFamily="34" charset="0"/>
              </a:rPr>
              <a:t> </a:t>
            </a:r>
            <a:r>
              <a:rPr lang="fr-FR" sz="2800" dirty="0">
                <a:latin typeface="Arial" pitchFamily="34" charset="0"/>
                <a:cs typeface="Arial" pitchFamily="34" charset="0"/>
              </a:rPr>
              <a:t>rôle de créer et faire circuler la monnaie</a:t>
            </a:r>
            <a:r>
              <a:rPr lang="fr-FR" sz="2800" dirty="0"/>
              <a:t>.</a:t>
            </a:r>
          </a:p>
        </p:txBody>
      </p:sp>
      <p:sp>
        <p:nvSpPr>
          <p:cNvPr id="79876" name="Rectangle 4"/>
          <p:cNvSpPr>
            <a:spLocks noGrp="1" noChangeArrowheads="1"/>
          </p:cNvSpPr>
          <p:nvPr>
            <p:ph type="title"/>
          </p:nvPr>
        </p:nvSpPr>
        <p:spPr/>
        <p:txBody>
          <a:bodyPr/>
          <a:lstStyle/>
          <a:p>
            <a:pPr algn="ctr" eaLnBrk="1" hangingPunct="1"/>
            <a:r>
              <a:rPr lang="fr-FR" b="1" u="sng">
                <a:solidFill>
                  <a:srgbClr val="C00000"/>
                </a:solidFill>
                <a:latin typeface="Arial" pitchFamily="34" charset="0"/>
                <a:cs typeface="Arial" pitchFamily="34" charset="0"/>
              </a:rPr>
              <a:t>4. Les institutions financières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0" y="1500188"/>
            <a:ext cx="8955088" cy="4114800"/>
          </a:xfrm>
        </p:spPr>
        <p:txBody>
          <a:bodyPr/>
          <a:lstStyle/>
          <a:p>
            <a:pPr algn="just" eaLnBrk="1" hangingPunct="1">
              <a:lnSpc>
                <a:spcPct val="90000"/>
              </a:lnSpc>
              <a:buFont typeface="Wingdings" pitchFamily="2" charset="2"/>
              <a:buChar char="v"/>
            </a:pPr>
            <a:r>
              <a:rPr lang="fr-FR" sz="2800">
                <a:latin typeface="Arial" pitchFamily="34" charset="0"/>
                <a:cs typeface="Arial" pitchFamily="34" charset="0"/>
              </a:rPr>
              <a:t>Il n’existe pas réellement ; il regroupe l’ensemble des agents économiques non résidents qui ont des relations économiques avec les agents économiques résidents.</a:t>
            </a:r>
          </a:p>
          <a:p>
            <a:pPr algn="just" eaLnBrk="1" hangingPunct="1">
              <a:lnSpc>
                <a:spcPct val="90000"/>
              </a:lnSpc>
              <a:buFont typeface="Wingdings" pitchFamily="2" charset="2"/>
              <a:buChar char="v"/>
            </a:pPr>
            <a:endParaRPr lang="fr-FR" sz="2800">
              <a:latin typeface="Arial" pitchFamily="34" charset="0"/>
              <a:cs typeface="Arial" pitchFamily="34" charset="0"/>
            </a:endParaRPr>
          </a:p>
          <a:p>
            <a:pPr algn="just" eaLnBrk="1" hangingPunct="1">
              <a:lnSpc>
                <a:spcPct val="90000"/>
              </a:lnSpc>
              <a:buFont typeface="Wingdings" pitchFamily="2" charset="2"/>
              <a:buChar char="v"/>
            </a:pPr>
            <a:r>
              <a:rPr lang="fr-FR" sz="2800">
                <a:latin typeface="Arial" pitchFamily="34" charset="0"/>
                <a:cs typeface="Arial" pitchFamily="34" charset="0"/>
              </a:rPr>
              <a:t>Un agent </a:t>
            </a:r>
            <a:r>
              <a:rPr lang="fr-FR" sz="2800" b="1">
                <a:latin typeface="Arial" pitchFamily="34" charset="0"/>
                <a:cs typeface="Arial" pitchFamily="34" charset="0"/>
              </a:rPr>
              <a:t>résident</a:t>
            </a:r>
            <a:r>
              <a:rPr lang="fr-FR" sz="2800">
                <a:latin typeface="Arial" pitchFamily="34" charset="0"/>
                <a:cs typeface="Arial" pitchFamily="34" charset="0"/>
              </a:rPr>
              <a:t> séjourne depuis au moins un an sur le territoire national.</a:t>
            </a:r>
            <a:r>
              <a:rPr lang="fr-FR" sz="2800"/>
              <a:t> </a:t>
            </a:r>
          </a:p>
        </p:txBody>
      </p:sp>
      <p:sp>
        <p:nvSpPr>
          <p:cNvPr id="80900" name="Rectangle 4"/>
          <p:cNvSpPr>
            <a:spLocks noGrp="1" noChangeArrowheads="1"/>
          </p:cNvSpPr>
          <p:nvPr>
            <p:ph type="title"/>
          </p:nvPr>
        </p:nvSpPr>
        <p:spPr/>
        <p:txBody>
          <a:bodyPr/>
          <a:lstStyle/>
          <a:p>
            <a:pPr algn="ctr" eaLnBrk="1" hangingPunct="1"/>
            <a:r>
              <a:rPr lang="fr-FR" b="1" u="sng">
                <a:solidFill>
                  <a:srgbClr val="C00000"/>
                </a:solidFill>
                <a:latin typeface="Arial" pitchFamily="34" charset="0"/>
                <a:cs typeface="Arial" pitchFamily="34" charset="0"/>
              </a:rPr>
              <a:t>5. Le reste du monde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0" y="1196975"/>
            <a:ext cx="9144000" cy="5184775"/>
          </a:xfrm>
        </p:spPr>
        <p:txBody>
          <a:bodyPr/>
          <a:lstStyle/>
          <a:p>
            <a:pPr>
              <a:buClr>
                <a:srgbClr val="FFFF00"/>
              </a:buClr>
              <a:buSzPct val="115000"/>
              <a:buFont typeface="Wingdings" pitchFamily="2" charset="2"/>
              <a:buNone/>
            </a:pPr>
            <a:endParaRPr lang="fr-FR" b="1"/>
          </a:p>
          <a:p>
            <a:pPr algn="just">
              <a:buClr>
                <a:srgbClr val="C00000"/>
              </a:buClr>
              <a:buSzPct val="115000"/>
              <a:buFont typeface="Wingdings" pitchFamily="2" charset="2"/>
              <a:buChar char="Ø"/>
            </a:pPr>
            <a:r>
              <a:rPr lang="fr-FR" sz="2400" b="1"/>
              <a:t>Le solde de la balance commerciale est la différence entre X et M. Il existe 3 cas de figure :</a:t>
            </a:r>
          </a:p>
          <a:p>
            <a:pPr algn="just">
              <a:buClr>
                <a:srgbClr val="C00000"/>
              </a:buClr>
              <a:buSzPct val="115000"/>
              <a:buFont typeface="Wingdings" pitchFamily="2" charset="2"/>
              <a:buNone/>
            </a:pPr>
            <a:endParaRPr lang="fr-FR" sz="2400" b="1"/>
          </a:p>
          <a:p>
            <a:pPr algn="just">
              <a:buClr>
                <a:srgbClr val="C00000"/>
              </a:buClr>
              <a:buSzPct val="110000"/>
              <a:buFont typeface="Wingdings" pitchFamily="2" charset="2"/>
              <a:buChar char="ü"/>
            </a:pPr>
            <a:r>
              <a:rPr lang="fr-FR" sz="2400" b="1"/>
              <a:t> </a:t>
            </a:r>
            <a:r>
              <a:rPr lang="fr-FR" sz="2400" b="1">
                <a:solidFill>
                  <a:schemeClr val="tx2"/>
                </a:solidFill>
              </a:rPr>
              <a:t>solde positif</a:t>
            </a:r>
            <a:r>
              <a:rPr lang="fr-FR" sz="2400" b="1"/>
              <a:t> : la balance commerciale est excédentaire ( X &gt; M ) </a:t>
            </a:r>
          </a:p>
          <a:p>
            <a:pPr algn="just">
              <a:buClr>
                <a:srgbClr val="C00000"/>
              </a:buClr>
              <a:buSzPct val="110000"/>
              <a:buFont typeface="Wingdings" pitchFamily="2" charset="2"/>
              <a:buNone/>
            </a:pPr>
            <a:endParaRPr lang="fr-FR" sz="2400" b="1"/>
          </a:p>
          <a:p>
            <a:pPr algn="just">
              <a:buClr>
                <a:srgbClr val="C00000"/>
              </a:buClr>
              <a:buSzPct val="110000"/>
              <a:buFont typeface="Wingdings" pitchFamily="2" charset="2"/>
              <a:buChar char="ü"/>
            </a:pPr>
            <a:r>
              <a:rPr lang="fr-FR" sz="2400" b="1">
                <a:solidFill>
                  <a:schemeClr val="tx2"/>
                </a:solidFill>
              </a:rPr>
              <a:t>solde négatif</a:t>
            </a:r>
            <a:r>
              <a:rPr lang="fr-FR" sz="2400" b="1"/>
              <a:t> : la balance commerciale est déficitaire ( X &lt; M ) </a:t>
            </a:r>
          </a:p>
          <a:p>
            <a:pPr algn="just">
              <a:buClr>
                <a:srgbClr val="C00000"/>
              </a:buClr>
              <a:buSzPct val="110000"/>
              <a:buFont typeface="Wingdings" pitchFamily="2" charset="2"/>
              <a:buNone/>
            </a:pPr>
            <a:endParaRPr lang="fr-FR" sz="2400" b="1"/>
          </a:p>
          <a:p>
            <a:pPr algn="just">
              <a:buClr>
                <a:srgbClr val="C00000"/>
              </a:buClr>
              <a:buSzPct val="110000"/>
              <a:buFont typeface="Wingdings" pitchFamily="2" charset="2"/>
              <a:buChar char="ü"/>
            </a:pPr>
            <a:r>
              <a:rPr lang="fr-FR" sz="2400" b="1">
                <a:solidFill>
                  <a:schemeClr val="tx2"/>
                </a:solidFill>
              </a:rPr>
              <a:t>solde nul</a:t>
            </a:r>
            <a:r>
              <a:rPr lang="fr-FR" sz="2400" b="1"/>
              <a:t> : la balance commerciale est équilibrée     ( X = M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922338"/>
            <a:ext cx="9144000" cy="3298825"/>
          </a:xfrm>
        </p:spPr>
        <p:txBody>
          <a:bodyPr/>
          <a:lstStyle/>
          <a:p>
            <a:pPr algn="ctr"/>
            <a:r>
              <a:rPr lang="fr-FR" sz="4400" b="1">
                <a:solidFill>
                  <a:schemeClr val="tx1"/>
                </a:solidFill>
                <a:latin typeface="Arial Black" pitchFamily="34" charset="0"/>
              </a:rPr>
              <a:t>Section 2 : </a:t>
            </a:r>
            <a:br>
              <a:rPr lang="fr-FR" sz="4400" b="1">
                <a:solidFill>
                  <a:schemeClr val="tx1"/>
                </a:solidFill>
                <a:latin typeface="Arial Black" pitchFamily="34" charset="0"/>
              </a:rPr>
            </a:br>
            <a:br>
              <a:rPr lang="fr-FR" sz="4400" b="1">
                <a:solidFill>
                  <a:schemeClr val="tx1"/>
                </a:solidFill>
                <a:latin typeface="Arial Black" pitchFamily="34" charset="0"/>
              </a:rPr>
            </a:br>
            <a:r>
              <a:rPr lang="fr-FR" sz="4400" b="1">
                <a:solidFill>
                  <a:schemeClr val="tx1"/>
                </a:solidFill>
                <a:latin typeface="Arial Black" pitchFamily="34" charset="0"/>
              </a:rPr>
              <a:t>Les opérations économiques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Espace réservé du contenu 2"/>
          <p:cNvSpPr>
            <a:spLocks noGrp="1"/>
          </p:cNvSpPr>
          <p:nvPr>
            <p:ph idx="1"/>
          </p:nvPr>
        </p:nvSpPr>
        <p:spPr>
          <a:xfrm>
            <a:off x="0" y="1412875"/>
            <a:ext cx="9144000" cy="4824413"/>
          </a:xfrm>
        </p:spPr>
        <p:txBody>
          <a:bodyPr>
            <a:normAutofit fontScale="85000" lnSpcReduction="20000"/>
          </a:bodyPr>
          <a:lstStyle/>
          <a:p>
            <a:pPr algn="just" eaLnBrk="1" hangingPunct="1"/>
            <a:r>
              <a:rPr lang="fr-FR" b="1" dirty="0">
                <a:solidFill>
                  <a:schemeClr val="accent2"/>
                </a:solidFill>
              </a:rPr>
              <a:t>Les opérations sur biens et services</a:t>
            </a:r>
            <a:r>
              <a:rPr lang="fr-FR" b="1" dirty="0"/>
              <a:t> </a:t>
            </a:r>
            <a:r>
              <a:rPr lang="fr-FR" dirty="0"/>
              <a:t>retracent l’origine des biens et services (production nationale ou importation) et leur utilisation (consommation, investissement, exportations).</a:t>
            </a:r>
          </a:p>
          <a:p>
            <a:pPr algn="just" eaLnBrk="1" hangingPunct="1"/>
            <a:endParaRPr lang="fr-FR" dirty="0"/>
          </a:p>
          <a:p>
            <a:pPr algn="just" eaLnBrk="1" hangingPunct="1"/>
            <a:r>
              <a:rPr lang="fr-FR" b="1" dirty="0">
                <a:solidFill>
                  <a:schemeClr val="accent2"/>
                </a:solidFill>
              </a:rPr>
              <a:t>Les opérations de répartition</a:t>
            </a:r>
            <a:r>
              <a:rPr lang="fr-FR" b="1" dirty="0"/>
              <a:t> </a:t>
            </a:r>
            <a:r>
              <a:rPr lang="fr-FR" dirty="0"/>
              <a:t>décrivent les opérations de distribution et de redistribution (répartition de la valeur ajoutée dans les entreprises, répartition du revenu national, distribution de prestations sociales à partir des cotisations reçues, etc.) entre les différents secteurs.</a:t>
            </a:r>
          </a:p>
          <a:p>
            <a:pPr algn="just" eaLnBrk="1" hangingPunct="1"/>
            <a:endParaRPr lang="fr-FR" dirty="0"/>
          </a:p>
          <a:p>
            <a:pPr algn="just" eaLnBrk="1" hangingPunct="1"/>
            <a:r>
              <a:rPr lang="fr-FR" b="1" dirty="0">
                <a:solidFill>
                  <a:schemeClr val="accent2"/>
                </a:solidFill>
              </a:rPr>
              <a:t>Les opérations financières</a:t>
            </a:r>
            <a:r>
              <a:rPr lang="fr-FR" b="1" dirty="0"/>
              <a:t> </a:t>
            </a:r>
            <a:r>
              <a:rPr lang="fr-FR" dirty="0"/>
              <a:t>retracent les opérations relatives aux instruments de paiement, de placement (actions par exemple) et de financement (emprunts, dettes).</a:t>
            </a:r>
          </a:p>
          <a:p>
            <a:pPr algn="just" eaLnBrk="1" hangingPunct="1"/>
            <a:endParaRPr lang="en-US" dirty="0"/>
          </a:p>
        </p:txBody>
      </p:sp>
      <p:sp>
        <p:nvSpPr>
          <p:cNvPr id="6" name="Rectangle à coins arrondis 5"/>
          <p:cNvSpPr/>
          <p:nvPr/>
        </p:nvSpPr>
        <p:spPr>
          <a:xfrm>
            <a:off x="500063" y="357188"/>
            <a:ext cx="8229600" cy="762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2800" b="1" dirty="0"/>
              <a:t>Les opérations économiques</a:t>
            </a:r>
            <a:endParaRPr lang="en-US"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04800"/>
            <a:ext cx="9144000" cy="747713"/>
          </a:xfrm>
        </p:spPr>
        <p:txBody>
          <a:bodyPr/>
          <a:lstStyle/>
          <a:p>
            <a:pPr algn="ctr">
              <a:defRPr/>
            </a:pPr>
            <a:r>
              <a:rPr lang="fr-FR" sz="2800" b="1" dirty="0">
                <a:latin typeface="+mn-lt"/>
                <a:ea typeface="+mn-ea"/>
                <a:cs typeface="+mn-cs"/>
              </a:rPr>
              <a:t>A– </a:t>
            </a:r>
            <a:r>
              <a:rPr lang="fr-FR" sz="2800" b="1" dirty="0">
                <a:solidFill>
                  <a:schemeClr val="tx1"/>
                </a:solidFill>
                <a:latin typeface="+mn-lt"/>
                <a:ea typeface="+mn-ea"/>
                <a:cs typeface="+mn-cs"/>
              </a:rPr>
              <a:t>Les opérations sur biens et services :</a:t>
            </a:r>
            <a:endParaRPr lang="fr-FR" sz="2800" dirty="0"/>
          </a:p>
        </p:txBody>
      </p:sp>
      <p:sp>
        <p:nvSpPr>
          <p:cNvPr id="84995" name="Espace réservé du contenu 2"/>
          <p:cNvSpPr>
            <a:spLocks noGrp="1"/>
          </p:cNvSpPr>
          <p:nvPr>
            <p:ph idx="1"/>
          </p:nvPr>
        </p:nvSpPr>
        <p:spPr>
          <a:xfrm>
            <a:off x="0" y="1533525"/>
            <a:ext cx="9144000" cy="4824413"/>
          </a:xfrm>
        </p:spPr>
        <p:txBody>
          <a:bodyPr/>
          <a:lstStyle/>
          <a:p>
            <a:pPr algn="just"/>
            <a:r>
              <a:rPr lang="fr-FR" sz="2400" dirty="0"/>
              <a:t>Ces opérations retracent d’un côté l’origine des biens et services  disponibles sur le territoire économique et d’un autre côté, ses différentes utilisations possibles.</a:t>
            </a:r>
          </a:p>
          <a:p>
            <a:pPr algn="just"/>
            <a:endParaRPr lang="fr-FR" sz="800" dirty="0"/>
          </a:p>
          <a:p>
            <a:pPr algn="just"/>
            <a:r>
              <a:rPr lang="fr-FR" sz="2400" dirty="0"/>
              <a:t>L’origine des biens et services produits renvoie aux ressources alors que les utilisations possibles des biens et services traduisent leurs emplois. </a:t>
            </a:r>
          </a:p>
          <a:p>
            <a:pPr algn="just"/>
            <a:endParaRPr lang="fr-FR" sz="800" dirty="0"/>
          </a:p>
          <a:p>
            <a:pPr algn="just"/>
            <a:r>
              <a:rPr lang="fr-FR" sz="2400" dirty="0"/>
              <a:t>Les ressources et les emplois s’équilibrent pour chaque bien et service lorsqu’on introduit les échanges avec le reste du monde.</a:t>
            </a:r>
          </a:p>
          <a:p>
            <a:pPr algn="just"/>
            <a:endParaRPr lang="fr-FR" sz="2400" b="1" dirty="0"/>
          </a:p>
          <a:p>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68313" y="0"/>
            <a:ext cx="8229600" cy="1143000"/>
          </a:xfrm>
        </p:spPr>
        <p:txBody>
          <a:bodyPr/>
          <a:lstStyle/>
          <a:p>
            <a:pPr algn="ctr">
              <a:defRPr/>
            </a:pPr>
            <a:r>
              <a:rPr lang="fr-FR" sz="2800" b="1" dirty="0">
                <a:solidFill>
                  <a:schemeClr val="tx1"/>
                </a:solidFill>
                <a:latin typeface="+mn-lt"/>
              </a:rPr>
              <a:t>L’équilibre ressources-emplois </a:t>
            </a:r>
          </a:p>
        </p:txBody>
      </p:sp>
      <p:sp>
        <p:nvSpPr>
          <p:cNvPr id="86019" name="Text Box 3"/>
          <p:cNvSpPr txBox="1">
            <a:spLocks noChangeArrowheads="1"/>
          </p:cNvSpPr>
          <p:nvPr/>
        </p:nvSpPr>
        <p:spPr bwMode="auto">
          <a:xfrm>
            <a:off x="0" y="1428750"/>
            <a:ext cx="9144000" cy="1938338"/>
          </a:xfrm>
          <a:prstGeom prst="rect">
            <a:avLst/>
          </a:prstGeom>
          <a:noFill/>
          <a:ln w="9525">
            <a:noFill/>
            <a:miter lim="800000"/>
            <a:headEnd/>
            <a:tailEnd/>
          </a:ln>
        </p:spPr>
        <p:txBody>
          <a:bodyPr>
            <a:spAutoFit/>
          </a:bodyPr>
          <a:lstStyle/>
          <a:p>
            <a:pPr algn="just">
              <a:buClr>
                <a:srgbClr val="C00000"/>
              </a:buClr>
              <a:buFont typeface="Wingdings" pitchFamily="2" charset="2"/>
              <a:buChar char="q"/>
            </a:pPr>
            <a:r>
              <a:rPr lang="fr-FR" sz="2400" dirty="0">
                <a:latin typeface="Verdana" pitchFamily="34" charset="0"/>
              </a:rPr>
              <a:t>Les opérations sur biens et services permettent de suivre le flux global des produits depuis leur origine jusqu’à leur utilisation pendant une année. </a:t>
            </a:r>
          </a:p>
          <a:p>
            <a:pPr algn="just">
              <a:buClr>
                <a:srgbClr val="C00000"/>
              </a:buClr>
              <a:buFont typeface="Wingdings" pitchFamily="2" charset="2"/>
              <a:buChar char="q"/>
            </a:pPr>
            <a:endParaRPr lang="fr-FR" sz="2400" b="1" dirty="0">
              <a:latin typeface="Verdana" pitchFamily="34" charset="0"/>
            </a:endParaRPr>
          </a:p>
          <a:p>
            <a:pPr algn="just"/>
            <a:endParaRPr lang="fr-FR" sz="2400" b="1" dirty="0">
              <a:latin typeface="Verdana" pitchFamily="34" charset="0"/>
            </a:endParaRPr>
          </a:p>
        </p:txBody>
      </p:sp>
      <p:graphicFrame>
        <p:nvGraphicFramePr>
          <p:cNvPr id="5" name="Group 2"/>
          <p:cNvGraphicFramePr>
            <a:graphicFrameLocks noGrp="1"/>
          </p:cNvGraphicFramePr>
          <p:nvPr>
            <p:ph idx="1"/>
            <p:extLst>
              <p:ext uri="{D42A27DB-BD31-4B8C-83A1-F6EECF244321}">
                <p14:modId xmlns:p14="http://schemas.microsoft.com/office/powerpoint/2010/main" val="2549161421"/>
              </p:ext>
            </p:extLst>
          </p:nvPr>
        </p:nvGraphicFramePr>
        <p:xfrm>
          <a:off x="142875" y="3071813"/>
          <a:ext cx="8786842" cy="3674112"/>
        </p:xfrm>
        <a:graphic>
          <a:graphicData uri="http://schemas.openxmlformats.org/drawingml/2006/table">
            <a:tbl>
              <a:tblPr/>
              <a:tblGrid>
                <a:gridCol w="2857520">
                  <a:extLst>
                    <a:ext uri="{9D8B030D-6E8A-4147-A177-3AD203B41FA5}">
                      <a16:colId xmlns:a16="http://schemas.microsoft.com/office/drawing/2014/main" val="20000"/>
                    </a:ext>
                  </a:extLst>
                </a:gridCol>
                <a:gridCol w="5929322">
                  <a:extLst>
                    <a:ext uri="{9D8B030D-6E8A-4147-A177-3AD203B41FA5}">
                      <a16:colId xmlns:a16="http://schemas.microsoft.com/office/drawing/2014/main" val="20001"/>
                    </a:ext>
                  </a:extLst>
                </a:gridCol>
              </a:tblGrid>
              <a:tr h="3968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2400" b="1" i="0" u="none" strike="noStrike" cap="none" normalizeH="0" baseline="0" dirty="0">
                          <a:ln>
                            <a:noFill/>
                          </a:ln>
                          <a:solidFill>
                            <a:srgbClr val="000099"/>
                          </a:solidFill>
                          <a:effectLst/>
                          <a:latin typeface="+mn-lt"/>
                          <a:cs typeface="Arial" pitchFamily="34" charset="0"/>
                        </a:rPr>
                        <a:t>Emplois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fr-FR" sz="2400" b="1" i="0" u="none" strike="noStrike" cap="none" normalizeH="0" baseline="0" dirty="0">
                          <a:ln>
                            <a:noFill/>
                          </a:ln>
                          <a:solidFill>
                            <a:srgbClr val="000099"/>
                          </a:solidFill>
                          <a:effectLst/>
                          <a:latin typeface="+mn-lt"/>
                          <a:cs typeface="Arial" pitchFamily="34" charset="0"/>
                        </a:rPr>
                        <a:t>Ressources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fr-FR" sz="2400" b="1" i="0" u="none" strike="noStrike" cap="none" normalizeH="0" baseline="0" dirty="0">
                        <a:ln>
                          <a:noFill/>
                        </a:ln>
                        <a:solidFill>
                          <a:srgbClr val="000099"/>
                        </a:solidFill>
                        <a:effectLst/>
                        <a:latin typeface="+mn-lt"/>
                        <a:cs typeface="Arial"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073308">
                <a:tc>
                  <a:txBody>
                    <a:bodyPr/>
                    <a:lstStyle/>
                    <a:p>
                      <a:pPr marL="0" marR="0" lvl="0" indent="0" algn="l" defTabSz="914400" rtl="0" eaLnBrk="1" fontAlgn="base" latinLnBrk="0" hangingPunct="1">
                        <a:lnSpc>
                          <a:spcPct val="100000"/>
                        </a:lnSpc>
                        <a:spcBef>
                          <a:spcPct val="20000"/>
                        </a:spcBef>
                        <a:spcAft>
                          <a:spcPct val="0"/>
                        </a:spcAft>
                        <a:buClr>
                          <a:srgbClr val="C00000"/>
                        </a:buClr>
                        <a:buSzTx/>
                        <a:buFontTx/>
                        <a:buChar char="•"/>
                        <a:tabLst/>
                      </a:pPr>
                      <a:r>
                        <a:rPr kumimoji="0" lang="fr-FR" sz="2000" b="1" i="0" u="none" strike="noStrike" cap="none" normalizeH="0" baseline="0" dirty="0">
                          <a:ln>
                            <a:noFill/>
                          </a:ln>
                          <a:solidFill>
                            <a:srgbClr val="002060"/>
                          </a:solidFill>
                          <a:effectLst/>
                          <a:latin typeface="+mn-lt"/>
                          <a:cs typeface="Arial" pitchFamily="34" charset="0"/>
                        </a:rPr>
                        <a:t>Consommation finale (CF)</a:t>
                      </a:r>
                    </a:p>
                    <a:p>
                      <a:pPr marL="0" marR="0" lvl="0" indent="0" algn="l" defTabSz="914400" rtl="0" eaLnBrk="1" fontAlgn="base" latinLnBrk="0" hangingPunct="1">
                        <a:lnSpc>
                          <a:spcPct val="100000"/>
                        </a:lnSpc>
                        <a:spcBef>
                          <a:spcPct val="20000"/>
                        </a:spcBef>
                        <a:spcAft>
                          <a:spcPct val="0"/>
                        </a:spcAft>
                        <a:buClr>
                          <a:srgbClr val="C00000"/>
                        </a:buClr>
                        <a:buSzTx/>
                        <a:buFontTx/>
                        <a:buChar char="•"/>
                        <a:tabLst/>
                      </a:pPr>
                      <a:r>
                        <a:rPr kumimoji="0" lang="fr-FR" sz="2000" b="1" i="0" u="none" strike="noStrike" cap="none" normalizeH="0" baseline="0" dirty="0">
                          <a:ln>
                            <a:noFill/>
                          </a:ln>
                          <a:solidFill>
                            <a:srgbClr val="002060"/>
                          </a:solidFill>
                          <a:effectLst/>
                          <a:latin typeface="+mn-lt"/>
                          <a:cs typeface="Arial" pitchFamily="34" charset="0"/>
                        </a:rPr>
                        <a:t>Consommation intermédiaire (CI)</a:t>
                      </a:r>
                    </a:p>
                    <a:p>
                      <a:pPr marL="0" marR="0" lvl="0" indent="0" algn="l" defTabSz="914400" rtl="0" eaLnBrk="1" fontAlgn="base" latinLnBrk="0" hangingPunct="1">
                        <a:lnSpc>
                          <a:spcPct val="100000"/>
                        </a:lnSpc>
                        <a:spcBef>
                          <a:spcPct val="20000"/>
                        </a:spcBef>
                        <a:spcAft>
                          <a:spcPct val="0"/>
                        </a:spcAft>
                        <a:buClr>
                          <a:srgbClr val="C00000"/>
                        </a:buClr>
                        <a:buSzTx/>
                        <a:buFontTx/>
                        <a:buChar char="•"/>
                        <a:tabLst/>
                      </a:pPr>
                      <a:r>
                        <a:rPr kumimoji="0" lang="fr-FR" sz="2000" b="1" i="0" u="none" strike="noStrike" cap="none" normalizeH="0" baseline="0" dirty="0">
                          <a:ln>
                            <a:noFill/>
                          </a:ln>
                          <a:solidFill>
                            <a:srgbClr val="002060"/>
                          </a:solidFill>
                          <a:effectLst/>
                          <a:latin typeface="+mn-lt"/>
                          <a:cs typeface="Arial" pitchFamily="34" charset="0"/>
                        </a:rPr>
                        <a:t>Formation brute de capital fixe (FBCF)</a:t>
                      </a:r>
                    </a:p>
                    <a:p>
                      <a:pPr marL="0" marR="0" lvl="0" indent="0" algn="l" defTabSz="914400" rtl="0" eaLnBrk="1" fontAlgn="base" latinLnBrk="0" hangingPunct="1">
                        <a:lnSpc>
                          <a:spcPct val="100000"/>
                        </a:lnSpc>
                        <a:spcBef>
                          <a:spcPct val="20000"/>
                        </a:spcBef>
                        <a:spcAft>
                          <a:spcPct val="0"/>
                        </a:spcAft>
                        <a:buClr>
                          <a:srgbClr val="C00000"/>
                        </a:buClr>
                        <a:buSzTx/>
                        <a:buFontTx/>
                        <a:buChar char="•"/>
                        <a:tabLst/>
                      </a:pPr>
                      <a:r>
                        <a:rPr kumimoji="0" lang="fr-FR" sz="2000" b="1" i="0" u="none" strike="noStrike" cap="none" normalizeH="0" baseline="0" dirty="0">
                          <a:ln>
                            <a:noFill/>
                          </a:ln>
                          <a:solidFill>
                            <a:srgbClr val="002060"/>
                          </a:solidFill>
                          <a:effectLst/>
                          <a:latin typeface="+mn-lt"/>
                          <a:cs typeface="Arial" pitchFamily="34" charset="0"/>
                        </a:rPr>
                        <a:t>Variation de stocks (VS)</a:t>
                      </a:r>
                    </a:p>
                    <a:p>
                      <a:pPr marL="0" marR="0" lvl="0" indent="0" algn="l" defTabSz="914400" rtl="0" eaLnBrk="1" fontAlgn="base" latinLnBrk="0" hangingPunct="1">
                        <a:lnSpc>
                          <a:spcPct val="100000"/>
                        </a:lnSpc>
                        <a:spcBef>
                          <a:spcPct val="20000"/>
                        </a:spcBef>
                        <a:spcAft>
                          <a:spcPct val="0"/>
                        </a:spcAft>
                        <a:buClr>
                          <a:srgbClr val="C00000"/>
                        </a:buClr>
                        <a:buSzTx/>
                        <a:buFontTx/>
                        <a:buChar char="•"/>
                        <a:tabLst/>
                      </a:pPr>
                      <a:r>
                        <a:rPr kumimoji="0" lang="fr-FR" sz="2000" b="1" i="0" u="none" strike="noStrike" cap="none" normalizeH="0" baseline="0" dirty="0">
                          <a:ln>
                            <a:noFill/>
                          </a:ln>
                          <a:solidFill>
                            <a:srgbClr val="002060"/>
                          </a:solidFill>
                          <a:effectLst/>
                          <a:latin typeface="+mn-lt"/>
                          <a:cs typeface="Arial" pitchFamily="34" charset="0"/>
                        </a:rPr>
                        <a:t>Exportations (X)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00000"/>
                        </a:buClr>
                        <a:buSzTx/>
                        <a:buFontTx/>
                        <a:buChar char="•"/>
                        <a:tabLst/>
                        <a:defRPr/>
                      </a:pPr>
                      <a:r>
                        <a:rPr kumimoji="0" lang="fr-FR" sz="2000" b="1" i="0" u="none" strike="noStrike" cap="none" normalizeH="0" baseline="0" dirty="0">
                          <a:ln>
                            <a:noFill/>
                          </a:ln>
                          <a:solidFill>
                            <a:srgbClr val="002060"/>
                          </a:solidFill>
                          <a:effectLst/>
                          <a:latin typeface="+mn-lt"/>
                          <a:cs typeface="Arial" pitchFamily="34" charset="0"/>
                        </a:rPr>
                        <a:t>Production (P)</a:t>
                      </a:r>
                    </a:p>
                    <a:p>
                      <a:pPr marL="0" marR="0" lvl="0" indent="0" algn="l" defTabSz="914400" rtl="0" eaLnBrk="1" fontAlgn="base" latinLnBrk="0" hangingPunct="1">
                        <a:lnSpc>
                          <a:spcPct val="100000"/>
                        </a:lnSpc>
                        <a:spcBef>
                          <a:spcPct val="20000"/>
                        </a:spcBef>
                        <a:spcAft>
                          <a:spcPct val="0"/>
                        </a:spcAft>
                        <a:buClr>
                          <a:srgbClr val="C00000"/>
                        </a:buClr>
                        <a:buSzTx/>
                        <a:buFontTx/>
                        <a:buChar char="•"/>
                        <a:tabLst/>
                        <a:defRPr/>
                      </a:pPr>
                      <a:r>
                        <a:rPr kumimoji="0" lang="fr-FR" sz="2000" b="1" i="0" u="none" strike="noStrike" cap="none" normalizeH="0" baseline="0" dirty="0">
                          <a:ln>
                            <a:noFill/>
                          </a:ln>
                          <a:solidFill>
                            <a:srgbClr val="002060"/>
                          </a:solidFill>
                          <a:effectLst/>
                          <a:latin typeface="+mn-lt"/>
                          <a:cs typeface="Arial" pitchFamily="34" charset="0"/>
                        </a:rPr>
                        <a:t>Importations (M) </a:t>
                      </a:r>
                    </a:p>
                    <a:p>
                      <a:pPr marL="0" marR="0" lvl="0" indent="0" algn="l" defTabSz="914400" rtl="0" eaLnBrk="1" fontAlgn="base" latinLnBrk="0" hangingPunct="1">
                        <a:lnSpc>
                          <a:spcPct val="100000"/>
                        </a:lnSpc>
                        <a:spcBef>
                          <a:spcPct val="20000"/>
                        </a:spcBef>
                        <a:spcAft>
                          <a:spcPct val="0"/>
                        </a:spcAft>
                        <a:buClr>
                          <a:srgbClr val="C00000"/>
                        </a:buClr>
                        <a:buSzTx/>
                        <a:buFontTx/>
                        <a:buChar char="•"/>
                        <a:tabLst/>
                      </a:pPr>
                      <a:endParaRPr kumimoji="0" lang="fr-FR" sz="2000" b="1" i="0" u="none" strike="noStrike" cap="none" normalizeH="0" baseline="0" dirty="0">
                        <a:ln>
                          <a:noFill/>
                        </a:ln>
                        <a:solidFill>
                          <a:srgbClr val="002060"/>
                        </a:solidFill>
                        <a:effectLst/>
                        <a:latin typeface="+mn-lt"/>
                        <a:cs typeface="Arial"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eaLnBrk="1" hangingPunct="1"/>
            <a:r>
              <a:rPr lang="fr-FR" sz="2800" b="1"/>
              <a:t>La relation d’équilibre en B&amp;S :</a:t>
            </a:r>
            <a:r>
              <a:rPr lang="fr-FR" sz="2800"/>
              <a:t> </a:t>
            </a:r>
          </a:p>
        </p:txBody>
      </p:sp>
      <p:sp>
        <p:nvSpPr>
          <p:cNvPr id="101379" name="Rectangle 3"/>
          <p:cNvSpPr>
            <a:spLocks noGrp="1" noChangeArrowheads="1"/>
          </p:cNvSpPr>
          <p:nvPr>
            <p:ph type="body" idx="1"/>
          </p:nvPr>
        </p:nvSpPr>
        <p:spPr>
          <a:xfrm>
            <a:off x="0" y="1285875"/>
            <a:ext cx="9144000" cy="4824413"/>
          </a:xfrm>
        </p:spPr>
        <p:txBody>
          <a:bodyPr/>
          <a:lstStyle/>
          <a:p>
            <a:pPr marL="0" indent="0" algn="just" eaLnBrk="1" hangingPunct="1">
              <a:spcBef>
                <a:spcPct val="0"/>
              </a:spcBef>
              <a:buClrTx/>
              <a:buFont typeface="Wingdings" pitchFamily="2" charset="2"/>
              <a:buNone/>
              <a:defRPr/>
            </a:pPr>
            <a:r>
              <a:rPr lang="fr-FR" sz="2400" kern="1200" dirty="0">
                <a:solidFill>
                  <a:srgbClr val="000000"/>
                </a:solidFill>
              </a:rPr>
              <a:t>L’équilibre économique se traduit par ce que l’on appelle en comptabilité nationale l’équation emplois-ressources et qui s’exprime par l’égalité suivante :</a:t>
            </a:r>
          </a:p>
          <a:p>
            <a:pPr marL="0" indent="0" algn="just" eaLnBrk="1" hangingPunct="1">
              <a:spcBef>
                <a:spcPct val="0"/>
              </a:spcBef>
              <a:buClrTx/>
              <a:buFont typeface="Wingdings" pitchFamily="2" charset="2"/>
              <a:buNone/>
              <a:defRPr/>
            </a:pPr>
            <a:endParaRPr lang="fr-FR" sz="2400" b="1" kern="1200" dirty="0">
              <a:solidFill>
                <a:srgbClr val="000000"/>
              </a:solidFill>
            </a:endParaRPr>
          </a:p>
          <a:p>
            <a:pPr eaLnBrk="1" hangingPunct="1">
              <a:defRPr/>
            </a:pPr>
            <a:r>
              <a:rPr lang="fr-FR" sz="2400" b="1" dirty="0"/>
              <a:t>Ressources en B&amp;S = Emplois en B&amp;S</a:t>
            </a:r>
          </a:p>
          <a:p>
            <a:pPr eaLnBrk="1" hangingPunct="1">
              <a:buFontTx/>
              <a:buNone/>
              <a:defRPr/>
            </a:pPr>
            <a:endParaRPr lang="fr-FR" sz="2400" b="1" dirty="0"/>
          </a:p>
          <a:p>
            <a:pPr eaLnBrk="1" hangingPunct="1">
              <a:defRPr/>
            </a:pPr>
            <a:r>
              <a:rPr lang="fr-FR" sz="2400" b="1" dirty="0"/>
              <a:t>Soit : </a:t>
            </a:r>
            <a:r>
              <a:rPr lang="it-IT" sz="2400" b="1" dirty="0"/>
              <a:t>P + M = CF + CI + FBCF + X + VS</a:t>
            </a:r>
          </a:p>
          <a:p>
            <a:pPr eaLnBrk="1" hangingPunct="1">
              <a:buFontTx/>
              <a:buNone/>
              <a:defRPr/>
            </a:pPr>
            <a:endParaRPr lang="fr-FR" sz="2400" b="1" dirty="0"/>
          </a:p>
          <a:p>
            <a:pPr eaLnBrk="1" hangingPunct="1">
              <a:defRPr/>
            </a:pPr>
            <a:r>
              <a:rPr lang="fr-FR" sz="2400" b="1" dirty="0"/>
              <a:t>Ou   : PIB = CF + FBCF + VS + (X-M)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71438"/>
            <a:ext cx="9144000" cy="1143001"/>
          </a:xfrm>
        </p:spPr>
        <p:txBody>
          <a:bodyPr/>
          <a:lstStyle/>
          <a:p>
            <a:pPr algn="ctr">
              <a:defRPr/>
            </a:pPr>
            <a:r>
              <a:rPr lang="fr-FR" sz="2800" b="1" dirty="0">
                <a:solidFill>
                  <a:srgbClr val="C00000"/>
                </a:solidFill>
                <a:latin typeface="+mn-lt"/>
              </a:rPr>
              <a:t>B-</a:t>
            </a:r>
            <a:r>
              <a:rPr lang="fr-FR" sz="2800" b="1" dirty="0">
                <a:solidFill>
                  <a:schemeClr val="tx1"/>
                </a:solidFill>
                <a:latin typeface="+mn-lt"/>
              </a:rPr>
              <a:t> </a:t>
            </a:r>
            <a:r>
              <a:rPr lang="fr-FR" sz="2400" b="1" i="1" dirty="0">
                <a:cs typeface="Times New Roman" pitchFamily="18" charset="0"/>
              </a:rPr>
              <a:t>Les opérations économiques de répartition </a:t>
            </a:r>
            <a:br>
              <a:rPr lang="fr-FR" sz="2800" b="1" i="1" dirty="0">
                <a:cs typeface="Times New Roman" pitchFamily="18" charset="0"/>
              </a:rPr>
            </a:br>
            <a:endParaRPr lang="fr-FR" sz="2800" b="1" dirty="0">
              <a:solidFill>
                <a:schemeClr val="tx1"/>
              </a:solidFill>
              <a:latin typeface="+mn-lt"/>
            </a:endParaRPr>
          </a:p>
        </p:txBody>
      </p:sp>
      <p:sp>
        <p:nvSpPr>
          <p:cNvPr id="88067" name="Text Box 3"/>
          <p:cNvSpPr txBox="1">
            <a:spLocks noChangeArrowheads="1"/>
          </p:cNvSpPr>
          <p:nvPr/>
        </p:nvSpPr>
        <p:spPr bwMode="auto">
          <a:xfrm>
            <a:off x="24056" y="1124744"/>
            <a:ext cx="9144000" cy="6063198"/>
          </a:xfrm>
          <a:prstGeom prst="rect">
            <a:avLst/>
          </a:prstGeom>
          <a:noFill/>
          <a:ln w="9525">
            <a:noFill/>
            <a:miter lim="800000"/>
            <a:headEnd/>
            <a:tailEnd/>
          </a:ln>
        </p:spPr>
        <p:txBody>
          <a:bodyPr>
            <a:spAutoFit/>
          </a:bodyPr>
          <a:lstStyle/>
          <a:p>
            <a:pPr algn="just">
              <a:buClr>
                <a:srgbClr val="C00000"/>
              </a:buClr>
              <a:buFont typeface="Wingdings" pitchFamily="2" charset="2"/>
              <a:buChar char="q"/>
            </a:pPr>
            <a:r>
              <a:rPr lang="fr-FR" sz="2000" b="1" dirty="0">
                <a:latin typeface="Verdana" pitchFamily="34" charset="0"/>
              </a:rPr>
              <a:t> </a:t>
            </a:r>
            <a:r>
              <a:rPr lang="fr-FR" sz="2400" dirty="0"/>
              <a:t>Les opérations de répartitions retracent </a:t>
            </a:r>
            <a:r>
              <a:rPr lang="fr-FR" sz="2400"/>
              <a:t>la distribution </a:t>
            </a:r>
            <a:r>
              <a:rPr lang="fr-FR" sz="2400" dirty="0"/>
              <a:t>et la redistribution de la valeur ajoutée, c-à-d du revenu national, entre les différentes unités économiques. </a:t>
            </a:r>
          </a:p>
          <a:p>
            <a:pPr algn="just">
              <a:buClr>
                <a:srgbClr val="C00000"/>
              </a:buClr>
            </a:pPr>
            <a:r>
              <a:rPr lang="fr-FR" sz="2400" dirty="0"/>
              <a:t> </a:t>
            </a:r>
          </a:p>
          <a:p>
            <a:pPr algn="just">
              <a:buClr>
                <a:srgbClr val="C00000"/>
              </a:buClr>
            </a:pPr>
            <a:r>
              <a:rPr lang="fr-FR" sz="2400" dirty="0"/>
              <a:t>On y trouve principalement:</a:t>
            </a:r>
          </a:p>
          <a:p>
            <a:pPr algn="just">
              <a:buClr>
                <a:srgbClr val="C00000"/>
              </a:buClr>
              <a:buFont typeface="Wingdings" pitchFamily="2" charset="2"/>
              <a:buChar char="q"/>
            </a:pPr>
            <a:endParaRPr lang="fr-FR" sz="2400" dirty="0"/>
          </a:p>
          <a:p>
            <a:pPr algn="just">
              <a:buClr>
                <a:srgbClr val="C00000"/>
              </a:buClr>
              <a:buFont typeface="Wingdings" pitchFamily="2" charset="2"/>
              <a:buChar char="Ø"/>
            </a:pPr>
            <a:r>
              <a:rPr lang="fr-FR" sz="2400" dirty="0"/>
              <a:t>la rémunération des salariés (salaires et cotisations sociales) </a:t>
            </a:r>
          </a:p>
          <a:p>
            <a:pPr algn="just">
              <a:buClr>
                <a:srgbClr val="C00000"/>
              </a:buClr>
              <a:buFont typeface="Wingdings" pitchFamily="2" charset="2"/>
              <a:buChar char="Ø"/>
            </a:pPr>
            <a:r>
              <a:rPr lang="fr-FR" sz="2400" dirty="0"/>
              <a:t>les revenus de la propriété et de l'entreprise qui constituent la rémunération du capital financier</a:t>
            </a:r>
          </a:p>
          <a:p>
            <a:pPr algn="just">
              <a:buClr>
                <a:srgbClr val="C00000"/>
              </a:buClr>
              <a:buFont typeface="Wingdings" pitchFamily="2" charset="2"/>
              <a:buChar char="Ø"/>
            </a:pPr>
            <a:r>
              <a:rPr lang="fr-FR" sz="2400" dirty="0"/>
              <a:t>les impôts </a:t>
            </a:r>
          </a:p>
          <a:p>
            <a:pPr algn="just">
              <a:buClr>
                <a:srgbClr val="C00000"/>
              </a:buClr>
              <a:buFont typeface="Wingdings" pitchFamily="2" charset="2"/>
              <a:buChar char="Ø"/>
            </a:pPr>
            <a:r>
              <a:rPr lang="fr-FR" sz="2400" dirty="0"/>
              <a:t>les subventions </a:t>
            </a:r>
          </a:p>
          <a:p>
            <a:pPr algn="just">
              <a:buClr>
                <a:srgbClr val="C00000"/>
              </a:buClr>
              <a:buFont typeface="Wingdings" pitchFamily="2" charset="2"/>
              <a:buChar char="Ø"/>
            </a:pPr>
            <a:r>
              <a:rPr lang="fr-FR" sz="2400" dirty="0"/>
              <a:t>les opérations d'assurance-dommages </a:t>
            </a:r>
          </a:p>
          <a:p>
            <a:pPr algn="just">
              <a:buClr>
                <a:srgbClr val="C00000"/>
              </a:buClr>
            </a:pPr>
            <a:endParaRPr lang="fr-FR" sz="2800" dirty="0"/>
          </a:p>
          <a:p>
            <a:pPr algn="just">
              <a:buClr>
                <a:srgbClr val="C00000"/>
              </a:buClr>
              <a:buFont typeface="Wingdings" pitchFamily="2" charset="2"/>
              <a:buChar char="q"/>
            </a:pPr>
            <a:endParaRPr lang="fr-FR" sz="800" dirty="0"/>
          </a:p>
          <a:p>
            <a:pPr algn="just">
              <a:buClr>
                <a:srgbClr val="C00000"/>
              </a:buClr>
            </a:pPr>
            <a:endParaRPr lang="fr-FR" sz="2000" dirty="0"/>
          </a:p>
          <a:p>
            <a:pPr algn="just">
              <a:buClr>
                <a:srgbClr val="C00000"/>
              </a:buClr>
              <a:buFont typeface="Wingdings" pitchFamily="2" charset="2"/>
              <a:buChar char="q"/>
            </a:pPr>
            <a:endParaRPr lang="fr-FR" sz="2000" b="1" dirty="0">
              <a:latin typeface="Verdana" pitchFamily="34" charset="0"/>
            </a:endParaRPr>
          </a:p>
          <a:p>
            <a:pPr algn="just"/>
            <a:endParaRPr lang="fr-FR" sz="2400" b="1" dirty="0">
              <a:latin typeface="Verdana"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2050" name="Picture 2"/>
          <p:cNvPicPr>
            <a:picLocks noGrp="1" noChangeAspect="1" noChangeArrowheads="1"/>
          </p:cNvPicPr>
          <p:nvPr>
            <p:ph idx="1"/>
          </p:nvPr>
        </p:nvPicPr>
        <p:blipFill>
          <a:blip r:embed="rId2"/>
          <a:srcRect/>
          <a:stretch>
            <a:fillRect/>
          </a:stretch>
        </p:blipFill>
        <p:spPr bwMode="auto">
          <a:xfrm>
            <a:off x="857224" y="1643050"/>
            <a:ext cx="6715172" cy="457203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0" y="1678007"/>
            <a:ext cx="9144000" cy="4608513"/>
          </a:xfrm>
        </p:spPr>
        <p:txBody>
          <a:bodyPr/>
          <a:lstStyle/>
          <a:p>
            <a:pPr algn="just">
              <a:buClr>
                <a:srgbClr val="C00000"/>
              </a:buClr>
              <a:buSzPct val="115000"/>
              <a:buFont typeface="Wingdings" pitchFamily="2" charset="2"/>
              <a:buChar char="Ø"/>
            </a:pPr>
            <a:r>
              <a:rPr lang="fr-FR" dirty="0"/>
              <a:t> </a:t>
            </a:r>
            <a:r>
              <a:rPr lang="fr-FR" sz="2800" dirty="0"/>
              <a:t>Les agents économiques sont des personnes physiques ou morales qui constituent des </a:t>
            </a:r>
            <a:r>
              <a:rPr lang="fr-FR" sz="2800" b="1" dirty="0"/>
              <a:t>centres autonomes de décisions économiques. </a:t>
            </a:r>
            <a:r>
              <a:rPr lang="fr-FR" sz="2800" dirty="0"/>
              <a:t>Cela signifie qu’il s’agit d’un individu (ou d’un groupe d’individus) qui prend des décisions d’ordre économique (travailler, produire, consommer, épargner) sans en référer à d’autres agents, donc de manière autonome.</a:t>
            </a:r>
          </a:p>
          <a:p>
            <a:pPr algn="just">
              <a:buClr>
                <a:srgbClr val="C00000"/>
              </a:buClr>
              <a:buSzPct val="115000"/>
              <a:buNone/>
            </a:pPr>
            <a:endParaRPr lang="fr-FR" sz="2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68313" y="-71438"/>
            <a:ext cx="8229600" cy="1143001"/>
          </a:xfrm>
        </p:spPr>
        <p:txBody>
          <a:bodyPr/>
          <a:lstStyle/>
          <a:p>
            <a:pPr algn="ctr">
              <a:defRPr/>
            </a:pPr>
            <a:r>
              <a:rPr lang="fr-FR" sz="2800" b="1" dirty="0">
                <a:solidFill>
                  <a:srgbClr val="C00000"/>
                </a:solidFill>
                <a:latin typeface="+mn-lt"/>
              </a:rPr>
              <a:t>C-</a:t>
            </a:r>
            <a:r>
              <a:rPr lang="fr-FR" sz="2800" b="1" dirty="0">
                <a:solidFill>
                  <a:schemeClr val="tx1"/>
                </a:solidFill>
                <a:latin typeface="+mn-lt"/>
              </a:rPr>
              <a:t> Les opérations financières</a:t>
            </a:r>
          </a:p>
        </p:txBody>
      </p:sp>
      <p:sp>
        <p:nvSpPr>
          <p:cNvPr id="91139" name="Text Box 3"/>
          <p:cNvSpPr txBox="1">
            <a:spLocks noChangeArrowheads="1"/>
          </p:cNvSpPr>
          <p:nvPr/>
        </p:nvSpPr>
        <p:spPr bwMode="auto">
          <a:xfrm>
            <a:off x="0" y="1357313"/>
            <a:ext cx="9144000" cy="5386090"/>
          </a:xfrm>
          <a:prstGeom prst="rect">
            <a:avLst/>
          </a:prstGeom>
          <a:noFill/>
          <a:ln w="9525">
            <a:noFill/>
            <a:miter lim="800000"/>
            <a:headEnd/>
            <a:tailEnd/>
          </a:ln>
        </p:spPr>
        <p:txBody>
          <a:bodyPr>
            <a:spAutoFit/>
          </a:bodyPr>
          <a:lstStyle/>
          <a:p>
            <a:pPr algn="just">
              <a:buClr>
                <a:srgbClr val="C00000"/>
              </a:buClr>
              <a:buFont typeface="Wingdings" pitchFamily="2" charset="2"/>
              <a:buChar char="q"/>
            </a:pPr>
            <a:r>
              <a:rPr lang="fr-FR" sz="2000" b="1" dirty="0">
                <a:latin typeface="Verdana" pitchFamily="34" charset="0"/>
              </a:rPr>
              <a:t> </a:t>
            </a:r>
            <a:r>
              <a:rPr lang="fr-FR" sz="2000" dirty="0"/>
              <a:t>À l'issue des opérations sur biens et services et des opérations de répartition, certains secteurs économiques sont en mesure de prêter (ils ont un solde excédentaire) : ils dégagent une capacité de financement. D'autres secteurs sont, au contraire, contraints d'emprunter : ils manifestent un besoin de financement. Les secteurs déficitaires doivent donc faire appel à </a:t>
            </a:r>
            <a:r>
              <a:rPr lang="fr-FR" sz="2000"/>
              <a:t>des secteurs excédentaires </a:t>
            </a:r>
            <a:r>
              <a:rPr lang="fr-FR" sz="2000" dirty="0"/>
              <a:t>pour satisfaire leurs besoins</a:t>
            </a:r>
          </a:p>
          <a:p>
            <a:pPr algn="just">
              <a:buClr>
                <a:srgbClr val="C00000"/>
              </a:buClr>
              <a:buFont typeface="Wingdings" pitchFamily="2" charset="2"/>
              <a:buChar char="q"/>
            </a:pPr>
            <a:r>
              <a:rPr lang="fr-FR" sz="2000" dirty="0"/>
              <a:t> C'est à ce stade qu'interviennent les intermédiaires financiers et les opérations financières qui concernent la création et la circulation des moyens de paiement, et qui retracent les flux de créances et de dettes entre tous les secteurs économiques.</a:t>
            </a:r>
          </a:p>
          <a:p>
            <a:pPr algn="just">
              <a:buClr>
                <a:srgbClr val="C00000"/>
              </a:buClr>
              <a:buFont typeface="Wingdings" pitchFamily="2" charset="2"/>
              <a:buChar char="q"/>
            </a:pPr>
            <a:endParaRPr lang="fr-FR" sz="2000" dirty="0"/>
          </a:p>
          <a:p>
            <a:pPr algn="just">
              <a:buClr>
                <a:srgbClr val="C00000"/>
              </a:buClr>
              <a:buFont typeface="Wingdings" pitchFamily="2" charset="2"/>
              <a:buChar char="q"/>
            </a:pPr>
            <a:r>
              <a:rPr lang="fr-FR" sz="2000" dirty="0"/>
              <a:t> On distingue quatre types d'opérations financières : </a:t>
            </a:r>
          </a:p>
          <a:p>
            <a:pPr algn="just">
              <a:buClr>
                <a:srgbClr val="C00000"/>
              </a:buClr>
              <a:buFont typeface="Wingdings" pitchFamily="2" charset="2"/>
              <a:buChar char="Ø"/>
            </a:pPr>
            <a:r>
              <a:rPr lang="fr-FR" sz="2000" dirty="0"/>
              <a:t>Les instruments de paiement </a:t>
            </a:r>
          </a:p>
          <a:p>
            <a:pPr algn="just">
              <a:buClr>
                <a:srgbClr val="C00000"/>
              </a:buClr>
              <a:buFont typeface="Wingdings" pitchFamily="2" charset="2"/>
              <a:buChar char="Ø"/>
            </a:pPr>
            <a:r>
              <a:rPr lang="fr-FR" sz="2000" dirty="0"/>
              <a:t>Les instruments de placement  </a:t>
            </a:r>
          </a:p>
          <a:p>
            <a:pPr algn="just">
              <a:buClr>
                <a:srgbClr val="C00000"/>
              </a:buClr>
              <a:buFont typeface="Wingdings" pitchFamily="2" charset="2"/>
              <a:buChar char="Ø"/>
            </a:pPr>
            <a:r>
              <a:rPr lang="fr-FR" sz="2000" dirty="0"/>
              <a:t>Les instruments de financement </a:t>
            </a:r>
          </a:p>
          <a:p>
            <a:pPr algn="just">
              <a:buClr>
                <a:srgbClr val="C00000"/>
              </a:buClr>
              <a:buFont typeface="Wingdings" pitchFamily="2" charset="2"/>
              <a:buChar char="Ø"/>
            </a:pPr>
            <a:r>
              <a:rPr lang="fr-FR" sz="2000" dirty="0"/>
              <a:t>Les réserves techniques d’assurance </a:t>
            </a:r>
          </a:p>
          <a:p>
            <a:pPr algn="just">
              <a:buClr>
                <a:srgbClr val="C00000"/>
              </a:buClr>
              <a:buFont typeface="Wingdings" pitchFamily="2" charset="2"/>
              <a:buChar char="q"/>
            </a:pPr>
            <a:endParaRPr lang="fr-FR" sz="2000" b="1" dirty="0">
              <a:latin typeface="Verdana" pitchFamily="34" charset="0"/>
            </a:endParaRPr>
          </a:p>
          <a:p>
            <a:pPr algn="just"/>
            <a:endParaRPr lang="fr-FR" sz="2400" b="1" dirty="0">
              <a:latin typeface="Verdana"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68313" y="-71438"/>
            <a:ext cx="8229600" cy="1143001"/>
          </a:xfrm>
        </p:spPr>
        <p:txBody>
          <a:bodyPr>
            <a:normAutofit/>
          </a:bodyPr>
          <a:lstStyle/>
          <a:p>
            <a:pPr marL="342900" indent="-342900">
              <a:spcBef>
                <a:spcPts val="0"/>
              </a:spcBef>
              <a:buClr>
                <a:srgbClr val="FF3300"/>
              </a:buClr>
              <a:defRPr/>
            </a:pPr>
            <a:r>
              <a:rPr lang="fr-FR" sz="2400" b="1" kern="0" dirty="0">
                <a:solidFill>
                  <a:srgbClr val="000000"/>
                </a:solidFill>
                <a:latin typeface="Verdana"/>
              </a:rPr>
              <a:t>C-1 Les instruments de paiement </a:t>
            </a:r>
          </a:p>
        </p:txBody>
      </p:sp>
      <p:sp>
        <p:nvSpPr>
          <p:cNvPr id="130051" name="Text Box 3"/>
          <p:cNvSpPr txBox="1">
            <a:spLocks noChangeArrowheads="1"/>
          </p:cNvSpPr>
          <p:nvPr/>
        </p:nvSpPr>
        <p:spPr bwMode="auto">
          <a:xfrm>
            <a:off x="0" y="1285875"/>
            <a:ext cx="9144000" cy="4647426"/>
          </a:xfrm>
          <a:prstGeom prst="rect">
            <a:avLst/>
          </a:prstGeom>
          <a:noFill/>
          <a:ln w="9525">
            <a:noFill/>
            <a:miter lim="800000"/>
            <a:headEnd/>
            <a:tailEnd/>
          </a:ln>
        </p:spPr>
        <p:txBody>
          <a:bodyPr>
            <a:spAutoFit/>
          </a:bodyPr>
          <a:lstStyle/>
          <a:p>
            <a:pPr marL="342900" indent="-342900" algn="just" fontAlgn="auto">
              <a:spcBef>
                <a:spcPts val="0"/>
              </a:spcBef>
              <a:spcAft>
                <a:spcPts val="0"/>
              </a:spcAft>
              <a:buClr>
                <a:srgbClr val="FF3300"/>
              </a:buClr>
              <a:buFont typeface="Wingdings" pitchFamily="2" charset="2"/>
              <a:buChar char="q"/>
              <a:defRPr/>
            </a:pPr>
            <a:r>
              <a:rPr lang="fr-FR" sz="2000" b="1" i="1" u="sng" dirty="0">
                <a:solidFill>
                  <a:srgbClr val="000099"/>
                </a:solidFill>
                <a:latin typeface="+mn-lt"/>
                <a:cs typeface="+mn-cs"/>
              </a:rPr>
              <a:t>Moyens de paiement internationaux</a:t>
            </a:r>
            <a:r>
              <a:rPr lang="fr-FR" sz="2000" b="1" u="sng" dirty="0">
                <a:solidFill>
                  <a:srgbClr val="000099"/>
                </a:solidFill>
                <a:latin typeface="+mn-lt"/>
                <a:cs typeface="+mn-cs"/>
              </a:rPr>
              <a:t> </a:t>
            </a:r>
            <a:r>
              <a:rPr lang="fr-FR" sz="2000" b="1" dirty="0">
                <a:latin typeface="+mn-lt"/>
                <a:cs typeface="+mn-cs"/>
              </a:rPr>
              <a:t>(or et devises) ;</a:t>
            </a:r>
          </a:p>
          <a:p>
            <a:pPr marL="342900" indent="-342900" algn="just" fontAlgn="auto">
              <a:spcBef>
                <a:spcPts val="0"/>
              </a:spcBef>
              <a:spcAft>
                <a:spcPts val="0"/>
              </a:spcAft>
              <a:buClr>
                <a:srgbClr val="FF3300"/>
              </a:buClr>
              <a:buFont typeface="Wingdings" pitchFamily="2" charset="2"/>
              <a:buChar char="q"/>
              <a:defRPr/>
            </a:pPr>
            <a:r>
              <a:rPr lang="fr-FR" sz="2000" b="1" i="1" u="sng" dirty="0">
                <a:solidFill>
                  <a:srgbClr val="000099"/>
                </a:solidFill>
                <a:latin typeface="+mn-lt"/>
                <a:cs typeface="+mn-cs"/>
              </a:rPr>
              <a:t>Moyens de règlement</a:t>
            </a:r>
            <a:r>
              <a:rPr lang="fr-FR" sz="2000" b="1" u="sng" dirty="0">
                <a:solidFill>
                  <a:srgbClr val="000099"/>
                </a:solidFill>
                <a:latin typeface="+mn-lt"/>
                <a:cs typeface="+mn-cs"/>
              </a:rPr>
              <a:t> </a:t>
            </a:r>
            <a:r>
              <a:rPr lang="fr-FR" sz="2000" b="1" dirty="0">
                <a:latin typeface="+mn-lt"/>
                <a:cs typeface="+mn-cs"/>
              </a:rPr>
              <a:t>: il s’agit de la monnaie qui est un moyen de paiement parfaitement liquide, permettant d’éteindre une dette sans délais et sans coûts de transaction.</a:t>
            </a:r>
          </a:p>
          <a:p>
            <a:pPr marL="342900" indent="-342900" algn="ctr" fontAlgn="auto">
              <a:spcBef>
                <a:spcPts val="0"/>
              </a:spcBef>
              <a:spcAft>
                <a:spcPts val="0"/>
              </a:spcAft>
              <a:buClr>
                <a:srgbClr val="FF3300"/>
              </a:buClr>
              <a:defRPr/>
            </a:pPr>
            <a:endParaRPr lang="fr-FR" sz="2400" b="1" kern="0" dirty="0">
              <a:solidFill>
                <a:srgbClr val="000000"/>
              </a:solidFill>
              <a:latin typeface="Verdana"/>
              <a:ea typeface="+mj-ea"/>
              <a:cs typeface="+mj-cs"/>
            </a:endParaRPr>
          </a:p>
          <a:p>
            <a:pPr marL="342900" indent="-342900" algn="ctr" fontAlgn="auto">
              <a:spcBef>
                <a:spcPts val="0"/>
              </a:spcBef>
              <a:spcAft>
                <a:spcPts val="0"/>
              </a:spcAft>
              <a:buClr>
                <a:srgbClr val="FF3300"/>
              </a:buClr>
              <a:defRPr/>
            </a:pPr>
            <a:r>
              <a:rPr lang="fr-FR" sz="2400" b="1" kern="0" dirty="0">
                <a:solidFill>
                  <a:srgbClr val="000000"/>
                </a:solidFill>
                <a:latin typeface="Verdana"/>
                <a:ea typeface="+mj-ea"/>
                <a:cs typeface="+mj-cs"/>
              </a:rPr>
              <a:t>C-2 les instruments de placement</a:t>
            </a:r>
          </a:p>
          <a:p>
            <a:pPr marL="342900" indent="-342900" algn="ctr" fontAlgn="auto">
              <a:spcBef>
                <a:spcPts val="0"/>
              </a:spcBef>
              <a:spcAft>
                <a:spcPts val="0"/>
              </a:spcAft>
              <a:buClr>
                <a:srgbClr val="FF3300"/>
              </a:buClr>
              <a:defRPr/>
            </a:pPr>
            <a:endParaRPr lang="fr-FR" sz="2400" b="1" kern="0" dirty="0">
              <a:solidFill>
                <a:srgbClr val="000000"/>
              </a:solidFill>
              <a:latin typeface="Verdana"/>
              <a:ea typeface="+mj-ea"/>
              <a:cs typeface="+mj-cs"/>
            </a:endParaRPr>
          </a:p>
          <a:p>
            <a:pPr algn="just" fontAlgn="auto">
              <a:spcBef>
                <a:spcPts val="0"/>
              </a:spcBef>
              <a:spcAft>
                <a:spcPts val="0"/>
              </a:spcAft>
              <a:buClr>
                <a:srgbClr val="FF3300"/>
              </a:buClr>
              <a:buFont typeface="Wingdings" pitchFamily="2" charset="2"/>
              <a:buChar char="q"/>
              <a:defRPr/>
            </a:pPr>
            <a:r>
              <a:rPr lang="fr-FR" sz="2000" b="1" i="1" u="sng" dirty="0">
                <a:solidFill>
                  <a:srgbClr val="000099"/>
                </a:solidFill>
                <a:latin typeface="Verdana"/>
                <a:cs typeface="+mn-cs"/>
              </a:rPr>
              <a:t>Actions</a:t>
            </a:r>
            <a:r>
              <a:rPr lang="fr-FR" sz="2000" b="1" i="1" dirty="0">
                <a:solidFill>
                  <a:srgbClr val="000099"/>
                </a:solidFill>
                <a:latin typeface="Verdana"/>
                <a:cs typeface="+mn-cs"/>
              </a:rPr>
              <a:t> </a:t>
            </a:r>
            <a:r>
              <a:rPr lang="fr-FR" sz="2000" b="1" dirty="0">
                <a:solidFill>
                  <a:srgbClr val="000000"/>
                </a:solidFill>
                <a:latin typeface="Verdana"/>
                <a:cs typeface="+mn-cs"/>
              </a:rPr>
              <a:t>(créances qui représentent une partie de la propriété d’une entreprise) ;</a:t>
            </a:r>
          </a:p>
          <a:p>
            <a:pPr algn="just" fontAlgn="auto">
              <a:spcBef>
                <a:spcPts val="0"/>
              </a:spcBef>
              <a:spcAft>
                <a:spcPts val="0"/>
              </a:spcAft>
              <a:buClr>
                <a:srgbClr val="FF3300"/>
              </a:buClr>
              <a:buFont typeface="Wingdings" pitchFamily="2" charset="2"/>
              <a:buChar char="q"/>
              <a:defRPr/>
            </a:pPr>
            <a:r>
              <a:rPr lang="fr-FR" sz="2000" b="1" i="1" dirty="0">
                <a:solidFill>
                  <a:srgbClr val="000000"/>
                </a:solidFill>
                <a:latin typeface="Verdana"/>
                <a:cs typeface="+mn-cs"/>
              </a:rPr>
              <a:t> </a:t>
            </a:r>
            <a:r>
              <a:rPr lang="fr-FR" sz="2000" b="1" i="1" u="sng" dirty="0">
                <a:solidFill>
                  <a:srgbClr val="000099"/>
                </a:solidFill>
                <a:latin typeface="Verdana"/>
                <a:cs typeface="+mn-cs"/>
              </a:rPr>
              <a:t>Obligations</a:t>
            </a:r>
            <a:r>
              <a:rPr lang="fr-FR" sz="2000" b="1" dirty="0">
                <a:solidFill>
                  <a:srgbClr val="000000"/>
                </a:solidFill>
                <a:latin typeface="Verdana"/>
                <a:cs typeface="+mn-cs"/>
              </a:rPr>
              <a:t> (titres à long terme émis par une entreprise ou par l’Etat) ;</a:t>
            </a:r>
          </a:p>
          <a:p>
            <a:pPr algn="just" fontAlgn="auto">
              <a:spcBef>
                <a:spcPts val="0"/>
              </a:spcBef>
              <a:spcAft>
                <a:spcPts val="0"/>
              </a:spcAft>
              <a:buClr>
                <a:srgbClr val="FF3300"/>
              </a:buClr>
              <a:buFont typeface="Wingdings" pitchFamily="2" charset="2"/>
              <a:buChar char="q"/>
              <a:defRPr/>
            </a:pPr>
            <a:r>
              <a:rPr lang="fr-FR" sz="2000" b="1" i="1" u="sng" dirty="0">
                <a:solidFill>
                  <a:srgbClr val="000099"/>
                </a:solidFill>
                <a:latin typeface="Verdana"/>
                <a:cs typeface="+mn-cs"/>
              </a:rPr>
              <a:t>Autres liquidités</a:t>
            </a:r>
            <a:r>
              <a:rPr lang="fr-FR" sz="2000" b="1" dirty="0">
                <a:solidFill>
                  <a:srgbClr val="000000"/>
                </a:solidFill>
                <a:latin typeface="Verdana"/>
                <a:cs typeface="+mn-cs"/>
              </a:rPr>
              <a:t> (placements à vue comme les comptes d’épargne-logement) </a:t>
            </a:r>
          </a:p>
          <a:p>
            <a:pPr marL="342900" indent="-342900" algn="just" fontAlgn="auto">
              <a:spcBef>
                <a:spcPts val="0"/>
              </a:spcBef>
              <a:spcAft>
                <a:spcPts val="0"/>
              </a:spcAft>
              <a:buClr>
                <a:srgbClr val="FF3300"/>
              </a:buClr>
              <a:defRPr/>
            </a:pPr>
            <a:endParaRPr lang="fr-FR" sz="2400" b="1" dirty="0">
              <a:latin typeface="+mn-lt"/>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14313" y="-142875"/>
            <a:ext cx="8786812" cy="1143000"/>
          </a:xfrm>
        </p:spPr>
        <p:txBody>
          <a:bodyPr>
            <a:normAutofit/>
          </a:bodyPr>
          <a:lstStyle/>
          <a:p>
            <a:pPr marL="342900" indent="-342900">
              <a:spcBef>
                <a:spcPts val="0"/>
              </a:spcBef>
              <a:buClr>
                <a:srgbClr val="FF3300"/>
              </a:buClr>
              <a:defRPr/>
            </a:pPr>
            <a:r>
              <a:rPr lang="fr-FR" sz="2400" b="1" kern="0" dirty="0">
                <a:solidFill>
                  <a:srgbClr val="000000"/>
                </a:solidFill>
                <a:latin typeface="Verdana"/>
              </a:rPr>
              <a:t>C-3 Les instruments de financement </a:t>
            </a:r>
          </a:p>
        </p:txBody>
      </p:sp>
      <p:sp>
        <p:nvSpPr>
          <p:cNvPr id="132099" name="Text Box 3"/>
          <p:cNvSpPr txBox="1">
            <a:spLocks noChangeArrowheads="1"/>
          </p:cNvSpPr>
          <p:nvPr/>
        </p:nvSpPr>
        <p:spPr bwMode="auto">
          <a:xfrm>
            <a:off x="0" y="1428750"/>
            <a:ext cx="9144000" cy="4216539"/>
          </a:xfrm>
          <a:prstGeom prst="rect">
            <a:avLst/>
          </a:prstGeom>
          <a:noFill/>
          <a:ln w="9525">
            <a:noFill/>
            <a:miter lim="800000"/>
            <a:headEnd/>
            <a:tailEnd/>
          </a:ln>
        </p:spPr>
        <p:txBody>
          <a:bodyPr>
            <a:spAutoFit/>
          </a:bodyPr>
          <a:lstStyle/>
          <a:p>
            <a:pPr algn="just" fontAlgn="auto">
              <a:spcBef>
                <a:spcPts val="0"/>
              </a:spcBef>
              <a:spcAft>
                <a:spcPts val="0"/>
              </a:spcAft>
              <a:buClr>
                <a:srgbClr val="FF3300"/>
              </a:buClr>
              <a:buSzPct val="100000"/>
              <a:buFont typeface="Wingdings" pitchFamily="2" charset="2"/>
              <a:buChar char="q"/>
              <a:defRPr/>
            </a:pPr>
            <a:r>
              <a:rPr lang="fr-FR" sz="2000" b="1" i="1" u="sng" dirty="0">
                <a:solidFill>
                  <a:srgbClr val="000099"/>
                </a:solidFill>
                <a:latin typeface="+mn-lt"/>
                <a:cs typeface="+mn-cs"/>
              </a:rPr>
              <a:t>Prêts à court terme</a:t>
            </a:r>
            <a:r>
              <a:rPr lang="fr-FR" sz="2000" b="1" u="sng" dirty="0">
                <a:solidFill>
                  <a:srgbClr val="000099"/>
                </a:solidFill>
                <a:latin typeface="+mn-lt"/>
                <a:cs typeface="+mn-cs"/>
              </a:rPr>
              <a:t> </a:t>
            </a:r>
            <a:r>
              <a:rPr lang="fr-FR" sz="2000" b="1" dirty="0">
                <a:latin typeface="+mn-lt"/>
                <a:cs typeface="+mn-cs"/>
              </a:rPr>
              <a:t>(financement des besoins de trésorerie des ménages et des entreprises, durée des prêts inférieure à deux ans) ;</a:t>
            </a:r>
          </a:p>
          <a:p>
            <a:pPr algn="just" fontAlgn="auto">
              <a:spcBef>
                <a:spcPts val="0"/>
              </a:spcBef>
              <a:spcAft>
                <a:spcPts val="0"/>
              </a:spcAft>
              <a:buClr>
                <a:srgbClr val="FF3300"/>
              </a:buClr>
              <a:buSzPct val="100000"/>
              <a:buFont typeface="Wingdings" pitchFamily="2" charset="2"/>
              <a:buChar char="q"/>
              <a:defRPr/>
            </a:pPr>
            <a:r>
              <a:rPr lang="fr-FR" sz="2000" b="1" i="1" u="sng" dirty="0">
                <a:solidFill>
                  <a:srgbClr val="000099"/>
                </a:solidFill>
                <a:latin typeface="+mn-lt"/>
                <a:cs typeface="+mn-cs"/>
              </a:rPr>
              <a:t>Prêts à moyen et long terme </a:t>
            </a:r>
            <a:r>
              <a:rPr lang="fr-FR" sz="2000" b="1" dirty="0">
                <a:latin typeface="+mn-lt"/>
                <a:cs typeface="+mn-cs"/>
              </a:rPr>
              <a:t>(financement des investissements en biens d’équipement des entreprises ou des investissements en logements des ménages, durée comprise entre deux et cinq ans pour les prêts à moyen terme et supérieure à cinq ans pour les prêts à long terme).</a:t>
            </a:r>
          </a:p>
          <a:p>
            <a:pPr algn="just" fontAlgn="auto">
              <a:spcBef>
                <a:spcPts val="0"/>
              </a:spcBef>
              <a:spcAft>
                <a:spcPts val="0"/>
              </a:spcAft>
              <a:buClr>
                <a:srgbClr val="FF3300"/>
              </a:buClr>
              <a:buSzPct val="100000"/>
              <a:defRPr/>
            </a:pPr>
            <a:endParaRPr lang="fr-FR" sz="2000" b="1" dirty="0">
              <a:latin typeface="+mn-lt"/>
              <a:cs typeface="+mn-cs"/>
            </a:endParaRPr>
          </a:p>
          <a:p>
            <a:pPr marL="342900" indent="-342900" algn="ctr" fontAlgn="auto">
              <a:spcAft>
                <a:spcPts val="0"/>
              </a:spcAft>
              <a:buClr>
                <a:srgbClr val="FF3300"/>
              </a:buClr>
              <a:buSzPct val="100000"/>
              <a:defRPr/>
            </a:pPr>
            <a:r>
              <a:rPr lang="fr-FR" sz="2400" b="1" kern="0" dirty="0">
                <a:solidFill>
                  <a:srgbClr val="000000"/>
                </a:solidFill>
                <a:latin typeface="Verdana"/>
                <a:ea typeface="+mj-ea"/>
                <a:cs typeface="+mj-cs"/>
              </a:rPr>
              <a:t>C-4 Les réserves techniques d’assurance</a:t>
            </a:r>
          </a:p>
          <a:p>
            <a:pPr algn="just" fontAlgn="auto">
              <a:spcBef>
                <a:spcPts val="0"/>
              </a:spcBef>
              <a:spcAft>
                <a:spcPts val="0"/>
              </a:spcAft>
              <a:buClr>
                <a:srgbClr val="FF3300"/>
              </a:buClr>
              <a:buSzPct val="100000"/>
              <a:defRPr/>
            </a:pPr>
            <a:endParaRPr lang="fr-FR" sz="2000" b="1" dirty="0">
              <a:latin typeface="+mj-lt"/>
              <a:cs typeface="+mn-cs"/>
            </a:endParaRPr>
          </a:p>
          <a:p>
            <a:pPr algn="just" fontAlgn="auto">
              <a:spcBef>
                <a:spcPts val="0"/>
              </a:spcBef>
              <a:spcAft>
                <a:spcPts val="0"/>
              </a:spcAft>
              <a:buClr>
                <a:srgbClr val="FF3300"/>
              </a:buClr>
              <a:buSzPct val="100000"/>
              <a:buFont typeface="Wingdings" pitchFamily="2" charset="2"/>
              <a:buChar char="q"/>
              <a:defRPr/>
            </a:pPr>
            <a:r>
              <a:rPr lang="fr-FR" sz="2000" b="1" dirty="0">
                <a:latin typeface="+mj-lt"/>
                <a:cs typeface="+mn-cs"/>
              </a:rPr>
              <a:t>En prévision des sommes qu’elles auront à verser à leurs assurés à l’occasion de sinistres de diverses natures, les entreprises d’assurance constituent des réserves techniques dont le montant est égal aux remboursements estimés.</a:t>
            </a:r>
          </a:p>
          <a:p>
            <a:pPr algn="just" fontAlgn="auto">
              <a:spcBef>
                <a:spcPts val="0"/>
              </a:spcBef>
              <a:spcAft>
                <a:spcPts val="0"/>
              </a:spcAft>
              <a:buClr>
                <a:srgbClr val="FF3300"/>
              </a:buClr>
              <a:buSzPct val="100000"/>
              <a:defRPr/>
            </a:pPr>
            <a:endParaRPr lang="fr-FR" sz="2400" b="1" dirty="0">
              <a:latin typeface="+mn-lt"/>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922338"/>
            <a:ext cx="9144000" cy="3298825"/>
          </a:xfrm>
        </p:spPr>
        <p:txBody>
          <a:bodyPr/>
          <a:lstStyle/>
          <a:p>
            <a:pPr algn="ctr"/>
            <a:r>
              <a:rPr lang="fr-FR" sz="4400" b="1">
                <a:solidFill>
                  <a:schemeClr val="tx1"/>
                </a:solidFill>
                <a:latin typeface="Arial Black" pitchFamily="34" charset="0"/>
              </a:rPr>
              <a:t>Section 3 : </a:t>
            </a:r>
            <a:br>
              <a:rPr lang="fr-FR" sz="4400" b="1">
                <a:solidFill>
                  <a:schemeClr val="tx1"/>
                </a:solidFill>
                <a:latin typeface="Arial Black" pitchFamily="34" charset="0"/>
              </a:rPr>
            </a:br>
            <a:br>
              <a:rPr lang="fr-FR" sz="4400" b="1">
                <a:solidFill>
                  <a:schemeClr val="tx1"/>
                </a:solidFill>
                <a:latin typeface="Arial Black" pitchFamily="34" charset="0"/>
              </a:rPr>
            </a:br>
            <a:r>
              <a:rPr lang="fr-FR" sz="4400" b="1">
                <a:solidFill>
                  <a:schemeClr val="tx1"/>
                </a:solidFill>
                <a:latin typeface="Arial Black" pitchFamily="34" charset="0"/>
              </a:rPr>
              <a:t>Le circuit économique</a:t>
            </a:r>
          </a:p>
        </p:txBody>
      </p:sp>
    </p:spTree>
    <p:extLst>
      <p:ext uri="{BB962C8B-B14F-4D97-AF65-F5344CB8AC3E}">
        <p14:creationId xmlns:p14="http://schemas.microsoft.com/office/powerpoint/2010/main" val="170948785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lgn="ctr"/>
            <a:r>
              <a:rPr lang="fr-FR" sz="2800" b="1"/>
              <a:t>I. Définitions préliminaires</a:t>
            </a:r>
            <a:endParaRPr lang="fr-FR" sz="2400" b="1"/>
          </a:p>
        </p:txBody>
      </p:sp>
      <p:sp>
        <p:nvSpPr>
          <p:cNvPr id="66563" name="Rectangle 3"/>
          <p:cNvSpPr>
            <a:spLocks noGrp="1" noChangeArrowheads="1"/>
          </p:cNvSpPr>
          <p:nvPr>
            <p:ph type="body" idx="1"/>
          </p:nvPr>
        </p:nvSpPr>
        <p:spPr>
          <a:xfrm>
            <a:off x="0" y="1500188"/>
            <a:ext cx="9144000" cy="5472112"/>
          </a:xfrm>
        </p:spPr>
        <p:txBody>
          <a:bodyPr>
            <a:normAutofit fontScale="85000" lnSpcReduction="20000"/>
          </a:bodyPr>
          <a:lstStyle/>
          <a:p>
            <a:pPr algn="just">
              <a:lnSpc>
                <a:spcPct val="80000"/>
              </a:lnSpc>
              <a:buFontTx/>
              <a:buNone/>
            </a:pPr>
            <a:r>
              <a:rPr lang="fr-FR" sz="2400" b="1" dirty="0">
                <a:solidFill>
                  <a:srgbClr val="C00000"/>
                </a:solidFill>
                <a:latin typeface="Arial Black" pitchFamily="34" charset="0"/>
              </a:rPr>
              <a:t>1- Le circuit économique</a:t>
            </a:r>
            <a:endParaRPr lang="fr-FR" sz="2400" b="1" dirty="0"/>
          </a:p>
          <a:p>
            <a:pPr algn="just">
              <a:lnSpc>
                <a:spcPct val="80000"/>
              </a:lnSpc>
              <a:buFont typeface="Wingdings" pitchFamily="2" charset="2"/>
              <a:buChar char="v"/>
            </a:pPr>
            <a:r>
              <a:rPr lang="fr-FR" b="1" dirty="0"/>
              <a:t>Le circuit économique décrit </a:t>
            </a:r>
            <a:r>
              <a:rPr lang="fr-FR" b="1" u="sng" dirty="0"/>
              <a:t>l’ensemble des opérations</a:t>
            </a:r>
            <a:r>
              <a:rPr lang="fr-FR" b="1" dirty="0"/>
              <a:t> qui s’établissent entre tous les acteurs de la vie économique. </a:t>
            </a:r>
          </a:p>
          <a:p>
            <a:pPr algn="just">
              <a:lnSpc>
                <a:spcPct val="80000"/>
              </a:lnSpc>
              <a:buFont typeface="Wingdings" pitchFamily="2" charset="2"/>
              <a:buChar char="v"/>
            </a:pPr>
            <a:endParaRPr lang="fr-FR" b="1" dirty="0"/>
          </a:p>
          <a:p>
            <a:pPr algn="just">
              <a:lnSpc>
                <a:spcPct val="80000"/>
              </a:lnSpc>
              <a:buFont typeface="Wingdings" pitchFamily="2" charset="2"/>
              <a:buChar char="v"/>
            </a:pPr>
            <a:r>
              <a:rPr lang="fr-FR" b="1" dirty="0"/>
              <a:t>C’est un schéma qui résume les relations qui se produisent entre les agents économiques. En fait, ces relations sont des </a:t>
            </a:r>
            <a:r>
              <a:rPr lang="fr-FR" b="1" i="1" dirty="0">
                <a:solidFill>
                  <a:srgbClr val="000099"/>
                </a:solidFill>
              </a:rPr>
              <a:t>flux</a:t>
            </a:r>
            <a:r>
              <a:rPr lang="fr-FR" b="1" dirty="0">
                <a:solidFill>
                  <a:srgbClr val="000099"/>
                </a:solidFill>
              </a:rPr>
              <a:t> </a:t>
            </a:r>
            <a:r>
              <a:rPr lang="fr-FR" b="1" i="1" dirty="0">
                <a:solidFill>
                  <a:srgbClr val="000099"/>
                </a:solidFill>
              </a:rPr>
              <a:t>économiques</a:t>
            </a:r>
            <a:r>
              <a:rPr lang="fr-FR" b="1" dirty="0"/>
              <a:t>.</a:t>
            </a:r>
          </a:p>
          <a:p>
            <a:pPr algn="just">
              <a:lnSpc>
                <a:spcPct val="80000"/>
              </a:lnSpc>
              <a:buFont typeface="Wingdings" pitchFamily="2" charset="2"/>
              <a:buChar char="v"/>
            </a:pPr>
            <a:endParaRPr lang="fr-FR" b="1" dirty="0"/>
          </a:p>
          <a:p>
            <a:pPr algn="just">
              <a:lnSpc>
                <a:spcPct val="80000"/>
              </a:lnSpc>
              <a:buFont typeface="Wingdings" pitchFamily="2" charset="2"/>
              <a:buChar char="v"/>
            </a:pPr>
            <a:r>
              <a:rPr lang="fr-FR" b="1" i="1" dirty="0"/>
              <a:t>Un </a:t>
            </a:r>
            <a:r>
              <a:rPr lang="fr-FR" b="1" i="1" dirty="0">
                <a:solidFill>
                  <a:srgbClr val="000099"/>
                </a:solidFill>
              </a:rPr>
              <a:t>flux économique</a:t>
            </a:r>
            <a:r>
              <a:rPr lang="fr-FR" b="1" dirty="0">
                <a:solidFill>
                  <a:srgbClr val="000099"/>
                </a:solidFill>
              </a:rPr>
              <a:t> </a:t>
            </a:r>
            <a:r>
              <a:rPr lang="fr-FR" b="1" dirty="0"/>
              <a:t>représente </a:t>
            </a:r>
            <a:r>
              <a:rPr lang="fr-FR" b="1" u="sng" dirty="0"/>
              <a:t>les déplacements</a:t>
            </a:r>
            <a:r>
              <a:rPr lang="fr-FR" b="1" dirty="0"/>
              <a:t> d’une grandeur économique d’un agent vers un autre.</a:t>
            </a:r>
          </a:p>
          <a:p>
            <a:pPr algn="just">
              <a:lnSpc>
                <a:spcPct val="80000"/>
              </a:lnSpc>
              <a:buFont typeface="Wingdings" pitchFamily="2" charset="2"/>
              <a:buChar char="v"/>
            </a:pPr>
            <a:endParaRPr lang="fr-FR" b="1" dirty="0"/>
          </a:p>
          <a:p>
            <a:pPr algn="just">
              <a:lnSpc>
                <a:spcPct val="80000"/>
              </a:lnSpc>
              <a:buFont typeface="Wingdings" pitchFamily="2" charset="2"/>
              <a:buChar char="v"/>
            </a:pPr>
            <a:r>
              <a:rPr lang="fr-FR" b="1" dirty="0"/>
              <a:t>Le schéma des flux circulaires est un instrument pédagogique permettant d’illustrer l’interdépendance des différents agents économiques et des principaux marchés. </a:t>
            </a:r>
          </a:p>
          <a:p>
            <a:pPr algn="just">
              <a:lnSpc>
                <a:spcPct val="80000"/>
              </a:lnSpc>
              <a:buFont typeface="Wingdings" pitchFamily="2" charset="2"/>
              <a:buChar char="v"/>
            </a:pPr>
            <a:endParaRPr lang="fr-FR" b="1" dirty="0"/>
          </a:p>
          <a:p>
            <a:pPr algn="just">
              <a:lnSpc>
                <a:spcPct val="80000"/>
              </a:lnSpc>
              <a:buFont typeface="Wingdings" pitchFamily="2" charset="2"/>
              <a:buChar char="v"/>
            </a:pPr>
            <a:r>
              <a:rPr lang="fr-FR" b="1" dirty="0"/>
              <a:t>Généralement, à l’occasion d’un flux réel, il y a un flux monétaire.</a:t>
            </a:r>
          </a:p>
        </p:txBody>
      </p:sp>
    </p:spTree>
    <p:extLst>
      <p:ext uri="{BB962C8B-B14F-4D97-AF65-F5344CB8AC3E}">
        <p14:creationId xmlns:p14="http://schemas.microsoft.com/office/powerpoint/2010/main" val="721428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0" y="1412875"/>
            <a:ext cx="9144000" cy="4824413"/>
          </a:xfrm>
        </p:spPr>
        <p:txBody>
          <a:bodyPr>
            <a:normAutofit fontScale="85000" lnSpcReduction="20000"/>
          </a:bodyPr>
          <a:lstStyle/>
          <a:p>
            <a:pPr>
              <a:lnSpc>
                <a:spcPct val="90000"/>
              </a:lnSpc>
              <a:buFontTx/>
              <a:buNone/>
            </a:pPr>
            <a:r>
              <a:rPr lang="fr-FR" sz="2400" b="1" dirty="0">
                <a:solidFill>
                  <a:srgbClr val="C00000"/>
                </a:solidFill>
                <a:latin typeface="Arial Black" pitchFamily="34" charset="0"/>
              </a:rPr>
              <a:t>   2- Un flux</a:t>
            </a:r>
          </a:p>
          <a:p>
            <a:pPr>
              <a:lnSpc>
                <a:spcPct val="90000"/>
              </a:lnSpc>
              <a:buFontTx/>
              <a:buNone/>
            </a:pPr>
            <a:endParaRPr lang="fr-FR" sz="2400" b="1" dirty="0">
              <a:solidFill>
                <a:srgbClr val="C00000"/>
              </a:solidFill>
              <a:latin typeface="Arial Black" pitchFamily="34" charset="0"/>
            </a:endParaRPr>
          </a:p>
          <a:p>
            <a:pPr algn="just">
              <a:lnSpc>
                <a:spcPct val="90000"/>
              </a:lnSpc>
              <a:buFont typeface="Wingdings" pitchFamily="2" charset="2"/>
              <a:buChar char="v"/>
            </a:pPr>
            <a:r>
              <a:rPr lang="fr-CA" b="1" dirty="0"/>
              <a:t>Un </a:t>
            </a:r>
            <a:r>
              <a:rPr lang="fr-CA" b="1" dirty="0">
                <a:solidFill>
                  <a:srgbClr val="000099"/>
                </a:solidFill>
              </a:rPr>
              <a:t>flux </a:t>
            </a:r>
            <a:r>
              <a:rPr lang="fr-CA" b="1" dirty="0"/>
              <a:t>est une quantité qui varie dans le temps : l’eau qui s’écoule dans un réservoir est un flux.</a:t>
            </a:r>
          </a:p>
          <a:p>
            <a:pPr algn="just">
              <a:lnSpc>
                <a:spcPct val="90000"/>
              </a:lnSpc>
              <a:buFontTx/>
              <a:buNone/>
            </a:pPr>
            <a:endParaRPr lang="fr-FR" dirty="0"/>
          </a:p>
          <a:p>
            <a:pPr algn="just">
              <a:lnSpc>
                <a:spcPct val="90000"/>
              </a:lnSpc>
              <a:buFontTx/>
              <a:buNone/>
            </a:pPr>
            <a:r>
              <a:rPr lang="fr-FR" b="1" dirty="0"/>
              <a:t>On distingue entre 2 types de flux :</a:t>
            </a:r>
          </a:p>
          <a:p>
            <a:pPr algn="just">
              <a:lnSpc>
                <a:spcPct val="90000"/>
              </a:lnSpc>
              <a:buFontTx/>
              <a:buNone/>
            </a:pPr>
            <a:endParaRPr lang="fr-FR" dirty="0"/>
          </a:p>
          <a:p>
            <a:pPr algn="just">
              <a:lnSpc>
                <a:spcPct val="90000"/>
              </a:lnSpc>
              <a:buFont typeface="Wingdings" pitchFamily="2" charset="2"/>
              <a:buChar char="v"/>
            </a:pPr>
            <a:r>
              <a:rPr lang="fr-FR" b="1" i="1" dirty="0">
                <a:solidFill>
                  <a:srgbClr val="000099"/>
                </a:solidFill>
              </a:rPr>
              <a:t>les flux réels</a:t>
            </a:r>
            <a:r>
              <a:rPr lang="fr-FR" b="1" dirty="0">
                <a:solidFill>
                  <a:srgbClr val="000099"/>
                </a:solidFill>
              </a:rPr>
              <a:t> ou physiques </a:t>
            </a:r>
            <a:r>
              <a:rPr lang="fr-FR" b="1" dirty="0"/>
              <a:t>qui représentent </a:t>
            </a:r>
            <a:r>
              <a:rPr lang="fr-FR" b="1" u="sng" dirty="0"/>
              <a:t>les échanges</a:t>
            </a:r>
            <a:r>
              <a:rPr lang="fr-FR" b="1" dirty="0"/>
              <a:t> permettant de créer et d’acquérir le produit national ;</a:t>
            </a:r>
          </a:p>
          <a:p>
            <a:pPr algn="just">
              <a:lnSpc>
                <a:spcPct val="90000"/>
              </a:lnSpc>
              <a:buFont typeface="Wingdings" pitchFamily="2" charset="2"/>
              <a:buChar char="v"/>
            </a:pPr>
            <a:endParaRPr lang="fr-FR" b="1" dirty="0"/>
          </a:p>
          <a:p>
            <a:pPr algn="just">
              <a:lnSpc>
                <a:spcPct val="90000"/>
              </a:lnSpc>
              <a:buFont typeface="Wingdings" pitchFamily="2" charset="2"/>
              <a:buChar char="v"/>
            </a:pPr>
            <a:r>
              <a:rPr lang="fr-FR" b="1" i="1" dirty="0">
                <a:solidFill>
                  <a:srgbClr val="000099"/>
                </a:solidFill>
              </a:rPr>
              <a:t>les flux monétaires</a:t>
            </a:r>
            <a:r>
              <a:rPr lang="fr-FR" b="1" dirty="0"/>
              <a:t> qui représentent la contrepartie monétaire de la production (les revenus monétaires distribués et les dépenses monétaires de consommation).</a:t>
            </a:r>
          </a:p>
        </p:txBody>
      </p:sp>
    </p:spTree>
    <p:extLst>
      <p:ext uri="{BB962C8B-B14F-4D97-AF65-F5344CB8AC3E}">
        <p14:creationId xmlns:p14="http://schemas.microsoft.com/office/powerpoint/2010/main" val="2945455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0" y="1125538"/>
            <a:ext cx="9144000" cy="5543550"/>
          </a:xfrm>
        </p:spPr>
        <p:txBody>
          <a:bodyPr>
            <a:normAutofit fontScale="85000" lnSpcReduction="20000"/>
          </a:bodyPr>
          <a:lstStyle/>
          <a:p>
            <a:pPr>
              <a:lnSpc>
                <a:spcPct val="90000"/>
              </a:lnSpc>
              <a:buFontTx/>
              <a:buNone/>
            </a:pPr>
            <a:endParaRPr lang="fr-FR" sz="2400" b="1" i="1" dirty="0"/>
          </a:p>
          <a:p>
            <a:pPr>
              <a:lnSpc>
                <a:spcPct val="90000"/>
              </a:lnSpc>
              <a:buFontTx/>
              <a:buNone/>
            </a:pPr>
            <a:r>
              <a:rPr lang="fr-FR" sz="2400" b="1" dirty="0">
                <a:solidFill>
                  <a:srgbClr val="C00000"/>
                </a:solidFill>
                <a:latin typeface="Arial Black" pitchFamily="34" charset="0"/>
              </a:rPr>
              <a:t>3- Un stock</a:t>
            </a:r>
          </a:p>
          <a:p>
            <a:pPr algn="just">
              <a:lnSpc>
                <a:spcPct val="90000"/>
              </a:lnSpc>
              <a:buFontTx/>
              <a:buNone/>
            </a:pPr>
            <a:endParaRPr lang="fr-FR" sz="2400" b="1" i="1" dirty="0"/>
          </a:p>
          <a:p>
            <a:pPr algn="just">
              <a:lnSpc>
                <a:spcPct val="90000"/>
              </a:lnSpc>
              <a:buFont typeface="Wingdings" pitchFamily="2" charset="2"/>
              <a:buChar char="v"/>
            </a:pPr>
            <a:r>
              <a:rPr lang="fr-FR" b="1" i="1" dirty="0"/>
              <a:t>Un</a:t>
            </a:r>
            <a:r>
              <a:rPr lang="fr-FR" b="1" i="1" dirty="0">
                <a:solidFill>
                  <a:srgbClr val="000099"/>
                </a:solidFill>
              </a:rPr>
              <a:t> stock</a:t>
            </a:r>
            <a:r>
              <a:rPr lang="fr-FR" b="1" dirty="0">
                <a:solidFill>
                  <a:srgbClr val="000099"/>
                </a:solidFill>
              </a:rPr>
              <a:t> </a:t>
            </a:r>
            <a:r>
              <a:rPr lang="fr-FR" b="1" dirty="0"/>
              <a:t>est une grandeur économique possédée à un moment donné par un agent économique. </a:t>
            </a:r>
          </a:p>
          <a:p>
            <a:pPr algn="just">
              <a:lnSpc>
                <a:spcPct val="90000"/>
              </a:lnSpc>
              <a:buFont typeface="Wingdings" pitchFamily="2" charset="2"/>
              <a:buChar char="v"/>
            </a:pPr>
            <a:endParaRPr lang="fr-FR" b="1" dirty="0"/>
          </a:p>
          <a:p>
            <a:pPr algn="just">
              <a:lnSpc>
                <a:spcPct val="90000"/>
              </a:lnSpc>
              <a:buFont typeface="Wingdings" pitchFamily="2" charset="2"/>
              <a:buChar char="v"/>
            </a:pPr>
            <a:r>
              <a:rPr lang="fr-CA" b="1" dirty="0"/>
              <a:t>Un </a:t>
            </a:r>
            <a:r>
              <a:rPr lang="fr-CA" b="1" dirty="0">
                <a:solidFill>
                  <a:srgbClr val="000099"/>
                </a:solidFill>
              </a:rPr>
              <a:t>stock</a:t>
            </a:r>
            <a:r>
              <a:rPr lang="fr-CA" b="1" dirty="0"/>
              <a:t> est une quantité qui existe à un moment donné: l’eau dans un réservoir est un stock.</a:t>
            </a:r>
          </a:p>
          <a:p>
            <a:pPr algn="just">
              <a:lnSpc>
                <a:spcPct val="90000"/>
              </a:lnSpc>
              <a:buFont typeface="Wingdings" pitchFamily="2" charset="2"/>
              <a:buNone/>
            </a:pPr>
            <a:endParaRPr lang="fr-FR" b="1" dirty="0"/>
          </a:p>
          <a:p>
            <a:pPr algn="just">
              <a:lnSpc>
                <a:spcPct val="90000"/>
              </a:lnSpc>
              <a:buFont typeface="Wingdings" pitchFamily="2" charset="2"/>
              <a:buChar char="Ø"/>
            </a:pPr>
            <a:r>
              <a:rPr lang="fr-FR" b="1" i="1" dirty="0">
                <a:solidFill>
                  <a:srgbClr val="000099"/>
                </a:solidFill>
              </a:rPr>
              <a:t>N.B.:</a:t>
            </a:r>
            <a:r>
              <a:rPr lang="fr-FR" b="1" dirty="0">
                <a:solidFill>
                  <a:srgbClr val="000099"/>
                </a:solidFill>
              </a:rPr>
              <a:t> </a:t>
            </a:r>
            <a:r>
              <a:rPr lang="fr-FR" b="1" dirty="0"/>
              <a:t>Un  flux est une variable économique mesurée entre deux périodes alors que le stock est une variable mesurée en une date précise.</a:t>
            </a:r>
          </a:p>
          <a:p>
            <a:pPr algn="just">
              <a:lnSpc>
                <a:spcPct val="90000"/>
              </a:lnSpc>
              <a:buFont typeface="Wingdings" pitchFamily="2" charset="2"/>
              <a:buChar char="Ø"/>
            </a:pPr>
            <a:endParaRPr lang="fr-FR" b="1" dirty="0">
              <a:solidFill>
                <a:srgbClr val="000099"/>
              </a:solidFill>
            </a:endParaRPr>
          </a:p>
          <a:p>
            <a:pPr algn="just">
              <a:lnSpc>
                <a:spcPct val="90000"/>
              </a:lnSpc>
              <a:buFont typeface="Wingdings" pitchFamily="2" charset="2"/>
              <a:buChar char="Ø"/>
            </a:pPr>
            <a:r>
              <a:rPr lang="fr-FR" b="1" dirty="0">
                <a:solidFill>
                  <a:srgbClr val="000099"/>
                </a:solidFill>
              </a:rPr>
              <a:t>Exemple : </a:t>
            </a:r>
            <a:r>
              <a:rPr lang="fr-FR" b="1" dirty="0"/>
              <a:t>Pour la banque centrale, la quantité de billets en circulation constitue un stock alors que la quantité de billets retirée ou mise en circulation constitue un flux.</a:t>
            </a:r>
          </a:p>
          <a:p>
            <a:pPr algn="just">
              <a:lnSpc>
                <a:spcPct val="90000"/>
              </a:lnSpc>
              <a:buFontTx/>
              <a:buNone/>
            </a:pPr>
            <a:r>
              <a:rPr lang="fr-FR" sz="2400" b="1" dirty="0"/>
              <a:t>     </a:t>
            </a:r>
            <a:endParaRPr lang="fr-FR" sz="2400" dirty="0"/>
          </a:p>
        </p:txBody>
      </p:sp>
    </p:spTree>
    <p:extLst>
      <p:ext uri="{BB962C8B-B14F-4D97-AF65-F5344CB8AC3E}">
        <p14:creationId xmlns:p14="http://schemas.microsoft.com/office/powerpoint/2010/main" val="2374272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2071670" y="5143512"/>
            <a:ext cx="4636206" cy="461665"/>
          </a:xfrm>
          <a:prstGeom prst="rect">
            <a:avLst/>
          </a:prstGeom>
          <a:noFill/>
          <a:ln w="9525">
            <a:noFill/>
            <a:miter lim="800000"/>
            <a:headEnd/>
            <a:tailEnd/>
          </a:ln>
        </p:spPr>
        <p:txBody>
          <a:bodyPr wrap="none">
            <a:spAutoFit/>
          </a:bodyPr>
          <a:lstStyle/>
          <a:p>
            <a:r>
              <a:rPr lang="fr-FR" sz="2400" b="1" dirty="0">
                <a:latin typeface="Verdana" pitchFamily="34" charset="0"/>
              </a:rPr>
              <a:t>Et les flux monétaires par</a:t>
            </a:r>
          </a:p>
        </p:txBody>
      </p:sp>
      <p:sp>
        <p:nvSpPr>
          <p:cNvPr id="88068" name="Line 4"/>
          <p:cNvSpPr>
            <a:spLocks noChangeShapeType="1"/>
          </p:cNvSpPr>
          <p:nvPr/>
        </p:nvSpPr>
        <p:spPr bwMode="auto">
          <a:xfrm>
            <a:off x="7000892" y="5429264"/>
            <a:ext cx="1439862" cy="0"/>
          </a:xfrm>
          <a:prstGeom prst="line">
            <a:avLst/>
          </a:prstGeom>
          <a:noFill/>
          <a:ln w="25400">
            <a:solidFill>
              <a:srgbClr val="00FF00"/>
            </a:solidFill>
            <a:round/>
            <a:headEnd/>
            <a:tailEnd type="triangle" w="lg" len="lg"/>
          </a:ln>
        </p:spPr>
        <p:txBody>
          <a:bodyPr/>
          <a:lstStyle/>
          <a:p>
            <a:endParaRPr lang="fr-FR"/>
          </a:p>
        </p:txBody>
      </p:sp>
      <p:sp>
        <p:nvSpPr>
          <p:cNvPr id="88069" name="Line 5"/>
          <p:cNvSpPr>
            <a:spLocks noChangeShapeType="1"/>
          </p:cNvSpPr>
          <p:nvPr/>
        </p:nvSpPr>
        <p:spPr bwMode="auto">
          <a:xfrm>
            <a:off x="6929454" y="4429132"/>
            <a:ext cx="1439862" cy="0"/>
          </a:xfrm>
          <a:prstGeom prst="line">
            <a:avLst/>
          </a:prstGeom>
          <a:noFill/>
          <a:ln w="25400">
            <a:solidFill>
              <a:srgbClr val="FE0000"/>
            </a:solidFill>
            <a:round/>
            <a:headEnd/>
            <a:tailEnd type="triangle" w="lg" len="lg"/>
          </a:ln>
        </p:spPr>
        <p:txBody>
          <a:bodyPr/>
          <a:lstStyle/>
          <a:p>
            <a:endParaRPr lang="fr-FR"/>
          </a:p>
        </p:txBody>
      </p:sp>
      <p:sp>
        <p:nvSpPr>
          <p:cNvPr id="88072" name="Text Box 8"/>
          <p:cNvSpPr txBox="1">
            <a:spLocks noChangeArrowheads="1"/>
          </p:cNvSpPr>
          <p:nvPr/>
        </p:nvSpPr>
        <p:spPr bwMode="auto">
          <a:xfrm>
            <a:off x="-71438" y="4149725"/>
            <a:ext cx="6815138" cy="461963"/>
          </a:xfrm>
          <a:prstGeom prst="rect">
            <a:avLst/>
          </a:prstGeom>
          <a:noFill/>
          <a:ln w="9525">
            <a:noFill/>
            <a:miter lim="800000"/>
            <a:headEnd/>
            <a:tailEnd/>
          </a:ln>
        </p:spPr>
        <p:txBody>
          <a:bodyPr wrap="none">
            <a:spAutoFit/>
          </a:bodyPr>
          <a:lstStyle/>
          <a:p>
            <a:r>
              <a:rPr lang="fr-FR" sz="2400" b="1" dirty="0">
                <a:latin typeface="Verdana" pitchFamily="34" charset="0"/>
              </a:rPr>
              <a:t>Nous représenterons les flux réels par</a:t>
            </a:r>
          </a:p>
        </p:txBody>
      </p:sp>
      <p:sp>
        <p:nvSpPr>
          <p:cNvPr id="12" name="Rectangle 2"/>
          <p:cNvSpPr txBox="1">
            <a:spLocks noChangeArrowheads="1"/>
          </p:cNvSpPr>
          <p:nvPr/>
        </p:nvSpPr>
        <p:spPr>
          <a:xfrm>
            <a:off x="250825" y="304800"/>
            <a:ext cx="8713788" cy="747713"/>
          </a:xfrm>
          <a:prstGeom prst="rect">
            <a:avLst/>
          </a:prstGeom>
        </p:spPr>
        <p:txBody>
          <a:bodyPr/>
          <a:lstStyle/>
          <a:p>
            <a:pPr algn="ctr" eaLnBrk="0" fontAlgn="auto" hangingPunct="0">
              <a:spcBef>
                <a:spcPts val="0"/>
              </a:spcBef>
              <a:spcAft>
                <a:spcPts val="0"/>
              </a:spcAft>
              <a:defRPr/>
            </a:pPr>
            <a:r>
              <a:rPr lang="fr-FR" sz="2800" b="1" kern="0">
                <a:solidFill>
                  <a:schemeClr val="tx2"/>
                </a:solidFill>
                <a:latin typeface="+mj-lt"/>
                <a:ea typeface="+mj-ea"/>
                <a:cs typeface="+mj-cs"/>
              </a:rPr>
              <a:t>II. Le circuit économique simplifié</a:t>
            </a:r>
            <a:endParaRPr lang="fr-FR" sz="2800" b="1" kern="0" dirty="0">
              <a:solidFill>
                <a:schemeClr val="tx2"/>
              </a:solidFill>
              <a:latin typeface="+mj-lt"/>
              <a:ea typeface="+mj-ea"/>
              <a:cs typeface="+mj-cs"/>
            </a:endParaRPr>
          </a:p>
        </p:txBody>
      </p:sp>
      <p:sp>
        <p:nvSpPr>
          <p:cNvPr id="13" name="Rectangle 12"/>
          <p:cNvSpPr/>
          <p:nvPr/>
        </p:nvSpPr>
        <p:spPr>
          <a:xfrm>
            <a:off x="0" y="1871663"/>
            <a:ext cx="9144000" cy="1200150"/>
          </a:xfrm>
          <a:prstGeom prst="rect">
            <a:avLst/>
          </a:prstGeom>
        </p:spPr>
        <p:txBody>
          <a:bodyPr>
            <a:spAutoFit/>
          </a:bodyPr>
          <a:lstStyle/>
          <a:p>
            <a:pPr marL="469900" indent="-469900" algn="just" eaLnBrk="0" fontAlgn="auto" hangingPunct="0">
              <a:spcBef>
                <a:spcPct val="20000"/>
              </a:spcBef>
              <a:spcAft>
                <a:spcPts val="0"/>
              </a:spcAft>
              <a:buClr>
                <a:srgbClr val="CC0000"/>
              </a:buClr>
              <a:buFont typeface="Wingdings" pitchFamily="2" charset="2"/>
              <a:buChar char="v"/>
              <a:defRPr/>
            </a:pPr>
            <a:r>
              <a:rPr lang="fr-FR" sz="2400" b="1" kern="0" dirty="0">
                <a:solidFill>
                  <a:srgbClr val="000000"/>
                </a:solidFill>
                <a:latin typeface="Verdana"/>
                <a:cs typeface="+mn-cs"/>
              </a:rPr>
              <a:t>Dans sa forme la plus simple, le circuit ne tient compte que de deux catégories d’agents:  les ménages et les entreprises.</a:t>
            </a:r>
          </a:p>
        </p:txBody>
      </p:sp>
    </p:spTree>
    <p:extLst>
      <p:ext uri="{BB962C8B-B14F-4D97-AF65-F5344CB8AC3E}">
        <p14:creationId xmlns:p14="http://schemas.microsoft.com/office/powerpoint/2010/main" val="435492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Text Box 3"/>
          <p:cNvSpPr txBox="1">
            <a:spLocks noChangeArrowheads="1"/>
          </p:cNvSpPr>
          <p:nvPr/>
        </p:nvSpPr>
        <p:spPr bwMode="auto">
          <a:xfrm>
            <a:off x="755650" y="3644900"/>
            <a:ext cx="2520950" cy="595313"/>
          </a:xfrm>
          <a:prstGeom prst="rect">
            <a:avLst/>
          </a:prstGeom>
          <a:solidFill>
            <a:srgbClr val="FFFF00"/>
          </a:solidFill>
          <a:ln w="15875">
            <a:solidFill>
              <a:schemeClr val="tx1"/>
            </a:solidFill>
            <a:miter lim="800000"/>
            <a:headEnd/>
            <a:tailEnd/>
          </a:ln>
        </p:spPr>
        <p:txBody>
          <a:bodyPr>
            <a:spAutoFit/>
          </a:bodyPr>
          <a:lstStyle/>
          <a:p>
            <a:pPr algn="ctr">
              <a:spcBef>
                <a:spcPct val="50000"/>
              </a:spcBef>
            </a:pPr>
            <a:r>
              <a:rPr lang="fr-FR" sz="3200" b="1">
                <a:latin typeface="Book Antiqua" pitchFamily="18" charset="0"/>
              </a:rPr>
              <a:t>Ménages</a:t>
            </a:r>
          </a:p>
        </p:txBody>
      </p:sp>
      <p:sp>
        <p:nvSpPr>
          <p:cNvPr id="211972" name="Text Box 4"/>
          <p:cNvSpPr txBox="1">
            <a:spLocks noChangeArrowheads="1"/>
          </p:cNvSpPr>
          <p:nvPr/>
        </p:nvSpPr>
        <p:spPr bwMode="auto">
          <a:xfrm>
            <a:off x="5148263" y="3644900"/>
            <a:ext cx="2520950" cy="595313"/>
          </a:xfrm>
          <a:prstGeom prst="rect">
            <a:avLst/>
          </a:prstGeom>
          <a:solidFill>
            <a:srgbClr val="FFFF00"/>
          </a:solidFill>
          <a:ln w="15875">
            <a:solidFill>
              <a:schemeClr val="tx1"/>
            </a:solidFill>
            <a:miter lim="800000"/>
            <a:headEnd/>
            <a:tailEnd/>
          </a:ln>
        </p:spPr>
        <p:txBody>
          <a:bodyPr>
            <a:spAutoFit/>
          </a:bodyPr>
          <a:lstStyle/>
          <a:p>
            <a:pPr algn="ctr">
              <a:spcBef>
                <a:spcPct val="50000"/>
              </a:spcBef>
            </a:pPr>
            <a:r>
              <a:rPr lang="fr-FR" sz="3200" b="1">
                <a:latin typeface="Book Antiqua" pitchFamily="18" charset="0"/>
              </a:rPr>
              <a:t>Entreprises</a:t>
            </a:r>
          </a:p>
        </p:txBody>
      </p:sp>
      <p:grpSp>
        <p:nvGrpSpPr>
          <p:cNvPr id="2" name="Group 5"/>
          <p:cNvGrpSpPr>
            <a:grpSpLocks/>
          </p:cNvGrpSpPr>
          <p:nvPr/>
        </p:nvGrpSpPr>
        <p:grpSpPr bwMode="auto">
          <a:xfrm>
            <a:off x="2771775" y="2133600"/>
            <a:ext cx="3095625" cy="1511300"/>
            <a:chOff x="1746" y="1344"/>
            <a:chExt cx="1950" cy="952"/>
          </a:xfrm>
        </p:grpSpPr>
        <p:sp>
          <p:nvSpPr>
            <p:cNvPr id="99360" name="Line 6"/>
            <p:cNvSpPr>
              <a:spLocks noChangeShapeType="1"/>
            </p:cNvSpPr>
            <p:nvPr/>
          </p:nvSpPr>
          <p:spPr bwMode="auto">
            <a:xfrm flipV="1">
              <a:off x="1746" y="1344"/>
              <a:ext cx="0" cy="952"/>
            </a:xfrm>
            <a:prstGeom prst="line">
              <a:avLst/>
            </a:prstGeom>
            <a:noFill/>
            <a:ln w="76200">
              <a:solidFill>
                <a:srgbClr val="FF0000"/>
              </a:solidFill>
              <a:round/>
              <a:headEnd/>
              <a:tailEnd/>
            </a:ln>
          </p:spPr>
          <p:txBody>
            <a:bodyPr wrap="none" anchor="ctr"/>
            <a:lstStyle/>
            <a:p>
              <a:endParaRPr lang="fr-FR"/>
            </a:p>
          </p:txBody>
        </p:sp>
        <p:sp>
          <p:nvSpPr>
            <p:cNvPr id="99361" name="Line 7"/>
            <p:cNvSpPr>
              <a:spLocks noChangeShapeType="1"/>
            </p:cNvSpPr>
            <p:nvPr/>
          </p:nvSpPr>
          <p:spPr bwMode="auto">
            <a:xfrm>
              <a:off x="1746" y="1344"/>
              <a:ext cx="1950" cy="0"/>
            </a:xfrm>
            <a:prstGeom prst="line">
              <a:avLst/>
            </a:prstGeom>
            <a:noFill/>
            <a:ln w="76200">
              <a:solidFill>
                <a:srgbClr val="FF0000"/>
              </a:solidFill>
              <a:round/>
              <a:headEnd/>
              <a:tailEnd/>
            </a:ln>
          </p:spPr>
          <p:txBody>
            <a:bodyPr wrap="none" anchor="ctr"/>
            <a:lstStyle/>
            <a:p>
              <a:endParaRPr lang="fr-FR"/>
            </a:p>
          </p:txBody>
        </p:sp>
        <p:sp>
          <p:nvSpPr>
            <p:cNvPr id="99362" name="Line 8"/>
            <p:cNvSpPr>
              <a:spLocks noChangeShapeType="1"/>
            </p:cNvSpPr>
            <p:nvPr/>
          </p:nvSpPr>
          <p:spPr bwMode="auto">
            <a:xfrm>
              <a:off x="3696" y="1344"/>
              <a:ext cx="0" cy="952"/>
            </a:xfrm>
            <a:prstGeom prst="line">
              <a:avLst/>
            </a:prstGeom>
            <a:noFill/>
            <a:ln w="76200">
              <a:solidFill>
                <a:srgbClr val="FF0000"/>
              </a:solidFill>
              <a:round/>
              <a:headEnd/>
              <a:tailEnd type="triangle" w="med" len="med"/>
            </a:ln>
          </p:spPr>
          <p:txBody>
            <a:bodyPr wrap="none" anchor="ctr"/>
            <a:lstStyle/>
            <a:p>
              <a:endParaRPr lang="fr-FR"/>
            </a:p>
          </p:txBody>
        </p:sp>
      </p:grpSp>
      <p:grpSp>
        <p:nvGrpSpPr>
          <p:cNvPr id="3" name="Group 9"/>
          <p:cNvGrpSpPr>
            <a:grpSpLocks/>
          </p:cNvGrpSpPr>
          <p:nvPr/>
        </p:nvGrpSpPr>
        <p:grpSpPr bwMode="auto">
          <a:xfrm rot="10800000">
            <a:off x="2771775" y="4292600"/>
            <a:ext cx="3095625" cy="1511300"/>
            <a:chOff x="1746" y="1344"/>
            <a:chExt cx="1950" cy="952"/>
          </a:xfrm>
        </p:grpSpPr>
        <p:sp>
          <p:nvSpPr>
            <p:cNvPr id="99357" name="Line 10"/>
            <p:cNvSpPr>
              <a:spLocks noChangeShapeType="1"/>
            </p:cNvSpPr>
            <p:nvPr/>
          </p:nvSpPr>
          <p:spPr bwMode="auto">
            <a:xfrm flipV="1">
              <a:off x="1746" y="1344"/>
              <a:ext cx="0" cy="952"/>
            </a:xfrm>
            <a:prstGeom prst="line">
              <a:avLst/>
            </a:prstGeom>
            <a:noFill/>
            <a:ln w="76200">
              <a:solidFill>
                <a:srgbClr val="FF0000"/>
              </a:solidFill>
              <a:round/>
              <a:headEnd/>
              <a:tailEnd/>
            </a:ln>
          </p:spPr>
          <p:txBody>
            <a:bodyPr wrap="none" anchor="ctr"/>
            <a:lstStyle/>
            <a:p>
              <a:endParaRPr lang="fr-FR"/>
            </a:p>
          </p:txBody>
        </p:sp>
        <p:sp>
          <p:nvSpPr>
            <p:cNvPr id="99358" name="Line 11"/>
            <p:cNvSpPr>
              <a:spLocks noChangeShapeType="1"/>
            </p:cNvSpPr>
            <p:nvPr/>
          </p:nvSpPr>
          <p:spPr bwMode="auto">
            <a:xfrm>
              <a:off x="1746" y="1344"/>
              <a:ext cx="1950" cy="0"/>
            </a:xfrm>
            <a:prstGeom prst="line">
              <a:avLst/>
            </a:prstGeom>
            <a:noFill/>
            <a:ln w="76200">
              <a:solidFill>
                <a:srgbClr val="FF0000"/>
              </a:solidFill>
              <a:round/>
              <a:headEnd/>
              <a:tailEnd/>
            </a:ln>
          </p:spPr>
          <p:txBody>
            <a:bodyPr wrap="none" anchor="ctr"/>
            <a:lstStyle/>
            <a:p>
              <a:endParaRPr lang="fr-FR"/>
            </a:p>
          </p:txBody>
        </p:sp>
        <p:sp>
          <p:nvSpPr>
            <p:cNvPr id="99359" name="Line 12"/>
            <p:cNvSpPr>
              <a:spLocks noChangeShapeType="1"/>
            </p:cNvSpPr>
            <p:nvPr/>
          </p:nvSpPr>
          <p:spPr bwMode="auto">
            <a:xfrm>
              <a:off x="3696" y="1344"/>
              <a:ext cx="0" cy="952"/>
            </a:xfrm>
            <a:prstGeom prst="line">
              <a:avLst/>
            </a:prstGeom>
            <a:noFill/>
            <a:ln w="76200">
              <a:solidFill>
                <a:srgbClr val="FF0000"/>
              </a:solidFill>
              <a:round/>
              <a:headEnd/>
              <a:tailEnd type="triangle" w="med" len="med"/>
            </a:ln>
          </p:spPr>
          <p:txBody>
            <a:bodyPr wrap="none" anchor="ctr"/>
            <a:lstStyle/>
            <a:p>
              <a:endParaRPr lang="fr-FR"/>
            </a:p>
          </p:txBody>
        </p:sp>
      </p:grpSp>
      <p:grpSp>
        <p:nvGrpSpPr>
          <p:cNvPr id="4" name="Group 13"/>
          <p:cNvGrpSpPr>
            <a:grpSpLocks/>
          </p:cNvGrpSpPr>
          <p:nvPr/>
        </p:nvGrpSpPr>
        <p:grpSpPr bwMode="auto">
          <a:xfrm flipH="1">
            <a:off x="1763713" y="1773238"/>
            <a:ext cx="5040312" cy="1800225"/>
            <a:chOff x="1746" y="1344"/>
            <a:chExt cx="1950" cy="952"/>
          </a:xfrm>
        </p:grpSpPr>
        <p:sp>
          <p:nvSpPr>
            <p:cNvPr id="99354" name="Line 14"/>
            <p:cNvSpPr>
              <a:spLocks noChangeShapeType="1"/>
            </p:cNvSpPr>
            <p:nvPr/>
          </p:nvSpPr>
          <p:spPr bwMode="auto">
            <a:xfrm flipV="1">
              <a:off x="1746" y="1344"/>
              <a:ext cx="0" cy="952"/>
            </a:xfrm>
            <a:prstGeom prst="line">
              <a:avLst/>
            </a:prstGeom>
            <a:noFill/>
            <a:ln w="76200">
              <a:solidFill>
                <a:srgbClr val="00FF00"/>
              </a:solidFill>
              <a:round/>
              <a:headEnd/>
              <a:tailEnd/>
            </a:ln>
          </p:spPr>
          <p:txBody>
            <a:bodyPr wrap="none" anchor="ctr"/>
            <a:lstStyle/>
            <a:p>
              <a:endParaRPr lang="fr-FR"/>
            </a:p>
          </p:txBody>
        </p:sp>
        <p:sp>
          <p:nvSpPr>
            <p:cNvPr id="99355" name="Line 15"/>
            <p:cNvSpPr>
              <a:spLocks noChangeShapeType="1"/>
            </p:cNvSpPr>
            <p:nvPr/>
          </p:nvSpPr>
          <p:spPr bwMode="auto">
            <a:xfrm>
              <a:off x="1746" y="1344"/>
              <a:ext cx="1950" cy="0"/>
            </a:xfrm>
            <a:prstGeom prst="line">
              <a:avLst/>
            </a:prstGeom>
            <a:noFill/>
            <a:ln w="76200">
              <a:solidFill>
                <a:srgbClr val="00FF00"/>
              </a:solidFill>
              <a:round/>
              <a:headEnd/>
              <a:tailEnd/>
            </a:ln>
          </p:spPr>
          <p:txBody>
            <a:bodyPr wrap="none" anchor="ctr"/>
            <a:lstStyle/>
            <a:p>
              <a:endParaRPr lang="fr-FR"/>
            </a:p>
          </p:txBody>
        </p:sp>
        <p:sp>
          <p:nvSpPr>
            <p:cNvPr id="99356" name="Line 16"/>
            <p:cNvSpPr>
              <a:spLocks noChangeShapeType="1"/>
            </p:cNvSpPr>
            <p:nvPr/>
          </p:nvSpPr>
          <p:spPr bwMode="auto">
            <a:xfrm>
              <a:off x="3696" y="1344"/>
              <a:ext cx="0" cy="952"/>
            </a:xfrm>
            <a:prstGeom prst="line">
              <a:avLst/>
            </a:prstGeom>
            <a:noFill/>
            <a:ln w="76200">
              <a:solidFill>
                <a:srgbClr val="00FF00"/>
              </a:solidFill>
              <a:round/>
              <a:headEnd/>
              <a:tailEnd type="triangle" w="med" len="med"/>
            </a:ln>
          </p:spPr>
          <p:txBody>
            <a:bodyPr wrap="none" anchor="ctr"/>
            <a:lstStyle/>
            <a:p>
              <a:endParaRPr lang="fr-FR"/>
            </a:p>
          </p:txBody>
        </p:sp>
      </p:grpSp>
      <p:grpSp>
        <p:nvGrpSpPr>
          <p:cNvPr id="5" name="Group 17"/>
          <p:cNvGrpSpPr>
            <a:grpSpLocks/>
          </p:cNvGrpSpPr>
          <p:nvPr/>
        </p:nvGrpSpPr>
        <p:grpSpPr bwMode="auto">
          <a:xfrm rot="10800093" flipH="1">
            <a:off x="1785942" y="4286325"/>
            <a:ext cx="5040312" cy="1800225"/>
            <a:chOff x="1746" y="1344"/>
            <a:chExt cx="1950" cy="952"/>
          </a:xfrm>
        </p:grpSpPr>
        <p:sp>
          <p:nvSpPr>
            <p:cNvPr id="99351" name="Line 18"/>
            <p:cNvSpPr>
              <a:spLocks noChangeShapeType="1"/>
            </p:cNvSpPr>
            <p:nvPr/>
          </p:nvSpPr>
          <p:spPr bwMode="auto">
            <a:xfrm flipV="1">
              <a:off x="1746" y="1344"/>
              <a:ext cx="0" cy="952"/>
            </a:xfrm>
            <a:prstGeom prst="line">
              <a:avLst/>
            </a:prstGeom>
            <a:noFill/>
            <a:ln w="76200">
              <a:solidFill>
                <a:srgbClr val="00FF00"/>
              </a:solidFill>
              <a:round/>
              <a:headEnd/>
              <a:tailEnd/>
            </a:ln>
          </p:spPr>
          <p:txBody>
            <a:bodyPr wrap="none" anchor="ctr"/>
            <a:lstStyle/>
            <a:p>
              <a:endParaRPr lang="fr-FR"/>
            </a:p>
          </p:txBody>
        </p:sp>
        <p:sp>
          <p:nvSpPr>
            <p:cNvPr id="99352" name="Line 19"/>
            <p:cNvSpPr>
              <a:spLocks noChangeShapeType="1"/>
            </p:cNvSpPr>
            <p:nvPr/>
          </p:nvSpPr>
          <p:spPr bwMode="auto">
            <a:xfrm>
              <a:off x="1746" y="1344"/>
              <a:ext cx="1950" cy="0"/>
            </a:xfrm>
            <a:prstGeom prst="line">
              <a:avLst/>
            </a:prstGeom>
            <a:noFill/>
            <a:ln w="76200">
              <a:solidFill>
                <a:srgbClr val="00FF00"/>
              </a:solidFill>
              <a:round/>
              <a:headEnd/>
              <a:tailEnd/>
            </a:ln>
          </p:spPr>
          <p:txBody>
            <a:bodyPr wrap="none" anchor="ctr"/>
            <a:lstStyle/>
            <a:p>
              <a:endParaRPr lang="fr-FR"/>
            </a:p>
          </p:txBody>
        </p:sp>
        <p:sp>
          <p:nvSpPr>
            <p:cNvPr id="99353" name="Line 20"/>
            <p:cNvSpPr>
              <a:spLocks noChangeShapeType="1"/>
            </p:cNvSpPr>
            <p:nvPr/>
          </p:nvSpPr>
          <p:spPr bwMode="auto">
            <a:xfrm>
              <a:off x="3696" y="1344"/>
              <a:ext cx="0" cy="952"/>
            </a:xfrm>
            <a:prstGeom prst="line">
              <a:avLst/>
            </a:prstGeom>
            <a:noFill/>
            <a:ln w="76200">
              <a:solidFill>
                <a:srgbClr val="00FF00"/>
              </a:solidFill>
              <a:round/>
              <a:headEnd/>
              <a:tailEnd type="triangle" w="med" len="med"/>
            </a:ln>
          </p:spPr>
          <p:txBody>
            <a:bodyPr wrap="none" anchor="ctr"/>
            <a:lstStyle/>
            <a:p>
              <a:endParaRPr lang="fr-FR"/>
            </a:p>
          </p:txBody>
        </p:sp>
      </p:grpSp>
      <p:sp>
        <p:nvSpPr>
          <p:cNvPr id="211989" name="Text Box 21"/>
          <p:cNvSpPr txBox="1">
            <a:spLocks noChangeArrowheads="1"/>
          </p:cNvSpPr>
          <p:nvPr/>
        </p:nvSpPr>
        <p:spPr bwMode="auto">
          <a:xfrm>
            <a:off x="3810000" y="5300663"/>
            <a:ext cx="1358065" cy="584775"/>
          </a:xfrm>
          <a:prstGeom prst="rect">
            <a:avLst/>
          </a:prstGeom>
          <a:noFill/>
          <a:ln w="12700">
            <a:noFill/>
            <a:miter lim="800000"/>
            <a:headEnd/>
            <a:tailEnd/>
          </a:ln>
        </p:spPr>
        <p:txBody>
          <a:bodyPr wrap="none">
            <a:spAutoFit/>
          </a:bodyPr>
          <a:lstStyle/>
          <a:p>
            <a:pPr algn="ctr"/>
            <a:r>
              <a:rPr lang="fr-FR" sz="3200" b="1" dirty="0">
                <a:solidFill>
                  <a:srgbClr val="C00000"/>
                </a:solidFill>
                <a:latin typeface="Book Antiqua" pitchFamily="18" charset="0"/>
              </a:rPr>
              <a:t>B &amp; S</a:t>
            </a:r>
            <a:r>
              <a:rPr lang="fr-FR" sz="3200" dirty="0">
                <a:solidFill>
                  <a:srgbClr val="FF9900"/>
                </a:solidFill>
                <a:latin typeface="Book Antiqua" pitchFamily="18" charset="0"/>
              </a:rPr>
              <a:t> </a:t>
            </a:r>
          </a:p>
        </p:txBody>
      </p:sp>
      <p:sp>
        <p:nvSpPr>
          <p:cNvPr id="211990" name="Text Box 22"/>
          <p:cNvSpPr txBox="1">
            <a:spLocks noChangeArrowheads="1"/>
          </p:cNvSpPr>
          <p:nvPr/>
        </p:nvSpPr>
        <p:spPr bwMode="auto">
          <a:xfrm>
            <a:off x="3617913" y="2205038"/>
            <a:ext cx="1530350" cy="584200"/>
          </a:xfrm>
          <a:prstGeom prst="rect">
            <a:avLst/>
          </a:prstGeom>
          <a:noFill/>
          <a:ln w="12700">
            <a:noFill/>
            <a:miter lim="800000"/>
            <a:headEnd/>
            <a:tailEnd/>
          </a:ln>
        </p:spPr>
        <p:txBody>
          <a:bodyPr wrap="none">
            <a:spAutoFit/>
          </a:bodyPr>
          <a:lstStyle/>
          <a:p>
            <a:pPr algn="ctr"/>
            <a:r>
              <a:rPr lang="fr-FR" sz="3200" b="1">
                <a:solidFill>
                  <a:srgbClr val="C00000"/>
                </a:solidFill>
                <a:latin typeface="Book Antiqua" pitchFamily="18" charset="0"/>
              </a:rPr>
              <a:t>Travail</a:t>
            </a:r>
          </a:p>
        </p:txBody>
      </p:sp>
      <p:sp>
        <p:nvSpPr>
          <p:cNvPr id="211991" name="Text Box 23"/>
          <p:cNvSpPr txBox="1">
            <a:spLocks noChangeArrowheads="1"/>
          </p:cNvSpPr>
          <p:nvPr/>
        </p:nvSpPr>
        <p:spPr bwMode="auto">
          <a:xfrm>
            <a:off x="3095625" y="5921375"/>
            <a:ext cx="2973388" cy="584200"/>
          </a:xfrm>
          <a:prstGeom prst="rect">
            <a:avLst/>
          </a:prstGeom>
          <a:noFill/>
          <a:ln w="12700">
            <a:noFill/>
            <a:miter lim="800000"/>
            <a:headEnd/>
            <a:tailEnd/>
          </a:ln>
        </p:spPr>
        <p:txBody>
          <a:bodyPr wrap="none">
            <a:spAutoFit/>
          </a:bodyPr>
          <a:lstStyle/>
          <a:p>
            <a:pPr algn="ctr"/>
            <a:r>
              <a:rPr lang="fr-FR" sz="3200" b="1" dirty="0">
                <a:solidFill>
                  <a:srgbClr val="000099"/>
                </a:solidFill>
                <a:latin typeface="Book Antiqua" pitchFamily="18" charset="0"/>
              </a:rPr>
              <a:t>Dépenses (</a:t>
            </a:r>
            <a:r>
              <a:rPr lang="fr-FR" sz="3200" b="1" dirty="0" err="1">
                <a:solidFill>
                  <a:srgbClr val="000099"/>
                </a:solidFill>
                <a:latin typeface="Book Antiqua" pitchFamily="18" charset="0"/>
              </a:rPr>
              <a:t>Dh</a:t>
            </a:r>
            <a:r>
              <a:rPr lang="fr-FR" sz="3200" b="1" dirty="0">
                <a:solidFill>
                  <a:srgbClr val="000099"/>
                </a:solidFill>
                <a:latin typeface="Book Antiqua" pitchFamily="18" charset="0"/>
              </a:rPr>
              <a:t>)</a:t>
            </a:r>
          </a:p>
        </p:txBody>
      </p:sp>
      <p:sp>
        <p:nvSpPr>
          <p:cNvPr id="211992" name="Text Box 24"/>
          <p:cNvSpPr txBox="1">
            <a:spLocks noChangeArrowheads="1"/>
          </p:cNvSpPr>
          <p:nvPr/>
        </p:nvSpPr>
        <p:spPr bwMode="auto">
          <a:xfrm>
            <a:off x="3117850" y="1196975"/>
            <a:ext cx="2586038" cy="584200"/>
          </a:xfrm>
          <a:prstGeom prst="rect">
            <a:avLst/>
          </a:prstGeom>
          <a:noFill/>
          <a:ln w="12700">
            <a:noFill/>
            <a:miter lim="800000"/>
            <a:headEnd/>
            <a:tailEnd/>
          </a:ln>
        </p:spPr>
        <p:txBody>
          <a:bodyPr wrap="none">
            <a:spAutoFit/>
          </a:bodyPr>
          <a:lstStyle/>
          <a:p>
            <a:pPr algn="ctr"/>
            <a:r>
              <a:rPr lang="fr-FR" sz="3200" b="1" dirty="0">
                <a:solidFill>
                  <a:srgbClr val="000099"/>
                </a:solidFill>
                <a:latin typeface="Book Antiqua" pitchFamily="18" charset="0"/>
              </a:rPr>
              <a:t>Revenu (</a:t>
            </a:r>
            <a:r>
              <a:rPr lang="fr-FR" sz="3200" b="1" dirty="0" err="1">
                <a:solidFill>
                  <a:srgbClr val="000099"/>
                </a:solidFill>
                <a:latin typeface="Book Antiqua" pitchFamily="18" charset="0"/>
              </a:rPr>
              <a:t>Dh</a:t>
            </a:r>
            <a:r>
              <a:rPr lang="fr-FR" sz="3200" b="1" dirty="0">
                <a:solidFill>
                  <a:srgbClr val="000099"/>
                </a:solidFill>
                <a:latin typeface="Book Antiqua" pitchFamily="18" charset="0"/>
              </a:rPr>
              <a:t>)</a:t>
            </a:r>
          </a:p>
        </p:txBody>
      </p:sp>
      <p:sp>
        <p:nvSpPr>
          <p:cNvPr id="211994" name="AutoShape 26"/>
          <p:cNvSpPr>
            <a:spLocks noChangeArrowheads="1"/>
          </p:cNvSpPr>
          <p:nvPr/>
        </p:nvSpPr>
        <p:spPr bwMode="auto">
          <a:xfrm>
            <a:off x="6804025" y="1989138"/>
            <a:ext cx="2160588" cy="1295400"/>
          </a:xfrm>
          <a:prstGeom prst="wedgeEllipseCallout">
            <a:avLst>
              <a:gd name="adj1" fmla="val -91588"/>
              <a:gd name="adj2" fmla="val -2204"/>
            </a:avLst>
          </a:prstGeom>
          <a:solidFill>
            <a:srgbClr val="FFCC00"/>
          </a:solidFill>
          <a:ln w="12700">
            <a:solidFill>
              <a:schemeClr val="tx1"/>
            </a:solidFill>
            <a:miter lim="800000"/>
            <a:headEnd/>
            <a:tailEnd/>
          </a:ln>
        </p:spPr>
        <p:txBody>
          <a:bodyPr anchor="ctr"/>
          <a:lstStyle/>
          <a:p>
            <a:pPr algn="ctr"/>
            <a:r>
              <a:rPr lang="fr-FR" b="1">
                <a:latin typeface="Book Antiqua" pitchFamily="18" charset="0"/>
              </a:rPr>
              <a:t>Flux de biens et de service</a:t>
            </a:r>
          </a:p>
        </p:txBody>
      </p:sp>
      <p:grpSp>
        <p:nvGrpSpPr>
          <p:cNvPr id="7" name="Group 30"/>
          <p:cNvGrpSpPr>
            <a:grpSpLocks/>
          </p:cNvGrpSpPr>
          <p:nvPr/>
        </p:nvGrpSpPr>
        <p:grpSpPr bwMode="auto">
          <a:xfrm>
            <a:off x="179388" y="4292600"/>
            <a:ext cx="1441450" cy="1223963"/>
            <a:chOff x="158" y="981"/>
            <a:chExt cx="908" cy="771"/>
          </a:xfrm>
        </p:grpSpPr>
        <p:sp>
          <p:nvSpPr>
            <p:cNvPr id="99347" name="AutoShape 31"/>
            <p:cNvSpPr>
              <a:spLocks noChangeArrowheads="1"/>
            </p:cNvSpPr>
            <p:nvPr/>
          </p:nvSpPr>
          <p:spPr bwMode="auto">
            <a:xfrm>
              <a:off x="158" y="981"/>
              <a:ext cx="908" cy="771"/>
            </a:xfrm>
            <a:prstGeom prst="wedgeRectCallout">
              <a:avLst>
                <a:gd name="adj1" fmla="val 54296"/>
                <a:gd name="adj2" fmla="val 73347"/>
              </a:avLst>
            </a:prstGeom>
            <a:solidFill>
              <a:schemeClr val="accent1"/>
            </a:solidFill>
            <a:ln w="12700">
              <a:solidFill>
                <a:schemeClr val="tx1"/>
              </a:solidFill>
              <a:miter lim="800000"/>
              <a:headEnd/>
              <a:tailEnd/>
            </a:ln>
          </p:spPr>
          <p:txBody>
            <a:bodyPr anchor="ctr"/>
            <a:lstStyle/>
            <a:p>
              <a:pPr algn="ctr"/>
              <a:endParaRPr lang="fr-FR" sz="3200">
                <a:latin typeface="Book Antiqua" pitchFamily="18" charset="0"/>
              </a:endParaRPr>
            </a:p>
          </p:txBody>
        </p:sp>
        <p:sp>
          <p:nvSpPr>
            <p:cNvPr id="99348" name="Text Box 32"/>
            <p:cNvSpPr txBox="1">
              <a:spLocks noChangeArrowheads="1"/>
            </p:cNvSpPr>
            <p:nvPr/>
          </p:nvSpPr>
          <p:spPr bwMode="auto">
            <a:xfrm>
              <a:off x="158" y="1207"/>
              <a:ext cx="851" cy="407"/>
            </a:xfrm>
            <a:prstGeom prst="rect">
              <a:avLst/>
            </a:prstGeom>
            <a:noFill/>
            <a:ln w="12700">
              <a:noFill/>
              <a:miter lim="800000"/>
              <a:headEnd/>
              <a:tailEnd/>
            </a:ln>
          </p:spPr>
          <p:txBody>
            <a:bodyPr wrap="none">
              <a:spAutoFit/>
            </a:bodyPr>
            <a:lstStyle/>
            <a:p>
              <a:pPr algn="ctr"/>
              <a:r>
                <a:rPr lang="fr-FR" b="1">
                  <a:latin typeface="Book Antiqua" pitchFamily="18" charset="0"/>
                </a:rPr>
                <a:t>Flux </a:t>
              </a:r>
            </a:p>
            <a:p>
              <a:pPr algn="ctr"/>
              <a:r>
                <a:rPr lang="fr-FR" b="1">
                  <a:latin typeface="Book Antiqua" pitchFamily="18" charset="0"/>
                </a:rPr>
                <a:t>monétaires</a:t>
              </a:r>
            </a:p>
          </p:txBody>
        </p:sp>
      </p:grpSp>
    </p:spTree>
    <p:extLst>
      <p:ext uri="{BB962C8B-B14F-4D97-AF65-F5344CB8AC3E}">
        <p14:creationId xmlns:p14="http://schemas.microsoft.com/office/powerpoint/2010/main" val="385070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slide(fromBottom)">
                                      <p:cBhvr>
                                        <p:cTn id="7" dur="500"/>
                                        <p:tgtEl>
                                          <p:spTgt spid="21197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1972"/>
                                        </p:tgtEl>
                                        <p:attrNameLst>
                                          <p:attrName>style.visibility</p:attrName>
                                        </p:attrNameLst>
                                      </p:cBhvr>
                                      <p:to>
                                        <p:strVal val="visible"/>
                                      </p:to>
                                    </p:set>
                                    <p:animEffect transition="in" filter="slide(fromBottom)">
                                      <p:cBhvr>
                                        <p:cTn id="10" dur="500"/>
                                        <p:tgtEl>
                                          <p:spTgt spid="211972"/>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strVal val="#ppt_w*0.70"/>
                                          </p:val>
                                        </p:tav>
                                        <p:tav tm="100000">
                                          <p:val>
                                            <p:strVal val="#ppt_w"/>
                                          </p:val>
                                        </p:tav>
                                      </p:tavLst>
                                    </p:anim>
                                    <p:anim calcmode="lin" valueType="num">
                                      <p:cBhvr>
                                        <p:cTn id="16" dur="1000" fill="hold"/>
                                        <p:tgtEl>
                                          <p:spTgt spid="2"/>
                                        </p:tgtEl>
                                        <p:attrNameLst>
                                          <p:attrName>ppt_h</p:attrName>
                                        </p:attrNameLst>
                                      </p:cBhvr>
                                      <p:tavLst>
                                        <p:tav tm="0">
                                          <p:val>
                                            <p:strVal val="#ppt_h"/>
                                          </p:val>
                                        </p:tav>
                                        <p:tav tm="100000">
                                          <p:val>
                                            <p:strVal val="#ppt_h"/>
                                          </p:val>
                                        </p:tav>
                                      </p:tavLst>
                                    </p:anim>
                                    <p:animEffect transition="in" filter="fade">
                                      <p:cBhvr>
                                        <p:cTn id="17" dur="1000"/>
                                        <p:tgtEl>
                                          <p:spTgt spid="2"/>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11990"/>
                                        </p:tgtEl>
                                        <p:attrNameLst>
                                          <p:attrName>style.visibility</p:attrName>
                                        </p:attrNameLst>
                                      </p:cBhvr>
                                      <p:to>
                                        <p:strVal val="visible"/>
                                      </p:to>
                                    </p:set>
                                    <p:animEffect transition="in" filter="slide(fromBottom)">
                                      <p:cBhvr>
                                        <p:cTn id="20" dur="500"/>
                                        <p:tgtEl>
                                          <p:spTgt spid="211990"/>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strVal val="#ppt_w*0.70"/>
                                          </p:val>
                                        </p:tav>
                                        <p:tav tm="100000">
                                          <p:val>
                                            <p:strVal val="#ppt_w"/>
                                          </p:val>
                                        </p:tav>
                                      </p:tavLst>
                                    </p:anim>
                                    <p:anim calcmode="lin" valueType="num">
                                      <p:cBhvr>
                                        <p:cTn id="26" dur="1000" fill="hold"/>
                                        <p:tgtEl>
                                          <p:spTgt spid="4"/>
                                        </p:tgtEl>
                                        <p:attrNameLst>
                                          <p:attrName>ppt_h</p:attrName>
                                        </p:attrNameLst>
                                      </p:cBhvr>
                                      <p:tavLst>
                                        <p:tav tm="0">
                                          <p:val>
                                            <p:strVal val="#ppt_h"/>
                                          </p:val>
                                        </p:tav>
                                        <p:tav tm="100000">
                                          <p:val>
                                            <p:strVal val="#ppt_h"/>
                                          </p:val>
                                        </p:tav>
                                      </p:tavLst>
                                    </p:anim>
                                    <p:animEffect transition="in" filter="fade">
                                      <p:cBhvr>
                                        <p:cTn id="27" dur="1000"/>
                                        <p:tgtEl>
                                          <p:spTgt spid="4"/>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11992"/>
                                        </p:tgtEl>
                                        <p:attrNameLst>
                                          <p:attrName>style.visibility</p:attrName>
                                        </p:attrNameLst>
                                      </p:cBhvr>
                                      <p:to>
                                        <p:strVal val="visible"/>
                                      </p:to>
                                    </p:set>
                                    <p:animEffect transition="in" filter="slide(fromBottom)">
                                      <p:cBhvr>
                                        <p:cTn id="30" dur="500"/>
                                        <p:tgtEl>
                                          <p:spTgt spid="211992"/>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ppt_w</p:attrName>
                                        </p:attrNameLst>
                                      </p:cBhvr>
                                      <p:tavLst>
                                        <p:tav tm="0">
                                          <p:val>
                                            <p:strVal val="#ppt_w*0.70"/>
                                          </p:val>
                                        </p:tav>
                                        <p:tav tm="100000">
                                          <p:val>
                                            <p:strVal val="#ppt_w"/>
                                          </p:val>
                                        </p:tav>
                                      </p:tavLst>
                                    </p:anim>
                                    <p:anim calcmode="lin" valueType="num">
                                      <p:cBhvr>
                                        <p:cTn id="36" dur="1000" fill="hold"/>
                                        <p:tgtEl>
                                          <p:spTgt spid="5"/>
                                        </p:tgtEl>
                                        <p:attrNameLst>
                                          <p:attrName>ppt_h</p:attrName>
                                        </p:attrNameLst>
                                      </p:cBhvr>
                                      <p:tavLst>
                                        <p:tav tm="0">
                                          <p:val>
                                            <p:strVal val="#ppt_h"/>
                                          </p:val>
                                        </p:tav>
                                        <p:tav tm="100000">
                                          <p:val>
                                            <p:strVal val="#ppt_h"/>
                                          </p:val>
                                        </p:tav>
                                      </p:tavLst>
                                    </p:anim>
                                    <p:animEffect transition="in" filter="fade">
                                      <p:cBhvr>
                                        <p:cTn id="37" dur="1000"/>
                                        <p:tgtEl>
                                          <p:spTgt spid="5"/>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211991"/>
                                        </p:tgtEl>
                                        <p:attrNameLst>
                                          <p:attrName>style.visibility</p:attrName>
                                        </p:attrNameLst>
                                      </p:cBhvr>
                                      <p:to>
                                        <p:strVal val="visible"/>
                                      </p:to>
                                    </p:set>
                                    <p:animEffect transition="in" filter="slide(fromBottom)">
                                      <p:cBhvr>
                                        <p:cTn id="40" dur="500"/>
                                        <p:tgtEl>
                                          <p:spTgt spid="211991"/>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p:cTn id="45" dur="1000" fill="hold"/>
                                        <p:tgtEl>
                                          <p:spTgt spid="3"/>
                                        </p:tgtEl>
                                        <p:attrNameLst>
                                          <p:attrName>ppt_w</p:attrName>
                                        </p:attrNameLst>
                                      </p:cBhvr>
                                      <p:tavLst>
                                        <p:tav tm="0">
                                          <p:val>
                                            <p:strVal val="#ppt_w*0.70"/>
                                          </p:val>
                                        </p:tav>
                                        <p:tav tm="100000">
                                          <p:val>
                                            <p:strVal val="#ppt_w"/>
                                          </p:val>
                                        </p:tav>
                                      </p:tavLst>
                                    </p:anim>
                                    <p:anim calcmode="lin" valueType="num">
                                      <p:cBhvr>
                                        <p:cTn id="46" dur="1000" fill="hold"/>
                                        <p:tgtEl>
                                          <p:spTgt spid="3"/>
                                        </p:tgtEl>
                                        <p:attrNameLst>
                                          <p:attrName>ppt_h</p:attrName>
                                        </p:attrNameLst>
                                      </p:cBhvr>
                                      <p:tavLst>
                                        <p:tav tm="0">
                                          <p:val>
                                            <p:strVal val="#ppt_h"/>
                                          </p:val>
                                        </p:tav>
                                        <p:tav tm="100000">
                                          <p:val>
                                            <p:strVal val="#ppt_h"/>
                                          </p:val>
                                        </p:tav>
                                      </p:tavLst>
                                    </p:anim>
                                    <p:animEffect transition="in" filter="fade">
                                      <p:cBhvr>
                                        <p:cTn id="47" dur="1000"/>
                                        <p:tgtEl>
                                          <p:spTgt spid="3"/>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211989"/>
                                        </p:tgtEl>
                                        <p:attrNameLst>
                                          <p:attrName>style.visibility</p:attrName>
                                        </p:attrNameLst>
                                      </p:cBhvr>
                                      <p:to>
                                        <p:strVal val="visible"/>
                                      </p:to>
                                    </p:set>
                                    <p:animEffect transition="in" filter="slide(fromBottom)">
                                      <p:cBhvr>
                                        <p:cTn id="50" dur="500"/>
                                        <p:tgtEl>
                                          <p:spTgt spid="211989"/>
                                        </p:tgtEl>
                                      </p:cBhvr>
                                    </p:animEffec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211994"/>
                                        </p:tgtEl>
                                        <p:attrNameLst>
                                          <p:attrName>style.visibility</p:attrName>
                                        </p:attrNameLst>
                                      </p:cBhvr>
                                      <p:to>
                                        <p:strVal val="visible"/>
                                      </p:to>
                                    </p:set>
                                    <p:animEffect transition="in" filter="diamond(in)">
                                      <p:cBhvr>
                                        <p:cTn id="55" dur="2000"/>
                                        <p:tgtEl>
                                          <p:spTgt spid="211994"/>
                                        </p:tgtEl>
                                      </p:cBhvr>
                                    </p:animEffect>
                                  </p:childTnLst>
                                </p:cTn>
                              </p:par>
                              <p:par>
                                <p:cTn id="56" presetID="13" presetClass="entr" presetSubtype="16"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plus(in)">
                                      <p:cBhvr>
                                        <p:cTn id="5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nimBg="1"/>
      <p:bldP spid="211972" grpId="0" animBg="1"/>
      <p:bldP spid="211989" grpId="0"/>
      <p:bldP spid="211990" grpId="0"/>
      <p:bldP spid="211991" grpId="0"/>
      <p:bldP spid="211992" grpId="0"/>
      <p:bldP spid="2119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0" y="1747838"/>
            <a:ext cx="9144000" cy="4824412"/>
          </a:xfrm>
        </p:spPr>
        <p:txBody>
          <a:bodyPr/>
          <a:lstStyle/>
          <a:p>
            <a:pPr algn="just">
              <a:buFont typeface="Wingdings" pitchFamily="2" charset="2"/>
              <a:buChar char="v"/>
            </a:pPr>
            <a:r>
              <a:rPr lang="fr-FR" sz="2400" b="1" dirty="0"/>
              <a:t>Ce schéma met en évidence deux types de flux : les flux réels et les flux monétaires. </a:t>
            </a:r>
          </a:p>
          <a:p>
            <a:pPr>
              <a:buFontTx/>
              <a:buNone/>
            </a:pPr>
            <a:endParaRPr lang="fr-FR" sz="2400" b="1" dirty="0"/>
          </a:p>
          <a:p>
            <a:pPr>
              <a:buFont typeface="Wingdings" pitchFamily="2" charset="2"/>
              <a:buChar char="Ø"/>
            </a:pPr>
            <a:r>
              <a:rPr lang="fr-FR" sz="2400" b="1" dirty="0">
                <a:solidFill>
                  <a:srgbClr val="000099"/>
                </a:solidFill>
              </a:rPr>
              <a:t>Flux réels : </a:t>
            </a:r>
            <a:r>
              <a:rPr lang="fr-FR" sz="2400" b="1" dirty="0"/>
              <a:t>Travail et Production. </a:t>
            </a:r>
          </a:p>
          <a:p>
            <a:pPr>
              <a:buFont typeface="Wingdings" pitchFamily="2" charset="2"/>
              <a:buNone/>
            </a:pPr>
            <a:r>
              <a:rPr lang="fr-FR" sz="2400" b="1" dirty="0"/>
              <a:t>	</a:t>
            </a:r>
          </a:p>
          <a:p>
            <a:pPr>
              <a:buFont typeface="Wingdings" pitchFamily="2" charset="2"/>
              <a:buChar char="Ø"/>
            </a:pPr>
            <a:r>
              <a:rPr lang="fr-FR" sz="2400" b="1" dirty="0">
                <a:solidFill>
                  <a:srgbClr val="000099"/>
                </a:solidFill>
              </a:rPr>
              <a:t>Flux monétaires : </a:t>
            </a:r>
            <a:r>
              <a:rPr lang="fr-FR" sz="2400" b="1" dirty="0"/>
              <a:t>Rémunération et  Dépenses de consommation. </a:t>
            </a:r>
          </a:p>
        </p:txBody>
      </p:sp>
    </p:spTree>
    <p:extLst>
      <p:ext uri="{BB962C8B-B14F-4D97-AF65-F5344CB8AC3E}">
        <p14:creationId xmlns:p14="http://schemas.microsoft.com/office/powerpoint/2010/main" val="400519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611560" y="476672"/>
            <a:ext cx="7772400" cy="766763"/>
          </a:xfrm>
        </p:spPr>
        <p:txBody>
          <a:bodyPr/>
          <a:lstStyle/>
          <a:p>
            <a:pPr algn="ctr"/>
            <a:r>
              <a:rPr lang="fr-FR" b="1" u="sng" dirty="0">
                <a:solidFill>
                  <a:srgbClr val="C00000"/>
                </a:solidFill>
              </a:rPr>
              <a:t>Quelques définitions</a:t>
            </a:r>
            <a:r>
              <a:rPr lang="fr-FR" dirty="0">
                <a:solidFill>
                  <a:srgbClr val="C00000"/>
                </a:solidFill>
              </a:rPr>
              <a:t> </a:t>
            </a:r>
          </a:p>
        </p:txBody>
      </p:sp>
      <p:sp>
        <p:nvSpPr>
          <p:cNvPr id="63492" name="Rectangle 3"/>
          <p:cNvSpPr>
            <a:spLocks noGrp="1" noChangeArrowheads="1"/>
          </p:cNvSpPr>
          <p:nvPr>
            <p:ph type="body" idx="1"/>
          </p:nvPr>
        </p:nvSpPr>
        <p:spPr>
          <a:xfrm>
            <a:off x="0" y="1988840"/>
            <a:ext cx="9144000" cy="4940598"/>
          </a:xfrm>
        </p:spPr>
        <p:txBody>
          <a:bodyPr/>
          <a:lstStyle/>
          <a:p>
            <a:pPr algn="just">
              <a:lnSpc>
                <a:spcPct val="90000"/>
              </a:lnSpc>
              <a:buClr>
                <a:srgbClr val="C00000"/>
              </a:buClr>
              <a:buSzPct val="110000"/>
              <a:buFont typeface="Wingdings" pitchFamily="2" charset="2"/>
              <a:buChar char="Ø"/>
            </a:pPr>
            <a:r>
              <a:rPr lang="fr-FR" b="1" i="1" dirty="0"/>
              <a:t> </a:t>
            </a:r>
            <a:r>
              <a:rPr lang="fr-FR" sz="2400" b="1" u="sng" dirty="0">
                <a:solidFill>
                  <a:srgbClr val="002060"/>
                </a:solidFill>
              </a:rPr>
              <a:t>Unité institutionnelle</a:t>
            </a:r>
            <a:r>
              <a:rPr lang="fr-FR" sz="2400" b="1" dirty="0">
                <a:solidFill>
                  <a:srgbClr val="002060"/>
                </a:solidFill>
              </a:rPr>
              <a:t> : </a:t>
            </a:r>
            <a:r>
              <a:rPr lang="fr-FR" sz="2400" b="1" dirty="0"/>
              <a:t>Terme utilisé en comptabilité nationale pour désigner un acteur économique ou un agent économique.</a:t>
            </a:r>
          </a:p>
          <a:p>
            <a:pPr>
              <a:lnSpc>
                <a:spcPct val="90000"/>
              </a:lnSpc>
              <a:buClr>
                <a:srgbClr val="C00000"/>
              </a:buClr>
              <a:buSzPct val="110000"/>
              <a:buFont typeface="Wingdings" pitchFamily="2" charset="2"/>
              <a:buChar char="Ø"/>
            </a:pPr>
            <a:endParaRPr lang="fr-FR" sz="2400" b="1" dirty="0"/>
          </a:p>
          <a:p>
            <a:pPr algn="just">
              <a:lnSpc>
                <a:spcPct val="90000"/>
              </a:lnSpc>
              <a:buClr>
                <a:srgbClr val="C00000"/>
              </a:buClr>
              <a:buSzPct val="110000"/>
              <a:buFont typeface="Wingdings" pitchFamily="2" charset="2"/>
              <a:buChar char="Ø"/>
            </a:pPr>
            <a:r>
              <a:rPr lang="fr-FR" sz="2400" b="1" dirty="0"/>
              <a:t> C’est un centre unique de décision autonome dans l’exercice de sa fonction économique principale pouvant être une personne physique ou morale (ou plusieurs).</a:t>
            </a:r>
          </a:p>
          <a:p>
            <a:pPr>
              <a:lnSpc>
                <a:spcPct val="90000"/>
              </a:lnSpc>
              <a:buFont typeface="Monotype Sorts" charset="2"/>
              <a:buNone/>
            </a:pPr>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0" y="1125538"/>
            <a:ext cx="9144000" cy="5399087"/>
          </a:xfrm>
        </p:spPr>
        <p:txBody>
          <a:bodyPr/>
          <a:lstStyle/>
          <a:p>
            <a:pPr>
              <a:lnSpc>
                <a:spcPct val="80000"/>
              </a:lnSpc>
            </a:pPr>
            <a:endParaRPr lang="fr-FR" sz="2800"/>
          </a:p>
          <a:p>
            <a:pPr algn="just">
              <a:lnSpc>
                <a:spcPct val="80000"/>
              </a:lnSpc>
            </a:pPr>
            <a:r>
              <a:rPr lang="fr-FR" sz="2400" b="1"/>
              <a:t>si l'on fait la somme de toutes les </a:t>
            </a:r>
            <a:r>
              <a:rPr lang="fr-FR" sz="2400" b="1" u="sng"/>
              <a:t>rémunérations perçues par tous les résidents,</a:t>
            </a:r>
            <a:r>
              <a:rPr lang="fr-FR" sz="2400" b="1"/>
              <a:t> le chiffre obtenu correspondra au </a:t>
            </a:r>
            <a:r>
              <a:rPr lang="fr-FR" sz="2400" b="1">
                <a:solidFill>
                  <a:srgbClr val="000099"/>
                </a:solidFill>
              </a:rPr>
              <a:t>revenu national (RN).</a:t>
            </a:r>
          </a:p>
          <a:p>
            <a:pPr algn="just">
              <a:lnSpc>
                <a:spcPct val="80000"/>
              </a:lnSpc>
              <a:buFontTx/>
              <a:buNone/>
            </a:pPr>
            <a:r>
              <a:rPr lang="fr-FR" sz="2400" b="1"/>
              <a:t> </a:t>
            </a:r>
          </a:p>
          <a:p>
            <a:pPr algn="just">
              <a:lnSpc>
                <a:spcPct val="80000"/>
              </a:lnSpc>
            </a:pPr>
            <a:r>
              <a:rPr lang="fr-FR" sz="2400" b="1"/>
              <a:t>Si l'on fait la somme de toutes les </a:t>
            </a:r>
            <a:r>
              <a:rPr lang="fr-FR" sz="2400" b="1" u="sng"/>
              <a:t>dépenses effectuées par tous les agents</a:t>
            </a:r>
            <a:r>
              <a:rPr lang="fr-FR" sz="2400" b="1"/>
              <a:t>, le chiffre obtenu correspondra à la </a:t>
            </a:r>
            <a:r>
              <a:rPr lang="fr-FR" sz="2400" b="1">
                <a:solidFill>
                  <a:srgbClr val="000099"/>
                </a:solidFill>
              </a:rPr>
              <a:t>dépense nationale (DN). </a:t>
            </a:r>
          </a:p>
          <a:p>
            <a:pPr algn="just">
              <a:lnSpc>
                <a:spcPct val="80000"/>
              </a:lnSpc>
            </a:pPr>
            <a:endParaRPr lang="fr-FR" sz="2400" b="1"/>
          </a:p>
          <a:p>
            <a:pPr algn="just">
              <a:lnSpc>
                <a:spcPct val="80000"/>
              </a:lnSpc>
            </a:pPr>
            <a:r>
              <a:rPr lang="fr-FR" sz="2400" b="1"/>
              <a:t>Si l'on fait la somme de toutes les </a:t>
            </a:r>
            <a:r>
              <a:rPr lang="fr-FR" sz="2400" b="1" u="sng"/>
              <a:t>productions en valeur réalisées par toutes les unités productives résidentes</a:t>
            </a:r>
            <a:r>
              <a:rPr lang="fr-FR" sz="2400" b="1"/>
              <a:t>, le chiffre obtenu correspondra au </a:t>
            </a:r>
            <a:r>
              <a:rPr lang="fr-FR" sz="2400" b="1">
                <a:solidFill>
                  <a:srgbClr val="000099"/>
                </a:solidFill>
              </a:rPr>
              <a:t>produit national (PN).</a:t>
            </a:r>
            <a:r>
              <a:rPr lang="fr-FR" sz="2400" b="1"/>
              <a:t> </a:t>
            </a:r>
          </a:p>
        </p:txBody>
      </p:sp>
    </p:spTree>
    <p:extLst>
      <p:ext uri="{BB962C8B-B14F-4D97-AF65-F5344CB8AC3E}">
        <p14:creationId xmlns:p14="http://schemas.microsoft.com/office/powerpoint/2010/main" val="144438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Espace réservé du contenu 2"/>
          <p:cNvSpPr>
            <a:spLocks noGrp="1"/>
          </p:cNvSpPr>
          <p:nvPr>
            <p:ph idx="1"/>
          </p:nvPr>
        </p:nvSpPr>
        <p:spPr>
          <a:xfrm>
            <a:off x="457200" y="1600200"/>
            <a:ext cx="8229600" cy="914400"/>
          </a:xfrm>
        </p:spPr>
        <p:txBody>
          <a:bodyPr/>
          <a:lstStyle/>
          <a:p>
            <a:pPr marL="0" indent="0" algn="just" eaLnBrk="1" hangingPunct="1">
              <a:buFont typeface="Arial" pitchFamily="34" charset="0"/>
              <a:buNone/>
            </a:pPr>
            <a:r>
              <a:rPr lang="fr-FR" sz="1900"/>
              <a:t>La production de biens et services par les entreprises permet de distribuer des revenus à tous ceux qui ont participé à la production</a:t>
            </a:r>
            <a:endParaRPr lang="en-US" sz="1900"/>
          </a:p>
        </p:txBody>
      </p:sp>
      <p:sp>
        <p:nvSpPr>
          <p:cNvPr id="102404" name="ZoneTexte 5"/>
          <p:cNvSpPr txBox="1">
            <a:spLocks noChangeArrowheads="1"/>
          </p:cNvSpPr>
          <p:nvPr/>
        </p:nvSpPr>
        <p:spPr bwMode="auto">
          <a:xfrm>
            <a:off x="1905000" y="2743200"/>
            <a:ext cx="4876800" cy="646113"/>
          </a:xfrm>
          <a:prstGeom prst="rect">
            <a:avLst/>
          </a:prstGeom>
          <a:noFill/>
          <a:ln w="9525">
            <a:solidFill>
              <a:schemeClr val="tx1"/>
            </a:solidFill>
            <a:prstDash val="dash"/>
            <a:miter lim="800000"/>
            <a:headEnd/>
            <a:tailEnd/>
          </a:ln>
        </p:spPr>
        <p:txBody>
          <a:bodyPr>
            <a:spAutoFit/>
          </a:bodyPr>
          <a:lstStyle/>
          <a:p>
            <a:pPr algn="ctr"/>
            <a:r>
              <a:rPr lang="fr-FR" b="1">
                <a:latin typeface="Calibri" pitchFamily="34" charset="0"/>
              </a:rPr>
              <a:t>Production nationale = Revenus distribués</a:t>
            </a:r>
          </a:p>
          <a:p>
            <a:pPr algn="ctr"/>
            <a:r>
              <a:rPr lang="fr-FR" b="1">
                <a:latin typeface="Calibri" pitchFamily="34" charset="0"/>
              </a:rPr>
              <a:t>P = R</a:t>
            </a:r>
            <a:endParaRPr lang="en-US" b="1">
              <a:latin typeface="Calibri" pitchFamily="34" charset="0"/>
            </a:endParaRPr>
          </a:p>
        </p:txBody>
      </p:sp>
      <p:sp>
        <p:nvSpPr>
          <p:cNvPr id="7" name="Espace réservé du contenu 2"/>
          <p:cNvSpPr txBox="1">
            <a:spLocks/>
          </p:cNvSpPr>
          <p:nvPr/>
        </p:nvSpPr>
        <p:spPr>
          <a:xfrm>
            <a:off x="457200" y="3810000"/>
            <a:ext cx="8229600" cy="914400"/>
          </a:xfrm>
          <a:prstGeom prst="rect">
            <a:avLst/>
          </a:prstGeom>
        </p:spPr>
        <p:txBody>
          <a:bodyPr>
            <a:normAutofit lnSpcReduction="10000"/>
          </a:bodyPr>
          <a:lstStyle/>
          <a:p>
            <a:pPr algn="just" fontAlgn="auto">
              <a:spcBef>
                <a:spcPct val="20000"/>
              </a:spcBef>
              <a:spcAft>
                <a:spcPts val="0"/>
              </a:spcAft>
              <a:buFont typeface="Arial" pitchFamily="34" charset="0"/>
              <a:buNone/>
              <a:defRPr/>
            </a:pPr>
            <a:r>
              <a:rPr lang="fr-FR" sz="1900" dirty="0">
                <a:latin typeface="+mn-lt"/>
                <a:cs typeface="+mn-cs"/>
              </a:rPr>
              <a:t>Si tous les revenus distribués sont dépensés sous forme d’achats de biens et de services, on a alors une égalité entre la production totale, les revenus et la consommation</a:t>
            </a:r>
            <a:endParaRPr lang="en-US" sz="1900" dirty="0">
              <a:latin typeface="+mn-lt"/>
              <a:cs typeface="+mn-cs"/>
            </a:endParaRPr>
          </a:p>
        </p:txBody>
      </p:sp>
      <p:sp>
        <p:nvSpPr>
          <p:cNvPr id="102406" name="ZoneTexte 7"/>
          <p:cNvSpPr txBox="1">
            <a:spLocks noChangeArrowheads="1"/>
          </p:cNvSpPr>
          <p:nvPr/>
        </p:nvSpPr>
        <p:spPr bwMode="auto">
          <a:xfrm>
            <a:off x="1905000" y="4840288"/>
            <a:ext cx="4876800" cy="369887"/>
          </a:xfrm>
          <a:prstGeom prst="rect">
            <a:avLst/>
          </a:prstGeom>
          <a:noFill/>
          <a:ln w="9525">
            <a:solidFill>
              <a:schemeClr val="tx1"/>
            </a:solidFill>
            <a:prstDash val="dash"/>
            <a:miter lim="800000"/>
            <a:headEnd/>
            <a:tailEnd/>
          </a:ln>
        </p:spPr>
        <p:txBody>
          <a:bodyPr>
            <a:spAutoFit/>
          </a:bodyPr>
          <a:lstStyle/>
          <a:p>
            <a:pPr algn="ctr"/>
            <a:r>
              <a:rPr lang="fr-FR" b="1">
                <a:latin typeface="Calibri" pitchFamily="34" charset="0"/>
              </a:rPr>
              <a:t>P = C = R</a:t>
            </a:r>
            <a:endParaRPr lang="en-US" b="1">
              <a:latin typeface="Calibri" pitchFamily="34" charset="0"/>
            </a:endParaRPr>
          </a:p>
        </p:txBody>
      </p:sp>
      <p:sp>
        <p:nvSpPr>
          <p:cNvPr id="102407" name="Espace réservé du contenu 2"/>
          <p:cNvSpPr txBox="1">
            <a:spLocks/>
          </p:cNvSpPr>
          <p:nvPr/>
        </p:nvSpPr>
        <p:spPr bwMode="auto">
          <a:xfrm>
            <a:off x="457200" y="5638800"/>
            <a:ext cx="8229600" cy="914400"/>
          </a:xfrm>
          <a:prstGeom prst="rect">
            <a:avLst/>
          </a:prstGeom>
          <a:noFill/>
          <a:ln w="9525">
            <a:noFill/>
            <a:miter lim="800000"/>
            <a:headEnd/>
            <a:tailEnd/>
          </a:ln>
        </p:spPr>
        <p:txBody>
          <a:bodyPr/>
          <a:lstStyle/>
          <a:p>
            <a:pPr algn="just">
              <a:spcBef>
                <a:spcPct val="20000"/>
              </a:spcBef>
              <a:buFont typeface="Arial" pitchFamily="34" charset="0"/>
              <a:buNone/>
            </a:pPr>
            <a:r>
              <a:rPr lang="fr-FR" sz="1900" dirty="0">
                <a:latin typeface="Calibri" pitchFamily="34" charset="0"/>
              </a:rPr>
              <a:t>En réalité, les entreprises réalisent des profits et investissent tandis que les ménages ne dépensent pas tout ce qu’ils gagnent.</a:t>
            </a:r>
            <a:endParaRPr lang="en-US" sz="1900" dirty="0">
              <a:latin typeface="Calibri" pitchFamily="34" charset="0"/>
            </a:endParaRPr>
          </a:p>
        </p:txBody>
      </p:sp>
    </p:spTree>
    <p:extLst>
      <p:ext uri="{BB962C8B-B14F-4D97-AF65-F5344CB8AC3E}">
        <p14:creationId xmlns:p14="http://schemas.microsoft.com/office/powerpoint/2010/main" val="2549829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u contenu 2"/>
          <p:cNvSpPr>
            <a:spLocks noGrp="1"/>
          </p:cNvSpPr>
          <p:nvPr>
            <p:ph idx="1"/>
          </p:nvPr>
        </p:nvSpPr>
        <p:spPr>
          <a:xfrm>
            <a:off x="457200" y="1600200"/>
            <a:ext cx="8229600" cy="762000"/>
          </a:xfrm>
        </p:spPr>
        <p:txBody>
          <a:bodyPr rtlCol="0">
            <a:normAutofit fontScale="92500"/>
          </a:bodyPr>
          <a:lstStyle/>
          <a:p>
            <a:pPr marL="0" indent="0" algn="just" eaLnBrk="1" fontAlgn="auto" hangingPunct="1">
              <a:spcAft>
                <a:spcPts val="0"/>
              </a:spcAft>
              <a:buFont typeface="Arial" charset="0"/>
              <a:buNone/>
              <a:defRPr/>
            </a:pPr>
            <a:r>
              <a:rPr lang="fr-FR" sz="1900"/>
              <a:t>La totalité du revenu national n’est pas affectée à la consommation puisqu’une partie de ce revenu est épargnée. </a:t>
            </a:r>
            <a:r>
              <a:rPr lang="fr-FR" sz="1900">
                <a:solidFill>
                  <a:schemeClr val="accent2"/>
                </a:solidFill>
              </a:rPr>
              <a:t>L’épargne (E) est la renonciation à la consommation.</a:t>
            </a:r>
            <a:endParaRPr lang="en-US" sz="1900">
              <a:solidFill>
                <a:schemeClr val="accent2"/>
              </a:solidFill>
            </a:endParaRPr>
          </a:p>
        </p:txBody>
      </p:sp>
      <p:sp>
        <p:nvSpPr>
          <p:cNvPr id="103427" name="ZoneTexte 4"/>
          <p:cNvSpPr txBox="1">
            <a:spLocks noChangeArrowheads="1"/>
          </p:cNvSpPr>
          <p:nvPr/>
        </p:nvSpPr>
        <p:spPr bwMode="auto">
          <a:xfrm>
            <a:off x="1905000" y="2667000"/>
            <a:ext cx="4876800" cy="369888"/>
          </a:xfrm>
          <a:prstGeom prst="rect">
            <a:avLst/>
          </a:prstGeom>
          <a:noFill/>
          <a:ln w="9525">
            <a:solidFill>
              <a:schemeClr val="tx1"/>
            </a:solidFill>
            <a:prstDash val="dash"/>
            <a:miter lim="800000"/>
            <a:headEnd/>
            <a:tailEnd/>
          </a:ln>
        </p:spPr>
        <p:txBody>
          <a:bodyPr>
            <a:spAutoFit/>
          </a:bodyPr>
          <a:lstStyle/>
          <a:p>
            <a:pPr algn="ctr"/>
            <a:r>
              <a:rPr lang="fr-FR" b="1">
                <a:latin typeface="Calibri" pitchFamily="34" charset="0"/>
              </a:rPr>
              <a:t>E = R – C ou R = C + E</a:t>
            </a:r>
            <a:endParaRPr lang="en-US" b="1">
              <a:latin typeface="Calibri" pitchFamily="34" charset="0"/>
            </a:endParaRPr>
          </a:p>
        </p:txBody>
      </p:sp>
      <p:sp>
        <p:nvSpPr>
          <p:cNvPr id="103428" name="Espace réservé du contenu 2"/>
          <p:cNvSpPr txBox="1">
            <a:spLocks/>
          </p:cNvSpPr>
          <p:nvPr/>
        </p:nvSpPr>
        <p:spPr bwMode="auto">
          <a:xfrm>
            <a:off x="457200" y="3352800"/>
            <a:ext cx="8229600" cy="990600"/>
          </a:xfrm>
          <a:prstGeom prst="rect">
            <a:avLst/>
          </a:prstGeom>
          <a:noFill/>
          <a:ln w="9525">
            <a:noFill/>
            <a:miter lim="800000"/>
            <a:headEnd/>
            <a:tailEnd/>
          </a:ln>
        </p:spPr>
        <p:txBody>
          <a:bodyPr/>
          <a:lstStyle/>
          <a:p>
            <a:pPr algn="just">
              <a:spcBef>
                <a:spcPct val="20000"/>
              </a:spcBef>
              <a:buFont typeface="Arial" pitchFamily="34" charset="0"/>
              <a:buNone/>
            </a:pPr>
            <a:r>
              <a:rPr lang="fr-FR" sz="1900" dirty="0">
                <a:latin typeface="Calibri" pitchFamily="34" charset="0"/>
              </a:rPr>
              <a:t>Les produits issus du processus de production, en plus de l’achat de biens intermédiaires, ont une autre affectation: acquisition de biens de productions (machines, équipements) ou investissements</a:t>
            </a:r>
            <a:endParaRPr lang="en-US" sz="1900" dirty="0">
              <a:latin typeface="Calibri" pitchFamily="34" charset="0"/>
            </a:endParaRPr>
          </a:p>
        </p:txBody>
      </p:sp>
      <p:sp>
        <p:nvSpPr>
          <p:cNvPr id="103429" name="ZoneTexte 6"/>
          <p:cNvSpPr txBox="1">
            <a:spLocks noChangeArrowheads="1"/>
          </p:cNvSpPr>
          <p:nvPr/>
        </p:nvSpPr>
        <p:spPr bwMode="auto">
          <a:xfrm>
            <a:off x="1857356" y="4357694"/>
            <a:ext cx="4876800" cy="369887"/>
          </a:xfrm>
          <a:prstGeom prst="rect">
            <a:avLst/>
          </a:prstGeom>
          <a:noFill/>
          <a:ln w="9525">
            <a:solidFill>
              <a:schemeClr val="tx1"/>
            </a:solidFill>
            <a:prstDash val="dash"/>
            <a:miter lim="800000"/>
            <a:headEnd/>
            <a:tailEnd/>
          </a:ln>
        </p:spPr>
        <p:txBody>
          <a:bodyPr>
            <a:spAutoFit/>
          </a:bodyPr>
          <a:lstStyle/>
          <a:p>
            <a:pPr algn="ctr"/>
            <a:r>
              <a:rPr lang="fr-FR" b="1">
                <a:latin typeface="Calibri" pitchFamily="34" charset="0"/>
              </a:rPr>
              <a:t>P = C + I</a:t>
            </a:r>
            <a:endParaRPr lang="en-US" b="1">
              <a:latin typeface="Calibri" pitchFamily="34" charset="0"/>
            </a:endParaRPr>
          </a:p>
        </p:txBody>
      </p:sp>
      <p:sp>
        <p:nvSpPr>
          <p:cNvPr id="103430" name="ZoneTexte 7"/>
          <p:cNvSpPr txBox="1">
            <a:spLocks noChangeArrowheads="1"/>
          </p:cNvSpPr>
          <p:nvPr/>
        </p:nvSpPr>
        <p:spPr bwMode="auto">
          <a:xfrm>
            <a:off x="1905000" y="5434013"/>
            <a:ext cx="4876800" cy="923925"/>
          </a:xfrm>
          <a:prstGeom prst="rect">
            <a:avLst/>
          </a:prstGeom>
          <a:noFill/>
          <a:ln w="9525">
            <a:solidFill>
              <a:schemeClr val="tx1"/>
            </a:solidFill>
            <a:prstDash val="dash"/>
            <a:miter lim="800000"/>
            <a:headEnd/>
            <a:tailEnd/>
          </a:ln>
        </p:spPr>
        <p:txBody>
          <a:bodyPr>
            <a:spAutoFit/>
          </a:bodyPr>
          <a:lstStyle/>
          <a:p>
            <a:pPr algn="ctr"/>
            <a:r>
              <a:rPr lang="fr-FR" b="1">
                <a:latin typeface="Calibri" pitchFamily="34" charset="0"/>
              </a:rPr>
              <a:t>P = R			</a:t>
            </a:r>
          </a:p>
          <a:p>
            <a:pPr algn="ctr"/>
            <a:r>
              <a:rPr lang="fr-FR" b="1">
                <a:latin typeface="Calibri" pitchFamily="34" charset="0"/>
              </a:rPr>
              <a:t>         P = C + I               C+I = C + E =&gt; I = E</a:t>
            </a:r>
          </a:p>
          <a:p>
            <a:pPr algn="ctr"/>
            <a:r>
              <a:rPr lang="fr-FR" b="1">
                <a:latin typeface="Calibri" pitchFamily="34" charset="0"/>
              </a:rPr>
              <a:t>P = C + E			      </a:t>
            </a:r>
            <a:endParaRPr lang="en-US" b="1">
              <a:latin typeface="Calibri" pitchFamily="34" charset="0"/>
            </a:endParaRPr>
          </a:p>
        </p:txBody>
      </p:sp>
      <p:sp>
        <p:nvSpPr>
          <p:cNvPr id="103431" name="Espace réservé du contenu 2"/>
          <p:cNvSpPr txBox="1">
            <a:spLocks/>
          </p:cNvSpPr>
          <p:nvPr/>
        </p:nvSpPr>
        <p:spPr bwMode="auto">
          <a:xfrm>
            <a:off x="457200" y="4800600"/>
            <a:ext cx="8229600" cy="762000"/>
          </a:xfrm>
          <a:prstGeom prst="rect">
            <a:avLst/>
          </a:prstGeom>
          <a:noFill/>
          <a:ln w="9525">
            <a:noFill/>
            <a:miter lim="800000"/>
            <a:headEnd/>
            <a:tailEnd/>
          </a:ln>
        </p:spPr>
        <p:txBody>
          <a:bodyPr/>
          <a:lstStyle/>
          <a:p>
            <a:pPr algn="just">
              <a:spcBef>
                <a:spcPct val="20000"/>
              </a:spcBef>
              <a:buFont typeface="Arial" pitchFamily="34" charset="0"/>
              <a:buNone/>
            </a:pPr>
            <a:r>
              <a:rPr lang="fr-FR" sz="1900">
                <a:latin typeface="Calibri" pitchFamily="34" charset="0"/>
              </a:rPr>
              <a:t>L’activité économique concernant les ménages et les entreprises dans une économie fermée peut être représentée par les égalités suivantes</a:t>
            </a:r>
            <a:endParaRPr lang="en-US" sz="1900">
              <a:latin typeface="Calibri" pitchFamily="34" charset="0"/>
            </a:endParaRPr>
          </a:p>
        </p:txBody>
      </p:sp>
    </p:spTree>
    <p:extLst>
      <p:ext uri="{BB962C8B-B14F-4D97-AF65-F5344CB8AC3E}">
        <p14:creationId xmlns:p14="http://schemas.microsoft.com/office/powerpoint/2010/main" val="4073957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body" idx="1"/>
          </p:nvPr>
        </p:nvSpPr>
        <p:spPr>
          <a:xfrm>
            <a:off x="0" y="1460500"/>
            <a:ext cx="9144000" cy="4468813"/>
          </a:xfrm>
        </p:spPr>
        <p:txBody>
          <a:bodyPr>
            <a:normAutofit fontScale="85000" lnSpcReduction="20000"/>
          </a:bodyPr>
          <a:lstStyle/>
          <a:p>
            <a:pPr algn="just">
              <a:buClr>
                <a:srgbClr val="C00000"/>
              </a:buClr>
              <a:buSzPct val="115000"/>
              <a:buFont typeface="Wingdings" pitchFamily="2" charset="2"/>
              <a:buChar char="v"/>
            </a:pPr>
            <a:r>
              <a:rPr lang="fr-FR" b="1" dirty="0"/>
              <a:t>On peut aussi identifier deux marchés sur lesquels les ménages et les entreprises effectuent des échanges et où chaque transaction implique un </a:t>
            </a:r>
            <a:r>
              <a:rPr lang="fr-FR" b="1" u="sng" dirty="0"/>
              <a:t>flux réel</a:t>
            </a:r>
            <a:r>
              <a:rPr lang="fr-FR" b="1" dirty="0"/>
              <a:t> et un </a:t>
            </a:r>
            <a:r>
              <a:rPr lang="fr-FR" b="1" u="sng" dirty="0"/>
              <a:t>flux monétaire</a:t>
            </a:r>
            <a:r>
              <a:rPr lang="fr-FR" b="1" dirty="0"/>
              <a:t>.</a:t>
            </a:r>
          </a:p>
          <a:p>
            <a:pPr algn="just">
              <a:buClr>
                <a:srgbClr val="C00000"/>
              </a:buClr>
              <a:buSzPct val="115000"/>
              <a:buFont typeface="Wingdings" pitchFamily="2" charset="2"/>
              <a:buChar char="v"/>
            </a:pPr>
            <a:endParaRPr lang="fr-FR" b="1" dirty="0"/>
          </a:p>
          <a:p>
            <a:pPr algn="just">
              <a:buClr>
                <a:srgbClr val="C00000"/>
              </a:buClr>
              <a:buSzPct val="115000"/>
              <a:buFont typeface="Wingdings" pitchFamily="2" charset="2"/>
              <a:buChar char="v"/>
            </a:pPr>
            <a:r>
              <a:rPr lang="fr-FR" b="1" dirty="0">
                <a:solidFill>
                  <a:srgbClr val="000099"/>
                </a:solidFill>
              </a:rPr>
              <a:t>Le marché des biens et services </a:t>
            </a:r>
            <a:r>
              <a:rPr lang="fr-FR" b="1" dirty="0"/>
              <a:t>: les ménages versent des paiements (recettes)  (flux monétaire) aux entreprises en échange des biens et services  (flux réel) qu’elles produisent.</a:t>
            </a:r>
          </a:p>
          <a:p>
            <a:pPr algn="just">
              <a:buClr>
                <a:srgbClr val="C00000"/>
              </a:buClr>
              <a:buSzPct val="115000"/>
              <a:buFont typeface="Wingdings" pitchFamily="2" charset="2"/>
              <a:buChar char="v"/>
            </a:pPr>
            <a:endParaRPr lang="fr-FR" b="1" dirty="0"/>
          </a:p>
          <a:p>
            <a:pPr algn="just">
              <a:buClr>
                <a:srgbClr val="C00000"/>
              </a:buClr>
              <a:buSzPct val="115000"/>
              <a:buFont typeface="Wingdings" pitchFamily="2" charset="2"/>
              <a:buChar char="v"/>
            </a:pPr>
            <a:r>
              <a:rPr lang="fr-FR" b="1" dirty="0">
                <a:solidFill>
                  <a:srgbClr val="000099"/>
                </a:solidFill>
              </a:rPr>
              <a:t>Le marché du travail </a:t>
            </a:r>
            <a:r>
              <a:rPr lang="fr-FR" b="1" dirty="0"/>
              <a:t>: les entreprises versent des revenus (flux monétaire) aux ménages en échange de leurs services productifs  (flux réel).</a:t>
            </a:r>
          </a:p>
        </p:txBody>
      </p:sp>
      <p:sp>
        <p:nvSpPr>
          <p:cNvPr id="5" name="Titre 4"/>
          <p:cNvSpPr>
            <a:spLocks noGrp="1"/>
          </p:cNvSpPr>
          <p:nvPr>
            <p:ph type="title"/>
          </p:nvPr>
        </p:nvSpPr>
        <p:spPr/>
        <p:txBody>
          <a:bodyPr/>
          <a:lstStyle/>
          <a:p>
            <a:endParaRPr lang="fr-FR"/>
          </a:p>
        </p:txBody>
      </p:sp>
    </p:spTree>
    <p:extLst>
      <p:ext uri="{BB962C8B-B14F-4D97-AF65-F5344CB8AC3E}">
        <p14:creationId xmlns:p14="http://schemas.microsoft.com/office/powerpoint/2010/main" val="25032920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142875" y="3732213"/>
            <a:ext cx="2268538" cy="649287"/>
          </a:xfrm>
          <a:prstGeom prst="rect">
            <a:avLst/>
          </a:prstGeom>
          <a:solidFill>
            <a:srgbClr val="AAA0F0"/>
          </a:solidFill>
          <a:ln w="9525">
            <a:solidFill>
              <a:schemeClr val="tx1"/>
            </a:solidFill>
            <a:miter lim="800000"/>
            <a:headEnd/>
            <a:tailEnd/>
          </a:ln>
        </p:spPr>
        <p:txBody>
          <a:bodyPr wrap="none" anchor="ctr"/>
          <a:lstStyle/>
          <a:p>
            <a:pPr algn="ctr"/>
            <a:r>
              <a:rPr lang="fr-FR" b="1" dirty="0">
                <a:latin typeface="Verdana" pitchFamily="34" charset="0"/>
              </a:rPr>
              <a:t>Ménages</a:t>
            </a:r>
          </a:p>
        </p:txBody>
      </p:sp>
      <p:sp>
        <p:nvSpPr>
          <p:cNvPr id="89091" name="Rectangle 3"/>
          <p:cNvSpPr>
            <a:spLocks noChangeArrowheads="1"/>
          </p:cNvSpPr>
          <p:nvPr/>
        </p:nvSpPr>
        <p:spPr bwMode="auto">
          <a:xfrm>
            <a:off x="6948488" y="3732213"/>
            <a:ext cx="2052637" cy="649287"/>
          </a:xfrm>
          <a:prstGeom prst="rect">
            <a:avLst/>
          </a:prstGeom>
          <a:solidFill>
            <a:srgbClr val="AAA0F0"/>
          </a:solidFill>
          <a:ln w="9525">
            <a:solidFill>
              <a:schemeClr val="tx1"/>
            </a:solidFill>
            <a:miter lim="800000"/>
            <a:headEnd/>
            <a:tailEnd/>
          </a:ln>
        </p:spPr>
        <p:txBody>
          <a:bodyPr wrap="none" anchor="ctr"/>
          <a:lstStyle/>
          <a:p>
            <a:pPr algn="ctr"/>
            <a:r>
              <a:rPr lang="fr-FR" b="1" dirty="0">
                <a:latin typeface="Verdana" pitchFamily="34" charset="0"/>
              </a:rPr>
              <a:t>Sociétés non </a:t>
            </a:r>
          </a:p>
          <a:p>
            <a:pPr algn="ctr"/>
            <a:r>
              <a:rPr lang="fr-FR" b="1" dirty="0">
                <a:latin typeface="Verdana" pitchFamily="34" charset="0"/>
              </a:rPr>
              <a:t>financières</a:t>
            </a:r>
          </a:p>
        </p:txBody>
      </p:sp>
      <p:sp>
        <p:nvSpPr>
          <p:cNvPr id="105476" name="Rectangle 4"/>
          <p:cNvSpPr>
            <a:spLocks noChangeArrowheads="1"/>
          </p:cNvSpPr>
          <p:nvPr/>
        </p:nvSpPr>
        <p:spPr bwMode="auto">
          <a:xfrm>
            <a:off x="3419475" y="1716088"/>
            <a:ext cx="2305050" cy="719137"/>
          </a:xfrm>
          <a:prstGeom prst="rect">
            <a:avLst/>
          </a:prstGeom>
          <a:solidFill>
            <a:srgbClr val="99CCFF"/>
          </a:solidFill>
          <a:ln w="9525">
            <a:solidFill>
              <a:schemeClr val="tx1"/>
            </a:solidFill>
            <a:miter lim="800000"/>
            <a:headEnd/>
            <a:tailEnd/>
          </a:ln>
        </p:spPr>
        <p:txBody>
          <a:bodyPr wrap="none" anchor="ctr"/>
          <a:lstStyle/>
          <a:p>
            <a:pPr algn="ctr"/>
            <a:r>
              <a:rPr lang="fr-FR" b="1" dirty="0">
                <a:solidFill>
                  <a:srgbClr val="000099"/>
                </a:solidFill>
                <a:latin typeface="Verdana" pitchFamily="34" charset="0"/>
              </a:rPr>
              <a:t>Marché des biens</a:t>
            </a:r>
          </a:p>
          <a:p>
            <a:pPr algn="ctr"/>
            <a:r>
              <a:rPr lang="fr-FR" b="1" dirty="0">
                <a:solidFill>
                  <a:srgbClr val="000099"/>
                </a:solidFill>
                <a:latin typeface="Verdana" pitchFamily="34" charset="0"/>
              </a:rPr>
              <a:t>et services</a:t>
            </a:r>
          </a:p>
        </p:txBody>
      </p:sp>
      <p:sp>
        <p:nvSpPr>
          <p:cNvPr id="89093" name="Line 5"/>
          <p:cNvSpPr>
            <a:spLocks noChangeShapeType="1"/>
          </p:cNvSpPr>
          <p:nvPr/>
        </p:nvSpPr>
        <p:spPr bwMode="auto">
          <a:xfrm flipV="1">
            <a:off x="395288" y="1716088"/>
            <a:ext cx="0" cy="2016125"/>
          </a:xfrm>
          <a:prstGeom prst="line">
            <a:avLst/>
          </a:prstGeom>
          <a:noFill/>
          <a:ln w="25400">
            <a:solidFill>
              <a:srgbClr val="00FF00"/>
            </a:solidFill>
            <a:round/>
            <a:headEnd/>
            <a:tailEnd type="none" w="lg" len="lg"/>
          </a:ln>
        </p:spPr>
        <p:txBody>
          <a:bodyPr/>
          <a:lstStyle/>
          <a:p>
            <a:endParaRPr lang="fr-FR"/>
          </a:p>
        </p:txBody>
      </p:sp>
      <p:sp>
        <p:nvSpPr>
          <p:cNvPr id="89094" name="Line 6"/>
          <p:cNvSpPr>
            <a:spLocks noChangeShapeType="1"/>
          </p:cNvSpPr>
          <p:nvPr/>
        </p:nvSpPr>
        <p:spPr bwMode="auto">
          <a:xfrm>
            <a:off x="395288" y="1716088"/>
            <a:ext cx="3024187" cy="0"/>
          </a:xfrm>
          <a:prstGeom prst="line">
            <a:avLst/>
          </a:prstGeom>
          <a:noFill/>
          <a:ln w="25400">
            <a:solidFill>
              <a:srgbClr val="00FF00"/>
            </a:solidFill>
            <a:round/>
            <a:headEnd/>
            <a:tailEnd type="triangle" w="lg" len="lg"/>
          </a:ln>
        </p:spPr>
        <p:txBody>
          <a:bodyPr/>
          <a:lstStyle/>
          <a:p>
            <a:endParaRPr lang="fr-FR"/>
          </a:p>
        </p:txBody>
      </p:sp>
      <p:sp>
        <p:nvSpPr>
          <p:cNvPr id="89095" name="Text Box 7"/>
          <p:cNvSpPr txBox="1">
            <a:spLocks noChangeArrowheads="1"/>
          </p:cNvSpPr>
          <p:nvPr/>
        </p:nvSpPr>
        <p:spPr bwMode="auto">
          <a:xfrm>
            <a:off x="684213" y="2220913"/>
            <a:ext cx="2200275" cy="276225"/>
          </a:xfrm>
          <a:prstGeom prst="rect">
            <a:avLst/>
          </a:prstGeom>
          <a:noFill/>
          <a:ln w="9525">
            <a:noFill/>
            <a:miter lim="800000"/>
            <a:headEnd/>
            <a:tailEnd/>
          </a:ln>
        </p:spPr>
        <p:txBody>
          <a:bodyPr wrap="none">
            <a:spAutoFit/>
          </a:bodyPr>
          <a:lstStyle/>
          <a:p>
            <a:r>
              <a:rPr lang="fr-FR" sz="1200" b="1">
                <a:latin typeface="Verdana" pitchFamily="34" charset="0"/>
              </a:rPr>
              <a:t>Achats de biens et services</a:t>
            </a:r>
          </a:p>
        </p:txBody>
      </p:sp>
      <p:sp>
        <p:nvSpPr>
          <p:cNvPr id="89096" name="Line 8"/>
          <p:cNvSpPr>
            <a:spLocks noChangeShapeType="1"/>
          </p:cNvSpPr>
          <p:nvPr/>
        </p:nvSpPr>
        <p:spPr bwMode="auto">
          <a:xfrm flipH="1">
            <a:off x="684213" y="2220913"/>
            <a:ext cx="2735262" cy="0"/>
          </a:xfrm>
          <a:prstGeom prst="line">
            <a:avLst/>
          </a:prstGeom>
          <a:noFill/>
          <a:ln w="25400">
            <a:solidFill>
              <a:srgbClr val="FF0000"/>
            </a:solidFill>
            <a:round/>
            <a:headEnd/>
            <a:tailEnd type="none" w="lg" len="lg"/>
          </a:ln>
        </p:spPr>
        <p:txBody>
          <a:bodyPr/>
          <a:lstStyle/>
          <a:p>
            <a:endParaRPr lang="fr-FR"/>
          </a:p>
        </p:txBody>
      </p:sp>
      <p:sp>
        <p:nvSpPr>
          <p:cNvPr id="89097" name="Line 9"/>
          <p:cNvSpPr>
            <a:spLocks noChangeShapeType="1"/>
          </p:cNvSpPr>
          <p:nvPr/>
        </p:nvSpPr>
        <p:spPr bwMode="auto">
          <a:xfrm>
            <a:off x="684213" y="2220913"/>
            <a:ext cx="0" cy="1511300"/>
          </a:xfrm>
          <a:prstGeom prst="line">
            <a:avLst/>
          </a:prstGeom>
          <a:noFill/>
          <a:ln w="25400">
            <a:solidFill>
              <a:srgbClr val="FF0000"/>
            </a:solidFill>
            <a:round/>
            <a:headEnd/>
            <a:tailEnd type="triangle" w="lg" len="lg"/>
          </a:ln>
        </p:spPr>
        <p:txBody>
          <a:bodyPr/>
          <a:lstStyle/>
          <a:p>
            <a:endParaRPr lang="fr-FR"/>
          </a:p>
        </p:txBody>
      </p:sp>
      <p:sp>
        <p:nvSpPr>
          <p:cNvPr id="89098" name="Text Box 10"/>
          <p:cNvSpPr txBox="1">
            <a:spLocks noChangeArrowheads="1"/>
          </p:cNvSpPr>
          <p:nvPr/>
        </p:nvSpPr>
        <p:spPr bwMode="auto">
          <a:xfrm>
            <a:off x="395288" y="1428750"/>
            <a:ext cx="2270125" cy="276225"/>
          </a:xfrm>
          <a:prstGeom prst="rect">
            <a:avLst/>
          </a:prstGeom>
          <a:noFill/>
          <a:ln w="9525">
            <a:noFill/>
            <a:miter lim="800000"/>
            <a:headEnd/>
            <a:tailEnd/>
          </a:ln>
        </p:spPr>
        <p:txBody>
          <a:bodyPr wrap="none">
            <a:spAutoFit/>
          </a:bodyPr>
          <a:lstStyle/>
          <a:p>
            <a:r>
              <a:rPr lang="fr-FR" sz="1200" b="1">
                <a:latin typeface="Verdana" pitchFamily="34" charset="0"/>
              </a:rPr>
              <a:t>Dépenses de consommation</a:t>
            </a:r>
          </a:p>
        </p:txBody>
      </p:sp>
      <p:sp>
        <p:nvSpPr>
          <p:cNvPr id="105487" name="Rectangle 16"/>
          <p:cNvSpPr>
            <a:spLocks noChangeArrowheads="1"/>
          </p:cNvSpPr>
          <p:nvPr/>
        </p:nvSpPr>
        <p:spPr bwMode="auto">
          <a:xfrm>
            <a:off x="3455988" y="3767138"/>
            <a:ext cx="2268537" cy="649287"/>
          </a:xfrm>
          <a:prstGeom prst="rect">
            <a:avLst/>
          </a:prstGeom>
          <a:solidFill>
            <a:srgbClr val="99CCFF"/>
          </a:solidFill>
          <a:ln w="9525">
            <a:solidFill>
              <a:schemeClr val="tx1"/>
            </a:solidFill>
            <a:miter lim="800000"/>
            <a:headEnd/>
            <a:tailEnd/>
          </a:ln>
        </p:spPr>
        <p:txBody>
          <a:bodyPr wrap="none" anchor="ctr"/>
          <a:lstStyle/>
          <a:p>
            <a:pPr algn="ctr"/>
            <a:r>
              <a:rPr lang="fr-FR" b="1" dirty="0">
                <a:solidFill>
                  <a:srgbClr val="000099"/>
                </a:solidFill>
                <a:latin typeface="Verdana" pitchFamily="34" charset="0"/>
              </a:rPr>
              <a:t>Marché du travail</a:t>
            </a:r>
          </a:p>
        </p:txBody>
      </p:sp>
      <p:sp>
        <p:nvSpPr>
          <p:cNvPr id="89106" name="Line 18"/>
          <p:cNvSpPr>
            <a:spLocks noChangeShapeType="1"/>
          </p:cNvSpPr>
          <p:nvPr/>
        </p:nvSpPr>
        <p:spPr bwMode="auto">
          <a:xfrm flipV="1">
            <a:off x="2411413" y="4092575"/>
            <a:ext cx="1081087" cy="0"/>
          </a:xfrm>
          <a:prstGeom prst="line">
            <a:avLst/>
          </a:prstGeom>
          <a:noFill/>
          <a:ln w="25400">
            <a:solidFill>
              <a:srgbClr val="FF0000"/>
            </a:solidFill>
            <a:round/>
            <a:headEnd/>
            <a:tailEnd type="triangle" w="lg" len="lg"/>
          </a:ln>
        </p:spPr>
        <p:txBody>
          <a:bodyPr/>
          <a:lstStyle/>
          <a:p>
            <a:endParaRPr lang="fr-FR"/>
          </a:p>
        </p:txBody>
      </p:sp>
      <p:sp>
        <p:nvSpPr>
          <p:cNvPr id="89107" name="Line 19"/>
          <p:cNvSpPr>
            <a:spLocks noChangeShapeType="1"/>
          </p:cNvSpPr>
          <p:nvPr/>
        </p:nvSpPr>
        <p:spPr bwMode="auto">
          <a:xfrm flipH="1">
            <a:off x="2411413" y="4379913"/>
            <a:ext cx="1081087" cy="0"/>
          </a:xfrm>
          <a:prstGeom prst="line">
            <a:avLst/>
          </a:prstGeom>
          <a:noFill/>
          <a:ln w="25400">
            <a:solidFill>
              <a:srgbClr val="00FF00"/>
            </a:solidFill>
            <a:round/>
            <a:headEnd/>
            <a:tailEnd type="triangle" w="lg" len="lg"/>
          </a:ln>
        </p:spPr>
        <p:txBody>
          <a:bodyPr/>
          <a:lstStyle/>
          <a:p>
            <a:endParaRPr lang="fr-FR"/>
          </a:p>
        </p:txBody>
      </p:sp>
      <p:sp>
        <p:nvSpPr>
          <p:cNvPr id="89108" name="Text Box 20"/>
          <p:cNvSpPr txBox="1">
            <a:spLocks noChangeArrowheads="1"/>
          </p:cNvSpPr>
          <p:nvPr/>
        </p:nvSpPr>
        <p:spPr bwMode="auto">
          <a:xfrm>
            <a:off x="2555875" y="4092575"/>
            <a:ext cx="773113" cy="276225"/>
          </a:xfrm>
          <a:prstGeom prst="rect">
            <a:avLst/>
          </a:prstGeom>
          <a:noFill/>
          <a:ln w="9525">
            <a:noFill/>
            <a:miter lim="800000"/>
            <a:headEnd/>
            <a:tailEnd/>
          </a:ln>
        </p:spPr>
        <p:txBody>
          <a:bodyPr wrap="none">
            <a:spAutoFit/>
          </a:bodyPr>
          <a:lstStyle/>
          <a:p>
            <a:r>
              <a:rPr lang="fr-FR" sz="1200" b="1">
                <a:latin typeface="Verdana" pitchFamily="34" charset="0"/>
              </a:rPr>
              <a:t>Salaires</a:t>
            </a:r>
          </a:p>
        </p:txBody>
      </p:sp>
      <p:sp>
        <p:nvSpPr>
          <p:cNvPr id="89109" name="Text Box 21"/>
          <p:cNvSpPr txBox="1">
            <a:spLocks noChangeArrowheads="1"/>
          </p:cNvSpPr>
          <p:nvPr/>
        </p:nvSpPr>
        <p:spPr bwMode="auto">
          <a:xfrm>
            <a:off x="2555875" y="3817938"/>
            <a:ext cx="671513" cy="276225"/>
          </a:xfrm>
          <a:prstGeom prst="rect">
            <a:avLst/>
          </a:prstGeom>
          <a:noFill/>
          <a:ln w="9525">
            <a:noFill/>
            <a:miter lim="800000"/>
            <a:headEnd/>
            <a:tailEnd/>
          </a:ln>
        </p:spPr>
        <p:txBody>
          <a:bodyPr wrap="none">
            <a:spAutoFit/>
          </a:bodyPr>
          <a:lstStyle/>
          <a:p>
            <a:r>
              <a:rPr lang="fr-FR" sz="1200" b="1">
                <a:latin typeface="Verdana" pitchFamily="34" charset="0"/>
              </a:rPr>
              <a:t>Travail</a:t>
            </a:r>
          </a:p>
        </p:txBody>
      </p:sp>
      <p:sp>
        <p:nvSpPr>
          <p:cNvPr id="89110" name="Line 22"/>
          <p:cNvSpPr>
            <a:spLocks noChangeShapeType="1"/>
          </p:cNvSpPr>
          <p:nvPr/>
        </p:nvSpPr>
        <p:spPr bwMode="auto">
          <a:xfrm>
            <a:off x="5724525" y="4379913"/>
            <a:ext cx="1223963" cy="0"/>
          </a:xfrm>
          <a:prstGeom prst="line">
            <a:avLst/>
          </a:prstGeom>
          <a:noFill/>
          <a:ln w="25400">
            <a:solidFill>
              <a:srgbClr val="00FF00"/>
            </a:solidFill>
            <a:round/>
            <a:headEnd type="triangle" w="lg" len="lg"/>
            <a:tailEnd type="none" w="lg" len="lg"/>
          </a:ln>
        </p:spPr>
        <p:txBody>
          <a:bodyPr/>
          <a:lstStyle/>
          <a:p>
            <a:endParaRPr lang="fr-FR"/>
          </a:p>
        </p:txBody>
      </p:sp>
      <p:sp>
        <p:nvSpPr>
          <p:cNvPr id="89111" name="Line 23"/>
          <p:cNvSpPr>
            <a:spLocks noChangeShapeType="1"/>
          </p:cNvSpPr>
          <p:nvPr/>
        </p:nvSpPr>
        <p:spPr bwMode="auto">
          <a:xfrm>
            <a:off x="5724525" y="4092575"/>
            <a:ext cx="1223963" cy="0"/>
          </a:xfrm>
          <a:prstGeom prst="line">
            <a:avLst/>
          </a:prstGeom>
          <a:noFill/>
          <a:ln w="25400">
            <a:solidFill>
              <a:srgbClr val="FE0000"/>
            </a:solidFill>
            <a:round/>
            <a:headEnd type="none" w="lg" len="lg"/>
            <a:tailEnd type="triangle" w="lg" len="lg"/>
          </a:ln>
        </p:spPr>
        <p:txBody>
          <a:bodyPr/>
          <a:lstStyle/>
          <a:p>
            <a:endParaRPr lang="fr-FR"/>
          </a:p>
        </p:txBody>
      </p:sp>
      <p:sp>
        <p:nvSpPr>
          <p:cNvPr id="89112" name="Text Box 24"/>
          <p:cNvSpPr txBox="1">
            <a:spLocks noChangeArrowheads="1"/>
          </p:cNvSpPr>
          <p:nvPr/>
        </p:nvSpPr>
        <p:spPr bwMode="auto">
          <a:xfrm>
            <a:off x="5940425" y="4092575"/>
            <a:ext cx="773113" cy="276225"/>
          </a:xfrm>
          <a:prstGeom prst="rect">
            <a:avLst/>
          </a:prstGeom>
          <a:noFill/>
          <a:ln w="9525">
            <a:noFill/>
            <a:miter lim="800000"/>
            <a:headEnd/>
            <a:tailEnd/>
          </a:ln>
        </p:spPr>
        <p:txBody>
          <a:bodyPr wrap="none">
            <a:spAutoFit/>
          </a:bodyPr>
          <a:lstStyle/>
          <a:p>
            <a:r>
              <a:rPr lang="fr-FR" sz="1200" b="1">
                <a:latin typeface="Verdana" pitchFamily="34" charset="0"/>
              </a:rPr>
              <a:t>Salaires</a:t>
            </a:r>
          </a:p>
        </p:txBody>
      </p:sp>
      <p:sp>
        <p:nvSpPr>
          <p:cNvPr id="89113" name="Text Box 25"/>
          <p:cNvSpPr txBox="1">
            <a:spLocks noChangeArrowheads="1"/>
          </p:cNvSpPr>
          <p:nvPr/>
        </p:nvSpPr>
        <p:spPr bwMode="auto">
          <a:xfrm>
            <a:off x="5940425" y="3803650"/>
            <a:ext cx="671513" cy="276225"/>
          </a:xfrm>
          <a:prstGeom prst="rect">
            <a:avLst/>
          </a:prstGeom>
          <a:noFill/>
          <a:ln w="9525">
            <a:noFill/>
            <a:miter lim="800000"/>
            <a:headEnd/>
            <a:tailEnd/>
          </a:ln>
        </p:spPr>
        <p:txBody>
          <a:bodyPr wrap="none">
            <a:spAutoFit/>
          </a:bodyPr>
          <a:lstStyle/>
          <a:p>
            <a:r>
              <a:rPr lang="fr-FR" sz="1200" b="1">
                <a:latin typeface="Verdana" pitchFamily="34" charset="0"/>
              </a:rPr>
              <a:t>Travail</a:t>
            </a:r>
          </a:p>
        </p:txBody>
      </p:sp>
      <p:sp>
        <p:nvSpPr>
          <p:cNvPr id="89114" name="Line 26"/>
          <p:cNvSpPr>
            <a:spLocks noChangeShapeType="1"/>
          </p:cNvSpPr>
          <p:nvPr/>
        </p:nvSpPr>
        <p:spPr bwMode="auto">
          <a:xfrm>
            <a:off x="5724525" y="1716088"/>
            <a:ext cx="3024188" cy="0"/>
          </a:xfrm>
          <a:prstGeom prst="line">
            <a:avLst/>
          </a:prstGeom>
          <a:noFill/>
          <a:ln w="25400">
            <a:solidFill>
              <a:srgbClr val="00FF00"/>
            </a:solidFill>
            <a:round/>
            <a:headEnd/>
            <a:tailEnd type="none" w="lg" len="lg"/>
          </a:ln>
        </p:spPr>
        <p:txBody>
          <a:bodyPr/>
          <a:lstStyle/>
          <a:p>
            <a:endParaRPr lang="fr-FR"/>
          </a:p>
        </p:txBody>
      </p:sp>
      <p:sp>
        <p:nvSpPr>
          <p:cNvPr id="89115" name="Line 27"/>
          <p:cNvSpPr>
            <a:spLocks noChangeShapeType="1"/>
          </p:cNvSpPr>
          <p:nvPr/>
        </p:nvSpPr>
        <p:spPr bwMode="auto">
          <a:xfrm flipH="1">
            <a:off x="5724525" y="2292350"/>
            <a:ext cx="2735263" cy="0"/>
          </a:xfrm>
          <a:prstGeom prst="line">
            <a:avLst/>
          </a:prstGeom>
          <a:noFill/>
          <a:ln w="25400">
            <a:solidFill>
              <a:srgbClr val="FF0000"/>
            </a:solidFill>
            <a:round/>
            <a:headEnd/>
            <a:tailEnd type="triangle" w="lg" len="lg"/>
          </a:ln>
        </p:spPr>
        <p:txBody>
          <a:bodyPr/>
          <a:lstStyle/>
          <a:p>
            <a:endParaRPr lang="fr-FR"/>
          </a:p>
        </p:txBody>
      </p:sp>
      <p:sp>
        <p:nvSpPr>
          <p:cNvPr id="89116" name="Text Box 28"/>
          <p:cNvSpPr txBox="1">
            <a:spLocks noChangeArrowheads="1"/>
          </p:cNvSpPr>
          <p:nvPr/>
        </p:nvSpPr>
        <p:spPr bwMode="auto">
          <a:xfrm>
            <a:off x="5474971" y="1428069"/>
            <a:ext cx="3248025" cy="276225"/>
          </a:xfrm>
          <a:prstGeom prst="rect">
            <a:avLst/>
          </a:prstGeom>
          <a:noFill/>
          <a:ln w="9525">
            <a:noFill/>
            <a:miter lim="800000"/>
            <a:headEnd/>
            <a:tailEnd/>
          </a:ln>
        </p:spPr>
        <p:txBody>
          <a:bodyPr wrap="none">
            <a:spAutoFit/>
          </a:bodyPr>
          <a:lstStyle/>
          <a:p>
            <a:r>
              <a:rPr lang="fr-FR" sz="1200" b="1" dirty="0">
                <a:latin typeface="Verdana" pitchFamily="34" charset="0"/>
              </a:rPr>
              <a:t>Recettes des ventes des biens et services</a:t>
            </a:r>
          </a:p>
        </p:txBody>
      </p:sp>
      <p:sp>
        <p:nvSpPr>
          <p:cNvPr id="89117" name="Text Box 29"/>
          <p:cNvSpPr txBox="1">
            <a:spLocks noChangeArrowheads="1"/>
          </p:cNvSpPr>
          <p:nvPr/>
        </p:nvSpPr>
        <p:spPr bwMode="auto">
          <a:xfrm>
            <a:off x="6000750" y="2292350"/>
            <a:ext cx="2663825" cy="457200"/>
          </a:xfrm>
          <a:prstGeom prst="rect">
            <a:avLst/>
          </a:prstGeom>
          <a:noFill/>
          <a:ln w="9525">
            <a:noFill/>
            <a:miter lim="800000"/>
            <a:headEnd/>
            <a:tailEnd/>
          </a:ln>
        </p:spPr>
        <p:txBody>
          <a:bodyPr>
            <a:spAutoFit/>
          </a:bodyPr>
          <a:lstStyle/>
          <a:p>
            <a:r>
              <a:rPr lang="fr-FR" sz="1200" b="1">
                <a:latin typeface="Verdana" pitchFamily="34" charset="0"/>
              </a:rPr>
              <a:t>Ventes de B &amp; S achats de biens</a:t>
            </a:r>
          </a:p>
          <a:p>
            <a:r>
              <a:rPr lang="fr-FR" sz="1200" b="1">
                <a:latin typeface="Verdana" pitchFamily="34" charset="0"/>
              </a:rPr>
              <a:t>intermédiaires et d’équipement</a:t>
            </a:r>
          </a:p>
        </p:txBody>
      </p:sp>
      <p:sp>
        <p:nvSpPr>
          <p:cNvPr id="89118" name="Line 30"/>
          <p:cNvSpPr>
            <a:spLocks noChangeShapeType="1"/>
          </p:cNvSpPr>
          <p:nvPr/>
        </p:nvSpPr>
        <p:spPr bwMode="auto">
          <a:xfrm flipH="1">
            <a:off x="5724525" y="2147888"/>
            <a:ext cx="2879725" cy="0"/>
          </a:xfrm>
          <a:prstGeom prst="line">
            <a:avLst/>
          </a:prstGeom>
          <a:noFill/>
          <a:ln w="25400">
            <a:solidFill>
              <a:srgbClr val="00FF00"/>
            </a:solidFill>
            <a:round/>
            <a:headEnd/>
            <a:tailEnd type="triangle" w="lg" len="lg"/>
          </a:ln>
        </p:spPr>
        <p:txBody>
          <a:bodyPr/>
          <a:lstStyle/>
          <a:p>
            <a:endParaRPr lang="fr-FR"/>
          </a:p>
        </p:txBody>
      </p:sp>
      <p:sp>
        <p:nvSpPr>
          <p:cNvPr id="89119" name="Text Box 31"/>
          <p:cNvSpPr txBox="1">
            <a:spLocks noChangeArrowheads="1"/>
          </p:cNvSpPr>
          <p:nvPr/>
        </p:nvSpPr>
        <p:spPr bwMode="auto">
          <a:xfrm>
            <a:off x="6084888" y="1716088"/>
            <a:ext cx="2500312" cy="461962"/>
          </a:xfrm>
          <a:prstGeom prst="rect">
            <a:avLst/>
          </a:prstGeom>
          <a:noFill/>
          <a:ln w="9525">
            <a:noFill/>
            <a:miter lim="800000"/>
            <a:headEnd/>
            <a:tailEnd/>
          </a:ln>
        </p:spPr>
        <p:txBody>
          <a:bodyPr wrap="none">
            <a:spAutoFit/>
          </a:bodyPr>
          <a:lstStyle/>
          <a:p>
            <a:r>
              <a:rPr lang="fr-FR" sz="1200" b="1" dirty="0">
                <a:latin typeface="Verdana" pitchFamily="34" charset="0"/>
              </a:rPr>
              <a:t>Achats de biens intermédiaires </a:t>
            </a:r>
          </a:p>
          <a:p>
            <a:r>
              <a:rPr lang="fr-FR" sz="1200" b="1" dirty="0">
                <a:latin typeface="Verdana" pitchFamily="34" charset="0"/>
              </a:rPr>
              <a:t>et d’équipement</a:t>
            </a:r>
          </a:p>
        </p:txBody>
      </p:sp>
      <p:sp>
        <p:nvSpPr>
          <p:cNvPr id="89120" name="Line 32"/>
          <p:cNvSpPr>
            <a:spLocks noChangeShapeType="1"/>
          </p:cNvSpPr>
          <p:nvPr/>
        </p:nvSpPr>
        <p:spPr bwMode="auto">
          <a:xfrm flipV="1">
            <a:off x="8459788" y="2292350"/>
            <a:ext cx="0" cy="1439863"/>
          </a:xfrm>
          <a:prstGeom prst="line">
            <a:avLst/>
          </a:prstGeom>
          <a:noFill/>
          <a:ln w="25400">
            <a:solidFill>
              <a:srgbClr val="FF0000"/>
            </a:solidFill>
            <a:round/>
            <a:headEnd type="triangle" w="lg" len="lg"/>
            <a:tailEnd type="none" w="lg" len="lg"/>
          </a:ln>
        </p:spPr>
        <p:txBody>
          <a:bodyPr/>
          <a:lstStyle/>
          <a:p>
            <a:endParaRPr lang="fr-FR"/>
          </a:p>
        </p:txBody>
      </p:sp>
      <p:sp>
        <p:nvSpPr>
          <p:cNvPr id="89121" name="Line 33"/>
          <p:cNvSpPr>
            <a:spLocks noChangeShapeType="1"/>
          </p:cNvSpPr>
          <p:nvPr/>
        </p:nvSpPr>
        <p:spPr bwMode="auto">
          <a:xfrm>
            <a:off x="8748713" y="1716088"/>
            <a:ext cx="0" cy="2016125"/>
          </a:xfrm>
          <a:prstGeom prst="line">
            <a:avLst/>
          </a:prstGeom>
          <a:noFill/>
          <a:ln w="25400">
            <a:solidFill>
              <a:srgbClr val="00FF00"/>
            </a:solidFill>
            <a:round/>
            <a:headEnd/>
            <a:tailEnd type="triangle" w="lg" len="lg"/>
          </a:ln>
        </p:spPr>
        <p:txBody>
          <a:bodyPr/>
          <a:lstStyle/>
          <a:p>
            <a:endParaRPr lang="fr-FR"/>
          </a:p>
        </p:txBody>
      </p:sp>
      <p:sp>
        <p:nvSpPr>
          <p:cNvPr id="29" name="Line 33"/>
          <p:cNvSpPr>
            <a:spLocks noChangeShapeType="1"/>
          </p:cNvSpPr>
          <p:nvPr/>
        </p:nvSpPr>
        <p:spPr bwMode="auto">
          <a:xfrm>
            <a:off x="8577444" y="2147888"/>
            <a:ext cx="7756" cy="1584325"/>
          </a:xfrm>
          <a:prstGeom prst="line">
            <a:avLst/>
          </a:prstGeom>
          <a:noFill/>
          <a:ln w="25400">
            <a:solidFill>
              <a:srgbClr val="00FF00"/>
            </a:solidFill>
            <a:round/>
            <a:headEnd/>
            <a:tailEnd type="triangle" w="lg" len="lg"/>
          </a:ln>
        </p:spPr>
        <p:txBody>
          <a:bodyPr/>
          <a:lstStyle/>
          <a:p>
            <a:endParaRPr lang="fr-FR"/>
          </a:p>
        </p:txBody>
      </p:sp>
    </p:spTree>
    <p:extLst>
      <p:ext uri="{BB962C8B-B14F-4D97-AF65-F5344CB8AC3E}">
        <p14:creationId xmlns:p14="http://schemas.microsoft.com/office/powerpoint/2010/main" val="379478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30213" y="214313"/>
            <a:ext cx="8713787" cy="747712"/>
          </a:xfrm>
        </p:spPr>
        <p:txBody>
          <a:bodyPr/>
          <a:lstStyle/>
          <a:p>
            <a:pPr algn="ctr"/>
            <a:r>
              <a:rPr lang="fr-FR" sz="2800" b="1" dirty="0"/>
              <a:t>III. Le circuit économique complexe</a:t>
            </a:r>
          </a:p>
        </p:txBody>
      </p:sp>
      <p:sp>
        <p:nvSpPr>
          <p:cNvPr id="106499" name="Rectangle 3"/>
          <p:cNvSpPr>
            <a:spLocks noGrp="1" noChangeArrowheads="1"/>
          </p:cNvSpPr>
          <p:nvPr>
            <p:ph type="body" idx="1"/>
          </p:nvPr>
        </p:nvSpPr>
        <p:spPr>
          <a:xfrm>
            <a:off x="0" y="1412875"/>
            <a:ext cx="9144000" cy="4824413"/>
          </a:xfrm>
        </p:spPr>
        <p:txBody>
          <a:bodyPr/>
          <a:lstStyle/>
          <a:p>
            <a:pPr algn="just">
              <a:buFont typeface="Wingdings" pitchFamily="2" charset="2"/>
              <a:buChar char="v"/>
            </a:pPr>
            <a:r>
              <a:rPr lang="fr-FR" sz="2400" b="1"/>
              <a:t>Le circuit économique simplifié ne faisait intervenir que deux catégories d'agents économiques : les ménages et les entreprises. </a:t>
            </a:r>
          </a:p>
          <a:p>
            <a:pPr algn="just">
              <a:buFont typeface="Wingdings" pitchFamily="2" charset="2"/>
              <a:buChar char="v"/>
            </a:pPr>
            <a:endParaRPr lang="fr-FR" sz="2400" b="1"/>
          </a:p>
          <a:p>
            <a:pPr algn="just">
              <a:buFont typeface="Wingdings" pitchFamily="2" charset="2"/>
              <a:buChar char="v"/>
            </a:pPr>
            <a:r>
              <a:rPr lang="fr-FR" sz="2400" b="1"/>
              <a:t>Il est donc nécessaire de réintroduire dans le schéma l’ensemble des agents économiques:</a:t>
            </a:r>
          </a:p>
        </p:txBody>
      </p:sp>
    </p:spTree>
    <p:extLst>
      <p:ext uri="{BB962C8B-B14F-4D97-AF65-F5344CB8AC3E}">
        <p14:creationId xmlns:p14="http://schemas.microsoft.com/office/powerpoint/2010/main" val="1618099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ChangeArrowheads="1"/>
          </p:cNvSpPr>
          <p:nvPr/>
        </p:nvSpPr>
        <p:spPr bwMode="auto">
          <a:xfrm>
            <a:off x="3419475" y="1052513"/>
            <a:ext cx="2305050" cy="719137"/>
          </a:xfrm>
          <a:prstGeom prst="rect">
            <a:avLst/>
          </a:prstGeom>
          <a:solidFill>
            <a:srgbClr val="F9FCB8"/>
          </a:solidFill>
          <a:ln w="9525">
            <a:solidFill>
              <a:schemeClr val="tx1"/>
            </a:solidFill>
            <a:miter lim="800000"/>
            <a:headEnd/>
            <a:tailEnd/>
          </a:ln>
        </p:spPr>
        <p:txBody>
          <a:bodyPr wrap="none" anchor="ctr"/>
          <a:lstStyle/>
          <a:p>
            <a:pPr algn="ctr"/>
            <a:r>
              <a:rPr lang="fr-FR" b="1" dirty="0">
                <a:latin typeface="Verdana" pitchFamily="34" charset="0"/>
              </a:rPr>
              <a:t>Marché des biens</a:t>
            </a:r>
          </a:p>
          <a:p>
            <a:pPr algn="ctr"/>
            <a:r>
              <a:rPr lang="fr-FR" b="1" dirty="0">
                <a:latin typeface="Verdana" pitchFamily="34" charset="0"/>
              </a:rPr>
              <a:t>de consommation</a:t>
            </a:r>
          </a:p>
        </p:txBody>
      </p:sp>
      <p:sp>
        <p:nvSpPr>
          <p:cNvPr id="107523" name="Line 6"/>
          <p:cNvSpPr>
            <a:spLocks noChangeShapeType="1"/>
          </p:cNvSpPr>
          <p:nvPr/>
        </p:nvSpPr>
        <p:spPr bwMode="auto">
          <a:xfrm>
            <a:off x="5724525" y="1196752"/>
            <a:ext cx="3024187" cy="0"/>
          </a:xfrm>
          <a:prstGeom prst="line">
            <a:avLst/>
          </a:prstGeom>
          <a:noFill/>
          <a:ln w="25400">
            <a:solidFill>
              <a:srgbClr val="00FF00"/>
            </a:solidFill>
            <a:round/>
            <a:headEnd/>
            <a:tailEnd type="none" w="lg" len="lg"/>
          </a:ln>
        </p:spPr>
        <p:txBody>
          <a:bodyPr/>
          <a:lstStyle/>
          <a:p>
            <a:endParaRPr lang="fr-FR"/>
          </a:p>
        </p:txBody>
      </p:sp>
      <p:sp>
        <p:nvSpPr>
          <p:cNvPr id="107524" name="Line 7"/>
          <p:cNvSpPr>
            <a:spLocks noChangeShapeType="1"/>
          </p:cNvSpPr>
          <p:nvPr/>
        </p:nvSpPr>
        <p:spPr bwMode="auto">
          <a:xfrm flipV="1">
            <a:off x="8459788" y="1557338"/>
            <a:ext cx="0" cy="503237"/>
          </a:xfrm>
          <a:prstGeom prst="line">
            <a:avLst/>
          </a:prstGeom>
          <a:noFill/>
          <a:ln w="25400">
            <a:solidFill>
              <a:srgbClr val="FF0000"/>
            </a:solidFill>
            <a:round/>
            <a:headEnd/>
            <a:tailEnd type="none" w="lg" len="lg"/>
          </a:ln>
        </p:spPr>
        <p:txBody>
          <a:bodyPr/>
          <a:lstStyle/>
          <a:p>
            <a:endParaRPr lang="fr-FR"/>
          </a:p>
        </p:txBody>
      </p:sp>
      <p:sp>
        <p:nvSpPr>
          <p:cNvPr id="107525" name="Line 8"/>
          <p:cNvSpPr>
            <a:spLocks noChangeShapeType="1"/>
          </p:cNvSpPr>
          <p:nvPr/>
        </p:nvSpPr>
        <p:spPr bwMode="auto">
          <a:xfrm flipH="1">
            <a:off x="5724525" y="1557338"/>
            <a:ext cx="2735263" cy="0"/>
          </a:xfrm>
          <a:prstGeom prst="line">
            <a:avLst/>
          </a:prstGeom>
          <a:noFill/>
          <a:ln w="25400">
            <a:solidFill>
              <a:srgbClr val="FF0000"/>
            </a:solidFill>
            <a:round/>
            <a:headEnd/>
            <a:tailEnd type="triangle" w="lg" len="lg"/>
          </a:ln>
        </p:spPr>
        <p:txBody>
          <a:bodyPr/>
          <a:lstStyle/>
          <a:p>
            <a:endParaRPr lang="fr-FR"/>
          </a:p>
        </p:txBody>
      </p:sp>
      <p:sp>
        <p:nvSpPr>
          <p:cNvPr id="107526" name="Text Box 9"/>
          <p:cNvSpPr txBox="1">
            <a:spLocks noChangeArrowheads="1"/>
          </p:cNvSpPr>
          <p:nvPr/>
        </p:nvSpPr>
        <p:spPr bwMode="auto">
          <a:xfrm>
            <a:off x="5940425" y="765175"/>
            <a:ext cx="2947988" cy="274637"/>
          </a:xfrm>
          <a:prstGeom prst="rect">
            <a:avLst/>
          </a:prstGeom>
          <a:noFill/>
          <a:ln w="9525">
            <a:noFill/>
            <a:miter lim="800000"/>
            <a:headEnd/>
            <a:tailEnd/>
          </a:ln>
        </p:spPr>
        <p:txBody>
          <a:bodyPr wrap="none">
            <a:spAutoFit/>
          </a:bodyPr>
          <a:lstStyle/>
          <a:p>
            <a:r>
              <a:rPr lang="fr-FR" sz="1200" dirty="0">
                <a:latin typeface="Verdana" pitchFamily="34" charset="0"/>
              </a:rPr>
              <a:t>Recettes des ventes de biens et services</a:t>
            </a:r>
          </a:p>
        </p:txBody>
      </p:sp>
      <p:sp>
        <p:nvSpPr>
          <p:cNvPr id="107527" name="Text Box 10"/>
          <p:cNvSpPr txBox="1">
            <a:spLocks noChangeArrowheads="1"/>
          </p:cNvSpPr>
          <p:nvPr/>
        </p:nvSpPr>
        <p:spPr bwMode="auto">
          <a:xfrm>
            <a:off x="6372225" y="1557338"/>
            <a:ext cx="2043113" cy="274637"/>
          </a:xfrm>
          <a:prstGeom prst="rect">
            <a:avLst/>
          </a:prstGeom>
          <a:noFill/>
          <a:ln w="9525">
            <a:noFill/>
            <a:miter lim="800000"/>
            <a:headEnd/>
            <a:tailEnd/>
          </a:ln>
        </p:spPr>
        <p:txBody>
          <a:bodyPr wrap="none">
            <a:spAutoFit/>
          </a:bodyPr>
          <a:lstStyle/>
          <a:p>
            <a:r>
              <a:rPr lang="fr-FR" sz="1200">
                <a:latin typeface="Verdana" pitchFamily="34" charset="0"/>
              </a:rPr>
              <a:t>Ventes de biens et services</a:t>
            </a:r>
          </a:p>
        </p:txBody>
      </p:sp>
      <p:sp>
        <p:nvSpPr>
          <p:cNvPr id="107528" name="Line 12"/>
          <p:cNvSpPr>
            <a:spLocks noChangeShapeType="1"/>
          </p:cNvSpPr>
          <p:nvPr/>
        </p:nvSpPr>
        <p:spPr bwMode="auto">
          <a:xfrm flipV="1">
            <a:off x="395288" y="1052513"/>
            <a:ext cx="0" cy="1008062"/>
          </a:xfrm>
          <a:prstGeom prst="line">
            <a:avLst/>
          </a:prstGeom>
          <a:noFill/>
          <a:ln w="25400">
            <a:solidFill>
              <a:srgbClr val="00FF00"/>
            </a:solidFill>
            <a:round/>
            <a:headEnd/>
            <a:tailEnd type="none" w="lg" len="lg"/>
          </a:ln>
        </p:spPr>
        <p:txBody>
          <a:bodyPr/>
          <a:lstStyle/>
          <a:p>
            <a:endParaRPr lang="fr-FR"/>
          </a:p>
        </p:txBody>
      </p:sp>
      <p:sp>
        <p:nvSpPr>
          <p:cNvPr id="107529" name="Line 13"/>
          <p:cNvSpPr>
            <a:spLocks noChangeShapeType="1"/>
          </p:cNvSpPr>
          <p:nvPr/>
        </p:nvSpPr>
        <p:spPr bwMode="auto">
          <a:xfrm>
            <a:off x="8748713" y="1196752"/>
            <a:ext cx="0" cy="863823"/>
          </a:xfrm>
          <a:prstGeom prst="line">
            <a:avLst/>
          </a:prstGeom>
          <a:noFill/>
          <a:ln w="25400">
            <a:solidFill>
              <a:srgbClr val="00FF00"/>
            </a:solidFill>
            <a:round/>
            <a:headEnd/>
            <a:tailEnd type="triangle" w="lg" len="lg"/>
          </a:ln>
        </p:spPr>
        <p:txBody>
          <a:bodyPr/>
          <a:lstStyle/>
          <a:p>
            <a:endParaRPr lang="fr-FR"/>
          </a:p>
        </p:txBody>
      </p:sp>
      <p:sp>
        <p:nvSpPr>
          <p:cNvPr id="107530" name="Text Box 15"/>
          <p:cNvSpPr txBox="1">
            <a:spLocks noChangeArrowheads="1"/>
          </p:cNvSpPr>
          <p:nvPr/>
        </p:nvSpPr>
        <p:spPr bwMode="auto">
          <a:xfrm>
            <a:off x="684213" y="1557338"/>
            <a:ext cx="2035175" cy="274637"/>
          </a:xfrm>
          <a:prstGeom prst="rect">
            <a:avLst/>
          </a:prstGeom>
          <a:noFill/>
          <a:ln w="9525">
            <a:noFill/>
            <a:miter lim="800000"/>
            <a:headEnd/>
            <a:tailEnd/>
          </a:ln>
        </p:spPr>
        <p:txBody>
          <a:bodyPr wrap="none">
            <a:spAutoFit/>
          </a:bodyPr>
          <a:lstStyle/>
          <a:p>
            <a:r>
              <a:rPr lang="fr-FR" sz="1200">
                <a:latin typeface="Verdana" pitchFamily="34" charset="0"/>
              </a:rPr>
              <a:t>Achats de biens et services</a:t>
            </a:r>
          </a:p>
        </p:txBody>
      </p:sp>
      <p:sp>
        <p:nvSpPr>
          <p:cNvPr id="107531" name="Line 16"/>
          <p:cNvSpPr>
            <a:spLocks noChangeShapeType="1"/>
          </p:cNvSpPr>
          <p:nvPr/>
        </p:nvSpPr>
        <p:spPr bwMode="auto">
          <a:xfrm flipH="1">
            <a:off x="684213" y="1557338"/>
            <a:ext cx="2735262" cy="0"/>
          </a:xfrm>
          <a:prstGeom prst="line">
            <a:avLst/>
          </a:prstGeom>
          <a:noFill/>
          <a:ln w="25400">
            <a:solidFill>
              <a:srgbClr val="FF0000"/>
            </a:solidFill>
            <a:round/>
            <a:headEnd/>
            <a:tailEnd type="none" w="lg" len="lg"/>
          </a:ln>
        </p:spPr>
        <p:txBody>
          <a:bodyPr/>
          <a:lstStyle/>
          <a:p>
            <a:endParaRPr lang="fr-FR"/>
          </a:p>
        </p:txBody>
      </p:sp>
      <p:sp>
        <p:nvSpPr>
          <p:cNvPr id="107532" name="Line 17"/>
          <p:cNvSpPr>
            <a:spLocks noChangeShapeType="1"/>
          </p:cNvSpPr>
          <p:nvPr/>
        </p:nvSpPr>
        <p:spPr bwMode="auto">
          <a:xfrm>
            <a:off x="684213" y="1557338"/>
            <a:ext cx="0" cy="503237"/>
          </a:xfrm>
          <a:prstGeom prst="line">
            <a:avLst/>
          </a:prstGeom>
          <a:noFill/>
          <a:ln w="25400">
            <a:solidFill>
              <a:srgbClr val="FF0000"/>
            </a:solidFill>
            <a:round/>
            <a:headEnd/>
            <a:tailEnd type="triangle" w="lg" len="lg"/>
          </a:ln>
        </p:spPr>
        <p:txBody>
          <a:bodyPr/>
          <a:lstStyle/>
          <a:p>
            <a:endParaRPr lang="fr-FR"/>
          </a:p>
        </p:txBody>
      </p:sp>
      <p:sp>
        <p:nvSpPr>
          <p:cNvPr id="13342" name="Rectangle 30"/>
          <p:cNvSpPr>
            <a:spLocks noChangeArrowheads="1"/>
          </p:cNvSpPr>
          <p:nvPr/>
        </p:nvSpPr>
        <p:spPr bwMode="auto">
          <a:xfrm>
            <a:off x="3887788" y="5229225"/>
            <a:ext cx="1366837" cy="1223963"/>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Sociétés </a:t>
            </a:r>
          </a:p>
          <a:p>
            <a:pPr algn="ctr"/>
            <a:r>
              <a:rPr lang="fr-FR" b="1">
                <a:latin typeface="Verdana" pitchFamily="34" charset="0"/>
              </a:rPr>
              <a:t>financières</a:t>
            </a:r>
          </a:p>
        </p:txBody>
      </p:sp>
      <p:sp>
        <p:nvSpPr>
          <p:cNvPr id="13343" name="Line 31"/>
          <p:cNvSpPr>
            <a:spLocks noChangeShapeType="1"/>
          </p:cNvSpPr>
          <p:nvPr/>
        </p:nvSpPr>
        <p:spPr bwMode="auto">
          <a:xfrm flipH="1" flipV="1">
            <a:off x="5292725" y="5589588"/>
            <a:ext cx="3167063" cy="0"/>
          </a:xfrm>
          <a:prstGeom prst="line">
            <a:avLst/>
          </a:prstGeom>
          <a:noFill/>
          <a:ln w="25400">
            <a:solidFill>
              <a:srgbClr val="00FF00"/>
            </a:solidFill>
            <a:round/>
            <a:headEnd/>
            <a:tailEnd type="none" w="lg" len="lg"/>
          </a:ln>
        </p:spPr>
        <p:txBody>
          <a:bodyPr/>
          <a:lstStyle/>
          <a:p>
            <a:endParaRPr lang="fr-FR"/>
          </a:p>
        </p:txBody>
      </p:sp>
      <p:sp>
        <p:nvSpPr>
          <p:cNvPr id="13345" name="Line 33"/>
          <p:cNvSpPr>
            <a:spLocks noChangeShapeType="1"/>
          </p:cNvSpPr>
          <p:nvPr/>
        </p:nvSpPr>
        <p:spPr bwMode="auto">
          <a:xfrm flipH="1" flipV="1">
            <a:off x="8459788" y="2708275"/>
            <a:ext cx="0" cy="2881313"/>
          </a:xfrm>
          <a:prstGeom prst="line">
            <a:avLst/>
          </a:prstGeom>
          <a:noFill/>
          <a:ln w="25400">
            <a:solidFill>
              <a:srgbClr val="00FF00"/>
            </a:solidFill>
            <a:round/>
            <a:headEnd/>
            <a:tailEnd type="triangle" w="lg" len="lg"/>
          </a:ln>
        </p:spPr>
        <p:txBody>
          <a:bodyPr/>
          <a:lstStyle/>
          <a:p>
            <a:endParaRPr lang="fr-FR"/>
          </a:p>
        </p:txBody>
      </p:sp>
      <p:sp>
        <p:nvSpPr>
          <p:cNvPr id="13346" name="Text Box 34"/>
          <p:cNvSpPr txBox="1">
            <a:spLocks noChangeArrowheads="1"/>
          </p:cNvSpPr>
          <p:nvPr/>
        </p:nvSpPr>
        <p:spPr bwMode="auto">
          <a:xfrm>
            <a:off x="8027988" y="5589588"/>
            <a:ext cx="692150" cy="274637"/>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3347" name="Line 35"/>
          <p:cNvSpPr>
            <a:spLocks noChangeShapeType="1"/>
          </p:cNvSpPr>
          <p:nvPr/>
        </p:nvSpPr>
        <p:spPr bwMode="auto">
          <a:xfrm>
            <a:off x="8748713" y="2708275"/>
            <a:ext cx="0" cy="3168650"/>
          </a:xfrm>
          <a:prstGeom prst="line">
            <a:avLst/>
          </a:prstGeom>
          <a:noFill/>
          <a:ln w="25400">
            <a:solidFill>
              <a:srgbClr val="00FF00"/>
            </a:solidFill>
            <a:round/>
            <a:headEnd/>
            <a:tailEnd type="none" w="lg" len="lg"/>
          </a:ln>
        </p:spPr>
        <p:txBody>
          <a:bodyPr/>
          <a:lstStyle/>
          <a:p>
            <a:endParaRPr lang="fr-FR"/>
          </a:p>
        </p:txBody>
      </p:sp>
      <p:sp>
        <p:nvSpPr>
          <p:cNvPr id="13348" name="Line 36"/>
          <p:cNvSpPr>
            <a:spLocks noChangeShapeType="1"/>
          </p:cNvSpPr>
          <p:nvPr/>
        </p:nvSpPr>
        <p:spPr bwMode="auto">
          <a:xfrm flipH="1" flipV="1">
            <a:off x="5292725" y="5876925"/>
            <a:ext cx="3455988" cy="0"/>
          </a:xfrm>
          <a:prstGeom prst="line">
            <a:avLst/>
          </a:prstGeom>
          <a:noFill/>
          <a:ln w="25400">
            <a:solidFill>
              <a:srgbClr val="00FF00"/>
            </a:solidFill>
            <a:round/>
            <a:headEnd/>
            <a:tailEnd type="triangle" w="lg" len="lg"/>
          </a:ln>
        </p:spPr>
        <p:txBody>
          <a:bodyPr/>
          <a:lstStyle/>
          <a:p>
            <a:endParaRPr lang="fr-FR"/>
          </a:p>
        </p:txBody>
      </p:sp>
      <p:sp>
        <p:nvSpPr>
          <p:cNvPr id="13349" name="Text Box 37"/>
          <p:cNvSpPr txBox="1">
            <a:spLocks noChangeArrowheads="1"/>
          </p:cNvSpPr>
          <p:nvPr/>
        </p:nvSpPr>
        <p:spPr bwMode="auto">
          <a:xfrm>
            <a:off x="7885113" y="5300663"/>
            <a:ext cx="539750" cy="274637"/>
          </a:xfrm>
          <a:prstGeom prst="rect">
            <a:avLst/>
          </a:prstGeom>
          <a:noFill/>
          <a:ln w="9525">
            <a:noFill/>
            <a:miter lim="800000"/>
            <a:headEnd/>
            <a:tailEnd/>
          </a:ln>
        </p:spPr>
        <p:txBody>
          <a:bodyPr wrap="none">
            <a:spAutoFit/>
          </a:bodyPr>
          <a:lstStyle/>
          <a:p>
            <a:r>
              <a:rPr lang="fr-FR" sz="1200">
                <a:latin typeface="Verdana" pitchFamily="34" charset="0"/>
              </a:rPr>
              <a:t>Prêts</a:t>
            </a:r>
          </a:p>
        </p:txBody>
      </p:sp>
      <p:sp>
        <p:nvSpPr>
          <p:cNvPr id="13350" name="Line 38"/>
          <p:cNvSpPr>
            <a:spLocks noChangeShapeType="1"/>
          </p:cNvSpPr>
          <p:nvPr/>
        </p:nvSpPr>
        <p:spPr bwMode="auto">
          <a:xfrm>
            <a:off x="395288" y="5876925"/>
            <a:ext cx="3455987" cy="0"/>
          </a:xfrm>
          <a:prstGeom prst="line">
            <a:avLst/>
          </a:prstGeom>
          <a:noFill/>
          <a:ln w="25400">
            <a:solidFill>
              <a:srgbClr val="00FF00"/>
            </a:solidFill>
            <a:round/>
            <a:headEnd/>
            <a:tailEnd type="triangle" w="lg" len="lg"/>
          </a:ln>
        </p:spPr>
        <p:txBody>
          <a:bodyPr/>
          <a:lstStyle/>
          <a:p>
            <a:endParaRPr lang="fr-FR"/>
          </a:p>
        </p:txBody>
      </p:sp>
      <p:sp>
        <p:nvSpPr>
          <p:cNvPr id="13351" name="Line 39"/>
          <p:cNvSpPr>
            <a:spLocks noChangeShapeType="1"/>
          </p:cNvSpPr>
          <p:nvPr/>
        </p:nvSpPr>
        <p:spPr bwMode="auto">
          <a:xfrm flipV="1">
            <a:off x="395288" y="2708275"/>
            <a:ext cx="0" cy="3168650"/>
          </a:xfrm>
          <a:prstGeom prst="line">
            <a:avLst/>
          </a:prstGeom>
          <a:noFill/>
          <a:ln w="25400">
            <a:solidFill>
              <a:srgbClr val="00FF00"/>
            </a:solidFill>
            <a:round/>
            <a:headEnd/>
            <a:tailEnd type="triangle" w="lg" len="lg"/>
          </a:ln>
        </p:spPr>
        <p:txBody>
          <a:bodyPr/>
          <a:lstStyle/>
          <a:p>
            <a:endParaRPr lang="fr-FR"/>
          </a:p>
        </p:txBody>
      </p:sp>
      <p:sp>
        <p:nvSpPr>
          <p:cNvPr id="13352" name="Line 40"/>
          <p:cNvSpPr>
            <a:spLocks noChangeShapeType="1"/>
          </p:cNvSpPr>
          <p:nvPr/>
        </p:nvSpPr>
        <p:spPr bwMode="auto">
          <a:xfrm>
            <a:off x="684213" y="5589588"/>
            <a:ext cx="3167062" cy="0"/>
          </a:xfrm>
          <a:prstGeom prst="line">
            <a:avLst/>
          </a:prstGeom>
          <a:noFill/>
          <a:ln w="25400">
            <a:solidFill>
              <a:srgbClr val="00FF00"/>
            </a:solidFill>
            <a:round/>
            <a:headEnd/>
            <a:tailEnd type="triangle" w="lg" len="lg"/>
          </a:ln>
        </p:spPr>
        <p:txBody>
          <a:bodyPr/>
          <a:lstStyle/>
          <a:p>
            <a:endParaRPr lang="fr-FR"/>
          </a:p>
        </p:txBody>
      </p:sp>
      <p:sp>
        <p:nvSpPr>
          <p:cNvPr id="13353" name="Line 41"/>
          <p:cNvSpPr>
            <a:spLocks noChangeShapeType="1"/>
          </p:cNvSpPr>
          <p:nvPr/>
        </p:nvSpPr>
        <p:spPr bwMode="auto">
          <a:xfrm flipH="1" flipV="1">
            <a:off x="684213" y="2708275"/>
            <a:ext cx="0" cy="2881313"/>
          </a:xfrm>
          <a:prstGeom prst="line">
            <a:avLst/>
          </a:prstGeom>
          <a:noFill/>
          <a:ln w="25400">
            <a:solidFill>
              <a:srgbClr val="00FF00"/>
            </a:solidFill>
            <a:round/>
            <a:headEnd/>
            <a:tailEnd type="triangle" w="lg" len="lg"/>
          </a:ln>
        </p:spPr>
        <p:txBody>
          <a:bodyPr/>
          <a:lstStyle/>
          <a:p>
            <a:endParaRPr lang="fr-FR"/>
          </a:p>
        </p:txBody>
      </p:sp>
      <p:sp>
        <p:nvSpPr>
          <p:cNvPr id="13354" name="Text Box 42"/>
          <p:cNvSpPr txBox="1">
            <a:spLocks noChangeArrowheads="1"/>
          </p:cNvSpPr>
          <p:nvPr/>
        </p:nvSpPr>
        <p:spPr bwMode="auto">
          <a:xfrm>
            <a:off x="395288" y="5589588"/>
            <a:ext cx="692150" cy="274637"/>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07545" name="Text Box 45"/>
          <p:cNvSpPr txBox="1">
            <a:spLocks noChangeArrowheads="1"/>
          </p:cNvSpPr>
          <p:nvPr/>
        </p:nvSpPr>
        <p:spPr bwMode="auto">
          <a:xfrm>
            <a:off x="684213" y="5300663"/>
            <a:ext cx="1308100" cy="274637"/>
          </a:xfrm>
          <a:prstGeom prst="rect">
            <a:avLst/>
          </a:prstGeom>
          <a:noFill/>
          <a:ln w="9525">
            <a:noFill/>
            <a:miter lim="800000"/>
            <a:headEnd/>
            <a:tailEnd/>
          </a:ln>
        </p:spPr>
        <p:txBody>
          <a:bodyPr wrap="none">
            <a:spAutoFit/>
          </a:bodyPr>
          <a:lstStyle/>
          <a:p>
            <a:r>
              <a:rPr lang="fr-FR" sz="1200">
                <a:latin typeface="Verdana" pitchFamily="34" charset="0"/>
              </a:rPr>
              <a:t>Epargne et prêts</a:t>
            </a:r>
          </a:p>
        </p:txBody>
      </p:sp>
      <p:sp>
        <p:nvSpPr>
          <p:cNvPr id="13399" name="Line 87"/>
          <p:cNvSpPr>
            <a:spLocks noChangeShapeType="1"/>
          </p:cNvSpPr>
          <p:nvPr/>
        </p:nvSpPr>
        <p:spPr bwMode="auto">
          <a:xfrm>
            <a:off x="5724525" y="2636838"/>
            <a:ext cx="1223963" cy="0"/>
          </a:xfrm>
          <a:prstGeom prst="line">
            <a:avLst/>
          </a:prstGeom>
          <a:noFill/>
          <a:ln w="25400">
            <a:solidFill>
              <a:srgbClr val="00FF00"/>
            </a:solidFill>
            <a:round/>
            <a:headEnd type="triangle" w="lg" len="lg"/>
            <a:tailEnd type="none" w="lg" len="lg"/>
          </a:ln>
        </p:spPr>
        <p:txBody>
          <a:bodyPr/>
          <a:lstStyle/>
          <a:p>
            <a:endParaRPr lang="fr-FR"/>
          </a:p>
        </p:txBody>
      </p:sp>
      <p:sp>
        <p:nvSpPr>
          <p:cNvPr id="13400" name="Line 88"/>
          <p:cNvSpPr>
            <a:spLocks noChangeShapeType="1"/>
          </p:cNvSpPr>
          <p:nvPr/>
        </p:nvSpPr>
        <p:spPr bwMode="auto">
          <a:xfrm>
            <a:off x="5724525" y="2349500"/>
            <a:ext cx="1223963" cy="0"/>
          </a:xfrm>
          <a:prstGeom prst="line">
            <a:avLst/>
          </a:prstGeom>
          <a:noFill/>
          <a:ln w="25400">
            <a:solidFill>
              <a:srgbClr val="FE0000"/>
            </a:solidFill>
            <a:round/>
            <a:headEnd type="none" w="lg" len="lg"/>
            <a:tailEnd type="triangle" w="lg" len="lg"/>
          </a:ln>
        </p:spPr>
        <p:txBody>
          <a:bodyPr/>
          <a:lstStyle/>
          <a:p>
            <a:endParaRPr lang="fr-FR"/>
          </a:p>
        </p:txBody>
      </p:sp>
      <p:sp>
        <p:nvSpPr>
          <p:cNvPr id="13401" name="Rectangle 89"/>
          <p:cNvSpPr>
            <a:spLocks noChangeArrowheads="1"/>
          </p:cNvSpPr>
          <p:nvPr/>
        </p:nvSpPr>
        <p:spPr bwMode="auto">
          <a:xfrm>
            <a:off x="3492500" y="2060575"/>
            <a:ext cx="2232025" cy="649288"/>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du travail</a:t>
            </a:r>
          </a:p>
        </p:txBody>
      </p:sp>
      <p:sp>
        <p:nvSpPr>
          <p:cNvPr id="13402" name="Line 90"/>
          <p:cNvSpPr>
            <a:spLocks noChangeShapeType="1"/>
          </p:cNvSpPr>
          <p:nvPr/>
        </p:nvSpPr>
        <p:spPr bwMode="auto">
          <a:xfrm flipV="1">
            <a:off x="2411413" y="2420938"/>
            <a:ext cx="1081087" cy="0"/>
          </a:xfrm>
          <a:prstGeom prst="line">
            <a:avLst/>
          </a:prstGeom>
          <a:noFill/>
          <a:ln w="25400">
            <a:solidFill>
              <a:srgbClr val="FF0000"/>
            </a:solidFill>
            <a:round/>
            <a:headEnd/>
            <a:tailEnd type="triangle" w="lg" len="lg"/>
          </a:ln>
        </p:spPr>
        <p:txBody>
          <a:bodyPr/>
          <a:lstStyle/>
          <a:p>
            <a:endParaRPr lang="fr-FR"/>
          </a:p>
        </p:txBody>
      </p:sp>
      <p:sp>
        <p:nvSpPr>
          <p:cNvPr id="13403" name="Line 91"/>
          <p:cNvSpPr>
            <a:spLocks noChangeShapeType="1"/>
          </p:cNvSpPr>
          <p:nvPr/>
        </p:nvSpPr>
        <p:spPr bwMode="auto">
          <a:xfrm flipH="1">
            <a:off x="2411413" y="2708275"/>
            <a:ext cx="1081087" cy="0"/>
          </a:xfrm>
          <a:prstGeom prst="line">
            <a:avLst/>
          </a:prstGeom>
          <a:noFill/>
          <a:ln w="25400">
            <a:solidFill>
              <a:srgbClr val="00FF00"/>
            </a:solidFill>
            <a:round/>
            <a:headEnd/>
            <a:tailEnd type="triangle" w="lg" len="lg"/>
          </a:ln>
        </p:spPr>
        <p:txBody>
          <a:bodyPr/>
          <a:lstStyle/>
          <a:p>
            <a:endParaRPr lang="fr-FR"/>
          </a:p>
        </p:txBody>
      </p:sp>
      <p:sp>
        <p:nvSpPr>
          <p:cNvPr id="13404" name="Text Box 92"/>
          <p:cNvSpPr txBox="1">
            <a:spLocks noChangeArrowheads="1"/>
          </p:cNvSpPr>
          <p:nvPr/>
        </p:nvSpPr>
        <p:spPr bwMode="auto">
          <a:xfrm>
            <a:off x="2555875" y="2133600"/>
            <a:ext cx="639763" cy="274638"/>
          </a:xfrm>
          <a:prstGeom prst="rect">
            <a:avLst/>
          </a:prstGeom>
          <a:noFill/>
          <a:ln w="9525">
            <a:noFill/>
            <a:miter lim="800000"/>
            <a:headEnd/>
            <a:tailEnd/>
          </a:ln>
        </p:spPr>
        <p:txBody>
          <a:bodyPr wrap="none">
            <a:spAutoFit/>
          </a:bodyPr>
          <a:lstStyle/>
          <a:p>
            <a:r>
              <a:rPr lang="fr-FR" sz="1200">
                <a:latin typeface="Verdana" pitchFamily="34" charset="0"/>
              </a:rPr>
              <a:t>Travail</a:t>
            </a:r>
          </a:p>
        </p:txBody>
      </p:sp>
      <p:sp>
        <p:nvSpPr>
          <p:cNvPr id="13405" name="Text Box 93"/>
          <p:cNvSpPr txBox="1">
            <a:spLocks noChangeArrowheads="1"/>
          </p:cNvSpPr>
          <p:nvPr/>
        </p:nvSpPr>
        <p:spPr bwMode="auto">
          <a:xfrm>
            <a:off x="2555875" y="2420938"/>
            <a:ext cx="731838" cy="274637"/>
          </a:xfrm>
          <a:prstGeom prst="rect">
            <a:avLst/>
          </a:prstGeom>
          <a:noFill/>
          <a:ln w="9525">
            <a:noFill/>
            <a:miter lim="800000"/>
            <a:headEnd/>
            <a:tailEnd/>
          </a:ln>
        </p:spPr>
        <p:txBody>
          <a:bodyPr wrap="none">
            <a:spAutoFit/>
          </a:bodyPr>
          <a:lstStyle/>
          <a:p>
            <a:r>
              <a:rPr lang="fr-FR" sz="1200">
                <a:latin typeface="Verdana" pitchFamily="34" charset="0"/>
              </a:rPr>
              <a:t>Salaires</a:t>
            </a:r>
          </a:p>
        </p:txBody>
      </p:sp>
      <p:sp>
        <p:nvSpPr>
          <p:cNvPr id="13406" name="Text Box 94"/>
          <p:cNvSpPr txBox="1">
            <a:spLocks noChangeArrowheads="1"/>
          </p:cNvSpPr>
          <p:nvPr/>
        </p:nvSpPr>
        <p:spPr bwMode="auto">
          <a:xfrm>
            <a:off x="5940425" y="2349500"/>
            <a:ext cx="731838" cy="274638"/>
          </a:xfrm>
          <a:prstGeom prst="rect">
            <a:avLst/>
          </a:prstGeom>
          <a:noFill/>
          <a:ln w="9525">
            <a:noFill/>
            <a:miter lim="800000"/>
            <a:headEnd/>
            <a:tailEnd/>
          </a:ln>
        </p:spPr>
        <p:txBody>
          <a:bodyPr wrap="none">
            <a:spAutoFit/>
          </a:bodyPr>
          <a:lstStyle/>
          <a:p>
            <a:r>
              <a:rPr lang="fr-FR" sz="1200">
                <a:latin typeface="Verdana" pitchFamily="34" charset="0"/>
              </a:rPr>
              <a:t>Salaires</a:t>
            </a:r>
          </a:p>
        </p:txBody>
      </p:sp>
      <p:sp>
        <p:nvSpPr>
          <p:cNvPr id="13407" name="Text Box 95"/>
          <p:cNvSpPr txBox="1">
            <a:spLocks noChangeArrowheads="1"/>
          </p:cNvSpPr>
          <p:nvPr/>
        </p:nvSpPr>
        <p:spPr bwMode="auto">
          <a:xfrm>
            <a:off x="5940425" y="2060575"/>
            <a:ext cx="639763" cy="274638"/>
          </a:xfrm>
          <a:prstGeom prst="rect">
            <a:avLst/>
          </a:prstGeom>
          <a:noFill/>
          <a:ln w="9525">
            <a:noFill/>
            <a:miter lim="800000"/>
            <a:headEnd/>
            <a:tailEnd/>
          </a:ln>
        </p:spPr>
        <p:txBody>
          <a:bodyPr wrap="none">
            <a:spAutoFit/>
          </a:bodyPr>
          <a:lstStyle/>
          <a:p>
            <a:r>
              <a:rPr lang="fr-FR" sz="1200">
                <a:latin typeface="Verdana" pitchFamily="34" charset="0"/>
              </a:rPr>
              <a:t>Travail</a:t>
            </a:r>
          </a:p>
        </p:txBody>
      </p:sp>
      <p:sp>
        <p:nvSpPr>
          <p:cNvPr id="13408" name="Rectangle 96"/>
          <p:cNvSpPr>
            <a:spLocks noChangeArrowheads="1"/>
          </p:cNvSpPr>
          <p:nvPr/>
        </p:nvSpPr>
        <p:spPr bwMode="auto">
          <a:xfrm>
            <a:off x="3357563" y="3103563"/>
            <a:ext cx="2293937" cy="649287"/>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des capitaux</a:t>
            </a:r>
          </a:p>
        </p:txBody>
      </p:sp>
      <p:sp>
        <p:nvSpPr>
          <p:cNvPr id="13409" name="Line 97"/>
          <p:cNvSpPr>
            <a:spLocks noChangeShapeType="1"/>
          </p:cNvSpPr>
          <p:nvPr/>
        </p:nvSpPr>
        <p:spPr bwMode="auto">
          <a:xfrm flipH="1" flipV="1">
            <a:off x="2195513" y="2708275"/>
            <a:ext cx="0" cy="720725"/>
          </a:xfrm>
          <a:prstGeom prst="line">
            <a:avLst/>
          </a:prstGeom>
          <a:noFill/>
          <a:ln w="25400">
            <a:solidFill>
              <a:srgbClr val="00FF00"/>
            </a:solidFill>
            <a:round/>
            <a:headEnd/>
            <a:tailEnd type="triangle" w="lg" len="lg"/>
          </a:ln>
        </p:spPr>
        <p:txBody>
          <a:bodyPr/>
          <a:lstStyle/>
          <a:p>
            <a:endParaRPr lang="fr-FR"/>
          </a:p>
        </p:txBody>
      </p:sp>
      <p:sp>
        <p:nvSpPr>
          <p:cNvPr id="13410" name="Line 98"/>
          <p:cNvSpPr>
            <a:spLocks noChangeShapeType="1"/>
          </p:cNvSpPr>
          <p:nvPr/>
        </p:nvSpPr>
        <p:spPr bwMode="auto">
          <a:xfrm flipV="1">
            <a:off x="2195513" y="3429000"/>
            <a:ext cx="1223962" cy="0"/>
          </a:xfrm>
          <a:prstGeom prst="line">
            <a:avLst/>
          </a:prstGeom>
          <a:noFill/>
          <a:ln w="25400">
            <a:solidFill>
              <a:srgbClr val="00FF00"/>
            </a:solidFill>
            <a:round/>
            <a:headEnd/>
            <a:tailEnd type="triangle" w="lg" len="lg"/>
          </a:ln>
        </p:spPr>
        <p:txBody>
          <a:bodyPr/>
          <a:lstStyle/>
          <a:p>
            <a:endParaRPr lang="fr-FR"/>
          </a:p>
        </p:txBody>
      </p:sp>
      <p:sp>
        <p:nvSpPr>
          <p:cNvPr id="13411" name="Text Box 99"/>
          <p:cNvSpPr txBox="1">
            <a:spLocks noChangeArrowheads="1"/>
          </p:cNvSpPr>
          <p:nvPr/>
        </p:nvSpPr>
        <p:spPr bwMode="auto">
          <a:xfrm>
            <a:off x="2195513" y="2971800"/>
            <a:ext cx="1352550" cy="457200"/>
          </a:xfrm>
          <a:prstGeom prst="rect">
            <a:avLst/>
          </a:prstGeom>
          <a:noFill/>
          <a:ln w="9525">
            <a:noFill/>
            <a:miter lim="800000"/>
            <a:headEnd/>
            <a:tailEnd/>
          </a:ln>
        </p:spPr>
        <p:txBody>
          <a:bodyPr wrap="none">
            <a:spAutoFit/>
          </a:bodyPr>
          <a:lstStyle/>
          <a:p>
            <a:r>
              <a:rPr lang="fr-FR" sz="1200">
                <a:latin typeface="Verdana" pitchFamily="34" charset="0"/>
              </a:rPr>
              <a:t>Achats et ventes </a:t>
            </a:r>
          </a:p>
          <a:p>
            <a:r>
              <a:rPr lang="fr-FR" sz="1200">
                <a:latin typeface="Verdana" pitchFamily="34" charset="0"/>
              </a:rPr>
              <a:t>de titres</a:t>
            </a:r>
          </a:p>
        </p:txBody>
      </p:sp>
      <p:sp>
        <p:nvSpPr>
          <p:cNvPr id="13412" name="Line 100"/>
          <p:cNvSpPr>
            <a:spLocks noChangeShapeType="1"/>
          </p:cNvSpPr>
          <p:nvPr/>
        </p:nvSpPr>
        <p:spPr bwMode="auto">
          <a:xfrm flipH="1" flipV="1">
            <a:off x="7164388" y="2708275"/>
            <a:ext cx="0" cy="720725"/>
          </a:xfrm>
          <a:prstGeom prst="line">
            <a:avLst/>
          </a:prstGeom>
          <a:noFill/>
          <a:ln w="25400">
            <a:solidFill>
              <a:srgbClr val="00FF00"/>
            </a:solidFill>
            <a:round/>
            <a:headEnd/>
            <a:tailEnd type="triangle" w="lg" len="lg"/>
          </a:ln>
        </p:spPr>
        <p:txBody>
          <a:bodyPr/>
          <a:lstStyle/>
          <a:p>
            <a:endParaRPr lang="fr-FR"/>
          </a:p>
        </p:txBody>
      </p:sp>
      <p:sp>
        <p:nvSpPr>
          <p:cNvPr id="13413" name="Line 101"/>
          <p:cNvSpPr>
            <a:spLocks noChangeShapeType="1"/>
          </p:cNvSpPr>
          <p:nvPr/>
        </p:nvSpPr>
        <p:spPr bwMode="auto">
          <a:xfrm flipH="1">
            <a:off x="5651500" y="3429000"/>
            <a:ext cx="1512888" cy="0"/>
          </a:xfrm>
          <a:prstGeom prst="line">
            <a:avLst/>
          </a:prstGeom>
          <a:noFill/>
          <a:ln w="25400">
            <a:solidFill>
              <a:srgbClr val="00FF00"/>
            </a:solidFill>
            <a:round/>
            <a:headEnd/>
            <a:tailEnd type="triangle" w="lg" len="lg"/>
          </a:ln>
        </p:spPr>
        <p:txBody>
          <a:bodyPr/>
          <a:lstStyle/>
          <a:p>
            <a:endParaRPr lang="fr-FR"/>
          </a:p>
        </p:txBody>
      </p:sp>
      <p:sp>
        <p:nvSpPr>
          <p:cNvPr id="13414" name="Text Box 102"/>
          <p:cNvSpPr txBox="1">
            <a:spLocks noChangeArrowheads="1"/>
          </p:cNvSpPr>
          <p:nvPr/>
        </p:nvSpPr>
        <p:spPr bwMode="auto">
          <a:xfrm>
            <a:off x="5795963" y="2971800"/>
            <a:ext cx="1352550" cy="457200"/>
          </a:xfrm>
          <a:prstGeom prst="rect">
            <a:avLst/>
          </a:prstGeom>
          <a:noFill/>
          <a:ln w="9525">
            <a:noFill/>
            <a:miter lim="800000"/>
            <a:headEnd/>
            <a:tailEnd/>
          </a:ln>
        </p:spPr>
        <p:txBody>
          <a:bodyPr wrap="none">
            <a:spAutoFit/>
          </a:bodyPr>
          <a:lstStyle/>
          <a:p>
            <a:r>
              <a:rPr lang="fr-FR" sz="1200">
                <a:latin typeface="Verdana" pitchFamily="34" charset="0"/>
              </a:rPr>
              <a:t>Achats et ventes </a:t>
            </a:r>
          </a:p>
          <a:p>
            <a:r>
              <a:rPr lang="fr-FR" sz="1200">
                <a:latin typeface="Verdana" pitchFamily="34" charset="0"/>
              </a:rPr>
              <a:t>de titres</a:t>
            </a:r>
          </a:p>
        </p:txBody>
      </p:sp>
      <p:sp>
        <p:nvSpPr>
          <p:cNvPr id="13415" name="Rectangle 103"/>
          <p:cNvSpPr>
            <a:spLocks noChangeArrowheads="1"/>
          </p:cNvSpPr>
          <p:nvPr/>
        </p:nvSpPr>
        <p:spPr bwMode="auto">
          <a:xfrm>
            <a:off x="6948488" y="2060575"/>
            <a:ext cx="2195512" cy="649288"/>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Sociétés non </a:t>
            </a:r>
          </a:p>
          <a:p>
            <a:pPr algn="ctr"/>
            <a:r>
              <a:rPr lang="fr-FR" b="1">
                <a:latin typeface="Verdana" pitchFamily="34" charset="0"/>
              </a:rPr>
              <a:t>financières</a:t>
            </a:r>
          </a:p>
        </p:txBody>
      </p:sp>
      <p:sp>
        <p:nvSpPr>
          <p:cNvPr id="13416" name="Rectangle 104"/>
          <p:cNvSpPr>
            <a:spLocks noChangeArrowheads="1"/>
          </p:cNvSpPr>
          <p:nvPr/>
        </p:nvSpPr>
        <p:spPr bwMode="auto">
          <a:xfrm>
            <a:off x="0" y="2060575"/>
            <a:ext cx="2411413" cy="649288"/>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Ménages</a:t>
            </a:r>
          </a:p>
        </p:txBody>
      </p:sp>
      <p:sp>
        <p:nvSpPr>
          <p:cNvPr id="107564" name="Line 105"/>
          <p:cNvSpPr>
            <a:spLocks noChangeShapeType="1"/>
          </p:cNvSpPr>
          <p:nvPr/>
        </p:nvSpPr>
        <p:spPr bwMode="auto">
          <a:xfrm>
            <a:off x="395288" y="1052513"/>
            <a:ext cx="3024187" cy="0"/>
          </a:xfrm>
          <a:prstGeom prst="line">
            <a:avLst/>
          </a:prstGeom>
          <a:noFill/>
          <a:ln w="25400">
            <a:solidFill>
              <a:srgbClr val="00FF00"/>
            </a:solidFill>
            <a:round/>
            <a:headEnd/>
            <a:tailEnd type="triangle" w="lg" len="lg"/>
          </a:ln>
        </p:spPr>
        <p:txBody>
          <a:bodyPr/>
          <a:lstStyle/>
          <a:p>
            <a:endParaRPr lang="fr-FR"/>
          </a:p>
        </p:txBody>
      </p:sp>
      <p:sp>
        <p:nvSpPr>
          <p:cNvPr id="107565" name="Text Box 106"/>
          <p:cNvSpPr txBox="1">
            <a:spLocks noChangeArrowheads="1"/>
          </p:cNvSpPr>
          <p:nvPr/>
        </p:nvSpPr>
        <p:spPr bwMode="auto">
          <a:xfrm>
            <a:off x="395288" y="765175"/>
            <a:ext cx="2108200" cy="274638"/>
          </a:xfrm>
          <a:prstGeom prst="rect">
            <a:avLst/>
          </a:prstGeom>
          <a:noFill/>
          <a:ln w="9525">
            <a:noFill/>
            <a:miter lim="800000"/>
            <a:headEnd/>
            <a:tailEnd/>
          </a:ln>
        </p:spPr>
        <p:txBody>
          <a:bodyPr wrap="none">
            <a:spAutoFit/>
          </a:bodyPr>
          <a:lstStyle/>
          <a:p>
            <a:r>
              <a:rPr lang="fr-FR" sz="1200">
                <a:latin typeface="Verdana" pitchFamily="34" charset="0"/>
              </a:rPr>
              <a:t>Dépenses de consommation</a:t>
            </a:r>
          </a:p>
        </p:txBody>
      </p:sp>
    </p:spTree>
    <p:extLst>
      <p:ext uri="{BB962C8B-B14F-4D97-AF65-F5344CB8AC3E}">
        <p14:creationId xmlns:p14="http://schemas.microsoft.com/office/powerpoint/2010/main" val="2488475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p:cNvSpPr>
            <a:spLocks noChangeArrowheads="1"/>
          </p:cNvSpPr>
          <p:nvPr/>
        </p:nvSpPr>
        <p:spPr bwMode="auto">
          <a:xfrm>
            <a:off x="3419475" y="1052513"/>
            <a:ext cx="2305050" cy="719137"/>
          </a:xfrm>
          <a:prstGeom prst="rect">
            <a:avLst/>
          </a:prstGeom>
          <a:solidFill>
            <a:srgbClr val="F9FCB8"/>
          </a:solidFill>
          <a:ln w="9525">
            <a:solidFill>
              <a:schemeClr val="tx1"/>
            </a:solidFill>
            <a:miter lim="800000"/>
            <a:headEnd/>
            <a:tailEnd/>
          </a:ln>
        </p:spPr>
        <p:txBody>
          <a:bodyPr wrap="none" anchor="ctr"/>
          <a:lstStyle/>
          <a:p>
            <a:pPr algn="ctr"/>
            <a:r>
              <a:rPr lang="fr-FR">
                <a:latin typeface="Verdana" pitchFamily="34" charset="0"/>
              </a:rPr>
              <a:t>Marché des biens</a:t>
            </a:r>
          </a:p>
          <a:p>
            <a:pPr algn="ctr"/>
            <a:r>
              <a:rPr lang="fr-FR">
                <a:latin typeface="Verdana" pitchFamily="34" charset="0"/>
              </a:rPr>
              <a:t>de consommation</a:t>
            </a:r>
          </a:p>
        </p:txBody>
      </p:sp>
      <p:sp>
        <p:nvSpPr>
          <p:cNvPr id="108547" name="Text Box 14"/>
          <p:cNvSpPr txBox="1">
            <a:spLocks noChangeArrowheads="1"/>
          </p:cNvSpPr>
          <p:nvPr/>
        </p:nvSpPr>
        <p:spPr bwMode="auto">
          <a:xfrm>
            <a:off x="684213" y="1557338"/>
            <a:ext cx="2035175" cy="274637"/>
          </a:xfrm>
          <a:prstGeom prst="rect">
            <a:avLst/>
          </a:prstGeom>
          <a:noFill/>
          <a:ln w="9525">
            <a:noFill/>
            <a:miter lim="800000"/>
            <a:headEnd/>
            <a:tailEnd/>
          </a:ln>
        </p:spPr>
        <p:txBody>
          <a:bodyPr wrap="none">
            <a:spAutoFit/>
          </a:bodyPr>
          <a:lstStyle/>
          <a:p>
            <a:r>
              <a:rPr lang="fr-FR" sz="1200">
                <a:latin typeface="Verdana" pitchFamily="34" charset="0"/>
              </a:rPr>
              <a:t>Achats de biens et services</a:t>
            </a:r>
          </a:p>
        </p:txBody>
      </p:sp>
      <p:sp>
        <p:nvSpPr>
          <p:cNvPr id="108548" name="Line 15"/>
          <p:cNvSpPr>
            <a:spLocks noChangeShapeType="1"/>
          </p:cNvSpPr>
          <p:nvPr/>
        </p:nvSpPr>
        <p:spPr bwMode="auto">
          <a:xfrm flipH="1">
            <a:off x="684213" y="1557338"/>
            <a:ext cx="2735262" cy="0"/>
          </a:xfrm>
          <a:prstGeom prst="line">
            <a:avLst/>
          </a:prstGeom>
          <a:noFill/>
          <a:ln w="25400">
            <a:solidFill>
              <a:srgbClr val="FF0000"/>
            </a:solidFill>
            <a:round/>
            <a:headEnd/>
            <a:tailEnd type="none" w="lg" len="lg"/>
          </a:ln>
        </p:spPr>
        <p:txBody>
          <a:bodyPr/>
          <a:lstStyle/>
          <a:p>
            <a:endParaRPr lang="fr-FR"/>
          </a:p>
        </p:txBody>
      </p:sp>
      <p:sp>
        <p:nvSpPr>
          <p:cNvPr id="108549" name="Line 16"/>
          <p:cNvSpPr>
            <a:spLocks noChangeShapeType="1"/>
          </p:cNvSpPr>
          <p:nvPr/>
        </p:nvSpPr>
        <p:spPr bwMode="auto">
          <a:xfrm>
            <a:off x="684213" y="1557338"/>
            <a:ext cx="0" cy="503237"/>
          </a:xfrm>
          <a:prstGeom prst="line">
            <a:avLst/>
          </a:prstGeom>
          <a:noFill/>
          <a:ln w="25400">
            <a:solidFill>
              <a:srgbClr val="FF0000"/>
            </a:solidFill>
            <a:round/>
            <a:headEnd/>
            <a:tailEnd type="triangle" w="lg" len="lg"/>
          </a:ln>
        </p:spPr>
        <p:txBody>
          <a:bodyPr/>
          <a:lstStyle/>
          <a:p>
            <a:endParaRPr lang="fr-FR"/>
          </a:p>
        </p:txBody>
      </p:sp>
      <p:sp>
        <p:nvSpPr>
          <p:cNvPr id="108550" name="Line 30"/>
          <p:cNvSpPr>
            <a:spLocks noChangeShapeType="1"/>
          </p:cNvSpPr>
          <p:nvPr/>
        </p:nvSpPr>
        <p:spPr bwMode="auto">
          <a:xfrm flipH="1" flipV="1">
            <a:off x="7380288" y="5589588"/>
            <a:ext cx="1079500" cy="0"/>
          </a:xfrm>
          <a:prstGeom prst="line">
            <a:avLst/>
          </a:prstGeom>
          <a:noFill/>
          <a:ln w="25400">
            <a:solidFill>
              <a:srgbClr val="00FF00"/>
            </a:solidFill>
            <a:round/>
            <a:headEnd/>
            <a:tailEnd type="none" w="lg" len="lg"/>
          </a:ln>
        </p:spPr>
        <p:txBody>
          <a:bodyPr/>
          <a:lstStyle/>
          <a:p>
            <a:endParaRPr lang="fr-FR"/>
          </a:p>
        </p:txBody>
      </p:sp>
      <p:sp>
        <p:nvSpPr>
          <p:cNvPr id="108551" name="Line 32"/>
          <p:cNvSpPr>
            <a:spLocks noChangeShapeType="1"/>
          </p:cNvSpPr>
          <p:nvPr/>
        </p:nvSpPr>
        <p:spPr bwMode="auto">
          <a:xfrm flipH="1" flipV="1">
            <a:off x="8459788" y="2708275"/>
            <a:ext cx="0" cy="2881313"/>
          </a:xfrm>
          <a:prstGeom prst="line">
            <a:avLst/>
          </a:prstGeom>
          <a:noFill/>
          <a:ln w="25400">
            <a:solidFill>
              <a:srgbClr val="00FF00"/>
            </a:solidFill>
            <a:round/>
            <a:headEnd/>
            <a:tailEnd type="triangle" w="lg" len="lg"/>
          </a:ln>
        </p:spPr>
        <p:txBody>
          <a:bodyPr/>
          <a:lstStyle/>
          <a:p>
            <a:endParaRPr lang="fr-FR"/>
          </a:p>
        </p:txBody>
      </p:sp>
      <p:sp>
        <p:nvSpPr>
          <p:cNvPr id="108552" name="Text Box 33"/>
          <p:cNvSpPr txBox="1">
            <a:spLocks noChangeArrowheads="1"/>
          </p:cNvSpPr>
          <p:nvPr/>
        </p:nvSpPr>
        <p:spPr bwMode="auto">
          <a:xfrm>
            <a:off x="8027988" y="5589588"/>
            <a:ext cx="692150" cy="274637"/>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08553" name="Line 34"/>
          <p:cNvSpPr>
            <a:spLocks noChangeShapeType="1"/>
          </p:cNvSpPr>
          <p:nvPr/>
        </p:nvSpPr>
        <p:spPr bwMode="auto">
          <a:xfrm>
            <a:off x="8748713" y="2708275"/>
            <a:ext cx="0" cy="3168650"/>
          </a:xfrm>
          <a:prstGeom prst="line">
            <a:avLst/>
          </a:prstGeom>
          <a:noFill/>
          <a:ln w="25400">
            <a:solidFill>
              <a:srgbClr val="00FF00"/>
            </a:solidFill>
            <a:round/>
            <a:headEnd/>
            <a:tailEnd type="none" w="lg" len="lg"/>
          </a:ln>
        </p:spPr>
        <p:txBody>
          <a:bodyPr/>
          <a:lstStyle/>
          <a:p>
            <a:endParaRPr lang="fr-FR"/>
          </a:p>
        </p:txBody>
      </p:sp>
      <p:sp>
        <p:nvSpPr>
          <p:cNvPr id="108554" name="Line 35"/>
          <p:cNvSpPr>
            <a:spLocks noChangeShapeType="1"/>
          </p:cNvSpPr>
          <p:nvPr/>
        </p:nvSpPr>
        <p:spPr bwMode="auto">
          <a:xfrm flipH="1" flipV="1">
            <a:off x="7380288" y="5876925"/>
            <a:ext cx="1368425" cy="0"/>
          </a:xfrm>
          <a:prstGeom prst="line">
            <a:avLst/>
          </a:prstGeom>
          <a:noFill/>
          <a:ln w="25400">
            <a:solidFill>
              <a:srgbClr val="00FF00"/>
            </a:solidFill>
            <a:round/>
            <a:headEnd/>
            <a:tailEnd type="triangle" w="lg" len="lg"/>
          </a:ln>
        </p:spPr>
        <p:txBody>
          <a:bodyPr/>
          <a:lstStyle/>
          <a:p>
            <a:endParaRPr lang="fr-FR"/>
          </a:p>
        </p:txBody>
      </p:sp>
      <p:sp>
        <p:nvSpPr>
          <p:cNvPr id="108555" name="Text Box 36"/>
          <p:cNvSpPr txBox="1">
            <a:spLocks noChangeArrowheads="1"/>
          </p:cNvSpPr>
          <p:nvPr/>
        </p:nvSpPr>
        <p:spPr bwMode="auto">
          <a:xfrm>
            <a:off x="7885113" y="5300663"/>
            <a:ext cx="539750" cy="274637"/>
          </a:xfrm>
          <a:prstGeom prst="rect">
            <a:avLst/>
          </a:prstGeom>
          <a:noFill/>
          <a:ln w="9525">
            <a:noFill/>
            <a:miter lim="800000"/>
            <a:headEnd/>
            <a:tailEnd/>
          </a:ln>
        </p:spPr>
        <p:txBody>
          <a:bodyPr wrap="none">
            <a:spAutoFit/>
          </a:bodyPr>
          <a:lstStyle/>
          <a:p>
            <a:r>
              <a:rPr lang="fr-FR" sz="1200">
                <a:latin typeface="Verdana" pitchFamily="34" charset="0"/>
              </a:rPr>
              <a:t>Prêts</a:t>
            </a:r>
          </a:p>
        </p:txBody>
      </p:sp>
      <p:sp>
        <p:nvSpPr>
          <p:cNvPr id="108556" name="Text Box 41"/>
          <p:cNvSpPr txBox="1">
            <a:spLocks noChangeArrowheads="1"/>
          </p:cNvSpPr>
          <p:nvPr/>
        </p:nvSpPr>
        <p:spPr bwMode="auto">
          <a:xfrm>
            <a:off x="250825" y="6165850"/>
            <a:ext cx="692150" cy="274638"/>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08557" name="Rectangle 43"/>
          <p:cNvSpPr>
            <a:spLocks noChangeArrowheads="1"/>
          </p:cNvSpPr>
          <p:nvPr/>
        </p:nvSpPr>
        <p:spPr bwMode="auto">
          <a:xfrm>
            <a:off x="6011863" y="5300663"/>
            <a:ext cx="1366837" cy="1223962"/>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Sociétés </a:t>
            </a:r>
          </a:p>
          <a:p>
            <a:pPr algn="ctr"/>
            <a:r>
              <a:rPr lang="fr-FR" b="1">
                <a:latin typeface="Verdana" pitchFamily="34" charset="0"/>
              </a:rPr>
              <a:t>financières</a:t>
            </a:r>
          </a:p>
        </p:txBody>
      </p:sp>
      <p:sp>
        <p:nvSpPr>
          <p:cNvPr id="14380" name="Rectangle 44"/>
          <p:cNvSpPr>
            <a:spLocks noChangeArrowheads="1"/>
          </p:cNvSpPr>
          <p:nvPr/>
        </p:nvSpPr>
        <p:spPr bwMode="auto">
          <a:xfrm>
            <a:off x="1908175" y="5013325"/>
            <a:ext cx="1655763" cy="1008063"/>
          </a:xfrm>
          <a:prstGeom prst="rect">
            <a:avLst/>
          </a:prstGeom>
          <a:solidFill>
            <a:srgbClr val="AAA0F0"/>
          </a:solidFill>
          <a:ln w="9525">
            <a:solidFill>
              <a:schemeClr val="tx1"/>
            </a:solidFill>
            <a:miter lim="800000"/>
            <a:headEnd/>
            <a:tailEnd/>
          </a:ln>
        </p:spPr>
        <p:txBody>
          <a:bodyPr wrap="none" anchor="ctr"/>
          <a:lstStyle/>
          <a:p>
            <a:pPr algn="ctr"/>
            <a:r>
              <a:rPr lang="fr-FR" sz="1600" b="1">
                <a:latin typeface="Verdana" pitchFamily="34" charset="0"/>
              </a:rPr>
              <a:t>Administrations</a:t>
            </a:r>
          </a:p>
          <a:p>
            <a:pPr algn="ctr"/>
            <a:r>
              <a:rPr lang="fr-FR" sz="1600" b="1">
                <a:latin typeface="Verdana" pitchFamily="34" charset="0"/>
              </a:rPr>
              <a:t>publiques</a:t>
            </a:r>
          </a:p>
        </p:txBody>
      </p:sp>
      <p:sp>
        <p:nvSpPr>
          <p:cNvPr id="108559" name="Line 49"/>
          <p:cNvSpPr>
            <a:spLocks noChangeShapeType="1"/>
          </p:cNvSpPr>
          <p:nvPr/>
        </p:nvSpPr>
        <p:spPr bwMode="auto">
          <a:xfrm flipV="1">
            <a:off x="250825" y="2708275"/>
            <a:ext cx="0" cy="3744913"/>
          </a:xfrm>
          <a:prstGeom prst="line">
            <a:avLst/>
          </a:prstGeom>
          <a:noFill/>
          <a:ln w="25400">
            <a:solidFill>
              <a:srgbClr val="00FF00"/>
            </a:solidFill>
            <a:round/>
            <a:headEnd/>
            <a:tailEnd type="triangle" w="lg" len="lg"/>
          </a:ln>
        </p:spPr>
        <p:txBody>
          <a:bodyPr/>
          <a:lstStyle/>
          <a:p>
            <a:endParaRPr lang="fr-FR"/>
          </a:p>
        </p:txBody>
      </p:sp>
      <p:sp>
        <p:nvSpPr>
          <p:cNvPr id="108560" name="Line 52"/>
          <p:cNvSpPr>
            <a:spLocks noChangeShapeType="1"/>
          </p:cNvSpPr>
          <p:nvPr/>
        </p:nvSpPr>
        <p:spPr bwMode="auto">
          <a:xfrm>
            <a:off x="468313" y="6165850"/>
            <a:ext cx="5543550" cy="0"/>
          </a:xfrm>
          <a:prstGeom prst="line">
            <a:avLst/>
          </a:prstGeom>
          <a:noFill/>
          <a:ln w="25400">
            <a:solidFill>
              <a:srgbClr val="00FF00"/>
            </a:solidFill>
            <a:round/>
            <a:headEnd/>
            <a:tailEnd type="triangle" w="lg" len="lg"/>
          </a:ln>
        </p:spPr>
        <p:txBody>
          <a:bodyPr/>
          <a:lstStyle/>
          <a:p>
            <a:endParaRPr lang="fr-FR"/>
          </a:p>
        </p:txBody>
      </p:sp>
      <p:sp>
        <p:nvSpPr>
          <p:cNvPr id="108561" name="Line 53"/>
          <p:cNvSpPr>
            <a:spLocks noChangeShapeType="1"/>
          </p:cNvSpPr>
          <p:nvPr/>
        </p:nvSpPr>
        <p:spPr bwMode="auto">
          <a:xfrm flipH="1" flipV="1">
            <a:off x="468313" y="2708275"/>
            <a:ext cx="0" cy="3457575"/>
          </a:xfrm>
          <a:prstGeom prst="line">
            <a:avLst/>
          </a:prstGeom>
          <a:noFill/>
          <a:ln w="25400">
            <a:solidFill>
              <a:srgbClr val="00FF00"/>
            </a:solidFill>
            <a:round/>
            <a:headEnd/>
            <a:tailEnd type="triangle" w="lg" len="lg"/>
          </a:ln>
        </p:spPr>
        <p:txBody>
          <a:bodyPr/>
          <a:lstStyle/>
          <a:p>
            <a:endParaRPr lang="fr-FR"/>
          </a:p>
        </p:txBody>
      </p:sp>
      <p:sp>
        <p:nvSpPr>
          <p:cNvPr id="108562" name="Line 54"/>
          <p:cNvSpPr>
            <a:spLocks noChangeShapeType="1"/>
          </p:cNvSpPr>
          <p:nvPr/>
        </p:nvSpPr>
        <p:spPr bwMode="auto">
          <a:xfrm>
            <a:off x="250825" y="6453188"/>
            <a:ext cx="5761038" cy="0"/>
          </a:xfrm>
          <a:prstGeom prst="line">
            <a:avLst/>
          </a:prstGeom>
          <a:noFill/>
          <a:ln w="25400">
            <a:solidFill>
              <a:srgbClr val="00FF00"/>
            </a:solidFill>
            <a:round/>
            <a:headEnd/>
            <a:tailEnd type="triangle" w="lg" len="lg"/>
          </a:ln>
        </p:spPr>
        <p:txBody>
          <a:bodyPr/>
          <a:lstStyle/>
          <a:p>
            <a:endParaRPr lang="fr-FR"/>
          </a:p>
        </p:txBody>
      </p:sp>
      <p:sp>
        <p:nvSpPr>
          <p:cNvPr id="14393" name="Line 57"/>
          <p:cNvSpPr>
            <a:spLocks noChangeShapeType="1"/>
          </p:cNvSpPr>
          <p:nvPr/>
        </p:nvSpPr>
        <p:spPr bwMode="auto">
          <a:xfrm flipV="1">
            <a:off x="900113" y="2708275"/>
            <a:ext cx="0" cy="2520950"/>
          </a:xfrm>
          <a:prstGeom prst="line">
            <a:avLst/>
          </a:prstGeom>
          <a:noFill/>
          <a:ln w="25400">
            <a:solidFill>
              <a:srgbClr val="00FF00"/>
            </a:solidFill>
            <a:round/>
            <a:headEnd/>
            <a:tailEnd type="none" w="lg" len="lg"/>
          </a:ln>
        </p:spPr>
        <p:txBody>
          <a:bodyPr/>
          <a:lstStyle/>
          <a:p>
            <a:endParaRPr lang="fr-FR"/>
          </a:p>
        </p:txBody>
      </p:sp>
      <p:sp>
        <p:nvSpPr>
          <p:cNvPr id="14394" name="Line 58"/>
          <p:cNvSpPr>
            <a:spLocks noChangeShapeType="1"/>
          </p:cNvSpPr>
          <p:nvPr/>
        </p:nvSpPr>
        <p:spPr bwMode="auto">
          <a:xfrm>
            <a:off x="900113" y="5229225"/>
            <a:ext cx="1008062" cy="0"/>
          </a:xfrm>
          <a:prstGeom prst="line">
            <a:avLst/>
          </a:prstGeom>
          <a:noFill/>
          <a:ln w="25400">
            <a:solidFill>
              <a:srgbClr val="00FF00"/>
            </a:solidFill>
            <a:round/>
            <a:headEnd/>
            <a:tailEnd type="triangle" w="lg" len="lg"/>
          </a:ln>
        </p:spPr>
        <p:txBody>
          <a:bodyPr/>
          <a:lstStyle/>
          <a:p>
            <a:endParaRPr lang="fr-FR"/>
          </a:p>
        </p:txBody>
      </p:sp>
      <p:sp>
        <p:nvSpPr>
          <p:cNvPr id="14395" name="Text Box 59"/>
          <p:cNvSpPr txBox="1">
            <a:spLocks noChangeArrowheads="1"/>
          </p:cNvSpPr>
          <p:nvPr/>
        </p:nvSpPr>
        <p:spPr bwMode="auto">
          <a:xfrm>
            <a:off x="900113" y="4365625"/>
            <a:ext cx="901700" cy="822325"/>
          </a:xfrm>
          <a:prstGeom prst="rect">
            <a:avLst/>
          </a:prstGeom>
          <a:noFill/>
          <a:ln w="9525">
            <a:noFill/>
            <a:miter lim="800000"/>
            <a:headEnd/>
            <a:tailEnd/>
          </a:ln>
        </p:spPr>
        <p:txBody>
          <a:bodyPr wrap="none">
            <a:spAutoFit/>
          </a:bodyPr>
          <a:lstStyle/>
          <a:p>
            <a:r>
              <a:rPr lang="fr-FR" sz="1200">
                <a:latin typeface="Verdana" pitchFamily="34" charset="0"/>
              </a:rPr>
              <a:t>Impôts + </a:t>
            </a:r>
          </a:p>
          <a:p>
            <a:r>
              <a:rPr lang="fr-FR" sz="1200">
                <a:latin typeface="Verdana" pitchFamily="34" charset="0"/>
              </a:rPr>
              <a:t>cotisations</a:t>
            </a:r>
          </a:p>
          <a:p>
            <a:r>
              <a:rPr lang="fr-FR" sz="1200">
                <a:latin typeface="Verdana" pitchFamily="34" charset="0"/>
              </a:rPr>
              <a:t>sociales </a:t>
            </a:r>
          </a:p>
          <a:p>
            <a:r>
              <a:rPr lang="fr-FR" sz="1200">
                <a:latin typeface="Verdana" pitchFamily="34" charset="0"/>
              </a:rPr>
              <a:t>salariales</a:t>
            </a:r>
          </a:p>
        </p:txBody>
      </p:sp>
      <p:sp>
        <p:nvSpPr>
          <p:cNvPr id="14396" name="Line 60"/>
          <p:cNvSpPr>
            <a:spLocks noChangeShapeType="1"/>
          </p:cNvSpPr>
          <p:nvPr/>
        </p:nvSpPr>
        <p:spPr bwMode="auto">
          <a:xfrm>
            <a:off x="684213" y="5734050"/>
            <a:ext cx="1223962" cy="0"/>
          </a:xfrm>
          <a:prstGeom prst="line">
            <a:avLst/>
          </a:prstGeom>
          <a:noFill/>
          <a:ln w="25400">
            <a:solidFill>
              <a:srgbClr val="00FF00"/>
            </a:solidFill>
            <a:round/>
            <a:headEnd/>
            <a:tailEnd type="none" w="lg" len="lg"/>
          </a:ln>
        </p:spPr>
        <p:txBody>
          <a:bodyPr/>
          <a:lstStyle/>
          <a:p>
            <a:endParaRPr lang="fr-FR"/>
          </a:p>
        </p:txBody>
      </p:sp>
      <p:sp>
        <p:nvSpPr>
          <p:cNvPr id="14397" name="Line 61"/>
          <p:cNvSpPr>
            <a:spLocks noChangeShapeType="1"/>
          </p:cNvSpPr>
          <p:nvPr/>
        </p:nvSpPr>
        <p:spPr bwMode="auto">
          <a:xfrm flipV="1">
            <a:off x="684213" y="2708275"/>
            <a:ext cx="0" cy="3025775"/>
          </a:xfrm>
          <a:prstGeom prst="line">
            <a:avLst/>
          </a:prstGeom>
          <a:noFill/>
          <a:ln w="25400">
            <a:solidFill>
              <a:srgbClr val="00FF00"/>
            </a:solidFill>
            <a:round/>
            <a:headEnd/>
            <a:tailEnd type="triangle" w="lg" len="lg"/>
          </a:ln>
        </p:spPr>
        <p:txBody>
          <a:bodyPr/>
          <a:lstStyle/>
          <a:p>
            <a:endParaRPr lang="fr-FR"/>
          </a:p>
        </p:txBody>
      </p:sp>
      <p:sp>
        <p:nvSpPr>
          <p:cNvPr id="14398" name="Text Box 62"/>
          <p:cNvSpPr txBox="1">
            <a:spLocks noChangeArrowheads="1"/>
          </p:cNvSpPr>
          <p:nvPr/>
        </p:nvSpPr>
        <p:spPr bwMode="auto">
          <a:xfrm>
            <a:off x="684213" y="5300663"/>
            <a:ext cx="944562" cy="457200"/>
          </a:xfrm>
          <a:prstGeom prst="rect">
            <a:avLst/>
          </a:prstGeom>
          <a:noFill/>
          <a:ln w="9525">
            <a:noFill/>
            <a:miter lim="800000"/>
            <a:headEnd/>
            <a:tailEnd/>
          </a:ln>
        </p:spPr>
        <p:txBody>
          <a:bodyPr wrap="none">
            <a:spAutoFit/>
          </a:bodyPr>
          <a:lstStyle/>
          <a:p>
            <a:r>
              <a:rPr lang="fr-FR" sz="1200">
                <a:latin typeface="Verdana" pitchFamily="34" charset="0"/>
              </a:rPr>
              <a:t>Prestations</a:t>
            </a:r>
          </a:p>
          <a:p>
            <a:r>
              <a:rPr lang="fr-FR" sz="1200">
                <a:latin typeface="Verdana" pitchFamily="34" charset="0"/>
              </a:rPr>
              <a:t>sociales</a:t>
            </a:r>
          </a:p>
        </p:txBody>
      </p:sp>
      <p:sp>
        <p:nvSpPr>
          <p:cNvPr id="14399" name="Line 63"/>
          <p:cNvSpPr>
            <a:spLocks noChangeShapeType="1"/>
          </p:cNvSpPr>
          <p:nvPr/>
        </p:nvSpPr>
        <p:spPr bwMode="auto">
          <a:xfrm flipV="1">
            <a:off x="3276600" y="4292600"/>
            <a:ext cx="0" cy="722313"/>
          </a:xfrm>
          <a:prstGeom prst="line">
            <a:avLst/>
          </a:prstGeom>
          <a:noFill/>
          <a:ln w="25400">
            <a:solidFill>
              <a:srgbClr val="FF0000"/>
            </a:solidFill>
            <a:round/>
            <a:headEnd/>
            <a:tailEnd type="none" w="lg" len="lg"/>
          </a:ln>
        </p:spPr>
        <p:txBody>
          <a:bodyPr/>
          <a:lstStyle/>
          <a:p>
            <a:endParaRPr lang="fr-FR"/>
          </a:p>
        </p:txBody>
      </p:sp>
      <p:sp>
        <p:nvSpPr>
          <p:cNvPr id="14400" name="Line 64"/>
          <p:cNvSpPr>
            <a:spLocks noChangeShapeType="1"/>
          </p:cNvSpPr>
          <p:nvPr/>
        </p:nvSpPr>
        <p:spPr bwMode="auto">
          <a:xfrm flipH="1">
            <a:off x="3276600" y="4292600"/>
            <a:ext cx="4318000" cy="0"/>
          </a:xfrm>
          <a:prstGeom prst="line">
            <a:avLst/>
          </a:prstGeom>
          <a:noFill/>
          <a:ln w="25400">
            <a:solidFill>
              <a:srgbClr val="FF0000"/>
            </a:solidFill>
            <a:round/>
            <a:headEnd/>
            <a:tailEnd type="none" w="lg" len="lg"/>
          </a:ln>
        </p:spPr>
        <p:txBody>
          <a:bodyPr/>
          <a:lstStyle/>
          <a:p>
            <a:endParaRPr lang="fr-FR"/>
          </a:p>
        </p:txBody>
      </p:sp>
      <p:sp>
        <p:nvSpPr>
          <p:cNvPr id="14401" name="Line 65"/>
          <p:cNvSpPr>
            <a:spLocks noChangeShapeType="1"/>
          </p:cNvSpPr>
          <p:nvPr/>
        </p:nvSpPr>
        <p:spPr bwMode="auto">
          <a:xfrm flipV="1">
            <a:off x="7596188" y="2708275"/>
            <a:ext cx="0" cy="1584325"/>
          </a:xfrm>
          <a:prstGeom prst="line">
            <a:avLst/>
          </a:prstGeom>
          <a:noFill/>
          <a:ln w="25400">
            <a:solidFill>
              <a:srgbClr val="FF0000"/>
            </a:solidFill>
            <a:round/>
            <a:headEnd/>
            <a:tailEnd type="triangle" w="lg" len="lg"/>
          </a:ln>
        </p:spPr>
        <p:txBody>
          <a:bodyPr/>
          <a:lstStyle/>
          <a:p>
            <a:endParaRPr lang="fr-FR"/>
          </a:p>
        </p:txBody>
      </p:sp>
      <p:sp>
        <p:nvSpPr>
          <p:cNvPr id="14402" name="Text Box 66"/>
          <p:cNvSpPr txBox="1">
            <a:spLocks noChangeArrowheads="1"/>
          </p:cNvSpPr>
          <p:nvPr/>
        </p:nvSpPr>
        <p:spPr bwMode="auto">
          <a:xfrm>
            <a:off x="5724525" y="4005263"/>
            <a:ext cx="1855788" cy="274637"/>
          </a:xfrm>
          <a:prstGeom prst="rect">
            <a:avLst/>
          </a:prstGeom>
          <a:noFill/>
          <a:ln w="9525">
            <a:noFill/>
            <a:miter lim="800000"/>
            <a:headEnd/>
            <a:tailEnd/>
          </a:ln>
        </p:spPr>
        <p:txBody>
          <a:bodyPr wrap="none">
            <a:spAutoFit/>
          </a:bodyPr>
          <a:lstStyle/>
          <a:p>
            <a:r>
              <a:rPr lang="fr-FR" sz="1200">
                <a:latin typeface="Verdana" pitchFamily="34" charset="0"/>
              </a:rPr>
              <a:t>Services non marchands</a:t>
            </a:r>
          </a:p>
        </p:txBody>
      </p:sp>
      <p:sp>
        <p:nvSpPr>
          <p:cNvPr id="14403" name="Line 67"/>
          <p:cNvSpPr>
            <a:spLocks noChangeShapeType="1"/>
          </p:cNvSpPr>
          <p:nvPr/>
        </p:nvSpPr>
        <p:spPr bwMode="auto">
          <a:xfrm flipV="1">
            <a:off x="8172450" y="2708275"/>
            <a:ext cx="0" cy="2305050"/>
          </a:xfrm>
          <a:prstGeom prst="line">
            <a:avLst/>
          </a:prstGeom>
          <a:noFill/>
          <a:ln w="25400">
            <a:solidFill>
              <a:srgbClr val="00FF00"/>
            </a:solidFill>
            <a:round/>
            <a:headEnd/>
            <a:tailEnd type="none" w="lg" len="lg"/>
          </a:ln>
        </p:spPr>
        <p:txBody>
          <a:bodyPr/>
          <a:lstStyle/>
          <a:p>
            <a:endParaRPr lang="fr-FR"/>
          </a:p>
        </p:txBody>
      </p:sp>
      <p:sp>
        <p:nvSpPr>
          <p:cNvPr id="14404" name="Line 68"/>
          <p:cNvSpPr>
            <a:spLocks noChangeShapeType="1"/>
          </p:cNvSpPr>
          <p:nvPr/>
        </p:nvSpPr>
        <p:spPr bwMode="auto">
          <a:xfrm flipH="1">
            <a:off x="3563938" y="5013325"/>
            <a:ext cx="4608512" cy="0"/>
          </a:xfrm>
          <a:prstGeom prst="line">
            <a:avLst/>
          </a:prstGeom>
          <a:noFill/>
          <a:ln w="25400">
            <a:solidFill>
              <a:srgbClr val="00FF00"/>
            </a:solidFill>
            <a:round/>
            <a:headEnd/>
            <a:tailEnd type="triangle" w="lg" len="lg"/>
          </a:ln>
        </p:spPr>
        <p:txBody>
          <a:bodyPr/>
          <a:lstStyle/>
          <a:p>
            <a:endParaRPr lang="fr-FR"/>
          </a:p>
        </p:txBody>
      </p:sp>
      <p:sp>
        <p:nvSpPr>
          <p:cNvPr id="14405" name="Text Box 69"/>
          <p:cNvSpPr txBox="1">
            <a:spLocks noChangeArrowheads="1"/>
          </p:cNvSpPr>
          <p:nvPr/>
        </p:nvSpPr>
        <p:spPr bwMode="auto">
          <a:xfrm>
            <a:off x="5219700" y="4724400"/>
            <a:ext cx="2908300" cy="274638"/>
          </a:xfrm>
          <a:prstGeom prst="rect">
            <a:avLst/>
          </a:prstGeom>
          <a:noFill/>
          <a:ln w="9525">
            <a:noFill/>
            <a:miter lim="800000"/>
            <a:headEnd/>
            <a:tailEnd/>
          </a:ln>
        </p:spPr>
        <p:txBody>
          <a:bodyPr wrap="none">
            <a:spAutoFit/>
          </a:bodyPr>
          <a:lstStyle/>
          <a:p>
            <a:r>
              <a:rPr lang="fr-FR" sz="1200">
                <a:latin typeface="Verdana" pitchFamily="34" charset="0"/>
              </a:rPr>
              <a:t>Impôts + Cotisations sociales patronales</a:t>
            </a:r>
          </a:p>
        </p:txBody>
      </p:sp>
      <p:sp>
        <p:nvSpPr>
          <p:cNvPr id="14406" name="Line 70"/>
          <p:cNvSpPr>
            <a:spLocks noChangeShapeType="1"/>
          </p:cNvSpPr>
          <p:nvPr/>
        </p:nvSpPr>
        <p:spPr bwMode="auto">
          <a:xfrm flipV="1">
            <a:off x="3419475" y="4652963"/>
            <a:ext cx="0" cy="358775"/>
          </a:xfrm>
          <a:prstGeom prst="line">
            <a:avLst/>
          </a:prstGeom>
          <a:noFill/>
          <a:ln w="25400">
            <a:solidFill>
              <a:srgbClr val="00FF00"/>
            </a:solidFill>
            <a:round/>
            <a:headEnd/>
            <a:tailEnd type="none" w="lg" len="lg"/>
          </a:ln>
        </p:spPr>
        <p:txBody>
          <a:bodyPr/>
          <a:lstStyle/>
          <a:p>
            <a:endParaRPr lang="fr-FR"/>
          </a:p>
        </p:txBody>
      </p:sp>
      <p:sp>
        <p:nvSpPr>
          <p:cNvPr id="14407" name="Line 71"/>
          <p:cNvSpPr>
            <a:spLocks noChangeShapeType="1"/>
          </p:cNvSpPr>
          <p:nvPr/>
        </p:nvSpPr>
        <p:spPr bwMode="auto">
          <a:xfrm>
            <a:off x="3419475" y="4652963"/>
            <a:ext cx="4465638" cy="0"/>
          </a:xfrm>
          <a:prstGeom prst="line">
            <a:avLst/>
          </a:prstGeom>
          <a:noFill/>
          <a:ln w="25400">
            <a:solidFill>
              <a:srgbClr val="00FF00"/>
            </a:solidFill>
            <a:round/>
            <a:headEnd/>
            <a:tailEnd type="none" w="lg" len="lg"/>
          </a:ln>
        </p:spPr>
        <p:txBody>
          <a:bodyPr/>
          <a:lstStyle/>
          <a:p>
            <a:endParaRPr lang="fr-FR"/>
          </a:p>
        </p:txBody>
      </p:sp>
      <p:sp>
        <p:nvSpPr>
          <p:cNvPr id="14408" name="Line 72"/>
          <p:cNvSpPr>
            <a:spLocks noChangeShapeType="1"/>
          </p:cNvSpPr>
          <p:nvPr/>
        </p:nvSpPr>
        <p:spPr bwMode="auto">
          <a:xfrm flipH="1" flipV="1">
            <a:off x="7885113" y="2708275"/>
            <a:ext cx="0" cy="1944688"/>
          </a:xfrm>
          <a:prstGeom prst="line">
            <a:avLst/>
          </a:prstGeom>
          <a:noFill/>
          <a:ln w="25400">
            <a:solidFill>
              <a:srgbClr val="00FF00"/>
            </a:solidFill>
            <a:round/>
            <a:headEnd/>
            <a:tailEnd type="triangle" w="lg" len="lg"/>
          </a:ln>
        </p:spPr>
        <p:txBody>
          <a:bodyPr/>
          <a:lstStyle/>
          <a:p>
            <a:endParaRPr lang="fr-FR"/>
          </a:p>
        </p:txBody>
      </p:sp>
      <p:sp>
        <p:nvSpPr>
          <p:cNvPr id="14409" name="Text Box 73"/>
          <p:cNvSpPr txBox="1">
            <a:spLocks noChangeArrowheads="1"/>
          </p:cNvSpPr>
          <p:nvPr/>
        </p:nvSpPr>
        <p:spPr bwMode="auto">
          <a:xfrm>
            <a:off x="5795963" y="4365625"/>
            <a:ext cx="1019175" cy="274638"/>
          </a:xfrm>
          <a:prstGeom prst="rect">
            <a:avLst/>
          </a:prstGeom>
          <a:noFill/>
          <a:ln w="9525">
            <a:noFill/>
            <a:miter lim="800000"/>
            <a:headEnd/>
            <a:tailEnd/>
          </a:ln>
        </p:spPr>
        <p:txBody>
          <a:bodyPr wrap="none">
            <a:spAutoFit/>
          </a:bodyPr>
          <a:lstStyle/>
          <a:p>
            <a:r>
              <a:rPr lang="fr-FR" sz="1200">
                <a:latin typeface="Verdana" pitchFamily="34" charset="0"/>
              </a:rPr>
              <a:t>Subventions</a:t>
            </a:r>
          </a:p>
        </p:txBody>
      </p:sp>
      <p:sp>
        <p:nvSpPr>
          <p:cNvPr id="14410" name="Line 74"/>
          <p:cNvSpPr>
            <a:spLocks noChangeShapeType="1"/>
          </p:cNvSpPr>
          <p:nvPr/>
        </p:nvSpPr>
        <p:spPr bwMode="auto">
          <a:xfrm>
            <a:off x="3563938" y="5589588"/>
            <a:ext cx="2447925" cy="0"/>
          </a:xfrm>
          <a:prstGeom prst="line">
            <a:avLst/>
          </a:prstGeom>
          <a:noFill/>
          <a:ln w="25400">
            <a:solidFill>
              <a:srgbClr val="FF0000"/>
            </a:solidFill>
            <a:round/>
            <a:headEnd/>
            <a:tailEnd type="triangle" w="lg" len="lg"/>
          </a:ln>
        </p:spPr>
        <p:txBody>
          <a:bodyPr/>
          <a:lstStyle/>
          <a:p>
            <a:endParaRPr lang="fr-FR"/>
          </a:p>
        </p:txBody>
      </p:sp>
      <p:sp>
        <p:nvSpPr>
          <p:cNvPr id="14411" name="Text Box 75"/>
          <p:cNvSpPr txBox="1">
            <a:spLocks noChangeArrowheads="1"/>
          </p:cNvSpPr>
          <p:nvPr/>
        </p:nvSpPr>
        <p:spPr bwMode="auto">
          <a:xfrm>
            <a:off x="3643313" y="5300663"/>
            <a:ext cx="1855787" cy="274637"/>
          </a:xfrm>
          <a:prstGeom prst="rect">
            <a:avLst/>
          </a:prstGeom>
          <a:noFill/>
          <a:ln w="9525">
            <a:noFill/>
            <a:miter lim="800000"/>
            <a:headEnd/>
            <a:tailEnd/>
          </a:ln>
        </p:spPr>
        <p:txBody>
          <a:bodyPr wrap="none">
            <a:spAutoFit/>
          </a:bodyPr>
          <a:lstStyle/>
          <a:p>
            <a:r>
              <a:rPr lang="fr-FR" sz="1200">
                <a:latin typeface="Verdana" pitchFamily="34" charset="0"/>
              </a:rPr>
              <a:t>Services non marchands</a:t>
            </a:r>
          </a:p>
        </p:txBody>
      </p:sp>
      <p:sp>
        <p:nvSpPr>
          <p:cNvPr id="14418" name="Text Box 82"/>
          <p:cNvSpPr txBox="1">
            <a:spLocks noChangeArrowheads="1"/>
          </p:cNvSpPr>
          <p:nvPr/>
        </p:nvSpPr>
        <p:spPr bwMode="auto">
          <a:xfrm>
            <a:off x="1908175" y="4365625"/>
            <a:ext cx="1150938" cy="646331"/>
          </a:xfrm>
          <a:prstGeom prst="rect">
            <a:avLst/>
          </a:prstGeom>
          <a:noFill/>
          <a:ln w="9525">
            <a:noFill/>
            <a:miter lim="800000"/>
            <a:headEnd/>
            <a:tailEnd/>
          </a:ln>
        </p:spPr>
        <p:txBody>
          <a:bodyPr wrap="square">
            <a:spAutoFit/>
          </a:bodyPr>
          <a:lstStyle/>
          <a:p>
            <a:r>
              <a:rPr lang="fr-FR" sz="1200" dirty="0">
                <a:latin typeface="Verdana" pitchFamily="34" charset="0"/>
              </a:rPr>
              <a:t>Services </a:t>
            </a:r>
          </a:p>
          <a:p>
            <a:r>
              <a:rPr lang="fr-FR" sz="1200" dirty="0">
                <a:latin typeface="Verdana" pitchFamily="34" charset="0"/>
              </a:rPr>
              <a:t>Non </a:t>
            </a:r>
          </a:p>
          <a:p>
            <a:r>
              <a:rPr lang="fr-FR" sz="1200" dirty="0">
                <a:latin typeface="Verdana" pitchFamily="34" charset="0"/>
              </a:rPr>
              <a:t>marchands</a:t>
            </a:r>
          </a:p>
        </p:txBody>
      </p:sp>
      <p:sp>
        <p:nvSpPr>
          <p:cNvPr id="108583" name="Text Box 85"/>
          <p:cNvSpPr txBox="1">
            <a:spLocks noChangeArrowheads="1"/>
          </p:cNvSpPr>
          <p:nvPr/>
        </p:nvSpPr>
        <p:spPr bwMode="auto">
          <a:xfrm>
            <a:off x="468313" y="5876925"/>
            <a:ext cx="1308100" cy="274638"/>
          </a:xfrm>
          <a:prstGeom prst="rect">
            <a:avLst/>
          </a:prstGeom>
          <a:noFill/>
          <a:ln w="9525">
            <a:noFill/>
            <a:miter lim="800000"/>
            <a:headEnd/>
            <a:tailEnd/>
          </a:ln>
        </p:spPr>
        <p:txBody>
          <a:bodyPr wrap="none">
            <a:spAutoFit/>
          </a:bodyPr>
          <a:lstStyle/>
          <a:p>
            <a:r>
              <a:rPr lang="fr-FR" sz="1200">
                <a:latin typeface="Verdana" pitchFamily="34" charset="0"/>
              </a:rPr>
              <a:t>Epargne et prêts</a:t>
            </a:r>
          </a:p>
        </p:txBody>
      </p:sp>
      <p:sp>
        <p:nvSpPr>
          <p:cNvPr id="108584" name="Rectangle 86"/>
          <p:cNvSpPr>
            <a:spLocks noChangeArrowheads="1"/>
          </p:cNvSpPr>
          <p:nvPr/>
        </p:nvSpPr>
        <p:spPr bwMode="auto">
          <a:xfrm>
            <a:off x="6948488" y="2060575"/>
            <a:ext cx="2195512" cy="649288"/>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Sociétés non </a:t>
            </a:r>
          </a:p>
          <a:p>
            <a:pPr algn="ctr"/>
            <a:r>
              <a:rPr lang="fr-FR" b="1">
                <a:latin typeface="Verdana" pitchFamily="34" charset="0"/>
              </a:rPr>
              <a:t>financières</a:t>
            </a:r>
          </a:p>
        </p:txBody>
      </p:sp>
      <p:sp>
        <p:nvSpPr>
          <p:cNvPr id="108585" name="Rectangle 87"/>
          <p:cNvSpPr>
            <a:spLocks noChangeArrowheads="1"/>
          </p:cNvSpPr>
          <p:nvPr/>
        </p:nvSpPr>
        <p:spPr bwMode="auto">
          <a:xfrm>
            <a:off x="3419475" y="1052513"/>
            <a:ext cx="2305050" cy="719137"/>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des biens</a:t>
            </a:r>
          </a:p>
          <a:p>
            <a:pPr algn="ctr"/>
            <a:r>
              <a:rPr lang="fr-FR" b="1">
                <a:latin typeface="Verdana" pitchFamily="34" charset="0"/>
              </a:rPr>
              <a:t>et service</a:t>
            </a:r>
            <a:r>
              <a:rPr lang="fr-FR">
                <a:latin typeface="Verdana" pitchFamily="34" charset="0"/>
              </a:rPr>
              <a:t>s</a:t>
            </a:r>
          </a:p>
        </p:txBody>
      </p:sp>
      <p:sp>
        <p:nvSpPr>
          <p:cNvPr id="108586" name="Rectangle 88"/>
          <p:cNvSpPr>
            <a:spLocks noChangeArrowheads="1"/>
          </p:cNvSpPr>
          <p:nvPr/>
        </p:nvSpPr>
        <p:spPr bwMode="auto">
          <a:xfrm>
            <a:off x="3492500" y="2060575"/>
            <a:ext cx="2232025" cy="649288"/>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du travail</a:t>
            </a:r>
          </a:p>
        </p:txBody>
      </p:sp>
      <p:sp>
        <p:nvSpPr>
          <p:cNvPr id="108587" name="Rectangle 89"/>
          <p:cNvSpPr>
            <a:spLocks noChangeArrowheads="1"/>
          </p:cNvSpPr>
          <p:nvPr/>
        </p:nvSpPr>
        <p:spPr bwMode="auto">
          <a:xfrm>
            <a:off x="0" y="2060575"/>
            <a:ext cx="2411413" cy="649288"/>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Ménages</a:t>
            </a:r>
          </a:p>
        </p:txBody>
      </p:sp>
      <p:sp>
        <p:nvSpPr>
          <p:cNvPr id="108588" name="Rectangle 90"/>
          <p:cNvSpPr>
            <a:spLocks noChangeArrowheads="1"/>
          </p:cNvSpPr>
          <p:nvPr/>
        </p:nvSpPr>
        <p:spPr bwMode="auto">
          <a:xfrm>
            <a:off x="3455988" y="3103563"/>
            <a:ext cx="2195512" cy="649287"/>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des capitaux</a:t>
            </a:r>
          </a:p>
        </p:txBody>
      </p:sp>
      <p:sp>
        <p:nvSpPr>
          <p:cNvPr id="108589" name="Text Box 91"/>
          <p:cNvSpPr txBox="1">
            <a:spLocks noChangeArrowheads="1"/>
          </p:cNvSpPr>
          <p:nvPr/>
        </p:nvSpPr>
        <p:spPr bwMode="auto">
          <a:xfrm>
            <a:off x="5867400" y="765175"/>
            <a:ext cx="3024188" cy="274638"/>
          </a:xfrm>
          <a:prstGeom prst="rect">
            <a:avLst/>
          </a:prstGeom>
          <a:noFill/>
          <a:ln w="9525">
            <a:noFill/>
            <a:miter lim="800000"/>
            <a:headEnd/>
            <a:tailEnd/>
          </a:ln>
        </p:spPr>
        <p:txBody>
          <a:bodyPr wrap="none">
            <a:spAutoFit/>
          </a:bodyPr>
          <a:lstStyle/>
          <a:p>
            <a:r>
              <a:rPr lang="fr-FR" sz="1200" dirty="0">
                <a:latin typeface="Verdana" pitchFamily="34" charset="0"/>
              </a:rPr>
              <a:t>Recettes des ventes des biens et services</a:t>
            </a:r>
          </a:p>
        </p:txBody>
      </p:sp>
      <p:sp>
        <p:nvSpPr>
          <p:cNvPr id="108590" name="Text Box 92"/>
          <p:cNvSpPr txBox="1">
            <a:spLocks noChangeArrowheads="1"/>
          </p:cNvSpPr>
          <p:nvPr/>
        </p:nvSpPr>
        <p:spPr bwMode="auto">
          <a:xfrm>
            <a:off x="6084888" y="1628775"/>
            <a:ext cx="2663825" cy="457200"/>
          </a:xfrm>
          <a:prstGeom prst="rect">
            <a:avLst/>
          </a:prstGeom>
          <a:noFill/>
          <a:ln w="9525">
            <a:noFill/>
            <a:miter lim="800000"/>
            <a:headEnd/>
            <a:tailEnd/>
          </a:ln>
        </p:spPr>
        <p:txBody>
          <a:bodyPr>
            <a:spAutoFit/>
          </a:bodyPr>
          <a:lstStyle/>
          <a:p>
            <a:r>
              <a:rPr lang="fr-FR" sz="1200">
                <a:latin typeface="Verdana" pitchFamily="34" charset="0"/>
              </a:rPr>
              <a:t>Ventes de B &amp; S,achats de biens</a:t>
            </a:r>
          </a:p>
          <a:p>
            <a:r>
              <a:rPr lang="fr-FR" sz="1200">
                <a:latin typeface="Verdana" pitchFamily="34" charset="0"/>
              </a:rPr>
              <a:t>intermédiaires et d’équipement</a:t>
            </a:r>
          </a:p>
        </p:txBody>
      </p:sp>
      <p:sp>
        <p:nvSpPr>
          <p:cNvPr id="108591" name="Line 93"/>
          <p:cNvSpPr>
            <a:spLocks noChangeShapeType="1"/>
          </p:cNvSpPr>
          <p:nvPr/>
        </p:nvSpPr>
        <p:spPr bwMode="auto">
          <a:xfrm flipV="1">
            <a:off x="395288" y="1052513"/>
            <a:ext cx="0" cy="1008062"/>
          </a:xfrm>
          <a:prstGeom prst="line">
            <a:avLst/>
          </a:prstGeom>
          <a:noFill/>
          <a:ln w="25400">
            <a:solidFill>
              <a:srgbClr val="00FF00"/>
            </a:solidFill>
            <a:round/>
            <a:headEnd/>
            <a:tailEnd type="none" w="lg" len="lg"/>
          </a:ln>
        </p:spPr>
        <p:txBody>
          <a:bodyPr/>
          <a:lstStyle/>
          <a:p>
            <a:endParaRPr lang="fr-FR"/>
          </a:p>
        </p:txBody>
      </p:sp>
      <p:sp>
        <p:nvSpPr>
          <p:cNvPr id="108592" name="Line 94"/>
          <p:cNvSpPr>
            <a:spLocks noChangeShapeType="1"/>
          </p:cNvSpPr>
          <p:nvPr/>
        </p:nvSpPr>
        <p:spPr bwMode="auto">
          <a:xfrm>
            <a:off x="8748713" y="1052513"/>
            <a:ext cx="0" cy="1008062"/>
          </a:xfrm>
          <a:prstGeom prst="line">
            <a:avLst/>
          </a:prstGeom>
          <a:noFill/>
          <a:ln w="25400">
            <a:solidFill>
              <a:srgbClr val="00FF00"/>
            </a:solidFill>
            <a:round/>
            <a:headEnd/>
            <a:tailEnd type="triangle" w="lg" len="lg"/>
          </a:ln>
        </p:spPr>
        <p:txBody>
          <a:bodyPr/>
          <a:lstStyle/>
          <a:p>
            <a:endParaRPr lang="fr-FR"/>
          </a:p>
        </p:txBody>
      </p:sp>
      <p:sp>
        <p:nvSpPr>
          <p:cNvPr id="108593" name="Line 95"/>
          <p:cNvSpPr>
            <a:spLocks noChangeShapeType="1"/>
          </p:cNvSpPr>
          <p:nvPr/>
        </p:nvSpPr>
        <p:spPr bwMode="auto">
          <a:xfrm>
            <a:off x="395288" y="1052513"/>
            <a:ext cx="3024187" cy="0"/>
          </a:xfrm>
          <a:prstGeom prst="line">
            <a:avLst/>
          </a:prstGeom>
          <a:noFill/>
          <a:ln w="25400">
            <a:solidFill>
              <a:srgbClr val="00FF00"/>
            </a:solidFill>
            <a:round/>
            <a:headEnd/>
            <a:tailEnd type="triangle" w="lg" len="lg"/>
          </a:ln>
        </p:spPr>
        <p:txBody>
          <a:bodyPr/>
          <a:lstStyle/>
          <a:p>
            <a:endParaRPr lang="fr-FR"/>
          </a:p>
        </p:txBody>
      </p:sp>
      <p:sp>
        <p:nvSpPr>
          <p:cNvPr id="108594" name="Text Box 96"/>
          <p:cNvSpPr txBox="1">
            <a:spLocks noChangeArrowheads="1"/>
          </p:cNvSpPr>
          <p:nvPr/>
        </p:nvSpPr>
        <p:spPr bwMode="auto">
          <a:xfrm>
            <a:off x="395288" y="765175"/>
            <a:ext cx="2108200" cy="274638"/>
          </a:xfrm>
          <a:prstGeom prst="rect">
            <a:avLst/>
          </a:prstGeom>
          <a:noFill/>
          <a:ln w="9525">
            <a:noFill/>
            <a:miter lim="800000"/>
            <a:headEnd/>
            <a:tailEnd/>
          </a:ln>
        </p:spPr>
        <p:txBody>
          <a:bodyPr wrap="none">
            <a:spAutoFit/>
          </a:bodyPr>
          <a:lstStyle/>
          <a:p>
            <a:r>
              <a:rPr lang="fr-FR" sz="1200">
                <a:latin typeface="Verdana" pitchFamily="34" charset="0"/>
              </a:rPr>
              <a:t>Dépenses de consommation</a:t>
            </a:r>
          </a:p>
        </p:txBody>
      </p:sp>
      <p:sp>
        <p:nvSpPr>
          <p:cNvPr id="108595" name="Text Box 97"/>
          <p:cNvSpPr txBox="1">
            <a:spLocks noChangeArrowheads="1"/>
          </p:cNvSpPr>
          <p:nvPr/>
        </p:nvSpPr>
        <p:spPr bwMode="auto">
          <a:xfrm>
            <a:off x="6084888" y="1052513"/>
            <a:ext cx="2303462" cy="457200"/>
          </a:xfrm>
          <a:prstGeom prst="rect">
            <a:avLst/>
          </a:prstGeom>
          <a:noFill/>
          <a:ln w="9525">
            <a:noFill/>
            <a:miter lim="800000"/>
            <a:headEnd/>
            <a:tailEnd/>
          </a:ln>
        </p:spPr>
        <p:txBody>
          <a:bodyPr wrap="none">
            <a:spAutoFit/>
          </a:bodyPr>
          <a:lstStyle/>
          <a:p>
            <a:r>
              <a:rPr lang="fr-FR" sz="1200">
                <a:latin typeface="Verdana" pitchFamily="34" charset="0"/>
              </a:rPr>
              <a:t>Achats de biens intermédiaires </a:t>
            </a:r>
          </a:p>
          <a:p>
            <a:r>
              <a:rPr lang="fr-FR" sz="1200">
                <a:latin typeface="Verdana" pitchFamily="34" charset="0"/>
              </a:rPr>
              <a:t>et d’équipement</a:t>
            </a:r>
          </a:p>
        </p:txBody>
      </p:sp>
      <p:sp>
        <p:nvSpPr>
          <p:cNvPr id="108596" name="Line 98"/>
          <p:cNvSpPr>
            <a:spLocks noChangeShapeType="1"/>
          </p:cNvSpPr>
          <p:nvPr/>
        </p:nvSpPr>
        <p:spPr bwMode="auto">
          <a:xfrm>
            <a:off x="5724525" y="1052513"/>
            <a:ext cx="3024188" cy="0"/>
          </a:xfrm>
          <a:prstGeom prst="line">
            <a:avLst/>
          </a:prstGeom>
          <a:noFill/>
          <a:ln w="25400">
            <a:solidFill>
              <a:srgbClr val="00FF00"/>
            </a:solidFill>
            <a:round/>
            <a:headEnd/>
            <a:tailEnd type="none" w="lg" len="lg"/>
          </a:ln>
        </p:spPr>
        <p:txBody>
          <a:bodyPr/>
          <a:lstStyle/>
          <a:p>
            <a:endParaRPr lang="fr-FR"/>
          </a:p>
        </p:txBody>
      </p:sp>
      <p:sp>
        <p:nvSpPr>
          <p:cNvPr id="108597" name="Line 99"/>
          <p:cNvSpPr>
            <a:spLocks noChangeShapeType="1"/>
          </p:cNvSpPr>
          <p:nvPr/>
        </p:nvSpPr>
        <p:spPr bwMode="auto">
          <a:xfrm flipV="1">
            <a:off x="8459788" y="1628775"/>
            <a:ext cx="0" cy="431800"/>
          </a:xfrm>
          <a:prstGeom prst="line">
            <a:avLst/>
          </a:prstGeom>
          <a:noFill/>
          <a:ln w="25400">
            <a:solidFill>
              <a:srgbClr val="FF0000"/>
            </a:solidFill>
            <a:round/>
            <a:headEnd type="triangle" w="lg" len="lg"/>
            <a:tailEnd type="none" w="lg" len="lg"/>
          </a:ln>
        </p:spPr>
        <p:txBody>
          <a:bodyPr/>
          <a:lstStyle/>
          <a:p>
            <a:endParaRPr lang="fr-FR"/>
          </a:p>
        </p:txBody>
      </p:sp>
      <p:sp>
        <p:nvSpPr>
          <p:cNvPr id="108598" name="Line 100"/>
          <p:cNvSpPr>
            <a:spLocks noChangeShapeType="1"/>
          </p:cNvSpPr>
          <p:nvPr/>
        </p:nvSpPr>
        <p:spPr bwMode="auto">
          <a:xfrm flipH="1">
            <a:off x="5724525" y="1628775"/>
            <a:ext cx="2735263" cy="0"/>
          </a:xfrm>
          <a:prstGeom prst="line">
            <a:avLst/>
          </a:prstGeom>
          <a:noFill/>
          <a:ln w="25400">
            <a:solidFill>
              <a:srgbClr val="FF0000"/>
            </a:solidFill>
            <a:round/>
            <a:headEnd/>
            <a:tailEnd type="triangle" w="lg" len="lg"/>
          </a:ln>
        </p:spPr>
        <p:txBody>
          <a:bodyPr/>
          <a:lstStyle/>
          <a:p>
            <a:endParaRPr lang="fr-FR"/>
          </a:p>
        </p:txBody>
      </p:sp>
      <p:sp>
        <p:nvSpPr>
          <p:cNvPr id="108599" name="Line 101"/>
          <p:cNvSpPr>
            <a:spLocks noChangeShapeType="1"/>
          </p:cNvSpPr>
          <p:nvPr/>
        </p:nvSpPr>
        <p:spPr bwMode="auto">
          <a:xfrm flipH="1">
            <a:off x="5724525" y="1484313"/>
            <a:ext cx="2879725" cy="0"/>
          </a:xfrm>
          <a:prstGeom prst="line">
            <a:avLst/>
          </a:prstGeom>
          <a:noFill/>
          <a:ln w="25400">
            <a:solidFill>
              <a:srgbClr val="00FF00"/>
            </a:solidFill>
            <a:round/>
            <a:headEnd/>
            <a:tailEnd type="triangle" w="lg" len="lg"/>
          </a:ln>
        </p:spPr>
        <p:txBody>
          <a:bodyPr/>
          <a:lstStyle/>
          <a:p>
            <a:endParaRPr lang="fr-FR"/>
          </a:p>
        </p:txBody>
      </p:sp>
      <p:sp>
        <p:nvSpPr>
          <p:cNvPr id="108601" name="Line 103"/>
          <p:cNvSpPr>
            <a:spLocks noChangeShapeType="1"/>
          </p:cNvSpPr>
          <p:nvPr/>
        </p:nvSpPr>
        <p:spPr bwMode="auto">
          <a:xfrm>
            <a:off x="5724525" y="2636838"/>
            <a:ext cx="1223963" cy="0"/>
          </a:xfrm>
          <a:prstGeom prst="line">
            <a:avLst/>
          </a:prstGeom>
          <a:noFill/>
          <a:ln w="25400">
            <a:solidFill>
              <a:srgbClr val="00FF00"/>
            </a:solidFill>
            <a:round/>
            <a:headEnd type="triangle" w="lg" len="lg"/>
            <a:tailEnd type="none" w="lg" len="lg"/>
          </a:ln>
        </p:spPr>
        <p:txBody>
          <a:bodyPr/>
          <a:lstStyle/>
          <a:p>
            <a:endParaRPr lang="fr-FR"/>
          </a:p>
        </p:txBody>
      </p:sp>
      <p:sp>
        <p:nvSpPr>
          <p:cNvPr id="108602" name="Line 104"/>
          <p:cNvSpPr>
            <a:spLocks noChangeShapeType="1"/>
          </p:cNvSpPr>
          <p:nvPr/>
        </p:nvSpPr>
        <p:spPr bwMode="auto">
          <a:xfrm>
            <a:off x="5724525" y="2349500"/>
            <a:ext cx="1223963" cy="0"/>
          </a:xfrm>
          <a:prstGeom prst="line">
            <a:avLst/>
          </a:prstGeom>
          <a:noFill/>
          <a:ln w="25400">
            <a:solidFill>
              <a:srgbClr val="FE0000"/>
            </a:solidFill>
            <a:round/>
            <a:headEnd type="none" w="lg" len="lg"/>
            <a:tailEnd type="triangle" w="lg" len="lg"/>
          </a:ln>
        </p:spPr>
        <p:txBody>
          <a:bodyPr/>
          <a:lstStyle/>
          <a:p>
            <a:endParaRPr lang="fr-FR"/>
          </a:p>
        </p:txBody>
      </p:sp>
      <p:sp>
        <p:nvSpPr>
          <p:cNvPr id="108603" name="Line 105"/>
          <p:cNvSpPr>
            <a:spLocks noChangeShapeType="1"/>
          </p:cNvSpPr>
          <p:nvPr/>
        </p:nvSpPr>
        <p:spPr bwMode="auto">
          <a:xfrm flipV="1">
            <a:off x="2411413" y="2420938"/>
            <a:ext cx="1081087" cy="0"/>
          </a:xfrm>
          <a:prstGeom prst="line">
            <a:avLst/>
          </a:prstGeom>
          <a:noFill/>
          <a:ln w="25400">
            <a:solidFill>
              <a:srgbClr val="FF0000"/>
            </a:solidFill>
            <a:round/>
            <a:headEnd/>
            <a:tailEnd type="triangle" w="lg" len="lg"/>
          </a:ln>
        </p:spPr>
        <p:txBody>
          <a:bodyPr/>
          <a:lstStyle/>
          <a:p>
            <a:endParaRPr lang="fr-FR"/>
          </a:p>
        </p:txBody>
      </p:sp>
      <p:sp>
        <p:nvSpPr>
          <p:cNvPr id="108604" name="Line 106"/>
          <p:cNvSpPr>
            <a:spLocks noChangeShapeType="1"/>
          </p:cNvSpPr>
          <p:nvPr/>
        </p:nvSpPr>
        <p:spPr bwMode="auto">
          <a:xfrm flipH="1">
            <a:off x="2411413" y="2708275"/>
            <a:ext cx="1081087" cy="0"/>
          </a:xfrm>
          <a:prstGeom prst="line">
            <a:avLst/>
          </a:prstGeom>
          <a:noFill/>
          <a:ln w="25400">
            <a:solidFill>
              <a:srgbClr val="00FF00"/>
            </a:solidFill>
            <a:round/>
            <a:headEnd/>
            <a:tailEnd type="triangle" w="lg" len="lg"/>
          </a:ln>
        </p:spPr>
        <p:txBody>
          <a:bodyPr/>
          <a:lstStyle/>
          <a:p>
            <a:endParaRPr lang="fr-FR"/>
          </a:p>
        </p:txBody>
      </p:sp>
      <p:sp>
        <p:nvSpPr>
          <p:cNvPr id="108605" name="Line 107"/>
          <p:cNvSpPr>
            <a:spLocks noChangeShapeType="1"/>
          </p:cNvSpPr>
          <p:nvPr/>
        </p:nvSpPr>
        <p:spPr bwMode="auto">
          <a:xfrm flipH="1" flipV="1">
            <a:off x="2195513" y="2708275"/>
            <a:ext cx="0" cy="720725"/>
          </a:xfrm>
          <a:prstGeom prst="line">
            <a:avLst/>
          </a:prstGeom>
          <a:noFill/>
          <a:ln w="25400">
            <a:solidFill>
              <a:srgbClr val="00FF00"/>
            </a:solidFill>
            <a:round/>
            <a:headEnd/>
            <a:tailEnd type="triangle" w="lg" len="lg"/>
          </a:ln>
        </p:spPr>
        <p:txBody>
          <a:bodyPr/>
          <a:lstStyle/>
          <a:p>
            <a:endParaRPr lang="fr-FR"/>
          </a:p>
        </p:txBody>
      </p:sp>
      <p:sp>
        <p:nvSpPr>
          <p:cNvPr id="108606" name="Text Box 108"/>
          <p:cNvSpPr txBox="1">
            <a:spLocks noChangeArrowheads="1"/>
          </p:cNvSpPr>
          <p:nvPr/>
        </p:nvSpPr>
        <p:spPr bwMode="auto">
          <a:xfrm>
            <a:off x="2195513" y="2971800"/>
            <a:ext cx="1352550" cy="457200"/>
          </a:xfrm>
          <a:prstGeom prst="rect">
            <a:avLst/>
          </a:prstGeom>
          <a:noFill/>
          <a:ln w="9525">
            <a:noFill/>
            <a:miter lim="800000"/>
            <a:headEnd/>
            <a:tailEnd/>
          </a:ln>
        </p:spPr>
        <p:txBody>
          <a:bodyPr wrap="none">
            <a:spAutoFit/>
          </a:bodyPr>
          <a:lstStyle/>
          <a:p>
            <a:r>
              <a:rPr lang="fr-FR" sz="1200">
                <a:latin typeface="Verdana" pitchFamily="34" charset="0"/>
              </a:rPr>
              <a:t>Achats et ventes </a:t>
            </a:r>
          </a:p>
          <a:p>
            <a:r>
              <a:rPr lang="fr-FR" sz="1200">
                <a:latin typeface="Verdana" pitchFamily="34" charset="0"/>
              </a:rPr>
              <a:t>de titres</a:t>
            </a:r>
          </a:p>
        </p:txBody>
      </p:sp>
      <p:sp>
        <p:nvSpPr>
          <p:cNvPr id="108607" name="Line 109"/>
          <p:cNvSpPr>
            <a:spLocks noChangeShapeType="1"/>
          </p:cNvSpPr>
          <p:nvPr/>
        </p:nvSpPr>
        <p:spPr bwMode="auto">
          <a:xfrm flipH="1" flipV="1">
            <a:off x="7164388" y="2708275"/>
            <a:ext cx="0" cy="720725"/>
          </a:xfrm>
          <a:prstGeom prst="line">
            <a:avLst/>
          </a:prstGeom>
          <a:noFill/>
          <a:ln w="25400">
            <a:solidFill>
              <a:srgbClr val="00FF00"/>
            </a:solidFill>
            <a:round/>
            <a:headEnd/>
            <a:tailEnd type="triangle" w="lg" len="lg"/>
          </a:ln>
        </p:spPr>
        <p:txBody>
          <a:bodyPr/>
          <a:lstStyle/>
          <a:p>
            <a:endParaRPr lang="fr-FR"/>
          </a:p>
        </p:txBody>
      </p:sp>
      <p:sp>
        <p:nvSpPr>
          <p:cNvPr id="108608" name="Line 110"/>
          <p:cNvSpPr>
            <a:spLocks noChangeShapeType="1"/>
          </p:cNvSpPr>
          <p:nvPr/>
        </p:nvSpPr>
        <p:spPr bwMode="auto">
          <a:xfrm flipH="1" flipV="1">
            <a:off x="5651500" y="3429000"/>
            <a:ext cx="1512888" cy="0"/>
          </a:xfrm>
          <a:prstGeom prst="line">
            <a:avLst/>
          </a:prstGeom>
          <a:noFill/>
          <a:ln w="25400">
            <a:solidFill>
              <a:srgbClr val="00FF00"/>
            </a:solidFill>
            <a:round/>
            <a:headEnd/>
            <a:tailEnd type="triangle" w="lg" len="lg"/>
          </a:ln>
        </p:spPr>
        <p:txBody>
          <a:bodyPr/>
          <a:lstStyle/>
          <a:p>
            <a:endParaRPr lang="fr-FR"/>
          </a:p>
        </p:txBody>
      </p:sp>
      <p:sp>
        <p:nvSpPr>
          <p:cNvPr id="108609" name="Text Box 111"/>
          <p:cNvSpPr txBox="1">
            <a:spLocks noChangeArrowheads="1"/>
          </p:cNvSpPr>
          <p:nvPr/>
        </p:nvSpPr>
        <p:spPr bwMode="auto">
          <a:xfrm>
            <a:off x="5724525" y="2971800"/>
            <a:ext cx="1352550" cy="457200"/>
          </a:xfrm>
          <a:prstGeom prst="rect">
            <a:avLst/>
          </a:prstGeom>
          <a:noFill/>
          <a:ln w="9525">
            <a:noFill/>
            <a:miter lim="800000"/>
            <a:headEnd/>
            <a:tailEnd/>
          </a:ln>
        </p:spPr>
        <p:txBody>
          <a:bodyPr wrap="none">
            <a:spAutoFit/>
          </a:bodyPr>
          <a:lstStyle/>
          <a:p>
            <a:r>
              <a:rPr lang="fr-FR" sz="1200">
                <a:latin typeface="Verdana" pitchFamily="34" charset="0"/>
              </a:rPr>
              <a:t>Achats et ventes </a:t>
            </a:r>
          </a:p>
          <a:p>
            <a:r>
              <a:rPr lang="fr-FR" sz="1200">
                <a:latin typeface="Verdana" pitchFamily="34" charset="0"/>
              </a:rPr>
              <a:t>de titres</a:t>
            </a:r>
          </a:p>
        </p:txBody>
      </p:sp>
      <p:sp>
        <p:nvSpPr>
          <p:cNvPr id="108610" name="Line 112"/>
          <p:cNvSpPr>
            <a:spLocks noChangeShapeType="1"/>
          </p:cNvSpPr>
          <p:nvPr/>
        </p:nvSpPr>
        <p:spPr bwMode="auto">
          <a:xfrm flipV="1">
            <a:off x="2195513" y="3429000"/>
            <a:ext cx="1223962" cy="0"/>
          </a:xfrm>
          <a:prstGeom prst="line">
            <a:avLst/>
          </a:prstGeom>
          <a:noFill/>
          <a:ln w="25400">
            <a:solidFill>
              <a:srgbClr val="00FF00"/>
            </a:solidFill>
            <a:round/>
            <a:headEnd/>
            <a:tailEnd type="triangle" w="lg" len="lg"/>
          </a:ln>
        </p:spPr>
        <p:txBody>
          <a:bodyPr/>
          <a:lstStyle/>
          <a:p>
            <a:endParaRPr lang="fr-FR"/>
          </a:p>
        </p:txBody>
      </p:sp>
      <p:sp>
        <p:nvSpPr>
          <p:cNvPr id="108611" name="Text Box 113"/>
          <p:cNvSpPr txBox="1">
            <a:spLocks noChangeArrowheads="1"/>
          </p:cNvSpPr>
          <p:nvPr/>
        </p:nvSpPr>
        <p:spPr bwMode="auto">
          <a:xfrm>
            <a:off x="2555875" y="2133600"/>
            <a:ext cx="639763" cy="274638"/>
          </a:xfrm>
          <a:prstGeom prst="rect">
            <a:avLst/>
          </a:prstGeom>
          <a:noFill/>
          <a:ln w="9525">
            <a:noFill/>
            <a:miter lim="800000"/>
            <a:headEnd/>
            <a:tailEnd/>
          </a:ln>
        </p:spPr>
        <p:txBody>
          <a:bodyPr wrap="none">
            <a:spAutoFit/>
          </a:bodyPr>
          <a:lstStyle/>
          <a:p>
            <a:r>
              <a:rPr lang="fr-FR" sz="1200">
                <a:latin typeface="Verdana" pitchFamily="34" charset="0"/>
              </a:rPr>
              <a:t>Travail</a:t>
            </a:r>
          </a:p>
        </p:txBody>
      </p:sp>
      <p:sp>
        <p:nvSpPr>
          <p:cNvPr id="108612" name="Text Box 114"/>
          <p:cNvSpPr txBox="1">
            <a:spLocks noChangeArrowheads="1"/>
          </p:cNvSpPr>
          <p:nvPr/>
        </p:nvSpPr>
        <p:spPr bwMode="auto">
          <a:xfrm>
            <a:off x="2555875" y="2420938"/>
            <a:ext cx="731838" cy="274637"/>
          </a:xfrm>
          <a:prstGeom prst="rect">
            <a:avLst/>
          </a:prstGeom>
          <a:noFill/>
          <a:ln w="9525">
            <a:noFill/>
            <a:miter lim="800000"/>
            <a:headEnd/>
            <a:tailEnd/>
          </a:ln>
        </p:spPr>
        <p:txBody>
          <a:bodyPr wrap="none">
            <a:spAutoFit/>
          </a:bodyPr>
          <a:lstStyle/>
          <a:p>
            <a:r>
              <a:rPr lang="fr-FR" sz="1200">
                <a:latin typeface="Verdana" pitchFamily="34" charset="0"/>
              </a:rPr>
              <a:t>Salaires</a:t>
            </a:r>
          </a:p>
        </p:txBody>
      </p:sp>
      <p:sp>
        <p:nvSpPr>
          <p:cNvPr id="108613" name="Text Box 115"/>
          <p:cNvSpPr txBox="1">
            <a:spLocks noChangeArrowheads="1"/>
          </p:cNvSpPr>
          <p:nvPr/>
        </p:nvSpPr>
        <p:spPr bwMode="auto">
          <a:xfrm>
            <a:off x="5940425" y="2349500"/>
            <a:ext cx="731838" cy="274638"/>
          </a:xfrm>
          <a:prstGeom prst="rect">
            <a:avLst/>
          </a:prstGeom>
          <a:noFill/>
          <a:ln w="9525">
            <a:noFill/>
            <a:miter lim="800000"/>
            <a:headEnd/>
            <a:tailEnd/>
          </a:ln>
        </p:spPr>
        <p:txBody>
          <a:bodyPr wrap="none">
            <a:spAutoFit/>
          </a:bodyPr>
          <a:lstStyle/>
          <a:p>
            <a:r>
              <a:rPr lang="fr-FR" sz="1200">
                <a:latin typeface="Verdana" pitchFamily="34" charset="0"/>
              </a:rPr>
              <a:t>Salaires</a:t>
            </a:r>
          </a:p>
        </p:txBody>
      </p:sp>
      <p:sp>
        <p:nvSpPr>
          <p:cNvPr id="108614" name="Text Box 116"/>
          <p:cNvSpPr txBox="1">
            <a:spLocks noChangeArrowheads="1"/>
          </p:cNvSpPr>
          <p:nvPr/>
        </p:nvSpPr>
        <p:spPr bwMode="auto">
          <a:xfrm>
            <a:off x="5940425" y="2060575"/>
            <a:ext cx="639763" cy="274638"/>
          </a:xfrm>
          <a:prstGeom prst="rect">
            <a:avLst/>
          </a:prstGeom>
          <a:noFill/>
          <a:ln w="9525">
            <a:noFill/>
            <a:miter lim="800000"/>
            <a:headEnd/>
            <a:tailEnd/>
          </a:ln>
        </p:spPr>
        <p:txBody>
          <a:bodyPr wrap="none">
            <a:spAutoFit/>
          </a:bodyPr>
          <a:lstStyle/>
          <a:p>
            <a:r>
              <a:rPr lang="fr-FR" sz="1200">
                <a:latin typeface="Verdana" pitchFamily="34" charset="0"/>
              </a:rPr>
              <a:t>Travail</a:t>
            </a:r>
          </a:p>
        </p:txBody>
      </p:sp>
      <p:sp>
        <p:nvSpPr>
          <p:cNvPr id="14453" name="Line 117"/>
          <p:cNvSpPr>
            <a:spLocks noChangeShapeType="1"/>
          </p:cNvSpPr>
          <p:nvPr/>
        </p:nvSpPr>
        <p:spPr bwMode="auto">
          <a:xfrm flipH="1" flipV="1">
            <a:off x="1979613" y="2708275"/>
            <a:ext cx="0" cy="2305050"/>
          </a:xfrm>
          <a:prstGeom prst="line">
            <a:avLst/>
          </a:prstGeom>
          <a:noFill/>
          <a:ln w="25400">
            <a:solidFill>
              <a:srgbClr val="FF0000"/>
            </a:solidFill>
            <a:round/>
            <a:headEnd/>
            <a:tailEnd type="triangle" w="lg" len="lg"/>
          </a:ln>
        </p:spPr>
        <p:txBody>
          <a:bodyPr/>
          <a:lstStyle/>
          <a:p>
            <a:endParaRPr lang="fr-FR"/>
          </a:p>
        </p:txBody>
      </p:sp>
      <p:sp>
        <p:nvSpPr>
          <p:cNvPr id="14455" name="Line 119"/>
          <p:cNvSpPr>
            <a:spLocks noChangeShapeType="1"/>
          </p:cNvSpPr>
          <p:nvPr/>
        </p:nvSpPr>
        <p:spPr bwMode="auto">
          <a:xfrm flipV="1">
            <a:off x="3059113" y="4149725"/>
            <a:ext cx="0" cy="862013"/>
          </a:xfrm>
          <a:prstGeom prst="line">
            <a:avLst/>
          </a:prstGeom>
          <a:noFill/>
          <a:ln w="25400">
            <a:solidFill>
              <a:srgbClr val="00FF00"/>
            </a:solidFill>
            <a:round/>
            <a:headEnd type="triangle" w="lg" len="lg"/>
            <a:tailEnd type="none" w="lg" len="lg"/>
          </a:ln>
        </p:spPr>
        <p:txBody>
          <a:bodyPr/>
          <a:lstStyle/>
          <a:p>
            <a:endParaRPr lang="fr-FR"/>
          </a:p>
        </p:txBody>
      </p:sp>
      <p:sp>
        <p:nvSpPr>
          <p:cNvPr id="14456" name="Line 120"/>
          <p:cNvSpPr>
            <a:spLocks noChangeShapeType="1"/>
          </p:cNvSpPr>
          <p:nvPr/>
        </p:nvSpPr>
        <p:spPr bwMode="auto">
          <a:xfrm flipV="1">
            <a:off x="2843213" y="3716338"/>
            <a:ext cx="576262" cy="0"/>
          </a:xfrm>
          <a:prstGeom prst="line">
            <a:avLst/>
          </a:prstGeom>
          <a:noFill/>
          <a:ln w="25400">
            <a:solidFill>
              <a:srgbClr val="00FF00"/>
            </a:solidFill>
            <a:round/>
            <a:headEnd/>
            <a:tailEnd type="triangle" w="lg" len="lg"/>
          </a:ln>
        </p:spPr>
        <p:txBody>
          <a:bodyPr/>
          <a:lstStyle/>
          <a:p>
            <a:endParaRPr lang="fr-FR"/>
          </a:p>
        </p:txBody>
      </p:sp>
      <p:sp>
        <p:nvSpPr>
          <p:cNvPr id="14457" name="Line 121"/>
          <p:cNvSpPr>
            <a:spLocks noChangeShapeType="1"/>
          </p:cNvSpPr>
          <p:nvPr/>
        </p:nvSpPr>
        <p:spPr bwMode="auto">
          <a:xfrm flipH="1" flipV="1">
            <a:off x="3059113" y="4149725"/>
            <a:ext cx="1873250" cy="0"/>
          </a:xfrm>
          <a:prstGeom prst="line">
            <a:avLst/>
          </a:prstGeom>
          <a:noFill/>
          <a:ln w="25400">
            <a:solidFill>
              <a:srgbClr val="00FF00"/>
            </a:solidFill>
            <a:round/>
            <a:headEnd/>
            <a:tailEnd type="none" w="lg" len="lg"/>
          </a:ln>
        </p:spPr>
        <p:txBody>
          <a:bodyPr/>
          <a:lstStyle/>
          <a:p>
            <a:endParaRPr lang="fr-FR"/>
          </a:p>
        </p:txBody>
      </p:sp>
      <p:sp>
        <p:nvSpPr>
          <p:cNvPr id="14459" name="Line 123"/>
          <p:cNvSpPr>
            <a:spLocks noChangeShapeType="1"/>
          </p:cNvSpPr>
          <p:nvPr/>
        </p:nvSpPr>
        <p:spPr bwMode="auto">
          <a:xfrm flipH="1" flipV="1">
            <a:off x="4932363" y="3789363"/>
            <a:ext cx="0" cy="360362"/>
          </a:xfrm>
          <a:prstGeom prst="line">
            <a:avLst/>
          </a:prstGeom>
          <a:noFill/>
          <a:ln w="25400">
            <a:solidFill>
              <a:srgbClr val="00FF00"/>
            </a:solidFill>
            <a:round/>
            <a:headEnd/>
            <a:tailEnd type="none" w="lg" len="lg"/>
          </a:ln>
        </p:spPr>
        <p:txBody>
          <a:bodyPr/>
          <a:lstStyle/>
          <a:p>
            <a:endParaRPr lang="fr-FR"/>
          </a:p>
        </p:txBody>
      </p:sp>
      <p:sp>
        <p:nvSpPr>
          <p:cNvPr id="14461" name="Text Box 125"/>
          <p:cNvSpPr txBox="1">
            <a:spLocks noChangeArrowheads="1"/>
          </p:cNvSpPr>
          <p:nvPr/>
        </p:nvSpPr>
        <p:spPr bwMode="auto">
          <a:xfrm>
            <a:off x="2771775" y="3429000"/>
            <a:ext cx="692150" cy="274638"/>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4462" name="Line 126"/>
          <p:cNvSpPr>
            <a:spLocks noChangeShapeType="1"/>
          </p:cNvSpPr>
          <p:nvPr/>
        </p:nvSpPr>
        <p:spPr bwMode="auto">
          <a:xfrm flipH="1">
            <a:off x="2843213" y="3716338"/>
            <a:ext cx="0" cy="1296987"/>
          </a:xfrm>
          <a:prstGeom prst="line">
            <a:avLst/>
          </a:prstGeom>
          <a:noFill/>
          <a:ln w="25400">
            <a:solidFill>
              <a:srgbClr val="00FF00"/>
            </a:solidFill>
            <a:round/>
            <a:headEnd/>
            <a:tailEnd type="none" w="lg" len="lg"/>
          </a:ln>
        </p:spPr>
        <p:txBody>
          <a:bodyPr/>
          <a:lstStyle/>
          <a:p>
            <a:endParaRPr lang="fr-FR"/>
          </a:p>
        </p:txBody>
      </p:sp>
      <p:sp>
        <p:nvSpPr>
          <p:cNvPr id="14463" name="Text Box 127"/>
          <p:cNvSpPr txBox="1">
            <a:spLocks noChangeArrowheads="1"/>
          </p:cNvSpPr>
          <p:nvPr/>
        </p:nvSpPr>
        <p:spPr bwMode="auto">
          <a:xfrm>
            <a:off x="3132138" y="3860800"/>
            <a:ext cx="1755775" cy="274638"/>
          </a:xfrm>
          <a:prstGeom prst="rect">
            <a:avLst/>
          </a:prstGeom>
          <a:noFill/>
          <a:ln w="9525">
            <a:noFill/>
            <a:miter lim="800000"/>
            <a:headEnd/>
            <a:tailEnd/>
          </a:ln>
        </p:spPr>
        <p:txBody>
          <a:bodyPr wrap="none">
            <a:spAutoFit/>
          </a:bodyPr>
          <a:lstStyle/>
          <a:p>
            <a:r>
              <a:rPr lang="fr-FR" sz="1200">
                <a:latin typeface="Verdana" pitchFamily="34" charset="0"/>
              </a:rPr>
              <a:t>Ventes de titres publics</a:t>
            </a:r>
          </a:p>
        </p:txBody>
      </p:sp>
      <p:sp>
        <p:nvSpPr>
          <p:cNvPr id="79" name="Line 94"/>
          <p:cNvSpPr>
            <a:spLocks noChangeShapeType="1"/>
          </p:cNvSpPr>
          <p:nvPr/>
        </p:nvSpPr>
        <p:spPr bwMode="auto">
          <a:xfrm flipH="1">
            <a:off x="8604250" y="1481682"/>
            <a:ext cx="18370" cy="578893"/>
          </a:xfrm>
          <a:prstGeom prst="line">
            <a:avLst/>
          </a:prstGeom>
          <a:noFill/>
          <a:ln w="25400">
            <a:solidFill>
              <a:srgbClr val="00FF00"/>
            </a:solidFill>
            <a:round/>
            <a:headEnd/>
            <a:tailEnd type="triangle" w="lg" len="lg"/>
          </a:ln>
        </p:spPr>
        <p:txBody>
          <a:bodyPr/>
          <a:lstStyle/>
          <a:p>
            <a:endParaRPr lang="fr-FR"/>
          </a:p>
        </p:txBody>
      </p:sp>
    </p:spTree>
    <p:extLst>
      <p:ext uri="{BB962C8B-B14F-4D97-AF65-F5344CB8AC3E}">
        <p14:creationId xmlns:p14="http://schemas.microsoft.com/office/powerpoint/2010/main" val="2454965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0" y="2060575"/>
            <a:ext cx="2411413" cy="649288"/>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Ménages</a:t>
            </a:r>
          </a:p>
        </p:txBody>
      </p:sp>
      <p:sp>
        <p:nvSpPr>
          <p:cNvPr id="109571" name="Rectangle 4"/>
          <p:cNvSpPr>
            <a:spLocks noChangeArrowheads="1"/>
          </p:cNvSpPr>
          <p:nvPr/>
        </p:nvSpPr>
        <p:spPr bwMode="auto">
          <a:xfrm>
            <a:off x="3419475" y="1052513"/>
            <a:ext cx="2305050" cy="719137"/>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des biens</a:t>
            </a:r>
          </a:p>
          <a:p>
            <a:pPr algn="ctr"/>
            <a:r>
              <a:rPr lang="fr-FR" b="1">
                <a:latin typeface="Verdana" pitchFamily="34" charset="0"/>
              </a:rPr>
              <a:t>de consommation</a:t>
            </a:r>
          </a:p>
        </p:txBody>
      </p:sp>
      <p:sp>
        <p:nvSpPr>
          <p:cNvPr id="109572" name="Line 9"/>
          <p:cNvSpPr>
            <a:spLocks noChangeShapeType="1"/>
          </p:cNvSpPr>
          <p:nvPr/>
        </p:nvSpPr>
        <p:spPr bwMode="auto">
          <a:xfrm>
            <a:off x="5724525" y="1341438"/>
            <a:ext cx="3024188" cy="0"/>
          </a:xfrm>
          <a:prstGeom prst="line">
            <a:avLst/>
          </a:prstGeom>
          <a:noFill/>
          <a:ln w="25400">
            <a:solidFill>
              <a:srgbClr val="00FF00"/>
            </a:solidFill>
            <a:round/>
            <a:headEnd/>
            <a:tailEnd type="none" w="lg" len="lg"/>
          </a:ln>
        </p:spPr>
        <p:txBody>
          <a:bodyPr/>
          <a:lstStyle/>
          <a:p>
            <a:endParaRPr lang="fr-FR"/>
          </a:p>
        </p:txBody>
      </p:sp>
      <p:sp>
        <p:nvSpPr>
          <p:cNvPr id="109573" name="Line 10"/>
          <p:cNvSpPr>
            <a:spLocks noChangeShapeType="1"/>
          </p:cNvSpPr>
          <p:nvPr/>
        </p:nvSpPr>
        <p:spPr bwMode="auto">
          <a:xfrm flipH="1" flipV="1">
            <a:off x="468313" y="2708275"/>
            <a:ext cx="0" cy="3457575"/>
          </a:xfrm>
          <a:prstGeom prst="line">
            <a:avLst/>
          </a:prstGeom>
          <a:noFill/>
          <a:ln w="25400">
            <a:solidFill>
              <a:srgbClr val="00FF00"/>
            </a:solidFill>
            <a:round/>
            <a:headEnd/>
            <a:tailEnd type="triangle" w="lg" len="lg"/>
          </a:ln>
        </p:spPr>
        <p:txBody>
          <a:bodyPr/>
          <a:lstStyle/>
          <a:p>
            <a:endParaRPr lang="fr-FR"/>
          </a:p>
        </p:txBody>
      </p:sp>
      <p:sp>
        <p:nvSpPr>
          <p:cNvPr id="109574" name="Line 11"/>
          <p:cNvSpPr>
            <a:spLocks noChangeShapeType="1"/>
          </p:cNvSpPr>
          <p:nvPr/>
        </p:nvSpPr>
        <p:spPr bwMode="auto">
          <a:xfrm flipV="1">
            <a:off x="8459788" y="1557338"/>
            <a:ext cx="0" cy="503237"/>
          </a:xfrm>
          <a:prstGeom prst="line">
            <a:avLst/>
          </a:prstGeom>
          <a:noFill/>
          <a:ln w="25400">
            <a:solidFill>
              <a:srgbClr val="FF0000"/>
            </a:solidFill>
            <a:round/>
            <a:headEnd/>
            <a:tailEnd type="none" w="lg" len="lg"/>
          </a:ln>
        </p:spPr>
        <p:txBody>
          <a:bodyPr/>
          <a:lstStyle/>
          <a:p>
            <a:endParaRPr lang="fr-FR"/>
          </a:p>
        </p:txBody>
      </p:sp>
      <p:sp>
        <p:nvSpPr>
          <p:cNvPr id="109575" name="Line 13"/>
          <p:cNvSpPr>
            <a:spLocks noChangeShapeType="1"/>
          </p:cNvSpPr>
          <p:nvPr/>
        </p:nvSpPr>
        <p:spPr bwMode="auto">
          <a:xfrm flipV="1">
            <a:off x="7596188" y="2708275"/>
            <a:ext cx="0" cy="1584325"/>
          </a:xfrm>
          <a:prstGeom prst="line">
            <a:avLst/>
          </a:prstGeom>
          <a:noFill/>
          <a:ln w="25400">
            <a:solidFill>
              <a:srgbClr val="FF0000"/>
            </a:solidFill>
            <a:round/>
            <a:headEnd/>
            <a:tailEnd type="triangle" w="lg" len="lg"/>
          </a:ln>
        </p:spPr>
        <p:txBody>
          <a:bodyPr/>
          <a:lstStyle/>
          <a:p>
            <a:endParaRPr lang="fr-FR"/>
          </a:p>
        </p:txBody>
      </p:sp>
      <p:sp>
        <p:nvSpPr>
          <p:cNvPr id="109576" name="Line 14"/>
          <p:cNvSpPr>
            <a:spLocks noChangeShapeType="1"/>
          </p:cNvSpPr>
          <p:nvPr/>
        </p:nvSpPr>
        <p:spPr bwMode="auto">
          <a:xfrm flipH="1" flipV="1">
            <a:off x="7885113" y="2708275"/>
            <a:ext cx="0" cy="1944688"/>
          </a:xfrm>
          <a:prstGeom prst="line">
            <a:avLst/>
          </a:prstGeom>
          <a:noFill/>
          <a:ln w="25400">
            <a:solidFill>
              <a:srgbClr val="00FF00"/>
            </a:solidFill>
            <a:round/>
            <a:headEnd/>
            <a:tailEnd type="triangle" w="lg" len="lg"/>
          </a:ln>
        </p:spPr>
        <p:txBody>
          <a:bodyPr/>
          <a:lstStyle/>
          <a:p>
            <a:endParaRPr lang="fr-FR"/>
          </a:p>
        </p:txBody>
      </p:sp>
      <p:sp>
        <p:nvSpPr>
          <p:cNvPr id="109577" name="Line 15"/>
          <p:cNvSpPr>
            <a:spLocks noChangeShapeType="1"/>
          </p:cNvSpPr>
          <p:nvPr/>
        </p:nvSpPr>
        <p:spPr bwMode="auto">
          <a:xfrm flipH="1">
            <a:off x="5724525" y="1557338"/>
            <a:ext cx="2735263" cy="0"/>
          </a:xfrm>
          <a:prstGeom prst="line">
            <a:avLst/>
          </a:prstGeom>
          <a:noFill/>
          <a:ln w="25400">
            <a:solidFill>
              <a:srgbClr val="FF0000"/>
            </a:solidFill>
            <a:round/>
            <a:headEnd/>
            <a:tailEnd type="triangle" w="lg" len="lg"/>
          </a:ln>
        </p:spPr>
        <p:txBody>
          <a:bodyPr/>
          <a:lstStyle/>
          <a:p>
            <a:endParaRPr lang="fr-FR"/>
          </a:p>
        </p:txBody>
      </p:sp>
      <p:sp>
        <p:nvSpPr>
          <p:cNvPr id="109578" name="Rectangle 20"/>
          <p:cNvSpPr>
            <a:spLocks noChangeArrowheads="1"/>
          </p:cNvSpPr>
          <p:nvPr/>
        </p:nvSpPr>
        <p:spPr bwMode="auto">
          <a:xfrm>
            <a:off x="6011863" y="5300663"/>
            <a:ext cx="1366837" cy="1223962"/>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Sociétés </a:t>
            </a:r>
          </a:p>
          <a:p>
            <a:pPr algn="ctr"/>
            <a:r>
              <a:rPr lang="fr-FR" b="1">
                <a:latin typeface="Verdana" pitchFamily="34" charset="0"/>
              </a:rPr>
              <a:t>financières</a:t>
            </a:r>
          </a:p>
        </p:txBody>
      </p:sp>
      <p:sp>
        <p:nvSpPr>
          <p:cNvPr id="109579" name="Text Box 21"/>
          <p:cNvSpPr txBox="1">
            <a:spLocks noChangeArrowheads="1"/>
          </p:cNvSpPr>
          <p:nvPr/>
        </p:nvSpPr>
        <p:spPr bwMode="auto">
          <a:xfrm>
            <a:off x="5867400" y="1052513"/>
            <a:ext cx="3024188" cy="274637"/>
          </a:xfrm>
          <a:prstGeom prst="rect">
            <a:avLst/>
          </a:prstGeom>
          <a:noFill/>
          <a:ln w="9525">
            <a:noFill/>
            <a:miter lim="800000"/>
            <a:headEnd/>
            <a:tailEnd/>
          </a:ln>
        </p:spPr>
        <p:txBody>
          <a:bodyPr wrap="none">
            <a:spAutoFit/>
          </a:bodyPr>
          <a:lstStyle/>
          <a:p>
            <a:r>
              <a:rPr lang="fr-FR" sz="1200">
                <a:latin typeface="Verdana" pitchFamily="34" charset="0"/>
              </a:rPr>
              <a:t>Recettes des ventes des biens et services</a:t>
            </a:r>
          </a:p>
        </p:txBody>
      </p:sp>
      <p:sp>
        <p:nvSpPr>
          <p:cNvPr id="109580" name="Text Box 22"/>
          <p:cNvSpPr txBox="1">
            <a:spLocks noChangeArrowheads="1"/>
          </p:cNvSpPr>
          <p:nvPr/>
        </p:nvSpPr>
        <p:spPr bwMode="auto">
          <a:xfrm>
            <a:off x="6372225" y="1557338"/>
            <a:ext cx="2043113" cy="274637"/>
          </a:xfrm>
          <a:prstGeom prst="rect">
            <a:avLst/>
          </a:prstGeom>
          <a:noFill/>
          <a:ln w="9525">
            <a:noFill/>
            <a:miter lim="800000"/>
            <a:headEnd/>
            <a:tailEnd/>
          </a:ln>
        </p:spPr>
        <p:txBody>
          <a:bodyPr wrap="none">
            <a:spAutoFit/>
          </a:bodyPr>
          <a:lstStyle/>
          <a:p>
            <a:r>
              <a:rPr lang="fr-FR" sz="1200">
                <a:latin typeface="Verdana" pitchFamily="34" charset="0"/>
              </a:rPr>
              <a:t>Ventes de biens et services</a:t>
            </a:r>
          </a:p>
        </p:txBody>
      </p:sp>
      <p:sp>
        <p:nvSpPr>
          <p:cNvPr id="109581" name="Line 24"/>
          <p:cNvSpPr>
            <a:spLocks noChangeShapeType="1"/>
          </p:cNvSpPr>
          <p:nvPr/>
        </p:nvSpPr>
        <p:spPr bwMode="auto">
          <a:xfrm flipH="1">
            <a:off x="7380288" y="5734050"/>
            <a:ext cx="1079500" cy="0"/>
          </a:xfrm>
          <a:prstGeom prst="line">
            <a:avLst/>
          </a:prstGeom>
          <a:noFill/>
          <a:ln w="25400">
            <a:solidFill>
              <a:srgbClr val="00FF00"/>
            </a:solidFill>
            <a:round/>
            <a:headEnd/>
            <a:tailEnd type="triangle" w="lg" len="lg"/>
          </a:ln>
        </p:spPr>
        <p:txBody>
          <a:bodyPr/>
          <a:lstStyle/>
          <a:p>
            <a:endParaRPr lang="fr-FR"/>
          </a:p>
        </p:txBody>
      </p:sp>
      <p:sp>
        <p:nvSpPr>
          <p:cNvPr id="109582" name="Line 25"/>
          <p:cNvSpPr>
            <a:spLocks noChangeShapeType="1"/>
          </p:cNvSpPr>
          <p:nvPr/>
        </p:nvSpPr>
        <p:spPr bwMode="auto">
          <a:xfrm flipH="1" flipV="1">
            <a:off x="8748713" y="2708275"/>
            <a:ext cx="0" cy="3384550"/>
          </a:xfrm>
          <a:prstGeom prst="line">
            <a:avLst/>
          </a:prstGeom>
          <a:noFill/>
          <a:ln w="25400">
            <a:solidFill>
              <a:srgbClr val="00FF00"/>
            </a:solidFill>
            <a:round/>
            <a:headEnd/>
            <a:tailEnd type="triangle" w="lg" len="lg"/>
          </a:ln>
        </p:spPr>
        <p:txBody>
          <a:bodyPr/>
          <a:lstStyle/>
          <a:p>
            <a:endParaRPr lang="fr-FR"/>
          </a:p>
        </p:txBody>
      </p:sp>
      <p:sp>
        <p:nvSpPr>
          <p:cNvPr id="109583" name="Text Box 27"/>
          <p:cNvSpPr txBox="1">
            <a:spLocks noChangeArrowheads="1"/>
          </p:cNvSpPr>
          <p:nvPr/>
        </p:nvSpPr>
        <p:spPr bwMode="auto">
          <a:xfrm>
            <a:off x="8243888" y="5805488"/>
            <a:ext cx="539750" cy="274637"/>
          </a:xfrm>
          <a:prstGeom prst="rect">
            <a:avLst/>
          </a:prstGeom>
          <a:noFill/>
          <a:ln w="9525">
            <a:noFill/>
            <a:miter lim="800000"/>
            <a:headEnd/>
            <a:tailEnd/>
          </a:ln>
        </p:spPr>
        <p:txBody>
          <a:bodyPr wrap="none">
            <a:spAutoFit/>
          </a:bodyPr>
          <a:lstStyle/>
          <a:p>
            <a:r>
              <a:rPr lang="fr-FR" sz="1200">
                <a:latin typeface="Verdana" pitchFamily="34" charset="0"/>
              </a:rPr>
              <a:t>Prêts</a:t>
            </a:r>
          </a:p>
        </p:txBody>
      </p:sp>
      <p:sp>
        <p:nvSpPr>
          <p:cNvPr id="109584" name="Text Box 28"/>
          <p:cNvSpPr txBox="1">
            <a:spLocks noChangeArrowheads="1"/>
          </p:cNvSpPr>
          <p:nvPr/>
        </p:nvSpPr>
        <p:spPr bwMode="auto">
          <a:xfrm>
            <a:off x="7740650" y="5445125"/>
            <a:ext cx="692150" cy="274638"/>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09585" name="Rectangle 29"/>
          <p:cNvSpPr>
            <a:spLocks noChangeArrowheads="1"/>
          </p:cNvSpPr>
          <p:nvPr/>
        </p:nvSpPr>
        <p:spPr bwMode="auto">
          <a:xfrm>
            <a:off x="1908175" y="5013325"/>
            <a:ext cx="1655763" cy="1008063"/>
          </a:xfrm>
          <a:prstGeom prst="rect">
            <a:avLst/>
          </a:prstGeom>
          <a:solidFill>
            <a:srgbClr val="AAA0F0"/>
          </a:solidFill>
          <a:ln w="9525">
            <a:solidFill>
              <a:schemeClr val="tx1"/>
            </a:solidFill>
            <a:miter lim="800000"/>
            <a:headEnd/>
            <a:tailEnd/>
          </a:ln>
        </p:spPr>
        <p:txBody>
          <a:bodyPr wrap="none" anchor="ctr"/>
          <a:lstStyle/>
          <a:p>
            <a:pPr algn="ctr"/>
            <a:r>
              <a:rPr lang="fr-FR" sz="1600" b="1">
                <a:latin typeface="Verdana" pitchFamily="34" charset="0"/>
              </a:rPr>
              <a:t>Administrations</a:t>
            </a:r>
          </a:p>
          <a:p>
            <a:pPr algn="ctr"/>
            <a:r>
              <a:rPr lang="fr-FR" sz="1600" b="1">
                <a:latin typeface="Verdana" pitchFamily="34" charset="0"/>
              </a:rPr>
              <a:t>publiques</a:t>
            </a:r>
          </a:p>
        </p:txBody>
      </p:sp>
      <p:sp>
        <p:nvSpPr>
          <p:cNvPr id="109586" name="Line 30"/>
          <p:cNvSpPr>
            <a:spLocks noChangeShapeType="1"/>
          </p:cNvSpPr>
          <p:nvPr/>
        </p:nvSpPr>
        <p:spPr bwMode="auto">
          <a:xfrm>
            <a:off x="3563938" y="5589588"/>
            <a:ext cx="2447925" cy="0"/>
          </a:xfrm>
          <a:prstGeom prst="line">
            <a:avLst/>
          </a:prstGeom>
          <a:noFill/>
          <a:ln w="25400">
            <a:solidFill>
              <a:srgbClr val="FF0000"/>
            </a:solidFill>
            <a:round/>
            <a:headEnd/>
            <a:tailEnd type="triangle" w="lg" len="lg"/>
          </a:ln>
        </p:spPr>
        <p:txBody>
          <a:bodyPr/>
          <a:lstStyle/>
          <a:p>
            <a:endParaRPr lang="fr-FR"/>
          </a:p>
        </p:txBody>
      </p:sp>
      <p:sp>
        <p:nvSpPr>
          <p:cNvPr id="109587" name="Line 31"/>
          <p:cNvSpPr>
            <a:spLocks noChangeShapeType="1"/>
          </p:cNvSpPr>
          <p:nvPr/>
        </p:nvSpPr>
        <p:spPr bwMode="auto">
          <a:xfrm>
            <a:off x="8748713" y="1341438"/>
            <a:ext cx="0" cy="719137"/>
          </a:xfrm>
          <a:prstGeom prst="line">
            <a:avLst/>
          </a:prstGeom>
          <a:noFill/>
          <a:ln w="25400">
            <a:solidFill>
              <a:srgbClr val="00FF00"/>
            </a:solidFill>
            <a:round/>
            <a:headEnd/>
            <a:tailEnd type="triangle" w="lg" len="lg"/>
          </a:ln>
        </p:spPr>
        <p:txBody>
          <a:bodyPr/>
          <a:lstStyle/>
          <a:p>
            <a:endParaRPr lang="fr-FR"/>
          </a:p>
        </p:txBody>
      </p:sp>
      <p:sp>
        <p:nvSpPr>
          <p:cNvPr id="109588" name="Line 36"/>
          <p:cNvSpPr>
            <a:spLocks noChangeShapeType="1"/>
          </p:cNvSpPr>
          <p:nvPr/>
        </p:nvSpPr>
        <p:spPr bwMode="auto">
          <a:xfrm flipH="1">
            <a:off x="684213" y="1557338"/>
            <a:ext cx="2735262" cy="0"/>
          </a:xfrm>
          <a:prstGeom prst="line">
            <a:avLst/>
          </a:prstGeom>
          <a:noFill/>
          <a:ln w="25400">
            <a:solidFill>
              <a:srgbClr val="FF0000"/>
            </a:solidFill>
            <a:round/>
            <a:headEnd/>
            <a:tailEnd type="none" w="lg" len="lg"/>
          </a:ln>
        </p:spPr>
        <p:txBody>
          <a:bodyPr/>
          <a:lstStyle/>
          <a:p>
            <a:endParaRPr lang="fr-FR"/>
          </a:p>
        </p:txBody>
      </p:sp>
      <p:sp>
        <p:nvSpPr>
          <p:cNvPr id="109589" name="Line 37"/>
          <p:cNvSpPr>
            <a:spLocks noChangeShapeType="1"/>
          </p:cNvSpPr>
          <p:nvPr/>
        </p:nvSpPr>
        <p:spPr bwMode="auto">
          <a:xfrm>
            <a:off x="684213" y="1557338"/>
            <a:ext cx="0" cy="503237"/>
          </a:xfrm>
          <a:prstGeom prst="line">
            <a:avLst/>
          </a:prstGeom>
          <a:noFill/>
          <a:ln w="25400">
            <a:solidFill>
              <a:srgbClr val="FF0000"/>
            </a:solidFill>
            <a:round/>
            <a:headEnd/>
            <a:tailEnd type="triangle" w="lg" len="lg"/>
          </a:ln>
        </p:spPr>
        <p:txBody>
          <a:bodyPr/>
          <a:lstStyle/>
          <a:p>
            <a:endParaRPr lang="fr-FR"/>
          </a:p>
        </p:txBody>
      </p:sp>
      <p:sp>
        <p:nvSpPr>
          <p:cNvPr id="109590" name="Text Box 38"/>
          <p:cNvSpPr txBox="1">
            <a:spLocks noChangeArrowheads="1"/>
          </p:cNvSpPr>
          <p:nvPr/>
        </p:nvSpPr>
        <p:spPr bwMode="auto">
          <a:xfrm>
            <a:off x="684213" y="1557338"/>
            <a:ext cx="2035175" cy="274637"/>
          </a:xfrm>
          <a:prstGeom prst="rect">
            <a:avLst/>
          </a:prstGeom>
          <a:noFill/>
          <a:ln w="9525">
            <a:noFill/>
            <a:miter lim="800000"/>
            <a:headEnd/>
            <a:tailEnd/>
          </a:ln>
        </p:spPr>
        <p:txBody>
          <a:bodyPr wrap="none">
            <a:spAutoFit/>
          </a:bodyPr>
          <a:lstStyle/>
          <a:p>
            <a:r>
              <a:rPr lang="fr-FR" sz="1200">
                <a:latin typeface="Verdana" pitchFamily="34" charset="0"/>
              </a:rPr>
              <a:t>Achats de biens et services</a:t>
            </a:r>
          </a:p>
        </p:txBody>
      </p:sp>
      <p:sp>
        <p:nvSpPr>
          <p:cNvPr id="109591" name="Line 39"/>
          <p:cNvSpPr>
            <a:spLocks noChangeShapeType="1"/>
          </p:cNvSpPr>
          <p:nvPr/>
        </p:nvSpPr>
        <p:spPr bwMode="auto">
          <a:xfrm flipV="1">
            <a:off x="8459788" y="2708275"/>
            <a:ext cx="0" cy="3025775"/>
          </a:xfrm>
          <a:prstGeom prst="line">
            <a:avLst/>
          </a:prstGeom>
          <a:noFill/>
          <a:ln w="25400">
            <a:solidFill>
              <a:srgbClr val="00FF00"/>
            </a:solidFill>
            <a:round/>
            <a:headEnd/>
            <a:tailEnd type="none" w="lg" len="lg"/>
          </a:ln>
        </p:spPr>
        <p:txBody>
          <a:bodyPr/>
          <a:lstStyle/>
          <a:p>
            <a:endParaRPr lang="fr-FR"/>
          </a:p>
        </p:txBody>
      </p:sp>
      <p:sp>
        <p:nvSpPr>
          <p:cNvPr id="109592" name="Text Box 40"/>
          <p:cNvSpPr txBox="1">
            <a:spLocks noChangeArrowheads="1"/>
          </p:cNvSpPr>
          <p:nvPr/>
        </p:nvSpPr>
        <p:spPr bwMode="auto">
          <a:xfrm>
            <a:off x="3643313" y="5300663"/>
            <a:ext cx="1855787" cy="274637"/>
          </a:xfrm>
          <a:prstGeom prst="rect">
            <a:avLst/>
          </a:prstGeom>
          <a:noFill/>
          <a:ln w="9525">
            <a:noFill/>
            <a:miter lim="800000"/>
            <a:headEnd/>
            <a:tailEnd/>
          </a:ln>
        </p:spPr>
        <p:txBody>
          <a:bodyPr wrap="none">
            <a:spAutoFit/>
          </a:bodyPr>
          <a:lstStyle/>
          <a:p>
            <a:r>
              <a:rPr lang="fr-FR" sz="1200">
                <a:latin typeface="Verdana" pitchFamily="34" charset="0"/>
              </a:rPr>
              <a:t>Services non marchands</a:t>
            </a:r>
          </a:p>
        </p:txBody>
      </p:sp>
      <p:sp>
        <p:nvSpPr>
          <p:cNvPr id="109593" name="Line 43"/>
          <p:cNvSpPr>
            <a:spLocks noChangeShapeType="1"/>
          </p:cNvSpPr>
          <p:nvPr/>
        </p:nvSpPr>
        <p:spPr bwMode="auto">
          <a:xfrm flipV="1">
            <a:off x="8172450" y="2708275"/>
            <a:ext cx="0" cy="2305050"/>
          </a:xfrm>
          <a:prstGeom prst="line">
            <a:avLst/>
          </a:prstGeom>
          <a:noFill/>
          <a:ln w="25400">
            <a:solidFill>
              <a:srgbClr val="00FF00"/>
            </a:solidFill>
            <a:round/>
            <a:headEnd/>
            <a:tailEnd type="none" w="lg" len="lg"/>
          </a:ln>
        </p:spPr>
        <p:txBody>
          <a:bodyPr/>
          <a:lstStyle/>
          <a:p>
            <a:endParaRPr lang="fr-FR"/>
          </a:p>
        </p:txBody>
      </p:sp>
      <p:sp>
        <p:nvSpPr>
          <p:cNvPr id="109594" name="Text Box 44"/>
          <p:cNvSpPr txBox="1">
            <a:spLocks noChangeArrowheads="1"/>
          </p:cNvSpPr>
          <p:nvPr/>
        </p:nvSpPr>
        <p:spPr bwMode="auto">
          <a:xfrm>
            <a:off x="5219700" y="4724400"/>
            <a:ext cx="2908300" cy="274638"/>
          </a:xfrm>
          <a:prstGeom prst="rect">
            <a:avLst/>
          </a:prstGeom>
          <a:noFill/>
          <a:ln w="9525">
            <a:noFill/>
            <a:miter lim="800000"/>
            <a:headEnd/>
            <a:tailEnd/>
          </a:ln>
        </p:spPr>
        <p:txBody>
          <a:bodyPr wrap="none">
            <a:spAutoFit/>
          </a:bodyPr>
          <a:lstStyle/>
          <a:p>
            <a:r>
              <a:rPr lang="fr-FR" sz="1200">
                <a:latin typeface="Verdana" pitchFamily="34" charset="0"/>
              </a:rPr>
              <a:t>Impôts + Cotisations sociales patronales</a:t>
            </a:r>
          </a:p>
        </p:txBody>
      </p:sp>
      <p:sp>
        <p:nvSpPr>
          <p:cNvPr id="109595" name="Line 45"/>
          <p:cNvSpPr>
            <a:spLocks noChangeShapeType="1"/>
          </p:cNvSpPr>
          <p:nvPr/>
        </p:nvSpPr>
        <p:spPr bwMode="auto">
          <a:xfrm flipV="1">
            <a:off x="3419475" y="4652963"/>
            <a:ext cx="0" cy="358775"/>
          </a:xfrm>
          <a:prstGeom prst="line">
            <a:avLst/>
          </a:prstGeom>
          <a:noFill/>
          <a:ln w="25400">
            <a:solidFill>
              <a:srgbClr val="00FF00"/>
            </a:solidFill>
            <a:round/>
            <a:headEnd/>
            <a:tailEnd type="none" w="lg" len="lg"/>
          </a:ln>
        </p:spPr>
        <p:txBody>
          <a:bodyPr/>
          <a:lstStyle/>
          <a:p>
            <a:endParaRPr lang="fr-FR"/>
          </a:p>
        </p:txBody>
      </p:sp>
      <p:sp>
        <p:nvSpPr>
          <p:cNvPr id="109596" name="Line 46"/>
          <p:cNvSpPr>
            <a:spLocks noChangeShapeType="1"/>
          </p:cNvSpPr>
          <p:nvPr/>
        </p:nvSpPr>
        <p:spPr bwMode="auto">
          <a:xfrm>
            <a:off x="3419475" y="4652963"/>
            <a:ext cx="4465638" cy="0"/>
          </a:xfrm>
          <a:prstGeom prst="line">
            <a:avLst/>
          </a:prstGeom>
          <a:noFill/>
          <a:ln w="25400">
            <a:solidFill>
              <a:srgbClr val="00FF00"/>
            </a:solidFill>
            <a:round/>
            <a:headEnd/>
            <a:tailEnd type="none" w="lg" len="lg"/>
          </a:ln>
        </p:spPr>
        <p:txBody>
          <a:bodyPr/>
          <a:lstStyle/>
          <a:p>
            <a:endParaRPr lang="fr-FR"/>
          </a:p>
        </p:txBody>
      </p:sp>
      <p:sp>
        <p:nvSpPr>
          <p:cNvPr id="109597" name="Text Box 47"/>
          <p:cNvSpPr txBox="1">
            <a:spLocks noChangeArrowheads="1"/>
          </p:cNvSpPr>
          <p:nvPr/>
        </p:nvSpPr>
        <p:spPr bwMode="auto">
          <a:xfrm>
            <a:off x="5795963" y="4365625"/>
            <a:ext cx="1019175" cy="274638"/>
          </a:xfrm>
          <a:prstGeom prst="rect">
            <a:avLst/>
          </a:prstGeom>
          <a:noFill/>
          <a:ln w="9525">
            <a:noFill/>
            <a:miter lim="800000"/>
            <a:headEnd/>
            <a:tailEnd/>
          </a:ln>
        </p:spPr>
        <p:txBody>
          <a:bodyPr wrap="none">
            <a:spAutoFit/>
          </a:bodyPr>
          <a:lstStyle/>
          <a:p>
            <a:r>
              <a:rPr lang="fr-FR" sz="1200">
                <a:latin typeface="Verdana" pitchFamily="34" charset="0"/>
              </a:rPr>
              <a:t>Subventions</a:t>
            </a:r>
          </a:p>
        </p:txBody>
      </p:sp>
      <p:sp>
        <p:nvSpPr>
          <p:cNvPr id="109598" name="Line 48"/>
          <p:cNvSpPr>
            <a:spLocks noChangeShapeType="1"/>
          </p:cNvSpPr>
          <p:nvPr/>
        </p:nvSpPr>
        <p:spPr bwMode="auto">
          <a:xfrm flipH="1">
            <a:off x="3276600" y="4292600"/>
            <a:ext cx="4318000" cy="0"/>
          </a:xfrm>
          <a:prstGeom prst="line">
            <a:avLst/>
          </a:prstGeom>
          <a:noFill/>
          <a:ln w="25400">
            <a:solidFill>
              <a:srgbClr val="FF0000"/>
            </a:solidFill>
            <a:round/>
            <a:headEnd/>
            <a:tailEnd type="none" w="lg" len="lg"/>
          </a:ln>
        </p:spPr>
        <p:txBody>
          <a:bodyPr/>
          <a:lstStyle/>
          <a:p>
            <a:endParaRPr lang="fr-FR"/>
          </a:p>
        </p:txBody>
      </p:sp>
      <p:sp>
        <p:nvSpPr>
          <p:cNvPr id="109599" name="Line 49"/>
          <p:cNvSpPr>
            <a:spLocks noChangeShapeType="1"/>
          </p:cNvSpPr>
          <p:nvPr/>
        </p:nvSpPr>
        <p:spPr bwMode="auto">
          <a:xfrm flipV="1">
            <a:off x="3276600" y="4292600"/>
            <a:ext cx="0" cy="722313"/>
          </a:xfrm>
          <a:prstGeom prst="line">
            <a:avLst/>
          </a:prstGeom>
          <a:noFill/>
          <a:ln w="25400">
            <a:solidFill>
              <a:srgbClr val="FF0000"/>
            </a:solidFill>
            <a:round/>
            <a:headEnd/>
            <a:tailEnd type="none" w="lg" len="lg"/>
          </a:ln>
        </p:spPr>
        <p:txBody>
          <a:bodyPr/>
          <a:lstStyle/>
          <a:p>
            <a:endParaRPr lang="fr-FR"/>
          </a:p>
        </p:txBody>
      </p:sp>
      <p:sp>
        <p:nvSpPr>
          <p:cNvPr id="109600" name="Line 51"/>
          <p:cNvSpPr>
            <a:spLocks noChangeShapeType="1"/>
          </p:cNvSpPr>
          <p:nvPr/>
        </p:nvSpPr>
        <p:spPr bwMode="auto">
          <a:xfrm>
            <a:off x="468313" y="6165850"/>
            <a:ext cx="5543550" cy="0"/>
          </a:xfrm>
          <a:prstGeom prst="line">
            <a:avLst/>
          </a:prstGeom>
          <a:noFill/>
          <a:ln w="25400">
            <a:solidFill>
              <a:srgbClr val="00FF00"/>
            </a:solidFill>
            <a:round/>
            <a:headEnd/>
            <a:tailEnd type="triangle" w="lg" len="lg"/>
          </a:ln>
        </p:spPr>
        <p:txBody>
          <a:bodyPr/>
          <a:lstStyle/>
          <a:p>
            <a:endParaRPr lang="fr-FR"/>
          </a:p>
        </p:txBody>
      </p:sp>
      <p:sp>
        <p:nvSpPr>
          <p:cNvPr id="109601" name="Line 52"/>
          <p:cNvSpPr>
            <a:spLocks noChangeShapeType="1"/>
          </p:cNvSpPr>
          <p:nvPr/>
        </p:nvSpPr>
        <p:spPr bwMode="auto">
          <a:xfrm flipV="1">
            <a:off x="250825" y="2708275"/>
            <a:ext cx="0" cy="3744913"/>
          </a:xfrm>
          <a:prstGeom prst="line">
            <a:avLst/>
          </a:prstGeom>
          <a:noFill/>
          <a:ln w="25400">
            <a:solidFill>
              <a:srgbClr val="00FF00"/>
            </a:solidFill>
            <a:round/>
            <a:headEnd/>
            <a:tailEnd type="triangle" w="lg" len="lg"/>
          </a:ln>
        </p:spPr>
        <p:txBody>
          <a:bodyPr/>
          <a:lstStyle/>
          <a:p>
            <a:endParaRPr lang="fr-FR"/>
          </a:p>
        </p:txBody>
      </p:sp>
      <p:sp>
        <p:nvSpPr>
          <p:cNvPr id="109602" name="Text Box 54"/>
          <p:cNvSpPr txBox="1">
            <a:spLocks noChangeArrowheads="1"/>
          </p:cNvSpPr>
          <p:nvPr/>
        </p:nvSpPr>
        <p:spPr bwMode="auto">
          <a:xfrm>
            <a:off x="250825" y="6165850"/>
            <a:ext cx="692150" cy="274638"/>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09603" name="Line 55"/>
          <p:cNvSpPr>
            <a:spLocks noChangeShapeType="1"/>
          </p:cNvSpPr>
          <p:nvPr/>
        </p:nvSpPr>
        <p:spPr bwMode="auto">
          <a:xfrm>
            <a:off x="684213" y="5734050"/>
            <a:ext cx="1223962" cy="0"/>
          </a:xfrm>
          <a:prstGeom prst="line">
            <a:avLst/>
          </a:prstGeom>
          <a:noFill/>
          <a:ln w="25400">
            <a:solidFill>
              <a:srgbClr val="00FF00"/>
            </a:solidFill>
            <a:round/>
            <a:headEnd/>
            <a:tailEnd type="none" w="lg" len="lg"/>
          </a:ln>
        </p:spPr>
        <p:txBody>
          <a:bodyPr/>
          <a:lstStyle/>
          <a:p>
            <a:endParaRPr lang="fr-FR"/>
          </a:p>
        </p:txBody>
      </p:sp>
      <p:sp>
        <p:nvSpPr>
          <p:cNvPr id="109604" name="Line 56"/>
          <p:cNvSpPr>
            <a:spLocks noChangeShapeType="1"/>
          </p:cNvSpPr>
          <p:nvPr/>
        </p:nvSpPr>
        <p:spPr bwMode="auto">
          <a:xfrm flipV="1">
            <a:off x="684213" y="2708275"/>
            <a:ext cx="0" cy="3025775"/>
          </a:xfrm>
          <a:prstGeom prst="line">
            <a:avLst/>
          </a:prstGeom>
          <a:noFill/>
          <a:ln w="25400">
            <a:solidFill>
              <a:srgbClr val="00FF00"/>
            </a:solidFill>
            <a:round/>
            <a:headEnd/>
            <a:tailEnd type="triangle" w="lg" len="lg"/>
          </a:ln>
        </p:spPr>
        <p:txBody>
          <a:bodyPr/>
          <a:lstStyle/>
          <a:p>
            <a:endParaRPr lang="fr-FR"/>
          </a:p>
        </p:txBody>
      </p:sp>
      <p:sp>
        <p:nvSpPr>
          <p:cNvPr id="109605" name="Text Box 57"/>
          <p:cNvSpPr txBox="1">
            <a:spLocks noChangeArrowheads="1"/>
          </p:cNvSpPr>
          <p:nvPr/>
        </p:nvSpPr>
        <p:spPr bwMode="auto">
          <a:xfrm>
            <a:off x="684213" y="5300663"/>
            <a:ext cx="944562" cy="457200"/>
          </a:xfrm>
          <a:prstGeom prst="rect">
            <a:avLst/>
          </a:prstGeom>
          <a:noFill/>
          <a:ln w="9525">
            <a:noFill/>
            <a:miter lim="800000"/>
            <a:headEnd/>
            <a:tailEnd/>
          </a:ln>
        </p:spPr>
        <p:txBody>
          <a:bodyPr wrap="none">
            <a:spAutoFit/>
          </a:bodyPr>
          <a:lstStyle/>
          <a:p>
            <a:r>
              <a:rPr lang="fr-FR" sz="1200">
                <a:latin typeface="Verdana" pitchFamily="34" charset="0"/>
              </a:rPr>
              <a:t>Prestations</a:t>
            </a:r>
          </a:p>
          <a:p>
            <a:r>
              <a:rPr lang="fr-FR" sz="1200">
                <a:latin typeface="Verdana" pitchFamily="34" charset="0"/>
              </a:rPr>
              <a:t>sociales</a:t>
            </a:r>
          </a:p>
        </p:txBody>
      </p:sp>
      <p:sp>
        <p:nvSpPr>
          <p:cNvPr id="109606" name="Text Box 58"/>
          <p:cNvSpPr txBox="1">
            <a:spLocks noChangeArrowheads="1"/>
          </p:cNvSpPr>
          <p:nvPr/>
        </p:nvSpPr>
        <p:spPr bwMode="auto">
          <a:xfrm>
            <a:off x="900113" y="4365625"/>
            <a:ext cx="901700" cy="822325"/>
          </a:xfrm>
          <a:prstGeom prst="rect">
            <a:avLst/>
          </a:prstGeom>
          <a:noFill/>
          <a:ln w="9525">
            <a:noFill/>
            <a:miter lim="800000"/>
            <a:headEnd/>
            <a:tailEnd/>
          </a:ln>
        </p:spPr>
        <p:txBody>
          <a:bodyPr wrap="none">
            <a:spAutoFit/>
          </a:bodyPr>
          <a:lstStyle/>
          <a:p>
            <a:r>
              <a:rPr lang="fr-FR" sz="1200">
                <a:latin typeface="Verdana" pitchFamily="34" charset="0"/>
              </a:rPr>
              <a:t>Impôts + </a:t>
            </a:r>
          </a:p>
          <a:p>
            <a:r>
              <a:rPr lang="fr-FR" sz="1200">
                <a:latin typeface="Verdana" pitchFamily="34" charset="0"/>
              </a:rPr>
              <a:t>cotisations</a:t>
            </a:r>
          </a:p>
          <a:p>
            <a:r>
              <a:rPr lang="fr-FR" sz="1200">
                <a:latin typeface="Verdana" pitchFamily="34" charset="0"/>
              </a:rPr>
              <a:t>sociales </a:t>
            </a:r>
          </a:p>
          <a:p>
            <a:r>
              <a:rPr lang="fr-FR" sz="1200">
                <a:latin typeface="Verdana" pitchFamily="34" charset="0"/>
              </a:rPr>
              <a:t>salariales</a:t>
            </a:r>
          </a:p>
        </p:txBody>
      </p:sp>
      <p:sp>
        <p:nvSpPr>
          <p:cNvPr id="109607" name="Text Box 61"/>
          <p:cNvSpPr txBox="1">
            <a:spLocks noChangeArrowheads="1"/>
          </p:cNvSpPr>
          <p:nvPr/>
        </p:nvSpPr>
        <p:spPr bwMode="auto">
          <a:xfrm>
            <a:off x="5724525" y="4005263"/>
            <a:ext cx="1855788" cy="274637"/>
          </a:xfrm>
          <a:prstGeom prst="rect">
            <a:avLst/>
          </a:prstGeom>
          <a:noFill/>
          <a:ln w="9525">
            <a:noFill/>
            <a:miter lim="800000"/>
            <a:headEnd/>
            <a:tailEnd/>
          </a:ln>
        </p:spPr>
        <p:txBody>
          <a:bodyPr wrap="none">
            <a:spAutoFit/>
          </a:bodyPr>
          <a:lstStyle/>
          <a:p>
            <a:r>
              <a:rPr lang="fr-FR" sz="1200">
                <a:latin typeface="Verdana" pitchFamily="34" charset="0"/>
              </a:rPr>
              <a:t>Services non marchands</a:t>
            </a:r>
          </a:p>
        </p:txBody>
      </p:sp>
      <p:sp>
        <p:nvSpPr>
          <p:cNvPr id="109608" name="Line 71"/>
          <p:cNvSpPr>
            <a:spLocks noChangeShapeType="1"/>
          </p:cNvSpPr>
          <p:nvPr/>
        </p:nvSpPr>
        <p:spPr bwMode="auto">
          <a:xfrm flipV="1">
            <a:off x="900113" y="2708275"/>
            <a:ext cx="0" cy="2520950"/>
          </a:xfrm>
          <a:prstGeom prst="line">
            <a:avLst/>
          </a:prstGeom>
          <a:noFill/>
          <a:ln w="25400">
            <a:solidFill>
              <a:srgbClr val="00FF00"/>
            </a:solidFill>
            <a:round/>
            <a:headEnd/>
            <a:tailEnd type="none" w="lg" len="lg"/>
          </a:ln>
        </p:spPr>
        <p:txBody>
          <a:bodyPr/>
          <a:lstStyle/>
          <a:p>
            <a:endParaRPr lang="fr-FR"/>
          </a:p>
        </p:txBody>
      </p:sp>
      <p:sp>
        <p:nvSpPr>
          <p:cNvPr id="109609" name="Line 72"/>
          <p:cNvSpPr>
            <a:spLocks noChangeShapeType="1"/>
          </p:cNvSpPr>
          <p:nvPr/>
        </p:nvSpPr>
        <p:spPr bwMode="auto">
          <a:xfrm>
            <a:off x="900113" y="5229225"/>
            <a:ext cx="1008062" cy="0"/>
          </a:xfrm>
          <a:prstGeom prst="line">
            <a:avLst/>
          </a:prstGeom>
          <a:noFill/>
          <a:ln w="25400">
            <a:solidFill>
              <a:srgbClr val="00FF00"/>
            </a:solidFill>
            <a:round/>
            <a:headEnd/>
            <a:tailEnd type="triangle" w="lg" len="lg"/>
          </a:ln>
        </p:spPr>
        <p:txBody>
          <a:bodyPr/>
          <a:lstStyle/>
          <a:p>
            <a:endParaRPr lang="fr-FR"/>
          </a:p>
        </p:txBody>
      </p:sp>
      <p:sp>
        <p:nvSpPr>
          <p:cNvPr id="109610" name="Line 74"/>
          <p:cNvSpPr>
            <a:spLocks noChangeShapeType="1"/>
          </p:cNvSpPr>
          <p:nvPr/>
        </p:nvSpPr>
        <p:spPr bwMode="auto">
          <a:xfrm>
            <a:off x="250825" y="6453188"/>
            <a:ext cx="5761038" cy="0"/>
          </a:xfrm>
          <a:prstGeom prst="line">
            <a:avLst/>
          </a:prstGeom>
          <a:noFill/>
          <a:ln w="25400">
            <a:solidFill>
              <a:srgbClr val="00FF00"/>
            </a:solidFill>
            <a:round/>
            <a:headEnd/>
            <a:tailEnd type="triangle" w="lg" len="lg"/>
          </a:ln>
        </p:spPr>
        <p:txBody>
          <a:bodyPr/>
          <a:lstStyle/>
          <a:p>
            <a:endParaRPr lang="fr-FR"/>
          </a:p>
        </p:txBody>
      </p:sp>
      <p:sp>
        <p:nvSpPr>
          <p:cNvPr id="109611" name="Line 75"/>
          <p:cNvSpPr>
            <a:spLocks noChangeShapeType="1"/>
          </p:cNvSpPr>
          <p:nvPr/>
        </p:nvSpPr>
        <p:spPr bwMode="auto">
          <a:xfrm flipH="1">
            <a:off x="3563938" y="5013325"/>
            <a:ext cx="4608512" cy="0"/>
          </a:xfrm>
          <a:prstGeom prst="line">
            <a:avLst/>
          </a:prstGeom>
          <a:noFill/>
          <a:ln w="25400">
            <a:solidFill>
              <a:srgbClr val="00FF00"/>
            </a:solidFill>
            <a:round/>
            <a:headEnd/>
            <a:tailEnd type="triangle" w="lg" len="lg"/>
          </a:ln>
        </p:spPr>
        <p:txBody>
          <a:bodyPr/>
          <a:lstStyle/>
          <a:p>
            <a:endParaRPr lang="fr-FR"/>
          </a:p>
        </p:txBody>
      </p:sp>
      <p:sp>
        <p:nvSpPr>
          <p:cNvPr id="109612" name="Line 76"/>
          <p:cNvSpPr>
            <a:spLocks noChangeShapeType="1"/>
          </p:cNvSpPr>
          <p:nvPr/>
        </p:nvSpPr>
        <p:spPr bwMode="auto">
          <a:xfrm>
            <a:off x="7380288" y="6092825"/>
            <a:ext cx="1368425" cy="0"/>
          </a:xfrm>
          <a:prstGeom prst="line">
            <a:avLst/>
          </a:prstGeom>
          <a:noFill/>
          <a:ln w="25400">
            <a:solidFill>
              <a:srgbClr val="00FF00"/>
            </a:solidFill>
            <a:round/>
            <a:headEnd/>
            <a:tailEnd type="none" w="lg" len="lg"/>
          </a:ln>
        </p:spPr>
        <p:txBody>
          <a:bodyPr/>
          <a:lstStyle/>
          <a:p>
            <a:endParaRPr lang="fr-FR"/>
          </a:p>
        </p:txBody>
      </p:sp>
      <p:sp>
        <p:nvSpPr>
          <p:cNvPr id="109613" name="Text Box 86"/>
          <p:cNvSpPr txBox="1">
            <a:spLocks noChangeArrowheads="1"/>
          </p:cNvSpPr>
          <p:nvPr/>
        </p:nvSpPr>
        <p:spPr bwMode="auto">
          <a:xfrm>
            <a:off x="468313" y="5876925"/>
            <a:ext cx="1308100" cy="274638"/>
          </a:xfrm>
          <a:prstGeom prst="rect">
            <a:avLst/>
          </a:prstGeom>
          <a:noFill/>
          <a:ln w="9525">
            <a:noFill/>
            <a:miter lim="800000"/>
            <a:headEnd/>
            <a:tailEnd/>
          </a:ln>
        </p:spPr>
        <p:txBody>
          <a:bodyPr wrap="none">
            <a:spAutoFit/>
          </a:bodyPr>
          <a:lstStyle/>
          <a:p>
            <a:r>
              <a:rPr lang="fr-FR" sz="1200">
                <a:latin typeface="Verdana" pitchFamily="34" charset="0"/>
              </a:rPr>
              <a:t>Epargne et prêts</a:t>
            </a:r>
          </a:p>
        </p:txBody>
      </p:sp>
      <p:sp>
        <p:nvSpPr>
          <p:cNvPr id="7256" name="Rectangle 88"/>
          <p:cNvSpPr>
            <a:spLocks noChangeArrowheads="1"/>
          </p:cNvSpPr>
          <p:nvPr/>
        </p:nvSpPr>
        <p:spPr bwMode="auto">
          <a:xfrm>
            <a:off x="971550" y="3429000"/>
            <a:ext cx="914400" cy="576263"/>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ISBLSM</a:t>
            </a:r>
          </a:p>
        </p:txBody>
      </p:sp>
      <p:sp>
        <p:nvSpPr>
          <p:cNvPr id="109615" name="Line 89"/>
          <p:cNvSpPr>
            <a:spLocks noChangeShapeType="1"/>
          </p:cNvSpPr>
          <p:nvPr/>
        </p:nvSpPr>
        <p:spPr bwMode="auto">
          <a:xfrm flipH="1" flipV="1">
            <a:off x="1979613" y="2708275"/>
            <a:ext cx="0" cy="2305050"/>
          </a:xfrm>
          <a:prstGeom prst="line">
            <a:avLst/>
          </a:prstGeom>
          <a:noFill/>
          <a:ln w="25400">
            <a:solidFill>
              <a:srgbClr val="FF0000"/>
            </a:solidFill>
            <a:round/>
            <a:headEnd/>
            <a:tailEnd type="triangle" w="lg" len="lg"/>
          </a:ln>
        </p:spPr>
        <p:txBody>
          <a:bodyPr/>
          <a:lstStyle/>
          <a:p>
            <a:endParaRPr lang="fr-FR"/>
          </a:p>
        </p:txBody>
      </p:sp>
      <p:sp>
        <p:nvSpPr>
          <p:cNvPr id="7258" name="Text Box 90"/>
          <p:cNvSpPr txBox="1">
            <a:spLocks noChangeArrowheads="1"/>
          </p:cNvSpPr>
          <p:nvPr/>
        </p:nvSpPr>
        <p:spPr bwMode="auto">
          <a:xfrm>
            <a:off x="1908175" y="4365625"/>
            <a:ext cx="935038" cy="639763"/>
          </a:xfrm>
          <a:prstGeom prst="rect">
            <a:avLst/>
          </a:prstGeom>
          <a:noFill/>
          <a:ln w="9525">
            <a:noFill/>
            <a:miter lim="800000"/>
            <a:headEnd/>
            <a:tailEnd/>
          </a:ln>
        </p:spPr>
        <p:txBody>
          <a:bodyPr>
            <a:spAutoFit/>
          </a:bodyPr>
          <a:lstStyle/>
          <a:p>
            <a:r>
              <a:rPr lang="fr-FR" sz="1200">
                <a:latin typeface="Verdana" pitchFamily="34" charset="0"/>
              </a:rPr>
              <a:t>Services </a:t>
            </a:r>
          </a:p>
          <a:p>
            <a:r>
              <a:rPr lang="fr-FR" sz="1200">
                <a:latin typeface="Verdana" pitchFamily="34" charset="0"/>
              </a:rPr>
              <a:t>Non </a:t>
            </a:r>
          </a:p>
          <a:p>
            <a:r>
              <a:rPr lang="fr-FR" sz="1200">
                <a:latin typeface="Verdana" pitchFamily="34" charset="0"/>
              </a:rPr>
              <a:t>marchands</a:t>
            </a:r>
          </a:p>
        </p:txBody>
      </p:sp>
      <p:sp>
        <p:nvSpPr>
          <p:cNvPr id="7259" name="Line 91"/>
          <p:cNvSpPr>
            <a:spLocks noChangeShapeType="1"/>
          </p:cNvSpPr>
          <p:nvPr/>
        </p:nvSpPr>
        <p:spPr bwMode="auto">
          <a:xfrm flipH="1" flipV="1">
            <a:off x="1692275" y="4005263"/>
            <a:ext cx="0" cy="288925"/>
          </a:xfrm>
          <a:prstGeom prst="line">
            <a:avLst/>
          </a:prstGeom>
          <a:noFill/>
          <a:ln w="25400">
            <a:solidFill>
              <a:srgbClr val="FF0000"/>
            </a:solidFill>
            <a:round/>
            <a:headEnd/>
            <a:tailEnd type="triangle" w="lg" len="lg"/>
          </a:ln>
        </p:spPr>
        <p:txBody>
          <a:bodyPr/>
          <a:lstStyle/>
          <a:p>
            <a:endParaRPr lang="fr-FR"/>
          </a:p>
        </p:txBody>
      </p:sp>
      <p:sp>
        <p:nvSpPr>
          <p:cNvPr id="7260" name="Line 92"/>
          <p:cNvSpPr>
            <a:spLocks noChangeShapeType="1"/>
          </p:cNvSpPr>
          <p:nvPr/>
        </p:nvSpPr>
        <p:spPr bwMode="auto">
          <a:xfrm flipV="1">
            <a:off x="1692275" y="4292600"/>
            <a:ext cx="287338" cy="7938"/>
          </a:xfrm>
          <a:prstGeom prst="line">
            <a:avLst/>
          </a:prstGeom>
          <a:noFill/>
          <a:ln w="25400">
            <a:solidFill>
              <a:srgbClr val="FF0000"/>
            </a:solidFill>
            <a:round/>
            <a:headEnd/>
            <a:tailEnd type="none" w="lg" len="lg"/>
          </a:ln>
        </p:spPr>
        <p:txBody>
          <a:bodyPr/>
          <a:lstStyle/>
          <a:p>
            <a:endParaRPr lang="fr-FR"/>
          </a:p>
        </p:txBody>
      </p:sp>
      <p:sp>
        <p:nvSpPr>
          <p:cNvPr id="7261" name="Line 93"/>
          <p:cNvSpPr>
            <a:spLocks noChangeShapeType="1"/>
          </p:cNvSpPr>
          <p:nvPr/>
        </p:nvSpPr>
        <p:spPr bwMode="auto">
          <a:xfrm>
            <a:off x="1763713" y="2708275"/>
            <a:ext cx="0" cy="720725"/>
          </a:xfrm>
          <a:prstGeom prst="line">
            <a:avLst/>
          </a:prstGeom>
          <a:noFill/>
          <a:ln w="25400">
            <a:solidFill>
              <a:srgbClr val="00FF00"/>
            </a:solidFill>
            <a:round/>
            <a:headEnd/>
            <a:tailEnd type="triangle" w="lg" len="lg"/>
          </a:ln>
        </p:spPr>
        <p:txBody>
          <a:bodyPr/>
          <a:lstStyle/>
          <a:p>
            <a:endParaRPr lang="fr-FR"/>
          </a:p>
        </p:txBody>
      </p:sp>
      <p:sp>
        <p:nvSpPr>
          <p:cNvPr id="7262" name="Text Box 94"/>
          <p:cNvSpPr txBox="1">
            <a:spLocks noChangeArrowheads="1"/>
          </p:cNvSpPr>
          <p:nvPr/>
        </p:nvSpPr>
        <p:spPr bwMode="auto">
          <a:xfrm>
            <a:off x="900113" y="2971800"/>
            <a:ext cx="874712" cy="457200"/>
          </a:xfrm>
          <a:prstGeom prst="rect">
            <a:avLst/>
          </a:prstGeom>
          <a:noFill/>
          <a:ln w="9525">
            <a:noFill/>
            <a:miter lim="800000"/>
            <a:headEnd/>
            <a:tailEnd/>
          </a:ln>
        </p:spPr>
        <p:txBody>
          <a:bodyPr wrap="none">
            <a:spAutoFit/>
          </a:bodyPr>
          <a:lstStyle/>
          <a:p>
            <a:r>
              <a:rPr lang="fr-FR" sz="1200">
                <a:latin typeface="Verdana" pitchFamily="34" charset="0"/>
              </a:rPr>
              <a:t>Dons et </a:t>
            </a:r>
          </a:p>
          <a:p>
            <a:r>
              <a:rPr lang="fr-FR" sz="1200">
                <a:latin typeface="Verdana" pitchFamily="34" charset="0"/>
              </a:rPr>
              <a:t>adhésions</a:t>
            </a:r>
          </a:p>
        </p:txBody>
      </p:sp>
      <p:sp>
        <p:nvSpPr>
          <p:cNvPr id="7263" name="Line 95"/>
          <p:cNvSpPr>
            <a:spLocks noChangeShapeType="1"/>
          </p:cNvSpPr>
          <p:nvPr/>
        </p:nvSpPr>
        <p:spPr bwMode="auto">
          <a:xfrm flipH="1" flipV="1">
            <a:off x="1908175" y="3933825"/>
            <a:ext cx="863600" cy="0"/>
          </a:xfrm>
          <a:prstGeom prst="line">
            <a:avLst/>
          </a:prstGeom>
          <a:noFill/>
          <a:ln w="25400">
            <a:solidFill>
              <a:srgbClr val="00FF00"/>
            </a:solidFill>
            <a:round/>
            <a:headEnd/>
            <a:tailEnd type="triangle" w="lg" len="lg"/>
          </a:ln>
        </p:spPr>
        <p:txBody>
          <a:bodyPr/>
          <a:lstStyle/>
          <a:p>
            <a:endParaRPr lang="fr-FR"/>
          </a:p>
        </p:txBody>
      </p:sp>
      <p:sp>
        <p:nvSpPr>
          <p:cNvPr id="7264" name="Text Box 96"/>
          <p:cNvSpPr txBox="1">
            <a:spLocks noChangeArrowheads="1"/>
          </p:cNvSpPr>
          <p:nvPr/>
        </p:nvSpPr>
        <p:spPr bwMode="auto">
          <a:xfrm>
            <a:off x="1908175" y="3644900"/>
            <a:ext cx="1019175" cy="274638"/>
          </a:xfrm>
          <a:prstGeom prst="rect">
            <a:avLst/>
          </a:prstGeom>
          <a:noFill/>
          <a:ln w="9525">
            <a:noFill/>
            <a:miter lim="800000"/>
            <a:headEnd/>
            <a:tailEnd/>
          </a:ln>
        </p:spPr>
        <p:txBody>
          <a:bodyPr wrap="none">
            <a:spAutoFit/>
          </a:bodyPr>
          <a:lstStyle/>
          <a:p>
            <a:r>
              <a:rPr lang="fr-FR" sz="1200">
                <a:latin typeface="Verdana" pitchFamily="34" charset="0"/>
              </a:rPr>
              <a:t>Subventions</a:t>
            </a:r>
          </a:p>
        </p:txBody>
      </p:sp>
      <p:sp>
        <p:nvSpPr>
          <p:cNvPr id="7265" name="Line 97"/>
          <p:cNvSpPr>
            <a:spLocks noChangeShapeType="1"/>
          </p:cNvSpPr>
          <p:nvPr/>
        </p:nvSpPr>
        <p:spPr bwMode="auto">
          <a:xfrm flipV="1">
            <a:off x="2771775" y="3933825"/>
            <a:ext cx="0" cy="1079500"/>
          </a:xfrm>
          <a:prstGeom prst="line">
            <a:avLst/>
          </a:prstGeom>
          <a:noFill/>
          <a:ln w="25400">
            <a:solidFill>
              <a:srgbClr val="00FF00"/>
            </a:solidFill>
            <a:round/>
            <a:headEnd/>
            <a:tailEnd type="none" w="lg" len="lg"/>
          </a:ln>
        </p:spPr>
        <p:txBody>
          <a:bodyPr/>
          <a:lstStyle/>
          <a:p>
            <a:endParaRPr lang="fr-FR"/>
          </a:p>
        </p:txBody>
      </p:sp>
      <p:sp>
        <p:nvSpPr>
          <p:cNvPr id="109624" name="Rectangle 98"/>
          <p:cNvSpPr>
            <a:spLocks noChangeArrowheads="1"/>
          </p:cNvSpPr>
          <p:nvPr/>
        </p:nvSpPr>
        <p:spPr bwMode="auto">
          <a:xfrm>
            <a:off x="3357563" y="3103563"/>
            <a:ext cx="2293937" cy="649287"/>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des capitaux</a:t>
            </a:r>
          </a:p>
        </p:txBody>
      </p:sp>
      <p:sp>
        <p:nvSpPr>
          <p:cNvPr id="109625" name="Line 99"/>
          <p:cNvSpPr>
            <a:spLocks noChangeShapeType="1"/>
          </p:cNvSpPr>
          <p:nvPr/>
        </p:nvSpPr>
        <p:spPr bwMode="auto">
          <a:xfrm flipH="1" flipV="1">
            <a:off x="2195513" y="2708275"/>
            <a:ext cx="0" cy="720725"/>
          </a:xfrm>
          <a:prstGeom prst="line">
            <a:avLst/>
          </a:prstGeom>
          <a:noFill/>
          <a:ln w="25400">
            <a:solidFill>
              <a:srgbClr val="00FF00"/>
            </a:solidFill>
            <a:round/>
            <a:headEnd/>
            <a:tailEnd type="triangle" w="lg" len="lg"/>
          </a:ln>
        </p:spPr>
        <p:txBody>
          <a:bodyPr/>
          <a:lstStyle/>
          <a:p>
            <a:endParaRPr lang="fr-FR"/>
          </a:p>
        </p:txBody>
      </p:sp>
      <p:sp>
        <p:nvSpPr>
          <p:cNvPr id="109626" name="Line 100"/>
          <p:cNvSpPr>
            <a:spLocks noChangeShapeType="1"/>
          </p:cNvSpPr>
          <p:nvPr/>
        </p:nvSpPr>
        <p:spPr bwMode="auto">
          <a:xfrm flipV="1">
            <a:off x="2195513" y="3429000"/>
            <a:ext cx="1223962" cy="0"/>
          </a:xfrm>
          <a:prstGeom prst="line">
            <a:avLst/>
          </a:prstGeom>
          <a:noFill/>
          <a:ln w="25400">
            <a:solidFill>
              <a:srgbClr val="00FF00"/>
            </a:solidFill>
            <a:round/>
            <a:headEnd/>
            <a:tailEnd type="triangle" w="lg" len="lg"/>
          </a:ln>
        </p:spPr>
        <p:txBody>
          <a:bodyPr/>
          <a:lstStyle/>
          <a:p>
            <a:endParaRPr lang="fr-FR"/>
          </a:p>
        </p:txBody>
      </p:sp>
      <p:sp>
        <p:nvSpPr>
          <p:cNvPr id="109627" name="Text Box 101"/>
          <p:cNvSpPr txBox="1">
            <a:spLocks noChangeArrowheads="1"/>
          </p:cNvSpPr>
          <p:nvPr/>
        </p:nvSpPr>
        <p:spPr bwMode="auto">
          <a:xfrm>
            <a:off x="2143125" y="3000375"/>
            <a:ext cx="1352550" cy="457200"/>
          </a:xfrm>
          <a:prstGeom prst="rect">
            <a:avLst/>
          </a:prstGeom>
          <a:noFill/>
          <a:ln w="9525">
            <a:noFill/>
            <a:miter lim="800000"/>
            <a:headEnd/>
            <a:tailEnd/>
          </a:ln>
        </p:spPr>
        <p:txBody>
          <a:bodyPr wrap="none">
            <a:spAutoFit/>
          </a:bodyPr>
          <a:lstStyle/>
          <a:p>
            <a:r>
              <a:rPr lang="fr-FR" sz="1200">
                <a:latin typeface="Verdana" pitchFamily="34" charset="0"/>
              </a:rPr>
              <a:t>Achats et ventes </a:t>
            </a:r>
          </a:p>
          <a:p>
            <a:r>
              <a:rPr lang="fr-FR" sz="1200">
                <a:latin typeface="Verdana" pitchFamily="34" charset="0"/>
              </a:rPr>
              <a:t>de titres</a:t>
            </a:r>
          </a:p>
        </p:txBody>
      </p:sp>
      <p:sp>
        <p:nvSpPr>
          <p:cNvPr id="109628" name="Line 102"/>
          <p:cNvSpPr>
            <a:spLocks noChangeShapeType="1"/>
          </p:cNvSpPr>
          <p:nvPr/>
        </p:nvSpPr>
        <p:spPr bwMode="auto">
          <a:xfrm flipH="1" flipV="1">
            <a:off x="7164388" y="2708275"/>
            <a:ext cx="0" cy="720725"/>
          </a:xfrm>
          <a:prstGeom prst="line">
            <a:avLst/>
          </a:prstGeom>
          <a:noFill/>
          <a:ln w="25400">
            <a:solidFill>
              <a:srgbClr val="00FF00"/>
            </a:solidFill>
            <a:round/>
            <a:headEnd/>
            <a:tailEnd type="triangle" w="lg" len="lg"/>
          </a:ln>
        </p:spPr>
        <p:txBody>
          <a:bodyPr/>
          <a:lstStyle/>
          <a:p>
            <a:endParaRPr lang="fr-FR"/>
          </a:p>
        </p:txBody>
      </p:sp>
      <p:sp>
        <p:nvSpPr>
          <p:cNvPr id="109629" name="Text Box 103"/>
          <p:cNvSpPr txBox="1">
            <a:spLocks noChangeArrowheads="1"/>
          </p:cNvSpPr>
          <p:nvPr/>
        </p:nvSpPr>
        <p:spPr bwMode="auto">
          <a:xfrm>
            <a:off x="5795963" y="2971800"/>
            <a:ext cx="1352550" cy="457200"/>
          </a:xfrm>
          <a:prstGeom prst="rect">
            <a:avLst/>
          </a:prstGeom>
          <a:noFill/>
          <a:ln w="9525">
            <a:noFill/>
            <a:miter lim="800000"/>
            <a:headEnd/>
            <a:tailEnd/>
          </a:ln>
        </p:spPr>
        <p:txBody>
          <a:bodyPr wrap="none">
            <a:spAutoFit/>
          </a:bodyPr>
          <a:lstStyle/>
          <a:p>
            <a:r>
              <a:rPr lang="fr-FR" sz="1200">
                <a:latin typeface="Verdana" pitchFamily="34" charset="0"/>
              </a:rPr>
              <a:t>Achats et ventes </a:t>
            </a:r>
          </a:p>
          <a:p>
            <a:r>
              <a:rPr lang="fr-FR" sz="1200">
                <a:latin typeface="Verdana" pitchFamily="34" charset="0"/>
              </a:rPr>
              <a:t>de titres</a:t>
            </a:r>
          </a:p>
        </p:txBody>
      </p:sp>
      <p:sp>
        <p:nvSpPr>
          <p:cNvPr id="109630" name="Line 104"/>
          <p:cNvSpPr>
            <a:spLocks noChangeShapeType="1"/>
          </p:cNvSpPr>
          <p:nvPr/>
        </p:nvSpPr>
        <p:spPr bwMode="auto">
          <a:xfrm flipH="1">
            <a:off x="5651500" y="3429000"/>
            <a:ext cx="1512888" cy="0"/>
          </a:xfrm>
          <a:prstGeom prst="line">
            <a:avLst/>
          </a:prstGeom>
          <a:noFill/>
          <a:ln w="25400">
            <a:solidFill>
              <a:srgbClr val="00FF00"/>
            </a:solidFill>
            <a:round/>
            <a:headEnd/>
            <a:tailEnd type="triangle" w="lg" len="lg"/>
          </a:ln>
        </p:spPr>
        <p:txBody>
          <a:bodyPr/>
          <a:lstStyle/>
          <a:p>
            <a:endParaRPr lang="fr-FR"/>
          </a:p>
        </p:txBody>
      </p:sp>
      <p:sp>
        <p:nvSpPr>
          <p:cNvPr id="109631" name="Line 105"/>
          <p:cNvSpPr>
            <a:spLocks noChangeShapeType="1"/>
          </p:cNvSpPr>
          <p:nvPr/>
        </p:nvSpPr>
        <p:spPr bwMode="auto">
          <a:xfrm flipV="1">
            <a:off x="395288" y="1052513"/>
            <a:ext cx="0" cy="1008062"/>
          </a:xfrm>
          <a:prstGeom prst="line">
            <a:avLst/>
          </a:prstGeom>
          <a:noFill/>
          <a:ln w="25400">
            <a:solidFill>
              <a:srgbClr val="00FF00"/>
            </a:solidFill>
            <a:round/>
            <a:headEnd/>
            <a:tailEnd type="none" w="lg" len="lg"/>
          </a:ln>
        </p:spPr>
        <p:txBody>
          <a:bodyPr/>
          <a:lstStyle/>
          <a:p>
            <a:endParaRPr lang="fr-FR"/>
          </a:p>
        </p:txBody>
      </p:sp>
      <p:sp>
        <p:nvSpPr>
          <p:cNvPr id="109632" name="Line 106"/>
          <p:cNvSpPr>
            <a:spLocks noChangeShapeType="1"/>
          </p:cNvSpPr>
          <p:nvPr/>
        </p:nvSpPr>
        <p:spPr bwMode="auto">
          <a:xfrm>
            <a:off x="395288" y="1052513"/>
            <a:ext cx="3024187" cy="0"/>
          </a:xfrm>
          <a:prstGeom prst="line">
            <a:avLst/>
          </a:prstGeom>
          <a:noFill/>
          <a:ln w="25400">
            <a:solidFill>
              <a:srgbClr val="00FF00"/>
            </a:solidFill>
            <a:round/>
            <a:headEnd/>
            <a:tailEnd type="triangle" w="lg" len="lg"/>
          </a:ln>
        </p:spPr>
        <p:txBody>
          <a:bodyPr/>
          <a:lstStyle/>
          <a:p>
            <a:endParaRPr lang="fr-FR"/>
          </a:p>
        </p:txBody>
      </p:sp>
      <p:sp>
        <p:nvSpPr>
          <p:cNvPr id="109633" name="Text Box 107"/>
          <p:cNvSpPr txBox="1">
            <a:spLocks noChangeArrowheads="1"/>
          </p:cNvSpPr>
          <p:nvPr/>
        </p:nvSpPr>
        <p:spPr bwMode="auto">
          <a:xfrm>
            <a:off x="395288" y="765175"/>
            <a:ext cx="2108200" cy="274638"/>
          </a:xfrm>
          <a:prstGeom prst="rect">
            <a:avLst/>
          </a:prstGeom>
          <a:noFill/>
          <a:ln w="9525">
            <a:noFill/>
            <a:miter lim="800000"/>
            <a:headEnd/>
            <a:tailEnd/>
          </a:ln>
        </p:spPr>
        <p:txBody>
          <a:bodyPr wrap="none">
            <a:spAutoFit/>
          </a:bodyPr>
          <a:lstStyle/>
          <a:p>
            <a:r>
              <a:rPr lang="fr-FR" sz="1200">
                <a:latin typeface="Verdana" pitchFamily="34" charset="0"/>
              </a:rPr>
              <a:t>Dépenses de consommation</a:t>
            </a:r>
          </a:p>
        </p:txBody>
      </p:sp>
      <p:sp>
        <p:nvSpPr>
          <p:cNvPr id="109634" name="Line 108"/>
          <p:cNvSpPr>
            <a:spLocks noChangeShapeType="1"/>
          </p:cNvSpPr>
          <p:nvPr/>
        </p:nvSpPr>
        <p:spPr bwMode="auto">
          <a:xfrm flipV="1">
            <a:off x="3059113" y="4149725"/>
            <a:ext cx="0" cy="862013"/>
          </a:xfrm>
          <a:prstGeom prst="line">
            <a:avLst/>
          </a:prstGeom>
          <a:noFill/>
          <a:ln w="25400">
            <a:solidFill>
              <a:srgbClr val="00FF00"/>
            </a:solidFill>
            <a:round/>
            <a:headEnd type="triangle" w="lg" len="lg"/>
            <a:tailEnd type="none" w="lg" len="lg"/>
          </a:ln>
        </p:spPr>
        <p:txBody>
          <a:bodyPr/>
          <a:lstStyle/>
          <a:p>
            <a:endParaRPr lang="fr-FR"/>
          </a:p>
        </p:txBody>
      </p:sp>
      <p:sp>
        <p:nvSpPr>
          <p:cNvPr id="109635" name="Line 109"/>
          <p:cNvSpPr>
            <a:spLocks noChangeShapeType="1"/>
          </p:cNvSpPr>
          <p:nvPr/>
        </p:nvSpPr>
        <p:spPr bwMode="auto">
          <a:xfrm flipH="1" flipV="1">
            <a:off x="3059113" y="4149725"/>
            <a:ext cx="1873250" cy="0"/>
          </a:xfrm>
          <a:prstGeom prst="line">
            <a:avLst/>
          </a:prstGeom>
          <a:noFill/>
          <a:ln w="25400">
            <a:solidFill>
              <a:srgbClr val="00FF00"/>
            </a:solidFill>
            <a:round/>
            <a:headEnd/>
            <a:tailEnd type="none" w="lg" len="lg"/>
          </a:ln>
        </p:spPr>
        <p:txBody>
          <a:bodyPr/>
          <a:lstStyle/>
          <a:p>
            <a:endParaRPr lang="fr-FR"/>
          </a:p>
        </p:txBody>
      </p:sp>
      <p:sp>
        <p:nvSpPr>
          <p:cNvPr id="109636" name="Line 110"/>
          <p:cNvSpPr>
            <a:spLocks noChangeShapeType="1"/>
          </p:cNvSpPr>
          <p:nvPr/>
        </p:nvSpPr>
        <p:spPr bwMode="auto">
          <a:xfrm flipH="1" flipV="1">
            <a:off x="4932363" y="3789363"/>
            <a:ext cx="0" cy="360362"/>
          </a:xfrm>
          <a:prstGeom prst="line">
            <a:avLst/>
          </a:prstGeom>
          <a:noFill/>
          <a:ln w="25400">
            <a:solidFill>
              <a:srgbClr val="00FF00"/>
            </a:solidFill>
            <a:round/>
            <a:headEnd/>
            <a:tailEnd type="none" w="lg" len="lg"/>
          </a:ln>
        </p:spPr>
        <p:txBody>
          <a:bodyPr/>
          <a:lstStyle/>
          <a:p>
            <a:endParaRPr lang="fr-FR"/>
          </a:p>
        </p:txBody>
      </p:sp>
      <p:sp>
        <p:nvSpPr>
          <p:cNvPr id="109637" name="Text Box 111"/>
          <p:cNvSpPr txBox="1">
            <a:spLocks noChangeArrowheads="1"/>
          </p:cNvSpPr>
          <p:nvPr/>
        </p:nvSpPr>
        <p:spPr bwMode="auto">
          <a:xfrm>
            <a:off x="2771775" y="3429000"/>
            <a:ext cx="692150" cy="274638"/>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09638" name="Line 112"/>
          <p:cNvSpPr>
            <a:spLocks noChangeShapeType="1"/>
          </p:cNvSpPr>
          <p:nvPr/>
        </p:nvSpPr>
        <p:spPr bwMode="auto">
          <a:xfrm flipH="1">
            <a:off x="2843213" y="3716338"/>
            <a:ext cx="0" cy="1296987"/>
          </a:xfrm>
          <a:prstGeom prst="line">
            <a:avLst/>
          </a:prstGeom>
          <a:noFill/>
          <a:ln w="25400">
            <a:solidFill>
              <a:srgbClr val="00FF00"/>
            </a:solidFill>
            <a:round/>
            <a:headEnd/>
            <a:tailEnd type="none" w="lg" len="lg"/>
          </a:ln>
        </p:spPr>
        <p:txBody>
          <a:bodyPr/>
          <a:lstStyle/>
          <a:p>
            <a:endParaRPr lang="fr-FR"/>
          </a:p>
        </p:txBody>
      </p:sp>
      <p:sp>
        <p:nvSpPr>
          <p:cNvPr id="109639" name="Text Box 113"/>
          <p:cNvSpPr txBox="1">
            <a:spLocks noChangeArrowheads="1"/>
          </p:cNvSpPr>
          <p:nvPr/>
        </p:nvSpPr>
        <p:spPr bwMode="auto">
          <a:xfrm>
            <a:off x="3132138" y="3860800"/>
            <a:ext cx="1755775" cy="274638"/>
          </a:xfrm>
          <a:prstGeom prst="rect">
            <a:avLst/>
          </a:prstGeom>
          <a:noFill/>
          <a:ln w="9525">
            <a:noFill/>
            <a:miter lim="800000"/>
            <a:headEnd/>
            <a:tailEnd/>
          </a:ln>
        </p:spPr>
        <p:txBody>
          <a:bodyPr wrap="none">
            <a:spAutoFit/>
          </a:bodyPr>
          <a:lstStyle/>
          <a:p>
            <a:r>
              <a:rPr lang="fr-FR" sz="1200">
                <a:latin typeface="Verdana" pitchFamily="34" charset="0"/>
              </a:rPr>
              <a:t>Ventes de titres publics</a:t>
            </a:r>
          </a:p>
        </p:txBody>
      </p:sp>
      <p:sp>
        <p:nvSpPr>
          <p:cNvPr id="109640" name="Line 115"/>
          <p:cNvSpPr>
            <a:spLocks noChangeShapeType="1"/>
          </p:cNvSpPr>
          <p:nvPr/>
        </p:nvSpPr>
        <p:spPr bwMode="auto">
          <a:xfrm flipV="1">
            <a:off x="2843213" y="3716338"/>
            <a:ext cx="576262" cy="0"/>
          </a:xfrm>
          <a:prstGeom prst="line">
            <a:avLst/>
          </a:prstGeom>
          <a:noFill/>
          <a:ln w="25400">
            <a:solidFill>
              <a:srgbClr val="00FF00"/>
            </a:solidFill>
            <a:round/>
            <a:headEnd/>
            <a:tailEnd type="triangle" w="lg" len="lg"/>
          </a:ln>
        </p:spPr>
        <p:txBody>
          <a:bodyPr/>
          <a:lstStyle/>
          <a:p>
            <a:endParaRPr lang="fr-FR"/>
          </a:p>
        </p:txBody>
      </p:sp>
      <p:sp>
        <p:nvSpPr>
          <p:cNvPr id="109641" name="Rectangle 128"/>
          <p:cNvSpPr>
            <a:spLocks noChangeArrowheads="1"/>
          </p:cNvSpPr>
          <p:nvPr/>
        </p:nvSpPr>
        <p:spPr bwMode="auto">
          <a:xfrm>
            <a:off x="6948488" y="2060575"/>
            <a:ext cx="2195512" cy="649288"/>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Sociétés non </a:t>
            </a:r>
          </a:p>
          <a:p>
            <a:pPr algn="ctr"/>
            <a:r>
              <a:rPr lang="fr-FR" b="1">
                <a:latin typeface="Verdana" pitchFamily="34" charset="0"/>
              </a:rPr>
              <a:t>financières</a:t>
            </a:r>
          </a:p>
        </p:txBody>
      </p:sp>
      <p:sp>
        <p:nvSpPr>
          <p:cNvPr id="109642" name="Rectangle 129"/>
          <p:cNvSpPr>
            <a:spLocks noChangeArrowheads="1"/>
          </p:cNvSpPr>
          <p:nvPr/>
        </p:nvSpPr>
        <p:spPr bwMode="auto">
          <a:xfrm>
            <a:off x="3492500" y="2060575"/>
            <a:ext cx="2232025" cy="649288"/>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du travail</a:t>
            </a:r>
          </a:p>
        </p:txBody>
      </p:sp>
      <p:sp>
        <p:nvSpPr>
          <p:cNvPr id="109643" name="Text Box 130"/>
          <p:cNvSpPr txBox="1">
            <a:spLocks noChangeArrowheads="1"/>
          </p:cNvSpPr>
          <p:nvPr/>
        </p:nvSpPr>
        <p:spPr bwMode="auto">
          <a:xfrm>
            <a:off x="2555875" y="2133600"/>
            <a:ext cx="639763" cy="274638"/>
          </a:xfrm>
          <a:prstGeom prst="rect">
            <a:avLst/>
          </a:prstGeom>
          <a:noFill/>
          <a:ln w="9525">
            <a:noFill/>
            <a:miter lim="800000"/>
            <a:headEnd/>
            <a:tailEnd/>
          </a:ln>
        </p:spPr>
        <p:txBody>
          <a:bodyPr wrap="none">
            <a:spAutoFit/>
          </a:bodyPr>
          <a:lstStyle/>
          <a:p>
            <a:r>
              <a:rPr lang="fr-FR" sz="1200">
                <a:latin typeface="Verdana" pitchFamily="34" charset="0"/>
              </a:rPr>
              <a:t>Travail</a:t>
            </a:r>
          </a:p>
        </p:txBody>
      </p:sp>
      <p:sp>
        <p:nvSpPr>
          <p:cNvPr id="109644" name="Text Box 131"/>
          <p:cNvSpPr txBox="1">
            <a:spLocks noChangeArrowheads="1"/>
          </p:cNvSpPr>
          <p:nvPr/>
        </p:nvSpPr>
        <p:spPr bwMode="auto">
          <a:xfrm>
            <a:off x="2555875" y="2420938"/>
            <a:ext cx="731838" cy="274637"/>
          </a:xfrm>
          <a:prstGeom prst="rect">
            <a:avLst/>
          </a:prstGeom>
          <a:noFill/>
          <a:ln w="9525">
            <a:noFill/>
            <a:miter lim="800000"/>
            <a:headEnd/>
            <a:tailEnd/>
          </a:ln>
        </p:spPr>
        <p:txBody>
          <a:bodyPr wrap="none">
            <a:spAutoFit/>
          </a:bodyPr>
          <a:lstStyle/>
          <a:p>
            <a:r>
              <a:rPr lang="fr-FR" sz="1200">
                <a:latin typeface="Verdana" pitchFamily="34" charset="0"/>
              </a:rPr>
              <a:t>Salaires</a:t>
            </a:r>
          </a:p>
        </p:txBody>
      </p:sp>
      <p:sp>
        <p:nvSpPr>
          <p:cNvPr id="109645" name="Text Box 132"/>
          <p:cNvSpPr txBox="1">
            <a:spLocks noChangeArrowheads="1"/>
          </p:cNvSpPr>
          <p:nvPr/>
        </p:nvSpPr>
        <p:spPr bwMode="auto">
          <a:xfrm>
            <a:off x="5940425" y="2349500"/>
            <a:ext cx="731838" cy="274638"/>
          </a:xfrm>
          <a:prstGeom prst="rect">
            <a:avLst/>
          </a:prstGeom>
          <a:noFill/>
          <a:ln w="9525">
            <a:noFill/>
            <a:miter lim="800000"/>
            <a:headEnd/>
            <a:tailEnd/>
          </a:ln>
        </p:spPr>
        <p:txBody>
          <a:bodyPr wrap="none">
            <a:spAutoFit/>
          </a:bodyPr>
          <a:lstStyle/>
          <a:p>
            <a:r>
              <a:rPr lang="fr-FR" sz="1200">
                <a:latin typeface="Verdana" pitchFamily="34" charset="0"/>
              </a:rPr>
              <a:t>Salaires</a:t>
            </a:r>
          </a:p>
        </p:txBody>
      </p:sp>
      <p:sp>
        <p:nvSpPr>
          <p:cNvPr id="109646" name="Text Box 133"/>
          <p:cNvSpPr txBox="1">
            <a:spLocks noChangeArrowheads="1"/>
          </p:cNvSpPr>
          <p:nvPr/>
        </p:nvSpPr>
        <p:spPr bwMode="auto">
          <a:xfrm>
            <a:off x="5940425" y="2060575"/>
            <a:ext cx="639763" cy="274638"/>
          </a:xfrm>
          <a:prstGeom prst="rect">
            <a:avLst/>
          </a:prstGeom>
          <a:noFill/>
          <a:ln w="9525">
            <a:noFill/>
            <a:miter lim="800000"/>
            <a:headEnd/>
            <a:tailEnd/>
          </a:ln>
        </p:spPr>
        <p:txBody>
          <a:bodyPr wrap="none">
            <a:spAutoFit/>
          </a:bodyPr>
          <a:lstStyle/>
          <a:p>
            <a:r>
              <a:rPr lang="fr-FR" sz="1200">
                <a:latin typeface="Verdana" pitchFamily="34" charset="0"/>
              </a:rPr>
              <a:t>Travail</a:t>
            </a:r>
          </a:p>
        </p:txBody>
      </p:sp>
      <p:sp>
        <p:nvSpPr>
          <p:cNvPr id="109647" name="Line 134"/>
          <p:cNvSpPr>
            <a:spLocks noChangeShapeType="1"/>
          </p:cNvSpPr>
          <p:nvPr/>
        </p:nvSpPr>
        <p:spPr bwMode="auto">
          <a:xfrm>
            <a:off x="5724525" y="2636838"/>
            <a:ext cx="1223963" cy="0"/>
          </a:xfrm>
          <a:prstGeom prst="line">
            <a:avLst/>
          </a:prstGeom>
          <a:noFill/>
          <a:ln w="25400">
            <a:solidFill>
              <a:srgbClr val="00FF00"/>
            </a:solidFill>
            <a:round/>
            <a:headEnd type="triangle" w="lg" len="lg"/>
            <a:tailEnd type="none" w="lg" len="lg"/>
          </a:ln>
        </p:spPr>
        <p:txBody>
          <a:bodyPr/>
          <a:lstStyle/>
          <a:p>
            <a:endParaRPr lang="fr-FR"/>
          </a:p>
        </p:txBody>
      </p:sp>
      <p:sp>
        <p:nvSpPr>
          <p:cNvPr id="109648" name="Line 135"/>
          <p:cNvSpPr>
            <a:spLocks noChangeShapeType="1"/>
          </p:cNvSpPr>
          <p:nvPr/>
        </p:nvSpPr>
        <p:spPr bwMode="auto">
          <a:xfrm>
            <a:off x="5724525" y="2349500"/>
            <a:ext cx="1223963" cy="0"/>
          </a:xfrm>
          <a:prstGeom prst="line">
            <a:avLst/>
          </a:prstGeom>
          <a:noFill/>
          <a:ln w="25400">
            <a:solidFill>
              <a:srgbClr val="FE0000"/>
            </a:solidFill>
            <a:round/>
            <a:headEnd type="none" w="lg" len="lg"/>
            <a:tailEnd type="triangle" w="lg" len="lg"/>
          </a:ln>
        </p:spPr>
        <p:txBody>
          <a:bodyPr/>
          <a:lstStyle/>
          <a:p>
            <a:endParaRPr lang="fr-FR"/>
          </a:p>
        </p:txBody>
      </p:sp>
      <p:sp>
        <p:nvSpPr>
          <p:cNvPr id="109649" name="Line 136"/>
          <p:cNvSpPr>
            <a:spLocks noChangeShapeType="1"/>
          </p:cNvSpPr>
          <p:nvPr/>
        </p:nvSpPr>
        <p:spPr bwMode="auto">
          <a:xfrm flipV="1">
            <a:off x="2411413" y="2420938"/>
            <a:ext cx="1081087" cy="0"/>
          </a:xfrm>
          <a:prstGeom prst="line">
            <a:avLst/>
          </a:prstGeom>
          <a:noFill/>
          <a:ln w="25400">
            <a:solidFill>
              <a:srgbClr val="FF0000"/>
            </a:solidFill>
            <a:round/>
            <a:headEnd/>
            <a:tailEnd type="triangle" w="lg" len="lg"/>
          </a:ln>
        </p:spPr>
        <p:txBody>
          <a:bodyPr/>
          <a:lstStyle/>
          <a:p>
            <a:endParaRPr lang="fr-FR"/>
          </a:p>
        </p:txBody>
      </p:sp>
      <p:sp>
        <p:nvSpPr>
          <p:cNvPr id="109650" name="Line 137"/>
          <p:cNvSpPr>
            <a:spLocks noChangeShapeType="1"/>
          </p:cNvSpPr>
          <p:nvPr/>
        </p:nvSpPr>
        <p:spPr bwMode="auto">
          <a:xfrm flipH="1">
            <a:off x="2411413" y="2708275"/>
            <a:ext cx="1081087" cy="0"/>
          </a:xfrm>
          <a:prstGeom prst="line">
            <a:avLst/>
          </a:prstGeom>
          <a:noFill/>
          <a:ln w="25400">
            <a:solidFill>
              <a:srgbClr val="00FF00"/>
            </a:solidFill>
            <a:round/>
            <a:headEnd/>
            <a:tailEnd type="triangle" w="lg" len="lg"/>
          </a:ln>
        </p:spPr>
        <p:txBody>
          <a:bodyPr/>
          <a:lstStyle/>
          <a:p>
            <a:endParaRPr lang="fr-FR"/>
          </a:p>
        </p:txBody>
      </p:sp>
    </p:spTree>
    <p:extLst>
      <p:ext uri="{BB962C8B-B14F-4D97-AF65-F5344CB8AC3E}">
        <p14:creationId xmlns:p14="http://schemas.microsoft.com/office/powerpoint/2010/main" val="281852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256"/>
                                        </p:tgtEl>
                                        <p:attrNameLst>
                                          <p:attrName>style.visibility</p:attrName>
                                        </p:attrNameLst>
                                      </p:cBhvr>
                                      <p:to>
                                        <p:strVal val="visible"/>
                                      </p:to>
                                    </p:set>
                                    <p:anim calcmode="lin" valueType="num">
                                      <p:cBhvr additive="base">
                                        <p:cTn id="7" dur="1000" fill="hold"/>
                                        <p:tgtEl>
                                          <p:spTgt spid="7256"/>
                                        </p:tgtEl>
                                        <p:attrNameLst>
                                          <p:attrName>ppt_x</p:attrName>
                                        </p:attrNameLst>
                                      </p:cBhvr>
                                      <p:tavLst>
                                        <p:tav tm="0">
                                          <p:val>
                                            <p:strVal val="#ppt_x"/>
                                          </p:val>
                                        </p:tav>
                                        <p:tav tm="100000">
                                          <p:val>
                                            <p:strVal val="#ppt_x"/>
                                          </p:val>
                                        </p:tav>
                                      </p:tavLst>
                                    </p:anim>
                                    <p:anim calcmode="lin" valueType="num">
                                      <p:cBhvr additive="base">
                                        <p:cTn id="8" dur="1000" fill="hold"/>
                                        <p:tgtEl>
                                          <p:spTgt spid="725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presetSubtype="0" fill="hold" grpId="0" nodeType="afterEffect">
                                  <p:stCondLst>
                                    <p:cond delay="0"/>
                                  </p:stCondLst>
                                  <p:childTnLst>
                                    <p:set>
                                      <p:cBhvr>
                                        <p:cTn id="11" dur="1" fill="hold">
                                          <p:stCondLst>
                                            <p:cond delay="0"/>
                                          </p:stCondLst>
                                        </p:cTn>
                                        <p:tgtEl>
                                          <p:spTgt spid="7260"/>
                                        </p:tgtEl>
                                        <p:attrNameLst>
                                          <p:attrName>style.visibility</p:attrName>
                                        </p:attrNameLst>
                                      </p:cBhvr>
                                      <p:to>
                                        <p:strVal val="visible"/>
                                      </p:to>
                                    </p:set>
                                    <p:animEffect transition="in" filter="dissolve">
                                      <p:cBhvr>
                                        <p:cTn id="12" dur="500"/>
                                        <p:tgtEl>
                                          <p:spTgt spid="7260"/>
                                        </p:tgtEl>
                                      </p:cBhvr>
                                    </p:animEffect>
                                  </p:childTnLst>
                                </p:cTn>
                              </p:par>
                            </p:childTnLst>
                          </p:cTn>
                        </p:par>
                        <p:par>
                          <p:cTn id="13" fill="hold">
                            <p:stCondLst>
                              <p:cond delay="1500"/>
                            </p:stCondLst>
                            <p:childTnLst>
                              <p:par>
                                <p:cTn id="14" presetID="9" presetClass="entr" presetSubtype="0" fill="hold" grpId="0" nodeType="afterEffect">
                                  <p:stCondLst>
                                    <p:cond delay="0"/>
                                  </p:stCondLst>
                                  <p:childTnLst>
                                    <p:set>
                                      <p:cBhvr>
                                        <p:cTn id="15" dur="1" fill="hold">
                                          <p:stCondLst>
                                            <p:cond delay="0"/>
                                          </p:stCondLst>
                                        </p:cTn>
                                        <p:tgtEl>
                                          <p:spTgt spid="7259"/>
                                        </p:tgtEl>
                                        <p:attrNameLst>
                                          <p:attrName>style.visibility</p:attrName>
                                        </p:attrNameLst>
                                      </p:cBhvr>
                                      <p:to>
                                        <p:strVal val="visible"/>
                                      </p:to>
                                    </p:set>
                                    <p:animEffect transition="in" filter="dissolve">
                                      <p:cBhvr>
                                        <p:cTn id="16" dur="500"/>
                                        <p:tgtEl>
                                          <p:spTgt spid="7259"/>
                                        </p:tgtEl>
                                      </p:cBhvr>
                                    </p:animEffect>
                                  </p:childTnLst>
                                </p:cTn>
                              </p:par>
                            </p:childTnLst>
                          </p:cTn>
                        </p:par>
                        <p:par>
                          <p:cTn id="17" fill="hold">
                            <p:stCondLst>
                              <p:cond delay="2000"/>
                            </p:stCondLst>
                            <p:childTnLst>
                              <p:par>
                                <p:cTn id="18" presetID="53" presetClass="entr" presetSubtype="0" fill="hold" grpId="0" nodeType="afterEffect">
                                  <p:stCondLst>
                                    <p:cond delay="0"/>
                                  </p:stCondLst>
                                  <p:childTnLst>
                                    <p:set>
                                      <p:cBhvr>
                                        <p:cTn id="19" dur="1" fill="hold">
                                          <p:stCondLst>
                                            <p:cond delay="0"/>
                                          </p:stCondLst>
                                        </p:cTn>
                                        <p:tgtEl>
                                          <p:spTgt spid="7258"/>
                                        </p:tgtEl>
                                        <p:attrNameLst>
                                          <p:attrName>style.visibility</p:attrName>
                                        </p:attrNameLst>
                                      </p:cBhvr>
                                      <p:to>
                                        <p:strVal val="visible"/>
                                      </p:to>
                                    </p:set>
                                    <p:anim calcmode="lin" valueType="num">
                                      <p:cBhvr>
                                        <p:cTn id="20" dur="2000" fill="hold"/>
                                        <p:tgtEl>
                                          <p:spTgt spid="7258"/>
                                        </p:tgtEl>
                                        <p:attrNameLst>
                                          <p:attrName>ppt_w</p:attrName>
                                        </p:attrNameLst>
                                      </p:cBhvr>
                                      <p:tavLst>
                                        <p:tav tm="0">
                                          <p:val>
                                            <p:fltVal val="0"/>
                                          </p:val>
                                        </p:tav>
                                        <p:tav tm="100000">
                                          <p:val>
                                            <p:strVal val="#ppt_w"/>
                                          </p:val>
                                        </p:tav>
                                      </p:tavLst>
                                    </p:anim>
                                    <p:anim calcmode="lin" valueType="num">
                                      <p:cBhvr>
                                        <p:cTn id="21" dur="2000" fill="hold"/>
                                        <p:tgtEl>
                                          <p:spTgt spid="7258"/>
                                        </p:tgtEl>
                                        <p:attrNameLst>
                                          <p:attrName>ppt_h</p:attrName>
                                        </p:attrNameLst>
                                      </p:cBhvr>
                                      <p:tavLst>
                                        <p:tav tm="0">
                                          <p:val>
                                            <p:fltVal val="0"/>
                                          </p:val>
                                        </p:tav>
                                        <p:tav tm="100000">
                                          <p:val>
                                            <p:strVal val="#ppt_h"/>
                                          </p:val>
                                        </p:tav>
                                      </p:tavLst>
                                    </p:anim>
                                    <p:animEffect transition="in" filter="fade">
                                      <p:cBhvr>
                                        <p:cTn id="22" dur="2000"/>
                                        <p:tgtEl>
                                          <p:spTgt spid="7258"/>
                                        </p:tgtEl>
                                      </p:cBhvr>
                                    </p:animEffect>
                                  </p:childTnLst>
                                </p:cTn>
                              </p:par>
                            </p:childTnLst>
                          </p:cTn>
                        </p:par>
                        <p:par>
                          <p:cTn id="23" fill="hold">
                            <p:stCondLst>
                              <p:cond delay="4000"/>
                            </p:stCondLst>
                            <p:childTnLst>
                              <p:par>
                                <p:cTn id="24" presetID="9" presetClass="entr" presetSubtype="0" fill="hold" grpId="0" nodeType="afterEffect">
                                  <p:stCondLst>
                                    <p:cond delay="0"/>
                                  </p:stCondLst>
                                  <p:childTnLst>
                                    <p:set>
                                      <p:cBhvr>
                                        <p:cTn id="25" dur="1" fill="hold">
                                          <p:stCondLst>
                                            <p:cond delay="0"/>
                                          </p:stCondLst>
                                        </p:cTn>
                                        <p:tgtEl>
                                          <p:spTgt spid="7265"/>
                                        </p:tgtEl>
                                        <p:attrNameLst>
                                          <p:attrName>style.visibility</p:attrName>
                                        </p:attrNameLst>
                                      </p:cBhvr>
                                      <p:to>
                                        <p:strVal val="visible"/>
                                      </p:to>
                                    </p:set>
                                    <p:animEffect transition="in" filter="dissolve">
                                      <p:cBhvr>
                                        <p:cTn id="26" dur="500"/>
                                        <p:tgtEl>
                                          <p:spTgt spid="7265"/>
                                        </p:tgtEl>
                                      </p:cBhvr>
                                    </p:animEffect>
                                  </p:childTnLst>
                                </p:cTn>
                              </p:par>
                            </p:childTnLst>
                          </p:cTn>
                        </p:par>
                        <p:par>
                          <p:cTn id="27" fill="hold">
                            <p:stCondLst>
                              <p:cond delay="4500"/>
                            </p:stCondLst>
                            <p:childTnLst>
                              <p:par>
                                <p:cTn id="28" presetID="9" presetClass="entr" presetSubtype="0" fill="hold" grpId="0" nodeType="afterEffect">
                                  <p:stCondLst>
                                    <p:cond delay="0"/>
                                  </p:stCondLst>
                                  <p:childTnLst>
                                    <p:set>
                                      <p:cBhvr>
                                        <p:cTn id="29" dur="1" fill="hold">
                                          <p:stCondLst>
                                            <p:cond delay="0"/>
                                          </p:stCondLst>
                                        </p:cTn>
                                        <p:tgtEl>
                                          <p:spTgt spid="7263"/>
                                        </p:tgtEl>
                                        <p:attrNameLst>
                                          <p:attrName>style.visibility</p:attrName>
                                        </p:attrNameLst>
                                      </p:cBhvr>
                                      <p:to>
                                        <p:strVal val="visible"/>
                                      </p:to>
                                    </p:set>
                                    <p:animEffect transition="in" filter="dissolve">
                                      <p:cBhvr>
                                        <p:cTn id="30" dur="500"/>
                                        <p:tgtEl>
                                          <p:spTgt spid="7263"/>
                                        </p:tgtEl>
                                      </p:cBhvr>
                                    </p:animEffect>
                                  </p:childTnLst>
                                </p:cTn>
                              </p:par>
                            </p:childTnLst>
                          </p:cTn>
                        </p:par>
                        <p:par>
                          <p:cTn id="31" fill="hold">
                            <p:stCondLst>
                              <p:cond delay="5000"/>
                            </p:stCondLst>
                            <p:childTnLst>
                              <p:par>
                                <p:cTn id="32" presetID="7" presetClass="entr" presetSubtype="4" fill="hold" grpId="0" nodeType="afterEffect">
                                  <p:stCondLst>
                                    <p:cond delay="0"/>
                                  </p:stCondLst>
                                  <p:childTnLst>
                                    <p:set>
                                      <p:cBhvr>
                                        <p:cTn id="33" dur="1" fill="hold">
                                          <p:stCondLst>
                                            <p:cond delay="0"/>
                                          </p:stCondLst>
                                        </p:cTn>
                                        <p:tgtEl>
                                          <p:spTgt spid="7264"/>
                                        </p:tgtEl>
                                        <p:attrNameLst>
                                          <p:attrName>style.visibility</p:attrName>
                                        </p:attrNameLst>
                                      </p:cBhvr>
                                      <p:to>
                                        <p:strVal val="visible"/>
                                      </p:to>
                                    </p:set>
                                    <p:anim calcmode="lin" valueType="num">
                                      <p:cBhvr additive="base">
                                        <p:cTn id="34" dur="2000" fill="hold"/>
                                        <p:tgtEl>
                                          <p:spTgt spid="7264"/>
                                        </p:tgtEl>
                                        <p:attrNameLst>
                                          <p:attrName>ppt_x</p:attrName>
                                        </p:attrNameLst>
                                      </p:cBhvr>
                                      <p:tavLst>
                                        <p:tav tm="0">
                                          <p:val>
                                            <p:strVal val="#ppt_x"/>
                                          </p:val>
                                        </p:tav>
                                        <p:tav tm="100000">
                                          <p:val>
                                            <p:strVal val="#ppt_x"/>
                                          </p:val>
                                        </p:tav>
                                      </p:tavLst>
                                    </p:anim>
                                    <p:anim calcmode="lin" valueType="num">
                                      <p:cBhvr additive="base">
                                        <p:cTn id="35" dur="2000" fill="hold"/>
                                        <p:tgtEl>
                                          <p:spTgt spid="7264"/>
                                        </p:tgtEl>
                                        <p:attrNameLst>
                                          <p:attrName>ppt_y</p:attrName>
                                        </p:attrNameLst>
                                      </p:cBhvr>
                                      <p:tavLst>
                                        <p:tav tm="0">
                                          <p:val>
                                            <p:strVal val="1+#ppt_h/2"/>
                                          </p:val>
                                        </p:tav>
                                        <p:tav tm="100000">
                                          <p:val>
                                            <p:strVal val="#ppt_y"/>
                                          </p:val>
                                        </p:tav>
                                      </p:tavLst>
                                    </p:anim>
                                  </p:childTnLst>
                                </p:cTn>
                              </p:par>
                            </p:childTnLst>
                          </p:cTn>
                        </p:par>
                        <p:par>
                          <p:cTn id="36" fill="hold">
                            <p:stCondLst>
                              <p:cond delay="7000"/>
                            </p:stCondLst>
                            <p:childTnLst>
                              <p:par>
                                <p:cTn id="37" presetID="9" presetClass="entr" presetSubtype="0" fill="hold" grpId="0" nodeType="afterEffect">
                                  <p:stCondLst>
                                    <p:cond delay="0"/>
                                  </p:stCondLst>
                                  <p:childTnLst>
                                    <p:set>
                                      <p:cBhvr>
                                        <p:cTn id="38" dur="1" fill="hold">
                                          <p:stCondLst>
                                            <p:cond delay="0"/>
                                          </p:stCondLst>
                                        </p:cTn>
                                        <p:tgtEl>
                                          <p:spTgt spid="7261"/>
                                        </p:tgtEl>
                                        <p:attrNameLst>
                                          <p:attrName>style.visibility</p:attrName>
                                        </p:attrNameLst>
                                      </p:cBhvr>
                                      <p:to>
                                        <p:strVal val="visible"/>
                                      </p:to>
                                    </p:set>
                                    <p:animEffect transition="in" filter="dissolve">
                                      <p:cBhvr>
                                        <p:cTn id="39" dur="500"/>
                                        <p:tgtEl>
                                          <p:spTgt spid="7261"/>
                                        </p:tgtEl>
                                      </p:cBhvr>
                                    </p:animEffect>
                                  </p:childTnLst>
                                </p:cTn>
                              </p:par>
                            </p:childTnLst>
                          </p:cTn>
                        </p:par>
                        <p:par>
                          <p:cTn id="40" fill="hold">
                            <p:stCondLst>
                              <p:cond delay="7500"/>
                            </p:stCondLst>
                            <p:childTnLst>
                              <p:par>
                                <p:cTn id="41" presetID="7" presetClass="entr" presetSubtype="4" fill="hold" grpId="0" nodeType="afterEffect">
                                  <p:stCondLst>
                                    <p:cond delay="0"/>
                                  </p:stCondLst>
                                  <p:childTnLst>
                                    <p:set>
                                      <p:cBhvr>
                                        <p:cTn id="42" dur="1" fill="hold">
                                          <p:stCondLst>
                                            <p:cond delay="0"/>
                                          </p:stCondLst>
                                        </p:cTn>
                                        <p:tgtEl>
                                          <p:spTgt spid="7262"/>
                                        </p:tgtEl>
                                        <p:attrNameLst>
                                          <p:attrName>style.visibility</p:attrName>
                                        </p:attrNameLst>
                                      </p:cBhvr>
                                      <p:to>
                                        <p:strVal val="visible"/>
                                      </p:to>
                                    </p:set>
                                    <p:anim calcmode="lin" valueType="num">
                                      <p:cBhvr additive="base">
                                        <p:cTn id="43" dur="2000" fill="hold"/>
                                        <p:tgtEl>
                                          <p:spTgt spid="7262"/>
                                        </p:tgtEl>
                                        <p:attrNameLst>
                                          <p:attrName>ppt_x</p:attrName>
                                        </p:attrNameLst>
                                      </p:cBhvr>
                                      <p:tavLst>
                                        <p:tav tm="0">
                                          <p:val>
                                            <p:strVal val="#ppt_x"/>
                                          </p:val>
                                        </p:tav>
                                        <p:tav tm="100000">
                                          <p:val>
                                            <p:strVal val="#ppt_x"/>
                                          </p:val>
                                        </p:tav>
                                      </p:tavLst>
                                    </p:anim>
                                    <p:anim calcmode="lin" valueType="num">
                                      <p:cBhvr additive="base">
                                        <p:cTn id="44" dur="2000" fill="hold"/>
                                        <p:tgtEl>
                                          <p:spTgt spid="72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56" grpId="0" animBg="1"/>
      <p:bldP spid="7258" grpId="0"/>
      <p:bldP spid="7259" grpId="0" animBg="1"/>
      <p:bldP spid="7260" grpId="0" animBg="1"/>
      <p:bldP spid="7261" grpId="0" animBg="1"/>
      <p:bldP spid="7262" grpId="0"/>
      <p:bldP spid="7263" grpId="0" animBg="1"/>
      <p:bldP spid="7264" grpId="0"/>
      <p:bldP spid="726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ChangeArrowheads="1"/>
          </p:cNvSpPr>
          <p:nvPr/>
        </p:nvSpPr>
        <p:spPr bwMode="auto">
          <a:xfrm>
            <a:off x="6948488" y="2060575"/>
            <a:ext cx="2195512" cy="649288"/>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Sociétés non </a:t>
            </a:r>
          </a:p>
          <a:p>
            <a:pPr algn="ctr"/>
            <a:r>
              <a:rPr lang="fr-FR" b="1">
                <a:latin typeface="Verdana" pitchFamily="34" charset="0"/>
              </a:rPr>
              <a:t>financières</a:t>
            </a:r>
          </a:p>
        </p:txBody>
      </p:sp>
      <p:sp>
        <p:nvSpPr>
          <p:cNvPr id="110595" name="Rectangle 4"/>
          <p:cNvSpPr>
            <a:spLocks noChangeArrowheads="1"/>
          </p:cNvSpPr>
          <p:nvPr/>
        </p:nvSpPr>
        <p:spPr bwMode="auto">
          <a:xfrm>
            <a:off x="3419475" y="1052513"/>
            <a:ext cx="2305050" cy="719137"/>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des biens</a:t>
            </a:r>
          </a:p>
          <a:p>
            <a:pPr algn="ctr"/>
            <a:r>
              <a:rPr lang="fr-FR" b="1">
                <a:latin typeface="Verdana" pitchFamily="34" charset="0"/>
              </a:rPr>
              <a:t>et services</a:t>
            </a:r>
          </a:p>
        </p:txBody>
      </p:sp>
      <p:sp>
        <p:nvSpPr>
          <p:cNvPr id="8198" name="Rectangle 6"/>
          <p:cNvSpPr>
            <a:spLocks noChangeArrowheads="1"/>
          </p:cNvSpPr>
          <p:nvPr/>
        </p:nvSpPr>
        <p:spPr bwMode="auto">
          <a:xfrm>
            <a:off x="3203575" y="0"/>
            <a:ext cx="2808288" cy="476250"/>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Reste du monde</a:t>
            </a:r>
          </a:p>
        </p:txBody>
      </p:sp>
      <p:sp>
        <p:nvSpPr>
          <p:cNvPr id="8200" name="Text Box 8"/>
          <p:cNvSpPr txBox="1">
            <a:spLocks noChangeArrowheads="1"/>
          </p:cNvSpPr>
          <p:nvPr/>
        </p:nvSpPr>
        <p:spPr bwMode="auto">
          <a:xfrm>
            <a:off x="1500166" y="404813"/>
            <a:ext cx="1990747" cy="366712"/>
          </a:xfrm>
          <a:prstGeom prst="rect">
            <a:avLst/>
          </a:prstGeom>
          <a:noFill/>
          <a:ln w="9525">
            <a:noFill/>
            <a:miter lim="800000"/>
            <a:headEnd/>
            <a:tailEnd/>
          </a:ln>
        </p:spPr>
        <p:txBody>
          <a:bodyPr wrap="square">
            <a:spAutoFit/>
          </a:bodyPr>
          <a:lstStyle/>
          <a:p>
            <a:r>
              <a:rPr lang="fr-FR" dirty="0">
                <a:latin typeface="Verdana" pitchFamily="34" charset="0"/>
              </a:rPr>
              <a:t>Importations</a:t>
            </a:r>
            <a:endParaRPr lang="fr-FR" sz="1400" dirty="0">
              <a:latin typeface="Verdana" pitchFamily="34" charset="0"/>
            </a:endParaRPr>
          </a:p>
        </p:txBody>
      </p:sp>
      <p:sp>
        <p:nvSpPr>
          <p:cNvPr id="110598" name="Line 9"/>
          <p:cNvSpPr>
            <a:spLocks noChangeShapeType="1"/>
          </p:cNvSpPr>
          <p:nvPr/>
        </p:nvSpPr>
        <p:spPr bwMode="auto">
          <a:xfrm>
            <a:off x="5724525" y="1052513"/>
            <a:ext cx="3024188" cy="0"/>
          </a:xfrm>
          <a:prstGeom prst="line">
            <a:avLst/>
          </a:prstGeom>
          <a:noFill/>
          <a:ln w="25400">
            <a:solidFill>
              <a:srgbClr val="00FF00"/>
            </a:solidFill>
            <a:round/>
            <a:headEnd/>
            <a:tailEnd type="none" w="lg" len="lg"/>
          </a:ln>
        </p:spPr>
        <p:txBody>
          <a:bodyPr/>
          <a:lstStyle/>
          <a:p>
            <a:endParaRPr lang="fr-FR"/>
          </a:p>
        </p:txBody>
      </p:sp>
      <p:sp>
        <p:nvSpPr>
          <p:cNvPr id="110599" name="Line 10"/>
          <p:cNvSpPr>
            <a:spLocks noChangeShapeType="1"/>
          </p:cNvSpPr>
          <p:nvPr/>
        </p:nvSpPr>
        <p:spPr bwMode="auto">
          <a:xfrm flipH="1" flipV="1">
            <a:off x="468313" y="2708275"/>
            <a:ext cx="0" cy="3457575"/>
          </a:xfrm>
          <a:prstGeom prst="line">
            <a:avLst/>
          </a:prstGeom>
          <a:noFill/>
          <a:ln w="25400">
            <a:solidFill>
              <a:srgbClr val="00FF00"/>
            </a:solidFill>
            <a:round/>
            <a:headEnd/>
            <a:tailEnd type="triangle" w="lg" len="lg"/>
          </a:ln>
        </p:spPr>
        <p:txBody>
          <a:bodyPr/>
          <a:lstStyle/>
          <a:p>
            <a:endParaRPr lang="fr-FR"/>
          </a:p>
        </p:txBody>
      </p:sp>
      <p:sp>
        <p:nvSpPr>
          <p:cNvPr id="110600" name="Line 11"/>
          <p:cNvSpPr>
            <a:spLocks noChangeShapeType="1"/>
          </p:cNvSpPr>
          <p:nvPr/>
        </p:nvSpPr>
        <p:spPr bwMode="auto">
          <a:xfrm flipV="1">
            <a:off x="8459788" y="1628775"/>
            <a:ext cx="0" cy="431800"/>
          </a:xfrm>
          <a:prstGeom prst="line">
            <a:avLst/>
          </a:prstGeom>
          <a:noFill/>
          <a:ln w="25400">
            <a:solidFill>
              <a:srgbClr val="FF0000"/>
            </a:solidFill>
            <a:round/>
            <a:headEnd type="triangle" w="lg" len="lg"/>
            <a:tailEnd type="none" w="lg" len="lg"/>
          </a:ln>
        </p:spPr>
        <p:txBody>
          <a:bodyPr/>
          <a:lstStyle/>
          <a:p>
            <a:endParaRPr lang="fr-FR"/>
          </a:p>
        </p:txBody>
      </p:sp>
      <p:sp>
        <p:nvSpPr>
          <p:cNvPr id="110601" name="Line 13"/>
          <p:cNvSpPr>
            <a:spLocks noChangeShapeType="1"/>
          </p:cNvSpPr>
          <p:nvPr/>
        </p:nvSpPr>
        <p:spPr bwMode="auto">
          <a:xfrm flipV="1">
            <a:off x="7596188" y="2708275"/>
            <a:ext cx="0" cy="1584325"/>
          </a:xfrm>
          <a:prstGeom prst="line">
            <a:avLst/>
          </a:prstGeom>
          <a:noFill/>
          <a:ln w="25400">
            <a:solidFill>
              <a:srgbClr val="FF0000"/>
            </a:solidFill>
            <a:round/>
            <a:headEnd/>
            <a:tailEnd type="triangle" w="lg" len="lg"/>
          </a:ln>
        </p:spPr>
        <p:txBody>
          <a:bodyPr/>
          <a:lstStyle/>
          <a:p>
            <a:endParaRPr lang="fr-FR"/>
          </a:p>
        </p:txBody>
      </p:sp>
      <p:sp>
        <p:nvSpPr>
          <p:cNvPr id="110602" name="Line 14"/>
          <p:cNvSpPr>
            <a:spLocks noChangeShapeType="1"/>
          </p:cNvSpPr>
          <p:nvPr/>
        </p:nvSpPr>
        <p:spPr bwMode="auto">
          <a:xfrm flipH="1" flipV="1">
            <a:off x="7885113" y="2708275"/>
            <a:ext cx="0" cy="1944688"/>
          </a:xfrm>
          <a:prstGeom prst="line">
            <a:avLst/>
          </a:prstGeom>
          <a:noFill/>
          <a:ln w="25400">
            <a:solidFill>
              <a:srgbClr val="00FF00"/>
            </a:solidFill>
            <a:round/>
            <a:headEnd/>
            <a:tailEnd type="triangle" w="lg" len="lg"/>
          </a:ln>
        </p:spPr>
        <p:txBody>
          <a:bodyPr/>
          <a:lstStyle/>
          <a:p>
            <a:endParaRPr lang="fr-FR"/>
          </a:p>
        </p:txBody>
      </p:sp>
      <p:sp>
        <p:nvSpPr>
          <p:cNvPr id="110603" name="Line 15"/>
          <p:cNvSpPr>
            <a:spLocks noChangeShapeType="1"/>
          </p:cNvSpPr>
          <p:nvPr/>
        </p:nvSpPr>
        <p:spPr bwMode="auto">
          <a:xfrm flipH="1">
            <a:off x="5724525" y="1628775"/>
            <a:ext cx="2735263" cy="0"/>
          </a:xfrm>
          <a:prstGeom prst="line">
            <a:avLst/>
          </a:prstGeom>
          <a:noFill/>
          <a:ln w="25400">
            <a:solidFill>
              <a:srgbClr val="FF0000"/>
            </a:solidFill>
            <a:round/>
            <a:headEnd/>
            <a:tailEnd type="triangle" w="lg" len="lg"/>
          </a:ln>
        </p:spPr>
        <p:txBody>
          <a:bodyPr/>
          <a:lstStyle/>
          <a:p>
            <a:endParaRPr lang="fr-FR"/>
          </a:p>
        </p:txBody>
      </p:sp>
      <p:sp>
        <p:nvSpPr>
          <p:cNvPr id="8208" name="Line 16"/>
          <p:cNvSpPr>
            <a:spLocks noChangeShapeType="1"/>
          </p:cNvSpPr>
          <p:nvPr/>
        </p:nvSpPr>
        <p:spPr bwMode="auto">
          <a:xfrm flipV="1">
            <a:off x="5292725" y="476250"/>
            <a:ext cx="0" cy="576263"/>
          </a:xfrm>
          <a:prstGeom prst="line">
            <a:avLst/>
          </a:prstGeom>
          <a:noFill/>
          <a:ln w="25400">
            <a:solidFill>
              <a:srgbClr val="FF0000"/>
            </a:solidFill>
            <a:round/>
            <a:headEnd/>
            <a:tailEnd type="triangle" w="lg" len="lg"/>
          </a:ln>
        </p:spPr>
        <p:txBody>
          <a:bodyPr/>
          <a:lstStyle/>
          <a:p>
            <a:endParaRPr lang="fr-FR"/>
          </a:p>
        </p:txBody>
      </p:sp>
      <p:sp>
        <p:nvSpPr>
          <p:cNvPr id="8209" name="Line 17"/>
          <p:cNvSpPr>
            <a:spLocks noChangeShapeType="1"/>
          </p:cNvSpPr>
          <p:nvPr/>
        </p:nvSpPr>
        <p:spPr bwMode="auto">
          <a:xfrm>
            <a:off x="3924300" y="476250"/>
            <a:ext cx="0" cy="576263"/>
          </a:xfrm>
          <a:prstGeom prst="line">
            <a:avLst/>
          </a:prstGeom>
          <a:noFill/>
          <a:ln w="25400">
            <a:solidFill>
              <a:srgbClr val="FF0000"/>
            </a:solidFill>
            <a:round/>
            <a:headEnd/>
            <a:tailEnd type="triangle" w="lg" len="lg"/>
          </a:ln>
        </p:spPr>
        <p:txBody>
          <a:bodyPr/>
          <a:lstStyle/>
          <a:p>
            <a:endParaRPr lang="fr-FR"/>
          </a:p>
        </p:txBody>
      </p:sp>
      <p:sp>
        <p:nvSpPr>
          <p:cNvPr id="8210" name="Line 18"/>
          <p:cNvSpPr>
            <a:spLocks noChangeShapeType="1"/>
          </p:cNvSpPr>
          <p:nvPr/>
        </p:nvSpPr>
        <p:spPr bwMode="auto">
          <a:xfrm>
            <a:off x="5508625" y="476250"/>
            <a:ext cx="0" cy="576263"/>
          </a:xfrm>
          <a:prstGeom prst="line">
            <a:avLst/>
          </a:prstGeom>
          <a:noFill/>
          <a:ln w="25400">
            <a:solidFill>
              <a:srgbClr val="00FF00"/>
            </a:solidFill>
            <a:round/>
            <a:headEnd/>
            <a:tailEnd type="triangle" w="lg" len="lg"/>
          </a:ln>
        </p:spPr>
        <p:txBody>
          <a:bodyPr/>
          <a:lstStyle/>
          <a:p>
            <a:endParaRPr lang="fr-FR"/>
          </a:p>
        </p:txBody>
      </p:sp>
      <p:sp>
        <p:nvSpPr>
          <p:cNvPr id="8211" name="Line 19"/>
          <p:cNvSpPr>
            <a:spLocks noChangeShapeType="1"/>
          </p:cNvSpPr>
          <p:nvPr/>
        </p:nvSpPr>
        <p:spPr bwMode="auto">
          <a:xfrm flipV="1">
            <a:off x="3708400" y="476250"/>
            <a:ext cx="0" cy="576263"/>
          </a:xfrm>
          <a:prstGeom prst="line">
            <a:avLst/>
          </a:prstGeom>
          <a:noFill/>
          <a:ln w="25400">
            <a:solidFill>
              <a:srgbClr val="00FF00"/>
            </a:solidFill>
            <a:round/>
            <a:headEnd/>
            <a:tailEnd type="triangle" w="lg" len="lg"/>
          </a:ln>
        </p:spPr>
        <p:txBody>
          <a:bodyPr/>
          <a:lstStyle/>
          <a:p>
            <a:endParaRPr lang="fr-FR"/>
          </a:p>
        </p:txBody>
      </p:sp>
      <p:sp>
        <p:nvSpPr>
          <p:cNvPr id="110608" name="Rectangle 20"/>
          <p:cNvSpPr>
            <a:spLocks noChangeArrowheads="1"/>
          </p:cNvSpPr>
          <p:nvPr/>
        </p:nvSpPr>
        <p:spPr bwMode="auto">
          <a:xfrm>
            <a:off x="6011863" y="5300663"/>
            <a:ext cx="1366837" cy="1223962"/>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Sociétés </a:t>
            </a:r>
          </a:p>
          <a:p>
            <a:pPr algn="ctr"/>
            <a:r>
              <a:rPr lang="fr-FR" b="1">
                <a:latin typeface="Verdana" pitchFamily="34" charset="0"/>
              </a:rPr>
              <a:t>financières</a:t>
            </a:r>
          </a:p>
        </p:txBody>
      </p:sp>
      <p:sp>
        <p:nvSpPr>
          <p:cNvPr id="110609" name="Text Box 21"/>
          <p:cNvSpPr txBox="1">
            <a:spLocks noChangeArrowheads="1"/>
          </p:cNvSpPr>
          <p:nvPr/>
        </p:nvSpPr>
        <p:spPr bwMode="auto">
          <a:xfrm>
            <a:off x="5867400" y="765175"/>
            <a:ext cx="3024188" cy="274638"/>
          </a:xfrm>
          <a:prstGeom prst="rect">
            <a:avLst/>
          </a:prstGeom>
          <a:noFill/>
          <a:ln w="9525">
            <a:noFill/>
            <a:miter lim="800000"/>
            <a:headEnd/>
            <a:tailEnd/>
          </a:ln>
        </p:spPr>
        <p:txBody>
          <a:bodyPr wrap="none">
            <a:spAutoFit/>
          </a:bodyPr>
          <a:lstStyle/>
          <a:p>
            <a:r>
              <a:rPr lang="fr-FR" sz="1200">
                <a:latin typeface="Verdana" pitchFamily="34" charset="0"/>
              </a:rPr>
              <a:t>Recettes des ventes des biens et services</a:t>
            </a:r>
          </a:p>
        </p:txBody>
      </p:sp>
      <p:sp>
        <p:nvSpPr>
          <p:cNvPr id="110610" name="Text Box 22"/>
          <p:cNvSpPr txBox="1">
            <a:spLocks noChangeArrowheads="1"/>
          </p:cNvSpPr>
          <p:nvPr/>
        </p:nvSpPr>
        <p:spPr bwMode="auto">
          <a:xfrm>
            <a:off x="6084888" y="1628775"/>
            <a:ext cx="2663825" cy="457200"/>
          </a:xfrm>
          <a:prstGeom prst="rect">
            <a:avLst/>
          </a:prstGeom>
          <a:noFill/>
          <a:ln w="9525">
            <a:noFill/>
            <a:miter lim="800000"/>
            <a:headEnd/>
            <a:tailEnd/>
          </a:ln>
        </p:spPr>
        <p:txBody>
          <a:bodyPr>
            <a:spAutoFit/>
          </a:bodyPr>
          <a:lstStyle/>
          <a:p>
            <a:r>
              <a:rPr lang="fr-FR" sz="1200">
                <a:latin typeface="Verdana" pitchFamily="34" charset="0"/>
              </a:rPr>
              <a:t>Ventes de B &amp; S,achats de biens</a:t>
            </a:r>
          </a:p>
          <a:p>
            <a:r>
              <a:rPr lang="fr-FR" sz="1200">
                <a:latin typeface="Verdana" pitchFamily="34" charset="0"/>
              </a:rPr>
              <a:t>intermédiaires et d’équipement</a:t>
            </a:r>
          </a:p>
        </p:txBody>
      </p:sp>
      <p:sp>
        <p:nvSpPr>
          <p:cNvPr id="110611" name="Line 24"/>
          <p:cNvSpPr>
            <a:spLocks noChangeShapeType="1"/>
          </p:cNvSpPr>
          <p:nvPr/>
        </p:nvSpPr>
        <p:spPr bwMode="auto">
          <a:xfrm flipH="1">
            <a:off x="7380288" y="5734050"/>
            <a:ext cx="1079500" cy="0"/>
          </a:xfrm>
          <a:prstGeom prst="line">
            <a:avLst/>
          </a:prstGeom>
          <a:noFill/>
          <a:ln w="25400">
            <a:solidFill>
              <a:srgbClr val="00FF00"/>
            </a:solidFill>
            <a:round/>
            <a:headEnd/>
            <a:tailEnd type="triangle" w="lg" len="lg"/>
          </a:ln>
        </p:spPr>
        <p:txBody>
          <a:bodyPr/>
          <a:lstStyle/>
          <a:p>
            <a:endParaRPr lang="fr-FR"/>
          </a:p>
        </p:txBody>
      </p:sp>
      <p:sp>
        <p:nvSpPr>
          <p:cNvPr id="110612" name="Line 25"/>
          <p:cNvSpPr>
            <a:spLocks noChangeShapeType="1"/>
          </p:cNvSpPr>
          <p:nvPr/>
        </p:nvSpPr>
        <p:spPr bwMode="auto">
          <a:xfrm flipH="1" flipV="1">
            <a:off x="8748713" y="2708275"/>
            <a:ext cx="0" cy="3384550"/>
          </a:xfrm>
          <a:prstGeom prst="line">
            <a:avLst/>
          </a:prstGeom>
          <a:noFill/>
          <a:ln w="25400">
            <a:solidFill>
              <a:srgbClr val="00FF00"/>
            </a:solidFill>
            <a:round/>
            <a:headEnd/>
            <a:tailEnd type="triangle" w="lg" len="lg"/>
          </a:ln>
        </p:spPr>
        <p:txBody>
          <a:bodyPr/>
          <a:lstStyle/>
          <a:p>
            <a:endParaRPr lang="fr-FR"/>
          </a:p>
        </p:txBody>
      </p:sp>
      <p:sp>
        <p:nvSpPr>
          <p:cNvPr id="110613" name="Line 26"/>
          <p:cNvSpPr>
            <a:spLocks noChangeShapeType="1"/>
          </p:cNvSpPr>
          <p:nvPr/>
        </p:nvSpPr>
        <p:spPr bwMode="auto">
          <a:xfrm flipV="1">
            <a:off x="395288" y="1052513"/>
            <a:ext cx="0" cy="1008062"/>
          </a:xfrm>
          <a:prstGeom prst="line">
            <a:avLst/>
          </a:prstGeom>
          <a:noFill/>
          <a:ln w="25400">
            <a:solidFill>
              <a:srgbClr val="00FF00"/>
            </a:solidFill>
            <a:round/>
            <a:headEnd/>
            <a:tailEnd type="none" w="lg" len="lg"/>
          </a:ln>
        </p:spPr>
        <p:txBody>
          <a:bodyPr/>
          <a:lstStyle/>
          <a:p>
            <a:endParaRPr lang="fr-FR"/>
          </a:p>
        </p:txBody>
      </p:sp>
      <p:sp>
        <p:nvSpPr>
          <p:cNvPr id="110614" name="Text Box 27"/>
          <p:cNvSpPr txBox="1">
            <a:spLocks noChangeArrowheads="1"/>
          </p:cNvSpPr>
          <p:nvPr/>
        </p:nvSpPr>
        <p:spPr bwMode="auto">
          <a:xfrm>
            <a:off x="8243888" y="5805488"/>
            <a:ext cx="539750" cy="274637"/>
          </a:xfrm>
          <a:prstGeom prst="rect">
            <a:avLst/>
          </a:prstGeom>
          <a:noFill/>
          <a:ln w="9525">
            <a:noFill/>
            <a:miter lim="800000"/>
            <a:headEnd/>
            <a:tailEnd/>
          </a:ln>
        </p:spPr>
        <p:txBody>
          <a:bodyPr wrap="none">
            <a:spAutoFit/>
          </a:bodyPr>
          <a:lstStyle/>
          <a:p>
            <a:r>
              <a:rPr lang="fr-FR" sz="1200">
                <a:latin typeface="Verdana" pitchFamily="34" charset="0"/>
              </a:rPr>
              <a:t>Prêts</a:t>
            </a:r>
          </a:p>
        </p:txBody>
      </p:sp>
      <p:sp>
        <p:nvSpPr>
          <p:cNvPr id="110615" name="Text Box 28"/>
          <p:cNvSpPr txBox="1">
            <a:spLocks noChangeArrowheads="1"/>
          </p:cNvSpPr>
          <p:nvPr/>
        </p:nvSpPr>
        <p:spPr bwMode="auto">
          <a:xfrm>
            <a:off x="7740650" y="5445125"/>
            <a:ext cx="692150" cy="274638"/>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10616" name="Rectangle 29"/>
          <p:cNvSpPr>
            <a:spLocks noChangeArrowheads="1"/>
          </p:cNvSpPr>
          <p:nvPr/>
        </p:nvSpPr>
        <p:spPr bwMode="auto">
          <a:xfrm>
            <a:off x="1908175" y="5013325"/>
            <a:ext cx="1655763" cy="1008063"/>
          </a:xfrm>
          <a:prstGeom prst="rect">
            <a:avLst/>
          </a:prstGeom>
          <a:solidFill>
            <a:srgbClr val="AAA0F0"/>
          </a:solidFill>
          <a:ln w="9525">
            <a:solidFill>
              <a:schemeClr val="tx1"/>
            </a:solidFill>
            <a:miter lim="800000"/>
            <a:headEnd/>
            <a:tailEnd/>
          </a:ln>
        </p:spPr>
        <p:txBody>
          <a:bodyPr wrap="none" anchor="ctr"/>
          <a:lstStyle/>
          <a:p>
            <a:pPr algn="ctr"/>
            <a:r>
              <a:rPr lang="fr-FR" sz="1600" b="1">
                <a:latin typeface="Verdana" pitchFamily="34" charset="0"/>
              </a:rPr>
              <a:t>Administrations</a:t>
            </a:r>
          </a:p>
          <a:p>
            <a:pPr algn="ctr"/>
            <a:r>
              <a:rPr lang="fr-FR" sz="1600" b="1">
                <a:latin typeface="Verdana" pitchFamily="34" charset="0"/>
              </a:rPr>
              <a:t>publiques</a:t>
            </a:r>
          </a:p>
        </p:txBody>
      </p:sp>
      <p:sp>
        <p:nvSpPr>
          <p:cNvPr id="110617" name="Line 30"/>
          <p:cNvSpPr>
            <a:spLocks noChangeShapeType="1"/>
          </p:cNvSpPr>
          <p:nvPr/>
        </p:nvSpPr>
        <p:spPr bwMode="auto">
          <a:xfrm>
            <a:off x="3563938" y="5589588"/>
            <a:ext cx="2447925" cy="0"/>
          </a:xfrm>
          <a:prstGeom prst="line">
            <a:avLst/>
          </a:prstGeom>
          <a:noFill/>
          <a:ln w="25400">
            <a:solidFill>
              <a:srgbClr val="FF0000"/>
            </a:solidFill>
            <a:round/>
            <a:headEnd/>
            <a:tailEnd type="triangle" w="lg" len="lg"/>
          </a:ln>
        </p:spPr>
        <p:txBody>
          <a:bodyPr/>
          <a:lstStyle/>
          <a:p>
            <a:endParaRPr lang="fr-FR"/>
          </a:p>
        </p:txBody>
      </p:sp>
      <p:sp>
        <p:nvSpPr>
          <p:cNvPr id="110618" name="Line 31"/>
          <p:cNvSpPr>
            <a:spLocks noChangeShapeType="1"/>
          </p:cNvSpPr>
          <p:nvPr/>
        </p:nvSpPr>
        <p:spPr bwMode="auto">
          <a:xfrm>
            <a:off x="8748713" y="1052513"/>
            <a:ext cx="0" cy="1008062"/>
          </a:xfrm>
          <a:prstGeom prst="line">
            <a:avLst/>
          </a:prstGeom>
          <a:noFill/>
          <a:ln w="25400">
            <a:solidFill>
              <a:srgbClr val="00FF00"/>
            </a:solidFill>
            <a:round/>
            <a:headEnd/>
            <a:tailEnd type="triangle" w="lg" len="lg"/>
          </a:ln>
        </p:spPr>
        <p:txBody>
          <a:bodyPr/>
          <a:lstStyle/>
          <a:p>
            <a:endParaRPr lang="fr-FR"/>
          </a:p>
        </p:txBody>
      </p:sp>
      <p:sp>
        <p:nvSpPr>
          <p:cNvPr id="110619" name="Line 32"/>
          <p:cNvSpPr>
            <a:spLocks noChangeShapeType="1"/>
          </p:cNvSpPr>
          <p:nvPr/>
        </p:nvSpPr>
        <p:spPr bwMode="auto">
          <a:xfrm>
            <a:off x="5724525" y="2636838"/>
            <a:ext cx="1223963" cy="0"/>
          </a:xfrm>
          <a:prstGeom prst="line">
            <a:avLst/>
          </a:prstGeom>
          <a:noFill/>
          <a:ln w="25400">
            <a:solidFill>
              <a:srgbClr val="00FF00"/>
            </a:solidFill>
            <a:round/>
            <a:headEnd type="triangle" w="lg" len="lg"/>
            <a:tailEnd type="none" w="lg" len="lg"/>
          </a:ln>
        </p:spPr>
        <p:txBody>
          <a:bodyPr/>
          <a:lstStyle/>
          <a:p>
            <a:endParaRPr lang="fr-FR"/>
          </a:p>
        </p:txBody>
      </p:sp>
      <p:sp>
        <p:nvSpPr>
          <p:cNvPr id="110620" name="Line 33"/>
          <p:cNvSpPr>
            <a:spLocks noChangeShapeType="1"/>
          </p:cNvSpPr>
          <p:nvPr/>
        </p:nvSpPr>
        <p:spPr bwMode="auto">
          <a:xfrm>
            <a:off x="5724525" y="2349500"/>
            <a:ext cx="1223963" cy="0"/>
          </a:xfrm>
          <a:prstGeom prst="line">
            <a:avLst/>
          </a:prstGeom>
          <a:noFill/>
          <a:ln w="25400">
            <a:solidFill>
              <a:srgbClr val="FE0000"/>
            </a:solidFill>
            <a:round/>
            <a:headEnd type="none" w="lg" len="lg"/>
            <a:tailEnd type="triangle" w="lg" len="lg"/>
          </a:ln>
        </p:spPr>
        <p:txBody>
          <a:bodyPr/>
          <a:lstStyle/>
          <a:p>
            <a:endParaRPr lang="fr-FR"/>
          </a:p>
        </p:txBody>
      </p:sp>
      <p:sp>
        <p:nvSpPr>
          <p:cNvPr id="110621" name="Line 34"/>
          <p:cNvSpPr>
            <a:spLocks noChangeShapeType="1"/>
          </p:cNvSpPr>
          <p:nvPr/>
        </p:nvSpPr>
        <p:spPr bwMode="auto">
          <a:xfrm>
            <a:off x="395288" y="1052513"/>
            <a:ext cx="3024187" cy="0"/>
          </a:xfrm>
          <a:prstGeom prst="line">
            <a:avLst/>
          </a:prstGeom>
          <a:noFill/>
          <a:ln w="25400">
            <a:solidFill>
              <a:srgbClr val="00FF00"/>
            </a:solidFill>
            <a:round/>
            <a:headEnd/>
            <a:tailEnd type="triangle" w="lg" len="lg"/>
          </a:ln>
        </p:spPr>
        <p:txBody>
          <a:bodyPr/>
          <a:lstStyle/>
          <a:p>
            <a:endParaRPr lang="fr-FR"/>
          </a:p>
        </p:txBody>
      </p:sp>
      <p:sp>
        <p:nvSpPr>
          <p:cNvPr id="110622" name="Line 36"/>
          <p:cNvSpPr>
            <a:spLocks noChangeShapeType="1"/>
          </p:cNvSpPr>
          <p:nvPr/>
        </p:nvSpPr>
        <p:spPr bwMode="auto">
          <a:xfrm flipH="1">
            <a:off x="684213" y="1557338"/>
            <a:ext cx="2735262" cy="0"/>
          </a:xfrm>
          <a:prstGeom prst="line">
            <a:avLst/>
          </a:prstGeom>
          <a:noFill/>
          <a:ln w="25400">
            <a:solidFill>
              <a:srgbClr val="FF0000"/>
            </a:solidFill>
            <a:round/>
            <a:headEnd/>
            <a:tailEnd type="none" w="lg" len="lg"/>
          </a:ln>
        </p:spPr>
        <p:txBody>
          <a:bodyPr/>
          <a:lstStyle/>
          <a:p>
            <a:endParaRPr lang="fr-FR"/>
          </a:p>
        </p:txBody>
      </p:sp>
      <p:sp>
        <p:nvSpPr>
          <p:cNvPr id="110623" name="Line 37"/>
          <p:cNvSpPr>
            <a:spLocks noChangeShapeType="1"/>
          </p:cNvSpPr>
          <p:nvPr/>
        </p:nvSpPr>
        <p:spPr bwMode="auto">
          <a:xfrm>
            <a:off x="684213" y="1557338"/>
            <a:ext cx="0" cy="503237"/>
          </a:xfrm>
          <a:prstGeom prst="line">
            <a:avLst/>
          </a:prstGeom>
          <a:noFill/>
          <a:ln w="25400">
            <a:solidFill>
              <a:srgbClr val="FF0000"/>
            </a:solidFill>
            <a:round/>
            <a:headEnd/>
            <a:tailEnd type="triangle" w="lg" len="lg"/>
          </a:ln>
        </p:spPr>
        <p:txBody>
          <a:bodyPr/>
          <a:lstStyle/>
          <a:p>
            <a:endParaRPr lang="fr-FR"/>
          </a:p>
        </p:txBody>
      </p:sp>
      <p:sp>
        <p:nvSpPr>
          <p:cNvPr id="110624" name="Text Box 38"/>
          <p:cNvSpPr txBox="1">
            <a:spLocks noChangeArrowheads="1"/>
          </p:cNvSpPr>
          <p:nvPr/>
        </p:nvSpPr>
        <p:spPr bwMode="auto">
          <a:xfrm>
            <a:off x="684213" y="1557338"/>
            <a:ext cx="2035175" cy="274637"/>
          </a:xfrm>
          <a:prstGeom prst="rect">
            <a:avLst/>
          </a:prstGeom>
          <a:noFill/>
          <a:ln w="9525">
            <a:noFill/>
            <a:miter lim="800000"/>
            <a:headEnd/>
            <a:tailEnd/>
          </a:ln>
        </p:spPr>
        <p:txBody>
          <a:bodyPr wrap="none">
            <a:spAutoFit/>
          </a:bodyPr>
          <a:lstStyle/>
          <a:p>
            <a:r>
              <a:rPr lang="fr-FR" sz="1200">
                <a:latin typeface="Verdana" pitchFamily="34" charset="0"/>
              </a:rPr>
              <a:t>Achats de biens et services</a:t>
            </a:r>
          </a:p>
        </p:txBody>
      </p:sp>
      <p:sp>
        <p:nvSpPr>
          <p:cNvPr id="110625" name="Line 39"/>
          <p:cNvSpPr>
            <a:spLocks noChangeShapeType="1"/>
          </p:cNvSpPr>
          <p:nvPr/>
        </p:nvSpPr>
        <p:spPr bwMode="auto">
          <a:xfrm flipV="1">
            <a:off x="8459788" y="2708275"/>
            <a:ext cx="0" cy="3025775"/>
          </a:xfrm>
          <a:prstGeom prst="line">
            <a:avLst/>
          </a:prstGeom>
          <a:noFill/>
          <a:ln w="25400">
            <a:solidFill>
              <a:srgbClr val="00FF00"/>
            </a:solidFill>
            <a:round/>
            <a:headEnd/>
            <a:tailEnd type="none" w="lg" len="lg"/>
          </a:ln>
        </p:spPr>
        <p:txBody>
          <a:bodyPr/>
          <a:lstStyle/>
          <a:p>
            <a:endParaRPr lang="fr-FR"/>
          </a:p>
        </p:txBody>
      </p:sp>
      <p:sp>
        <p:nvSpPr>
          <p:cNvPr id="110626" name="Text Box 40"/>
          <p:cNvSpPr txBox="1">
            <a:spLocks noChangeArrowheads="1"/>
          </p:cNvSpPr>
          <p:nvPr/>
        </p:nvSpPr>
        <p:spPr bwMode="auto">
          <a:xfrm>
            <a:off x="3643313" y="5300663"/>
            <a:ext cx="1855787" cy="274637"/>
          </a:xfrm>
          <a:prstGeom prst="rect">
            <a:avLst/>
          </a:prstGeom>
          <a:noFill/>
          <a:ln w="9525">
            <a:noFill/>
            <a:miter lim="800000"/>
            <a:headEnd/>
            <a:tailEnd/>
          </a:ln>
        </p:spPr>
        <p:txBody>
          <a:bodyPr wrap="none">
            <a:spAutoFit/>
          </a:bodyPr>
          <a:lstStyle/>
          <a:p>
            <a:r>
              <a:rPr lang="fr-FR" sz="1200">
                <a:latin typeface="Verdana" pitchFamily="34" charset="0"/>
              </a:rPr>
              <a:t>Services non marchands</a:t>
            </a:r>
          </a:p>
        </p:txBody>
      </p:sp>
      <p:sp>
        <p:nvSpPr>
          <p:cNvPr id="110627" name="Line 43"/>
          <p:cNvSpPr>
            <a:spLocks noChangeShapeType="1"/>
          </p:cNvSpPr>
          <p:nvPr/>
        </p:nvSpPr>
        <p:spPr bwMode="auto">
          <a:xfrm flipV="1">
            <a:off x="8172450" y="2708275"/>
            <a:ext cx="0" cy="2305050"/>
          </a:xfrm>
          <a:prstGeom prst="line">
            <a:avLst/>
          </a:prstGeom>
          <a:noFill/>
          <a:ln w="25400">
            <a:solidFill>
              <a:srgbClr val="00FF00"/>
            </a:solidFill>
            <a:round/>
            <a:headEnd/>
            <a:tailEnd type="none" w="lg" len="lg"/>
          </a:ln>
        </p:spPr>
        <p:txBody>
          <a:bodyPr/>
          <a:lstStyle/>
          <a:p>
            <a:endParaRPr lang="fr-FR"/>
          </a:p>
        </p:txBody>
      </p:sp>
      <p:sp>
        <p:nvSpPr>
          <p:cNvPr id="110628" name="Text Box 44"/>
          <p:cNvSpPr txBox="1">
            <a:spLocks noChangeArrowheads="1"/>
          </p:cNvSpPr>
          <p:nvPr/>
        </p:nvSpPr>
        <p:spPr bwMode="auto">
          <a:xfrm>
            <a:off x="5219700" y="4724400"/>
            <a:ext cx="2908300" cy="274638"/>
          </a:xfrm>
          <a:prstGeom prst="rect">
            <a:avLst/>
          </a:prstGeom>
          <a:noFill/>
          <a:ln w="9525">
            <a:noFill/>
            <a:miter lim="800000"/>
            <a:headEnd/>
            <a:tailEnd/>
          </a:ln>
        </p:spPr>
        <p:txBody>
          <a:bodyPr wrap="none">
            <a:spAutoFit/>
          </a:bodyPr>
          <a:lstStyle/>
          <a:p>
            <a:r>
              <a:rPr lang="fr-FR" sz="1200">
                <a:latin typeface="Verdana" pitchFamily="34" charset="0"/>
              </a:rPr>
              <a:t>Impôts + Cotisations sociales patronales</a:t>
            </a:r>
          </a:p>
        </p:txBody>
      </p:sp>
      <p:sp>
        <p:nvSpPr>
          <p:cNvPr id="110629" name="Line 45"/>
          <p:cNvSpPr>
            <a:spLocks noChangeShapeType="1"/>
          </p:cNvSpPr>
          <p:nvPr/>
        </p:nvSpPr>
        <p:spPr bwMode="auto">
          <a:xfrm flipV="1">
            <a:off x="3419475" y="4652963"/>
            <a:ext cx="0" cy="358775"/>
          </a:xfrm>
          <a:prstGeom prst="line">
            <a:avLst/>
          </a:prstGeom>
          <a:noFill/>
          <a:ln w="25400">
            <a:solidFill>
              <a:srgbClr val="00FF00"/>
            </a:solidFill>
            <a:round/>
            <a:headEnd/>
            <a:tailEnd type="none" w="lg" len="lg"/>
          </a:ln>
        </p:spPr>
        <p:txBody>
          <a:bodyPr/>
          <a:lstStyle/>
          <a:p>
            <a:endParaRPr lang="fr-FR"/>
          </a:p>
        </p:txBody>
      </p:sp>
      <p:sp>
        <p:nvSpPr>
          <p:cNvPr id="110630" name="Line 46"/>
          <p:cNvSpPr>
            <a:spLocks noChangeShapeType="1"/>
          </p:cNvSpPr>
          <p:nvPr/>
        </p:nvSpPr>
        <p:spPr bwMode="auto">
          <a:xfrm>
            <a:off x="3419475" y="4652963"/>
            <a:ext cx="4465638" cy="0"/>
          </a:xfrm>
          <a:prstGeom prst="line">
            <a:avLst/>
          </a:prstGeom>
          <a:noFill/>
          <a:ln w="25400">
            <a:solidFill>
              <a:srgbClr val="00FF00"/>
            </a:solidFill>
            <a:round/>
            <a:headEnd/>
            <a:tailEnd type="none" w="lg" len="lg"/>
          </a:ln>
        </p:spPr>
        <p:txBody>
          <a:bodyPr/>
          <a:lstStyle/>
          <a:p>
            <a:endParaRPr lang="fr-FR"/>
          </a:p>
        </p:txBody>
      </p:sp>
      <p:sp>
        <p:nvSpPr>
          <p:cNvPr id="110631" name="Text Box 47"/>
          <p:cNvSpPr txBox="1">
            <a:spLocks noChangeArrowheads="1"/>
          </p:cNvSpPr>
          <p:nvPr/>
        </p:nvSpPr>
        <p:spPr bwMode="auto">
          <a:xfrm>
            <a:off x="5795963" y="4365625"/>
            <a:ext cx="1019175" cy="274638"/>
          </a:xfrm>
          <a:prstGeom prst="rect">
            <a:avLst/>
          </a:prstGeom>
          <a:noFill/>
          <a:ln w="9525">
            <a:noFill/>
            <a:miter lim="800000"/>
            <a:headEnd/>
            <a:tailEnd/>
          </a:ln>
        </p:spPr>
        <p:txBody>
          <a:bodyPr wrap="none">
            <a:spAutoFit/>
          </a:bodyPr>
          <a:lstStyle/>
          <a:p>
            <a:r>
              <a:rPr lang="fr-FR" sz="1200">
                <a:latin typeface="Verdana" pitchFamily="34" charset="0"/>
              </a:rPr>
              <a:t>Subventions</a:t>
            </a:r>
          </a:p>
        </p:txBody>
      </p:sp>
      <p:sp>
        <p:nvSpPr>
          <p:cNvPr id="110632" name="Line 48"/>
          <p:cNvSpPr>
            <a:spLocks noChangeShapeType="1"/>
          </p:cNvSpPr>
          <p:nvPr/>
        </p:nvSpPr>
        <p:spPr bwMode="auto">
          <a:xfrm flipH="1">
            <a:off x="3276600" y="4292600"/>
            <a:ext cx="4318000" cy="0"/>
          </a:xfrm>
          <a:prstGeom prst="line">
            <a:avLst/>
          </a:prstGeom>
          <a:noFill/>
          <a:ln w="25400">
            <a:solidFill>
              <a:srgbClr val="FF0000"/>
            </a:solidFill>
            <a:round/>
            <a:headEnd/>
            <a:tailEnd type="none" w="lg" len="lg"/>
          </a:ln>
        </p:spPr>
        <p:txBody>
          <a:bodyPr/>
          <a:lstStyle/>
          <a:p>
            <a:endParaRPr lang="fr-FR"/>
          </a:p>
        </p:txBody>
      </p:sp>
      <p:sp>
        <p:nvSpPr>
          <p:cNvPr id="110633" name="Line 49"/>
          <p:cNvSpPr>
            <a:spLocks noChangeShapeType="1"/>
          </p:cNvSpPr>
          <p:nvPr/>
        </p:nvSpPr>
        <p:spPr bwMode="auto">
          <a:xfrm flipV="1">
            <a:off x="3276600" y="4292600"/>
            <a:ext cx="0" cy="722313"/>
          </a:xfrm>
          <a:prstGeom prst="line">
            <a:avLst/>
          </a:prstGeom>
          <a:noFill/>
          <a:ln w="25400">
            <a:solidFill>
              <a:srgbClr val="FF0000"/>
            </a:solidFill>
            <a:round/>
            <a:headEnd/>
            <a:tailEnd type="none" w="lg" len="lg"/>
          </a:ln>
        </p:spPr>
        <p:txBody>
          <a:bodyPr/>
          <a:lstStyle/>
          <a:p>
            <a:endParaRPr lang="fr-FR"/>
          </a:p>
        </p:txBody>
      </p:sp>
      <p:sp>
        <p:nvSpPr>
          <p:cNvPr id="110634" name="Line 51"/>
          <p:cNvSpPr>
            <a:spLocks noChangeShapeType="1"/>
          </p:cNvSpPr>
          <p:nvPr/>
        </p:nvSpPr>
        <p:spPr bwMode="auto">
          <a:xfrm>
            <a:off x="468313" y="6165850"/>
            <a:ext cx="5543550" cy="0"/>
          </a:xfrm>
          <a:prstGeom prst="line">
            <a:avLst/>
          </a:prstGeom>
          <a:noFill/>
          <a:ln w="25400">
            <a:solidFill>
              <a:srgbClr val="00FF00"/>
            </a:solidFill>
            <a:round/>
            <a:headEnd/>
            <a:tailEnd type="triangle" w="lg" len="lg"/>
          </a:ln>
        </p:spPr>
        <p:txBody>
          <a:bodyPr/>
          <a:lstStyle/>
          <a:p>
            <a:endParaRPr lang="fr-FR"/>
          </a:p>
        </p:txBody>
      </p:sp>
      <p:sp>
        <p:nvSpPr>
          <p:cNvPr id="110635" name="Line 52"/>
          <p:cNvSpPr>
            <a:spLocks noChangeShapeType="1"/>
          </p:cNvSpPr>
          <p:nvPr/>
        </p:nvSpPr>
        <p:spPr bwMode="auto">
          <a:xfrm flipV="1">
            <a:off x="250825" y="2708275"/>
            <a:ext cx="0" cy="3744913"/>
          </a:xfrm>
          <a:prstGeom prst="line">
            <a:avLst/>
          </a:prstGeom>
          <a:noFill/>
          <a:ln w="25400">
            <a:solidFill>
              <a:srgbClr val="00FF00"/>
            </a:solidFill>
            <a:round/>
            <a:headEnd/>
            <a:tailEnd type="triangle" w="lg" len="lg"/>
          </a:ln>
        </p:spPr>
        <p:txBody>
          <a:bodyPr/>
          <a:lstStyle/>
          <a:p>
            <a:endParaRPr lang="fr-FR"/>
          </a:p>
        </p:txBody>
      </p:sp>
      <p:sp>
        <p:nvSpPr>
          <p:cNvPr id="110636" name="Text Box 53"/>
          <p:cNvSpPr txBox="1">
            <a:spLocks noChangeArrowheads="1"/>
          </p:cNvSpPr>
          <p:nvPr/>
        </p:nvSpPr>
        <p:spPr bwMode="auto">
          <a:xfrm>
            <a:off x="468313" y="5876925"/>
            <a:ext cx="1308100" cy="274638"/>
          </a:xfrm>
          <a:prstGeom prst="rect">
            <a:avLst/>
          </a:prstGeom>
          <a:noFill/>
          <a:ln w="9525">
            <a:noFill/>
            <a:miter lim="800000"/>
            <a:headEnd/>
            <a:tailEnd/>
          </a:ln>
        </p:spPr>
        <p:txBody>
          <a:bodyPr wrap="none">
            <a:spAutoFit/>
          </a:bodyPr>
          <a:lstStyle/>
          <a:p>
            <a:r>
              <a:rPr lang="fr-FR" sz="1200">
                <a:latin typeface="Verdana" pitchFamily="34" charset="0"/>
              </a:rPr>
              <a:t>Epargne et prêts</a:t>
            </a:r>
          </a:p>
        </p:txBody>
      </p:sp>
      <p:sp>
        <p:nvSpPr>
          <p:cNvPr id="110637" name="Text Box 54"/>
          <p:cNvSpPr txBox="1">
            <a:spLocks noChangeArrowheads="1"/>
          </p:cNvSpPr>
          <p:nvPr/>
        </p:nvSpPr>
        <p:spPr bwMode="auto">
          <a:xfrm>
            <a:off x="250825" y="6165850"/>
            <a:ext cx="692150" cy="274638"/>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10638" name="Line 55"/>
          <p:cNvSpPr>
            <a:spLocks noChangeShapeType="1"/>
          </p:cNvSpPr>
          <p:nvPr/>
        </p:nvSpPr>
        <p:spPr bwMode="auto">
          <a:xfrm>
            <a:off x="684213" y="5734050"/>
            <a:ext cx="1223962" cy="0"/>
          </a:xfrm>
          <a:prstGeom prst="line">
            <a:avLst/>
          </a:prstGeom>
          <a:noFill/>
          <a:ln w="25400">
            <a:solidFill>
              <a:srgbClr val="00FF00"/>
            </a:solidFill>
            <a:round/>
            <a:headEnd/>
            <a:tailEnd type="none" w="lg" len="lg"/>
          </a:ln>
        </p:spPr>
        <p:txBody>
          <a:bodyPr/>
          <a:lstStyle/>
          <a:p>
            <a:endParaRPr lang="fr-FR"/>
          </a:p>
        </p:txBody>
      </p:sp>
      <p:sp>
        <p:nvSpPr>
          <p:cNvPr id="110639" name="Line 56"/>
          <p:cNvSpPr>
            <a:spLocks noChangeShapeType="1"/>
          </p:cNvSpPr>
          <p:nvPr/>
        </p:nvSpPr>
        <p:spPr bwMode="auto">
          <a:xfrm flipV="1">
            <a:off x="684213" y="2708275"/>
            <a:ext cx="0" cy="3025775"/>
          </a:xfrm>
          <a:prstGeom prst="line">
            <a:avLst/>
          </a:prstGeom>
          <a:noFill/>
          <a:ln w="25400">
            <a:solidFill>
              <a:srgbClr val="00FF00"/>
            </a:solidFill>
            <a:round/>
            <a:headEnd/>
            <a:tailEnd type="triangle" w="lg" len="lg"/>
          </a:ln>
        </p:spPr>
        <p:txBody>
          <a:bodyPr/>
          <a:lstStyle/>
          <a:p>
            <a:endParaRPr lang="fr-FR"/>
          </a:p>
        </p:txBody>
      </p:sp>
      <p:sp>
        <p:nvSpPr>
          <p:cNvPr id="110640" name="Text Box 57"/>
          <p:cNvSpPr txBox="1">
            <a:spLocks noChangeArrowheads="1"/>
          </p:cNvSpPr>
          <p:nvPr/>
        </p:nvSpPr>
        <p:spPr bwMode="auto">
          <a:xfrm>
            <a:off x="684213" y="5300663"/>
            <a:ext cx="944562" cy="457200"/>
          </a:xfrm>
          <a:prstGeom prst="rect">
            <a:avLst/>
          </a:prstGeom>
          <a:noFill/>
          <a:ln w="9525">
            <a:noFill/>
            <a:miter lim="800000"/>
            <a:headEnd/>
            <a:tailEnd/>
          </a:ln>
        </p:spPr>
        <p:txBody>
          <a:bodyPr wrap="none">
            <a:spAutoFit/>
          </a:bodyPr>
          <a:lstStyle/>
          <a:p>
            <a:r>
              <a:rPr lang="fr-FR" sz="1200">
                <a:latin typeface="Verdana" pitchFamily="34" charset="0"/>
              </a:rPr>
              <a:t>Prestations</a:t>
            </a:r>
          </a:p>
          <a:p>
            <a:r>
              <a:rPr lang="fr-FR" sz="1200">
                <a:latin typeface="Verdana" pitchFamily="34" charset="0"/>
              </a:rPr>
              <a:t>sociales</a:t>
            </a:r>
          </a:p>
        </p:txBody>
      </p:sp>
      <p:sp>
        <p:nvSpPr>
          <p:cNvPr id="110641" name="Text Box 58"/>
          <p:cNvSpPr txBox="1">
            <a:spLocks noChangeArrowheads="1"/>
          </p:cNvSpPr>
          <p:nvPr/>
        </p:nvSpPr>
        <p:spPr bwMode="auto">
          <a:xfrm>
            <a:off x="900113" y="4365625"/>
            <a:ext cx="901700" cy="822325"/>
          </a:xfrm>
          <a:prstGeom prst="rect">
            <a:avLst/>
          </a:prstGeom>
          <a:noFill/>
          <a:ln w="9525">
            <a:noFill/>
            <a:miter lim="800000"/>
            <a:headEnd/>
            <a:tailEnd/>
          </a:ln>
        </p:spPr>
        <p:txBody>
          <a:bodyPr wrap="none">
            <a:spAutoFit/>
          </a:bodyPr>
          <a:lstStyle/>
          <a:p>
            <a:r>
              <a:rPr lang="fr-FR" sz="1200">
                <a:latin typeface="Verdana" pitchFamily="34" charset="0"/>
              </a:rPr>
              <a:t>Impôts + </a:t>
            </a:r>
          </a:p>
          <a:p>
            <a:r>
              <a:rPr lang="fr-FR" sz="1200">
                <a:latin typeface="Verdana" pitchFamily="34" charset="0"/>
              </a:rPr>
              <a:t>cotisations</a:t>
            </a:r>
          </a:p>
          <a:p>
            <a:r>
              <a:rPr lang="fr-FR" sz="1200">
                <a:latin typeface="Verdana" pitchFamily="34" charset="0"/>
              </a:rPr>
              <a:t>sociales </a:t>
            </a:r>
          </a:p>
          <a:p>
            <a:r>
              <a:rPr lang="fr-FR" sz="1200">
                <a:latin typeface="Verdana" pitchFamily="34" charset="0"/>
              </a:rPr>
              <a:t>salariales</a:t>
            </a:r>
          </a:p>
        </p:txBody>
      </p:sp>
      <p:sp>
        <p:nvSpPr>
          <p:cNvPr id="110642" name="Line 59"/>
          <p:cNvSpPr>
            <a:spLocks noChangeShapeType="1"/>
          </p:cNvSpPr>
          <p:nvPr/>
        </p:nvSpPr>
        <p:spPr bwMode="auto">
          <a:xfrm flipH="1" flipV="1">
            <a:off x="1979613" y="2708275"/>
            <a:ext cx="0" cy="2305050"/>
          </a:xfrm>
          <a:prstGeom prst="line">
            <a:avLst/>
          </a:prstGeom>
          <a:noFill/>
          <a:ln w="25400">
            <a:solidFill>
              <a:srgbClr val="FF0000"/>
            </a:solidFill>
            <a:round/>
            <a:headEnd/>
            <a:tailEnd type="triangle" w="lg" len="lg"/>
          </a:ln>
        </p:spPr>
        <p:txBody>
          <a:bodyPr/>
          <a:lstStyle/>
          <a:p>
            <a:endParaRPr lang="fr-FR"/>
          </a:p>
        </p:txBody>
      </p:sp>
      <p:sp>
        <p:nvSpPr>
          <p:cNvPr id="110643" name="Rectangle 60"/>
          <p:cNvSpPr>
            <a:spLocks noChangeArrowheads="1"/>
          </p:cNvSpPr>
          <p:nvPr/>
        </p:nvSpPr>
        <p:spPr bwMode="auto">
          <a:xfrm>
            <a:off x="971550" y="3429000"/>
            <a:ext cx="914400" cy="576263"/>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ISBLSM</a:t>
            </a:r>
          </a:p>
        </p:txBody>
      </p:sp>
      <p:sp>
        <p:nvSpPr>
          <p:cNvPr id="110644" name="Text Box 61"/>
          <p:cNvSpPr txBox="1">
            <a:spLocks noChangeArrowheads="1"/>
          </p:cNvSpPr>
          <p:nvPr/>
        </p:nvSpPr>
        <p:spPr bwMode="auto">
          <a:xfrm>
            <a:off x="5724525" y="4005263"/>
            <a:ext cx="1855788" cy="274637"/>
          </a:xfrm>
          <a:prstGeom prst="rect">
            <a:avLst/>
          </a:prstGeom>
          <a:noFill/>
          <a:ln w="9525">
            <a:noFill/>
            <a:miter lim="800000"/>
            <a:headEnd/>
            <a:tailEnd/>
          </a:ln>
        </p:spPr>
        <p:txBody>
          <a:bodyPr wrap="none">
            <a:spAutoFit/>
          </a:bodyPr>
          <a:lstStyle/>
          <a:p>
            <a:r>
              <a:rPr lang="fr-FR" sz="1200">
                <a:latin typeface="Verdana" pitchFamily="34" charset="0"/>
              </a:rPr>
              <a:t>Services non marchands</a:t>
            </a:r>
          </a:p>
        </p:txBody>
      </p:sp>
      <p:sp>
        <p:nvSpPr>
          <p:cNvPr id="110645" name="Line 63"/>
          <p:cNvSpPr>
            <a:spLocks noChangeShapeType="1"/>
          </p:cNvSpPr>
          <p:nvPr/>
        </p:nvSpPr>
        <p:spPr bwMode="auto">
          <a:xfrm>
            <a:off x="1763713" y="2708275"/>
            <a:ext cx="0" cy="720725"/>
          </a:xfrm>
          <a:prstGeom prst="line">
            <a:avLst/>
          </a:prstGeom>
          <a:noFill/>
          <a:ln w="25400">
            <a:solidFill>
              <a:srgbClr val="00FF00"/>
            </a:solidFill>
            <a:round/>
            <a:headEnd/>
            <a:tailEnd type="triangle" w="lg" len="lg"/>
          </a:ln>
        </p:spPr>
        <p:txBody>
          <a:bodyPr/>
          <a:lstStyle/>
          <a:p>
            <a:endParaRPr lang="fr-FR"/>
          </a:p>
        </p:txBody>
      </p:sp>
      <p:sp>
        <p:nvSpPr>
          <p:cNvPr id="110646" name="Text Box 64"/>
          <p:cNvSpPr txBox="1">
            <a:spLocks noChangeArrowheads="1"/>
          </p:cNvSpPr>
          <p:nvPr/>
        </p:nvSpPr>
        <p:spPr bwMode="auto">
          <a:xfrm>
            <a:off x="900113" y="2971800"/>
            <a:ext cx="874712" cy="457200"/>
          </a:xfrm>
          <a:prstGeom prst="rect">
            <a:avLst/>
          </a:prstGeom>
          <a:noFill/>
          <a:ln w="9525">
            <a:noFill/>
            <a:miter lim="800000"/>
            <a:headEnd/>
            <a:tailEnd/>
          </a:ln>
        </p:spPr>
        <p:txBody>
          <a:bodyPr wrap="none">
            <a:spAutoFit/>
          </a:bodyPr>
          <a:lstStyle/>
          <a:p>
            <a:r>
              <a:rPr lang="fr-FR" sz="1200">
                <a:latin typeface="Verdana" pitchFamily="34" charset="0"/>
              </a:rPr>
              <a:t>Dons et </a:t>
            </a:r>
          </a:p>
          <a:p>
            <a:r>
              <a:rPr lang="fr-FR" sz="1200">
                <a:latin typeface="Verdana" pitchFamily="34" charset="0"/>
              </a:rPr>
              <a:t>adhésions</a:t>
            </a:r>
          </a:p>
        </p:txBody>
      </p:sp>
      <p:sp>
        <p:nvSpPr>
          <p:cNvPr id="110647" name="Line 65"/>
          <p:cNvSpPr>
            <a:spLocks noChangeShapeType="1"/>
          </p:cNvSpPr>
          <p:nvPr/>
        </p:nvSpPr>
        <p:spPr bwMode="auto">
          <a:xfrm flipH="1" flipV="1">
            <a:off x="1692275" y="4005263"/>
            <a:ext cx="0" cy="288925"/>
          </a:xfrm>
          <a:prstGeom prst="line">
            <a:avLst/>
          </a:prstGeom>
          <a:noFill/>
          <a:ln w="25400">
            <a:solidFill>
              <a:srgbClr val="FF0000"/>
            </a:solidFill>
            <a:round/>
            <a:headEnd/>
            <a:tailEnd type="triangle" w="lg" len="lg"/>
          </a:ln>
        </p:spPr>
        <p:txBody>
          <a:bodyPr/>
          <a:lstStyle/>
          <a:p>
            <a:endParaRPr lang="fr-FR"/>
          </a:p>
        </p:txBody>
      </p:sp>
      <p:sp>
        <p:nvSpPr>
          <p:cNvPr id="110648" name="Text Box 69"/>
          <p:cNvSpPr txBox="1">
            <a:spLocks noChangeArrowheads="1"/>
          </p:cNvSpPr>
          <p:nvPr/>
        </p:nvSpPr>
        <p:spPr bwMode="auto">
          <a:xfrm>
            <a:off x="1979613" y="3644900"/>
            <a:ext cx="1019175" cy="274638"/>
          </a:xfrm>
          <a:prstGeom prst="rect">
            <a:avLst/>
          </a:prstGeom>
          <a:noFill/>
          <a:ln w="9525">
            <a:noFill/>
            <a:miter lim="800000"/>
            <a:headEnd/>
            <a:tailEnd/>
          </a:ln>
        </p:spPr>
        <p:txBody>
          <a:bodyPr wrap="none">
            <a:spAutoFit/>
          </a:bodyPr>
          <a:lstStyle/>
          <a:p>
            <a:r>
              <a:rPr lang="fr-FR" sz="1200">
                <a:latin typeface="Verdana" pitchFamily="34" charset="0"/>
              </a:rPr>
              <a:t>Subventions</a:t>
            </a:r>
          </a:p>
        </p:txBody>
      </p:sp>
      <p:sp>
        <p:nvSpPr>
          <p:cNvPr id="110649" name="Line 71"/>
          <p:cNvSpPr>
            <a:spLocks noChangeShapeType="1"/>
          </p:cNvSpPr>
          <p:nvPr/>
        </p:nvSpPr>
        <p:spPr bwMode="auto">
          <a:xfrm flipV="1">
            <a:off x="900113" y="2708275"/>
            <a:ext cx="0" cy="2520950"/>
          </a:xfrm>
          <a:prstGeom prst="line">
            <a:avLst/>
          </a:prstGeom>
          <a:noFill/>
          <a:ln w="25400">
            <a:solidFill>
              <a:srgbClr val="00FF00"/>
            </a:solidFill>
            <a:round/>
            <a:headEnd/>
            <a:tailEnd type="none" w="lg" len="lg"/>
          </a:ln>
        </p:spPr>
        <p:txBody>
          <a:bodyPr/>
          <a:lstStyle/>
          <a:p>
            <a:endParaRPr lang="fr-FR"/>
          </a:p>
        </p:txBody>
      </p:sp>
      <p:sp>
        <p:nvSpPr>
          <p:cNvPr id="110650" name="Line 72"/>
          <p:cNvSpPr>
            <a:spLocks noChangeShapeType="1"/>
          </p:cNvSpPr>
          <p:nvPr/>
        </p:nvSpPr>
        <p:spPr bwMode="auto">
          <a:xfrm>
            <a:off x="900113" y="5229225"/>
            <a:ext cx="1008062" cy="0"/>
          </a:xfrm>
          <a:prstGeom prst="line">
            <a:avLst/>
          </a:prstGeom>
          <a:noFill/>
          <a:ln w="25400">
            <a:solidFill>
              <a:srgbClr val="00FF00"/>
            </a:solidFill>
            <a:round/>
            <a:headEnd/>
            <a:tailEnd type="triangle" w="lg" len="lg"/>
          </a:ln>
        </p:spPr>
        <p:txBody>
          <a:bodyPr/>
          <a:lstStyle/>
          <a:p>
            <a:endParaRPr lang="fr-FR"/>
          </a:p>
        </p:txBody>
      </p:sp>
      <p:sp>
        <p:nvSpPr>
          <p:cNvPr id="110651" name="Line 74"/>
          <p:cNvSpPr>
            <a:spLocks noChangeShapeType="1"/>
          </p:cNvSpPr>
          <p:nvPr/>
        </p:nvSpPr>
        <p:spPr bwMode="auto">
          <a:xfrm>
            <a:off x="250825" y="6453188"/>
            <a:ext cx="5761038" cy="0"/>
          </a:xfrm>
          <a:prstGeom prst="line">
            <a:avLst/>
          </a:prstGeom>
          <a:noFill/>
          <a:ln w="25400">
            <a:solidFill>
              <a:srgbClr val="00FF00"/>
            </a:solidFill>
            <a:round/>
            <a:headEnd/>
            <a:tailEnd type="triangle" w="lg" len="lg"/>
          </a:ln>
        </p:spPr>
        <p:txBody>
          <a:bodyPr/>
          <a:lstStyle/>
          <a:p>
            <a:endParaRPr lang="fr-FR"/>
          </a:p>
        </p:txBody>
      </p:sp>
      <p:sp>
        <p:nvSpPr>
          <p:cNvPr id="110652" name="Line 75"/>
          <p:cNvSpPr>
            <a:spLocks noChangeShapeType="1"/>
          </p:cNvSpPr>
          <p:nvPr/>
        </p:nvSpPr>
        <p:spPr bwMode="auto">
          <a:xfrm flipH="1">
            <a:off x="3563938" y="5013325"/>
            <a:ext cx="4608512" cy="0"/>
          </a:xfrm>
          <a:prstGeom prst="line">
            <a:avLst/>
          </a:prstGeom>
          <a:noFill/>
          <a:ln w="25400">
            <a:solidFill>
              <a:srgbClr val="00FF00"/>
            </a:solidFill>
            <a:round/>
            <a:headEnd/>
            <a:tailEnd type="triangle" w="lg" len="lg"/>
          </a:ln>
        </p:spPr>
        <p:txBody>
          <a:bodyPr/>
          <a:lstStyle/>
          <a:p>
            <a:endParaRPr lang="fr-FR"/>
          </a:p>
        </p:txBody>
      </p:sp>
      <p:sp>
        <p:nvSpPr>
          <p:cNvPr id="110653" name="Line 76"/>
          <p:cNvSpPr>
            <a:spLocks noChangeShapeType="1"/>
          </p:cNvSpPr>
          <p:nvPr/>
        </p:nvSpPr>
        <p:spPr bwMode="auto">
          <a:xfrm>
            <a:off x="7380288" y="6092825"/>
            <a:ext cx="1368425" cy="0"/>
          </a:xfrm>
          <a:prstGeom prst="line">
            <a:avLst/>
          </a:prstGeom>
          <a:noFill/>
          <a:ln w="25400">
            <a:solidFill>
              <a:srgbClr val="00FF00"/>
            </a:solidFill>
            <a:round/>
            <a:headEnd/>
            <a:tailEnd type="none" w="lg" len="lg"/>
          </a:ln>
        </p:spPr>
        <p:txBody>
          <a:bodyPr/>
          <a:lstStyle/>
          <a:p>
            <a:endParaRPr lang="fr-FR"/>
          </a:p>
        </p:txBody>
      </p:sp>
      <p:sp>
        <p:nvSpPr>
          <p:cNvPr id="110654" name="Text Box 78"/>
          <p:cNvSpPr txBox="1">
            <a:spLocks noChangeArrowheads="1"/>
          </p:cNvSpPr>
          <p:nvPr/>
        </p:nvSpPr>
        <p:spPr bwMode="auto">
          <a:xfrm>
            <a:off x="1908175" y="4365625"/>
            <a:ext cx="935038" cy="639763"/>
          </a:xfrm>
          <a:prstGeom prst="rect">
            <a:avLst/>
          </a:prstGeom>
          <a:noFill/>
          <a:ln w="9525">
            <a:noFill/>
            <a:miter lim="800000"/>
            <a:headEnd/>
            <a:tailEnd/>
          </a:ln>
        </p:spPr>
        <p:txBody>
          <a:bodyPr>
            <a:spAutoFit/>
          </a:bodyPr>
          <a:lstStyle/>
          <a:p>
            <a:r>
              <a:rPr lang="fr-FR" sz="1200">
                <a:latin typeface="Verdana" pitchFamily="34" charset="0"/>
              </a:rPr>
              <a:t>Services </a:t>
            </a:r>
          </a:p>
          <a:p>
            <a:r>
              <a:rPr lang="fr-FR" sz="1200">
                <a:latin typeface="Verdana" pitchFamily="34" charset="0"/>
              </a:rPr>
              <a:t>Non </a:t>
            </a:r>
          </a:p>
          <a:p>
            <a:r>
              <a:rPr lang="fr-FR" sz="1200">
                <a:latin typeface="Verdana" pitchFamily="34" charset="0"/>
              </a:rPr>
              <a:t>marchands</a:t>
            </a:r>
          </a:p>
        </p:txBody>
      </p:sp>
      <p:sp>
        <p:nvSpPr>
          <p:cNvPr id="110655" name="Rectangle 79"/>
          <p:cNvSpPr>
            <a:spLocks noChangeArrowheads="1"/>
          </p:cNvSpPr>
          <p:nvPr/>
        </p:nvSpPr>
        <p:spPr bwMode="auto">
          <a:xfrm>
            <a:off x="3492500" y="2060575"/>
            <a:ext cx="2232025" cy="649288"/>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du travail</a:t>
            </a:r>
          </a:p>
        </p:txBody>
      </p:sp>
      <p:sp>
        <p:nvSpPr>
          <p:cNvPr id="110656" name="Rectangle 80"/>
          <p:cNvSpPr>
            <a:spLocks noChangeArrowheads="1"/>
          </p:cNvSpPr>
          <p:nvPr/>
        </p:nvSpPr>
        <p:spPr bwMode="auto">
          <a:xfrm>
            <a:off x="0" y="2060575"/>
            <a:ext cx="2411413" cy="649288"/>
          </a:xfrm>
          <a:prstGeom prst="rect">
            <a:avLst/>
          </a:prstGeom>
          <a:solidFill>
            <a:srgbClr val="AAA0F0"/>
          </a:solidFill>
          <a:ln w="9525">
            <a:solidFill>
              <a:schemeClr val="tx1"/>
            </a:solidFill>
            <a:miter lim="800000"/>
            <a:headEnd/>
            <a:tailEnd/>
          </a:ln>
        </p:spPr>
        <p:txBody>
          <a:bodyPr wrap="none" anchor="ctr"/>
          <a:lstStyle/>
          <a:p>
            <a:pPr algn="ctr"/>
            <a:r>
              <a:rPr lang="fr-FR" b="1">
                <a:latin typeface="Verdana" pitchFamily="34" charset="0"/>
              </a:rPr>
              <a:t>Ménages</a:t>
            </a:r>
          </a:p>
        </p:txBody>
      </p:sp>
      <p:sp>
        <p:nvSpPr>
          <p:cNvPr id="110657" name="Line 82"/>
          <p:cNvSpPr>
            <a:spLocks noChangeShapeType="1"/>
          </p:cNvSpPr>
          <p:nvPr/>
        </p:nvSpPr>
        <p:spPr bwMode="auto">
          <a:xfrm flipV="1">
            <a:off x="2411413" y="2420938"/>
            <a:ext cx="1081087" cy="0"/>
          </a:xfrm>
          <a:prstGeom prst="line">
            <a:avLst/>
          </a:prstGeom>
          <a:noFill/>
          <a:ln w="25400">
            <a:solidFill>
              <a:srgbClr val="FF0000"/>
            </a:solidFill>
            <a:round/>
            <a:headEnd/>
            <a:tailEnd type="triangle" w="lg" len="lg"/>
          </a:ln>
        </p:spPr>
        <p:txBody>
          <a:bodyPr/>
          <a:lstStyle/>
          <a:p>
            <a:endParaRPr lang="fr-FR"/>
          </a:p>
        </p:txBody>
      </p:sp>
      <p:sp>
        <p:nvSpPr>
          <p:cNvPr id="110658" name="Line 83"/>
          <p:cNvSpPr>
            <a:spLocks noChangeShapeType="1"/>
          </p:cNvSpPr>
          <p:nvPr/>
        </p:nvSpPr>
        <p:spPr bwMode="auto">
          <a:xfrm flipH="1">
            <a:off x="2411413" y="2708275"/>
            <a:ext cx="1081087" cy="0"/>
          </a:xfrm>
          <a:prstGeom prst="line">
            <a:avLst/>
          </a:prstGeom>
          <a:noFill/>
          <a:ln w="25400">
            <a:solidFill>
              <a:srgbClr val="00FF00"/>
            </a:solidFill>
            <a:round/>
            <a:headEnd/>
            <a:tailEnd type="triangle" w="lg" len="lg"/>
          </a:ln>
        </p:spPr>
        <p:txBody>
          <a:bodyPr/>
          <a:lstStyle/>
          <a:p>
            <a:endParaRPr lang="fr-FR"/>
          </a:p>
        </p:txBody>
      </p:sp>
      <p:sp>
        <p:nvSpPr>
          <p:cNvPr id="110659" name="Text Box 84"/>
          <p:cNvSpPr txBox="1">
            <a:spLocks noChangeArrowheads="1"/>
          </p:cNvSpPr>
          <p:nvPr/>
        </p:nvSpPr>
        <p:spPr bwMode="auto">
          <a:xfrm>
            <a:off x="2555875" y="2133600"/>
            <a:ext cx="639763" cy="274638"/>
          </a:xfrm>
          <a:prstGeom prst="rect">
            <a:avLst/>
          </a:prstGeom>
          <a:noFill/>
          <a:ln w="9525">
            <a:noFill/>
            <a:miter lim="800000"/>
            <a:headEnd/>
            <a:tailEnd/>
          </a:ln>
        </p:spPr>
        <p:txBody>
          <a:bodyPr wrap="none">
            <a:spAutoFit/>
          </a:bodyPr>
          <a:lstStyle/>
          <a:p>
            <a:r>
              <a:rPr lang="fr-FR" sz="1200">
                <a:latin typeface="Verdana" pitchFamily="34" charset="0"/>
              </a:rPr>
              <a:t>Travail</a:t>
            </a:r>
          </a:p>
        </p:txBody>
      </p:sp>
      <p:sp>
        <p:nvSpPr>
          <p:cNvPr id="110660" name="Text Box 85"/>
          <p:cNvSpPr txBox="1">
            <a:spLocks noChangeArrowheads="1"/>
          </p:cNvSpPr>
          <p:nvPr/>
        </p:nvSpPr>
        <p:spPr bwMode="auto">
          <a:xfrm>
            <a:off x="2555875" y="2420938"/>
            <a:ext cx="731838" cy="274637"/>
          </a:xfrm>
          <a:prstGeom prst="rect">
            <a:avLst/>
          </a:prstGeom>
          <a:noFill/>
          <a:ln w="9525">
            <a:noFill/>
            <a:miter lim="800000"/>
            <a:headEnd/>
            <a:tailEnd/>
          </a:ln>
        </p:spPr>
        <p:txBody>
          <a:bodyPr wrap="none">
            <a:spAutoFit/>
          </a:bodyPr>
          <a:lstStyle/>
          <a:p>
            <a:r>
              <a:rPr lang="fr-FR" sz="1200">
                <a:latin typeface="Verdana" pitchFamily="34" charset="0"/>
              </a:rPr>
              <a:t>Salaires</a:t>
            </a:r>
          </a:p>
        </p:txBody>
      </p:sp>
      <p:sp>
        <p:nvSpPr>
          <p:cNvPr id="110661" name="Text Box 86"/>
          <p:cNvSpPr txBox="1">
            <a:spLocks noChangeArrowheads="1"/>
          </p:cNvSpPr>
          <p:nvPr/>
        </p:nvSpPr>
        <p:spPr bwMode="auto">
          <a:xfrm>
            <a:off x="395288" y="765175"/>
            <a:ext cx="2108200" cy="274638"/>
          </a:xfrm>
          <a:prstGeom prst="rect">
            <a:avLst/>
          </a:prstGeom>
          <a:noFill/>
          <a:ln w="9525">
            <a:noFill/>
            <a:miter lim="800000"/>
            <a:headEnd/>
            <a:tailEnd/>
          </a:ln>
        </p:spPr>
        <p:txBody>
          <a:bodyPr wrap="none">
            <a:spAutoFit/>
          </a:bodyPr>
          <a:lstStyle/>
          <a:p>
            <a:r>
              <a:rPr lang="fr-FR" sz="1200">
                <a:latin typeface="Verdana" pitchFamily="34" charset="0"/>
              </a:rPr>
              <a:t>Dépenses de consommation</a:t>
            </a:r>
          </a:p>
        </p:txBody>
      </p:sp>
      <p:sp>
        <p:nvSpPr>
          <p:cNvPr id="8280" name="Rectangle 88"/>
          <p:cNvSpPr>
            <a:spLocks noChangeArrowheads="1"/>
          </p:cNvSpPr>
          <p:nvPr/>
        </p:nvSpPr>
        <p:spPr bwMode="auto">
          <a:xfrm>
            <a:off x="5940424" y="404813"/>
            <a:ext cx="1774847" cy="366712"/>
          </a:xfrm>
          <a:prstGeom prst="rect">
            <a:avLst/>
          </a:prstGeom>
          <a:noFill/>
          <a:ln w="9525">
            <a:noFill/>
            <a:miter lim="800000"/>
            <a:headEnd/>
            <a:tailEnd/>
          </a:ln>
        </p:spPr>
        <p:txBody>
          <a:bodyPr wrap="square">
            <a:spAutoFit/>
          </a:bodyPr>
          <a:lstStyle/>
          <a:p>
            <a:r>
              <a:rPr lang="fr-FR" dirty="0">
                <a:latin typeface="Verdana" pitchFamily="34" charset="0"/>
              </a:rPr>
              <a:t>Exportations</a:t>
            </a:r>
          </a:p>
        </p:txBody>
      </p:sp>
      <p:sp>
        <p:nvSpPr>
          <p:cNvPr id="110663" name="Text Box 89"/>
          <p:cNvSpPr txBox="1">
            <a:spLocks noChangeArrowheads="1"/>
          </p:cNvSpPr>
          <p:nvPr/>
        </p:nvSpPr>
        <p:spPr bwMode="auto">
          <a:xfrm>
            <a:off x="5940425" y="2349500"/>
            <a:ext cx="731838" cy="274638"/>
          </a:xfrm>
          <a:prstGeom prst="rect">
            <a:avLst/>
          </a:prstGeom>
          <a:noFill/>
          <a:ln w="9525">
            <a:noFill/>
            <a:miter lim="800000"/>
            <a:headEnd/>
            <a:tailEnd/>
          </a:ln>
        </p:spPr>
        <p:txBody>
          <a:bodyPr wrap="none">
            <a:spAutoFit/>
          </a:bodyPr>
          <a:lstStyle/>
          <a:p>
            <a:r>
              <a:rPr lang="fr-FR" sz="1200">
                <a:latin typeface="Verdana" pitchFamily="34" charset="0"/>
              </a:rPr>
              <a:t>Salaires</a:t>
            </a:r>
          </a:p>
        </p:txBody>
      </p:sp>
      <p:sp>
        <p:nvSpPr>
          <p:cNvPr id="110664" name="Text Box 90"/>
          <p:cNvSpPr txBox="1">
            <a:spLocks noChangeArrowheads="1"/>
          </p:cNvSpPr>
          <p:nvPr/>
        </p:nvSpPr>
        <p:spPr bwMode="auto">
          <a:xfrm>
            <a:off x="5940425" y="2060575"/>
            <a:ext cx="639763" cy="274638"/>
          </a:xfrm>
          <a:prstGeom prst="rect">
            <a:avLst/>
          </a:prstGeom>
          <a:noFill/>
          <a:ln w="9525">
            <a:noFill/>
            <a:miter lim="800000"/>
            <a:headEnd/>
            <a:tailEnd/>
          </a:ln>
        </p:spPr>
        <p:txBody>
          <a:bodyPr wrap="none">
            <a:spAutoFit/>
          </a:bodyPr>
          <a:lstStyle/>
          <a:p>
            <a:r>
              <a:rPr lang="fr-FR" sz="1200">
                <a:latin typeface="Verdana" pitchFamily="34" charset="0"/>
              </a:rPr>
              <a:t>Travail</a:t>
            </a:r>
          </a:p>
        </p:txBody>
      </p:sp>
      <p:sp>
        <p:nvSpPr>
          <p:cNvPr id="110665" name="Rectangle 91"/>
          <p:cNvSpPr>
            <a:spLocks noChangeArrowheads="1"/>
          </p:cNvSpPr>
          <p:nvPr/>
        </p:nvSpPr>
        <p:spPr bwMode="auto">
          <a:xfrm>
            <a:off x="3429000" y="3103563"/>
            <a:ext cx="2222500" cy="649287"/>
          </a:xfrm>
          <a:prstGeom prst="rect">
            <a:avLst/>
          </a:prstGeom>
          <a:solidFill>
            <a:srgbClr val="F9FCB8"/>
          </a:solidFill>
          <a:ln w="9525">
            <a:solidFill>
              <a:schemeClr val="tx1"/>
            </a:solidFill>
            <a:miter lim="800000"/>
            <a:headEnd/>
            <a:tailEnd/>
          </a:ln>
        </p:spPr>
        <p:txBody>
          <a:bodyPr wrap="none" anchor="ctr"/>
          <a:lstStyle/>
          <a:p>
            <a:pPr algn="ctr"/>
            <a:r>
              <a:rPr lang="fr-FR" b="1">
                <a:latin typeface="Verdana" pitchFamily="34" charset="0"/>
              </a:rPr>
              <a:t>Marché des capitaux</a:t>
            </a:r>
          </a:p>
        </p:txBody>
      </p:sp>
      <p:sp>
        <p:nvSpPr>
          <p:cNvPr id="110666" name="Line 93"/>
          <p:cNvSpPr>
            <a:spLocks noChangeShapeType="1"/>
          </p:cNvSpPr>
          <p:nvPr/>
        </p:nvSpPr>
        <p:spPr bwMode="auto">
          <a:xfrm flipV="1">
            <a:off x="1692275" y="4292600"/>
            <a:ext cx="287338" cy="7938"/>
          </a:xfrm>
          <a:prstGeom prst="line">
            <a:avLst/>
          </a:prstGeom>
          <a:noFill/>
          <a:ln w="25400">
            <a:solidFill>
              <a:srgbClr val="FF0000"/>
            </a:solidFill>
            <a:round/>
            <a:headEnd/>
            <a:tailEnd type="none" w="lg" len="lg"/>
          </a:ln>
        </p:spPr>
        <p:txBody>
          <a:bodyPr/>
          <a:lstStyle/>
          <a:p>
            <a:endParaRPr lang="fr-FR"/>
          </a:p>
        </p:txBody>
      </p:sp>
      <p:sp>
        <p:nvSpPr>
          <p:cNvPr id="110667" name="Line 95"/>
          <p:cNvSpPr>
            <a:spLocks noChangeShapeType="1"/>
          </p:cNvSpPr>
          <p:nvPr/>
        </p:nvSpPr>
        <p:spPr bwMode="auto">
          <a:xfrm flipH="1" flipV="1">
            <a:off x="2195513" y="2708275"/>
            <a:ext cx="0" cy="720725"/>
          </a:xfrm>
          <a:prstGeom prst="line">
            <a:avLst/>
          </a:prstGeom>
          <a:noFill/>
          <a:ln w="25400">
            <a:solidFill>
              <a:srgbClr val="00FF00"/>
            </a:solidFill>
            <a:round/>
            <a:headEnd/>
            <a:tailEnd type="triangle" w="lg" len="lg"/>
          </a:ln>
        </p:spPr>
        <p:txBody>
          <a:bodyPr/>
          <a:lstStyle/>
          <a:p>
            <a:endParaRPr lang="fr-FR"/>
          </a:p>
        </p:txBody>
      </p:sp>
      <p:sp>
        <p:nvSpPr>
          <p:cNvPr id="110668" name="Line 96"/>
          <p:cNvSpPr>
            <a:spLocks noChangeShapeType="1"/>
          </p:cNvSpPr>
          <p:nvPr/>
        </p:nvSpPr>
        <p:spPr bwMode="auto">
          <a:xfrm flipV="1">
            <a:off x="2195513" y="3429000"/>
            <a:ext cx="1223962" cy="0"/>
          </a:xfrm>
          <a:prstGeom prst="line">
            <a:avLst/>
          </a:prstGeom>
          <a:noFill/>
          <a:ln w="25400">
            <a:solidFill>
              <a:srgbClr val="00FF00"/>
            </a:solidFill>
            <a:round/>
            <a:headEnd/>
            <a:tailEnd type="triangle" w="lg" len="lg"/>
          </a:ln>
        </p:spPr>
        <p:txBody>
          <a:bodyPr/>
          <a:lstStyle/>
          <a:p>
            <a:endParaRPr lang="fr-FR"/>
          </a:p>
        </p:txBody>
      </p:sp>
      <p:sp>
        <p:nvSpPr>
          <p:cNvPr id="110669" name="Text Box 97"/>
          <p:cNvSpPr txBox="1">
            <a:spLocks noChangeArrowheads="1"/>
          </p:cNvSpPr>
          <p:nvPr/>
        </p:nvSpPr>
        <p:spPr bwMode="auto">
          <a:xfrm>
            <a:off x="2195513" y="2971800"/>
            <a:ext cx="1352550" cy="457200"/>
          </a:xfrm>
          <a:prstGeom prst="rect">
            <a:avLst/>
          </a:prstGeom>
          <a:noFill/>
          <a:ln w="9525">
            <a:noFill/>
            <a:miter lim="800000"/>
            <a:headEnd/>
            <a:tailEnd/>
          </a:ln>
        </p:spPr>
        <p:txBody>
          <a:bodyPr wrap="none">
            <a:spAutoFit/>
          </a:bodyPr>
          <a:lstStyle/>
          <a:p>
            <a:r>
              <a:rPr lang="fr-FR" sz="1200">
                <a:latin typeface="Verdana" pitchFamily="34" charset="0"/>
              </a:rPr>
              <a:t>Achats et ventes </a:t>
            </a:r>
          </a:p>
          <a:p>
            <a:r>
              <a:rPr lang="fr-FR" sz="1200">
                <a:latin typeface="Verdana" pitchFamily="34" charset="0"/>
              </a:rPr>
              <a:t>de titres</a:t>
            </a:r>
          </a:p>
        </p:txBody>
      </p:sp>
      <p:sp>
        <p:nvSpPr>
          <p:cNvPr id="110670" name="Line 98"/>
          <p:cNvSpPr>
            <a:spLocks noChangeShapeType="1"/>
          </p:cNvSpPr>
          <p:nvPr/>
        </p:nvSpPr>
        <p:spPr bwMode="auto">
          <a:xfrm flipH="1" flipV="1">
            <a:off x="7164388" y="2708275"/>
            <a:ext cx="0" cy="720725"/>
          </a:xfrm>
          <a:prstGeom prst="line">
            <a:avLst/>
          </a:prstGeom>
          <a:noFill/>
          <a:ln w="25400">
            <a:solidFill>
              <a:srgbClr val="00FF00"/>
            </a:solidFill>
            <a:round/>
            <a:headEnd/>
            <a:tailEnd type="triangle" w="lg" len="lg"/>
          </a:ln>
        </p:spPr>
        <p:txBody>
          <a:bodyPr/>
          <a:lstStyle/>
          <a:p>
            <a:endParaRPr lang="fr-FR"/>
          </a:p>
        </p:txBody>
      </p:sp>
      <p:sp>
        <p:nvSpPr>
          <p:cNvPr id="110671" name="Line 99"/>
          <p:cNvSpPr>
            <a:spLocks noChangeShapeType="1"/>
          </p:cNvSpPr>
          <p:nvPr/>
        </p:nvSpPr>
        <p:spPr bwMode="auto">
          <a:xfrm flipH="1">
            <a:off x="5651500" y="3429000"/>
            <a:ext cx="1512888" cy="0"/>
          </a:xfrm>
          <a:prstGeom prst="line">
            <a:avLst/>
          </a:prstGeom>
          <a:noFill/>
          <a:ln w="25400">
            <a:solidFill>
              <a:srgbClr val="00FF00"/>
            </a:solidFill>
            <a:round/>
            <a:headEnd/>
            <a:tailEnd type="triangle" w="lg" len="lg"/>
          </a:ln>
        </p:spPr>
        <p:txBody>
          <a:bodyPr/>
          <a:lstStyle/>
          <a:p>
            <a:endParaRPr lang="fr-FR"/>
          </a:p>
        </p:txBody>
      </p:sp>
      <p:sp>
        <p:nvSpPr>
          <p:cNvPr id="110672" name="Text Box 100"/>
          <p:cNvSpPr txBox="1">
            <a:spLocks noChangeArrowheads="1"/>
          </p:cNvSpPr>
          <p:nvPr/>
        </p:nvSpPr>
        <p:spPr bwMode="auto">
          <a:xfrm>
            <a:off x="5795963" y="2971800"/>
            <a:ext cx="1352550" cy="457200"/>
          </a:xfrm>
          <a:prstGeom prst="rect">
            <a:avLst/>
          </a:prstGeom>
          <a:noFill/>
          <a:ln w="9525">
            <a:noFill/>
            <a:miter lim="800000"/>
            <a:headEnd/>
            <a:tailEnd/>
          </a:ln>
        </p:spPr>
        <p:txBody>
          <a:bodyPr wrap="none">
            <a:spAutoFit/>
          </a:bodyPr>
          <a:lstStyle/>
          <a:p>
            <a:r>
              <a:rPr lang="fr-FR" sz="1200">
                <a:latin typeface="Verdana" pitchFamily="34" charset="0"/>
              </a:rPr>
              <a:t>Achats et ventes </a:t>
            </a:r>
          </a:p>
          <a:p>
            <a:r>
              <a:rPr lang="fr-FR" sz="1200">
                <a:latin typeface="Verdana" pitchFamily="34" charset="0"/>
              </a:rPr>
              <a:t>de titres</a:t>
            </a:r>
          </a:p>
        </p:txBody>
      </p:sp>
      <p:sp>
        <p:nvSpPr>
          <p:cNvPr id="110673" name="Line 101"/>
          <p:cNvSpPr>
            <a:spLocks noChangeShapeType="1"/>
          </p:cNvSpPr>
          <p:nvPr/>
        </p:nvSpPr>
        <p:spPr bwMode="auto">
          <a:xfrm flipH="1">
            <a:off x="5724525" y="1484313"/>
            <a:ext cx="2879725" cy="0"/>
          </a:xfrm>
          <a:prstGeom prst="line">
            <a:avLst/>
          </a:prstGeom>
          <a:noFill/>
          <a:ln w="25400">
            <a:solidFill>
              <a:srgbClr val="00FF00"/>
            </a:solidFill>
            <a:round/>
            <a:headEnd/>
            <a:tailEnd type="triangle" w="lg" len="lg"/>
          </a:ln>
        </p:spPr>
        <p:txBody>
          <a:bodyPr/>
          <a:lstStyle/>
          <a:p>
            <a:endParaRPr lang="fr-FR"/>
          </a:p>
        </p:txBody>
      </p:sp>
      <p:sp>
        <p:nvSpPr>
          <p:cNvPr id="110674" name="Line 102"/>
          <p:cNvSpPr>
            <a:spLocks noChangeShapeType="1"/>
          </p:cNvSpPr>
          <p:nvPr/>
        </p:nvSpPr>
        <p:spPr bwMode="auto">
          <a:xfrm flipV="1">
            <a:off x="8604250" y="1484313"/>
            <a:ext cx="0" cy="576262"/>
          </a:xfrm>
          <a:prstGeom prst="line">
            <a:avLst/>
          </a:prstGeom>
          <a:noFill/>
          <a:ln w="25400">
            <a:solidFill>
              <a:srgbClr val="00FF00"/>
            </a:solidFill>
            <a:round/>
            <a:headEnd/>
            <a:tailEnd type="none" w="lg" len="lg"/>
          </a:ln>
        </p:spPr>
        <p:txBody>
          <a:bodyPr/>
          <a:lstStyle/>
          <a:p>
            <a:endParaRPr lang="fr-FR"/>
          </a:p>
        </p:txBody>
      </p:sp>
      <p:sp>
        <p:nvSpPr>
          <p:cNvPr id="110675" name="Text Box 103"/>
          <p:cNvSpPr txBox="1">
            <a:spLocks noChangeArrowheads="1"/>
          </p:cNvSpPr>
          <p:nvPr/>
        </p:nvSpPr>
        <p:spPr bwMode="auto">
          <a:xfrm>
            <a:off x="6084888" y="1052513"/>
            <a:ext cx="2303462" cy="457200"/>
          </a:xfrm>
          <a:prstGeom prst="rect">
            <a:avLst/>
          </a:prstGeom>
          <a:noFill/>
          <a:ln w="9525">
            <a:noFill/>
            <a:miter lim="800000"/>
            <a:headEnd/>
            <a:tailEnd/>
          </a:ln>
        </p:spPr>
        <p:txBody>
          <a:bodyPr wrap="none">
            <a:spAutoFit/>
          </a:bodyPr>
          <a:lstStyle/>
          <a:p>
            <a:r>
              <a:rPr lang="fr-FR" sz="1200">
                <a:latin typeface="Verdana" pitchFamily="34" charset="0"/>
              </a:rPr>
              <a:t>Achats de biens intermédiaires </a:t>
            </a:r>
          </a:p>
          <a:p>
            <a:r>
              <a:rPr lang="fr-FR" sz="1200">
                <a:latin typeface="Verdana" pitchFamily="34" charset="0"/>
              </a:rPr>
              <a:t>et d’équipement</a:t>
            </a:r>
          </a:p>
        </p:txBody>
      </p:sp>
      <p:sp>
        <p:nvSpPr>
          <p:cNvPr id="110676" name="Line 106"/>
          <p:cNvSpPr>
            <a:spLocks noChangeShapeType="1"/>
          </p:cNvSpPr>
          <p:nvPr/>
        </p:nvSpPr>
        <p:spPr bwMode="auto">
          <a:xfrm flipV="1">
            <a:off x="3059113" y="4149725"/>
            <a:ext cx="0" cy="862013"/>
          </a:xfrm>
          <a:prstGeom prst="line">
            <a:avLst/>
          </a:prstGeom>
          <a:noFill/>
          <a:ln w="25400">
            <a:solidFill>
              <a:srgbClr val="00FF00"/>
            </a:solidFill>
            <a:round/>
            <a:headEnd type="triangle" w="lg" len="lg"/>
            <a:tailEnd type="none" w="lg" len="lg"/>
          </a:ln>
        </p:spPr>
        <p:txBody>
          <a:bodyPr/>
          <a:lstStyle/>
          <a:p>
            <a:endParaRPr lang="fr-FR"/>
          </a:p>
        </p:txBody>
      </p:sp>
      <p:sp>
        <p:nvSpPr>
          <p:cNvPr id="110677" name="Line 107"/>
          <p:cNvSpPr>
            <a:spLocks noChangeShapeType="1"/>
          </p:cNvSpPr>
          <p:nvPr/>
        </p:nvSpPr>
        <p:spPr bwMode="auto">
          <a:xfrm flipH="1" flipV="1">
            <a:off x="3059113" y="4149725"/>
            <a:ext cx="1873250" cy="0"/>
          </a:xfrm>
          <a:prstGeom prst="line">
            <a:avLst/>
          </a:prstGeom>
          <a:noFill/>
          <a:ln w="25400">
            <a:solidFill>
              <a:srgbClr val="00FF00"/>
            </a:solidFill>
            <a:round/>
            <a:headEnd/>
            <a:tailEnd type="none" w="lg" len="lg"/>
          </a:ln>
        </p:spPr>
        <p:txBody>
          <a:bodyPr/>
          <a:lstStyle/>
          <a:p>
            <a:endParaRPr lang="fr-FR"/>
          </a:p>
        </p:txBody>
      </p:sp>
      <p:sp>
        <p:nvSpPr>
          <p:cNvPr id="110678" name="Line 108"/>
          <p:cNvSpPr>
            <a:spLocks noChangeShapeType="1"/>
          </p:cNvSpPr>
          <p:nvPr/>
        </p:nvSpPr>
        <p:spPr bwMode="auto">
          <a:xfrm flipH="1" flipV="1">
            <a:off x="4932363" y="3789363"/>
            <a:ext cx="0" cy="360362"/>
          </a:xfrm>
          <a:prstGeom prst="line">
            <a:avLst/>
          </a:prstGeom>
          <a:noFill/>
          <a:ln w="25400">
            <a:solidFill>
              <a:srgbClr val="00FF00"/>
            </a:solidFill>
            <a:round/>
            <a:headEnd/>
            <a:tailEnd type="none" w="lg" len="lg"/>
          </a:ln>
        </p:spPr>
        <p:txBody>
          <a:bodyPr/>
          <a:lstStyle/>
          <a:p>
            <a:endParaRPr lang="fr-FR"/>
          </a:p>
        </p:txBody>
      </p:sp>
      <p:sp>
        <p:nvSpPr>
          <p:cNvPr id="110679" name="Text Box 109"/>
          <p:cNvSpPr txBox="1">
            <a:spLocks noChangeArrowheads="1"/>
          </p:cNvSpPr>
          <p:nvPr/>
        </p:nvSpPr>
        <p:spPr bwMode="auto">
          <a:xfrm>
            <a:off x="3132138" y="3860800"/>
            <a:ext cx="1755775" cy="274638"/>
          </a:xfrm>
          <a:prstGeom prst="rect">
            <a:avLst/>
          </a:prstGeom>
          <a:noFill/>
          <a:ln w="9525">
            <a:noFill/>
            <a:miter lim="800000"/>
            <a:headEnd/>
            <a:tailEnd/>
          </a:ln>
        </p:spPr>
        <p:txBody>
          <a:bodyPr wrap="none">
            <a:spAutoFit/>
          </a:bodyPr>
          <a:lstStyle/>
          <a:p>
            <a:r>
              <a:rPr lang="fr-FR" sz="1200">
                <a:latin typeface="Verdana" pitchFamily="34" charset="0"/>
              </a:rPr>
              <a:t>Ventes de titres publics</a:t>
            </a:r>
          </a:p>
        </p:txBody>
      </p:sp>
      <p:sp>
        <p:nvSpPr>
          <p:cNvPr id="110680" name="Text Box 110"/>
          <p:cNvSpPr txBox="1">
            <a:spLocks noChangeArrowheads="1"/>
          </p:cNvSpPr>
          <p:nvPr/>
        </p:nvSpPr>
        <p:spPr bwMode="auto">
          <a:xfrm>
            <a:off x="1979613" y="3644900"/>
            <a:ext cx="1019175" cy="274638"/>
          </a:xfrm>
          <a:prstGeom prst="rect">
            <a:avLst/>
          </a:prstGeom>
          <a:noFill/>
          <a:ln w="9525">
            <a:noFill/>
            <a:miter lim="800000"/>
            <a:headEnd/>
            <a:tailEnd/>
          </a:ln>
        </p:spPr>
        <p:txBody>
          <a:bodyPr wrap="none">
            <a:spAutoFit/>
          </a:bodyPr>
          <a:lstStyle/>
          <a:p>
            <a:r>
              <a:rPr lang="fr-FR" sz="1200">
                <a:latin typeface="Verdana" pitchFamily="34" charset="0"/>
              </a:rPr>
              <a:t>Subventions</a:t>
            </a:r>
          </a:p>
        </p:txBody>
      </p:sp>
      <p:sp>
        <p:nvSpPr>
          <p:cNvPr id="110681" name="Line 111"/>
          <p:cNvSpPr>
            <a:spLocks noChangeShapeType="1"/>
          </p:cNvSpPr>
          <p:nvPr/>
        </p:nvSpPr>
        <p:spPr bwMode="auto">
          <a:xfrm flipV="1">
            <a:off x="2771775" y="3933825"/>
            <a:ext cx="0" cy="1079500"/>
          </a:xfrm>
          <a:prstGeom prst="line">
            <a:avLst/>
          </a:prstGeom>
          <a:noFill/>
          <a:ln w="25400">
            <a:solidFill>
              <a:srgbClr val="00FF00"/>
            </a:solidFill>
            <a:round/>
            <a:headEnd/>
            <a:tailEnd type="none" w="lg" len="lg"/>
          </a:ln>
        </p:spPr>
        <p:txBody>
          <a:bodyPr/>
          <a:lstStyle/>
          <a:p>
            <a:endParaRPr lang="fr-FR"/>
          </a:p>
        </p:txBody>
      </p:sp>
      <p:sp>
        <p:nvSpPr>
          <p:cNvPr id="110682" name="Text Box 112"/>
          <p:cNvSpPr txBox="1">
            <a:spLocks noChangeArrowheads="1"/>
          </p:cNvSpPr>
          <p:nvPr/>
        </p:nvSpPr>
        <p:spPr bwMode="auto">
          <a:xfrm>
            <a:off x="2771775" y="3429000"/>
            <a:ext cx="692150" cy="274638"/>
          </a:xfrm>
          <a:prstGeom prst="rect">
            <a:avLst/>
          </a:prstGeom>
          <a:noFill/>
          <a:ln w="9525">
            <a:noFill/>
            <a:miter lim="800000"/>
            <a:headEnd/>
            <a:tailEnd/>
          </a:ln>
        </p:spPr>
        <p:txBody>
          <a:bodyPr wrap="none">
            <a:spAutoFit/>
          </a:bodyPr>
          <a:lstStyle/>
          <a:p>
            <a:r>
              <a:rPr lang="fr-FR" sz="1200">
                <a:latin typeface="Verdana" pitchFamily="34" charset="0"/>
              </a:rPr>
              <a:t>Intérêts</a:t>
            </a:r>
          </a:p>
        </p:txBody>
      </p:sp>
      <p:sp>
        <p:nvSpPr>
          <p:cNvPr id="110683" name="Line 113"/>
          <p:cNvSpPr>
            <a:spLocks noChangeShapeType="1"/>
          </p:cNvSpPr>
          <p:nvPr/>
        </p:nvSpPr>
        <p:spPr bwMode="auto">
          <a:xfrm flipH="1">
            <a:off x="2843213" y="3716338"/>
            <a:ext cx="0" cy="1296987"/>
          </a:xfrm>
          <a:prstGeom prst="line">
            <a:avLst/>
          </a:prstGeom>
          <a:noFill/>
          <a:ln w="25400">
            <a:solidFill>
              <a:srgbClr val="00FF00"/>
            </a:solidFill>
            <a:round/>
            <a:headEnd/>
            <a:tailEnd type="none" w="lg" len="lg"/>
          </a:ln>
        </p:spPr>
        <p:txBody>
          <a:bodyPr/>
          <a:lstStyle/>
          <a:p>
            <a:endParaRPr lang="fr-FR"/>
          </a:p>
        </p:txBody>
      </p:sp>
      <p:sp>
        <p:nvSpPr>
          <p:cNvPr id="110684" name="Line 114"/>
          <p:cNvSpPr>
            <a:spLocks noChangeShapeType="1"/>
          </p:cNvSpPr>
          <p:nvPr/>
        </p:nvSpPr>
        <p:spPr bwMode="auto">
          <a:xfrm flipV="1">
            <a:off x="2843213" y="3716338"/>
            <a:ext cx="576262" cy="0"/>
          </a:xfrm>
          <a:prstGeom prst="line">
            <a:avLst/>
          </a:prstGeom>
          <a:noFill/>
          <a:ln w="25400">
            <a:solidFill>
              <a:srgbClr val="00FF00"/>
            </a:solidFill>
            <a:round/>
            <a:headEnd/>
            <a:tailEnd type="triangle" w="lg" len="lg"/>
          </a:ln>
        </p:spPr>
        <p:txBody>
          <a:bodyPr/>
          <a:lstStyle/>
          <a:p>
            <a:endParaRPr lang="fr-FR"/>
          </a:p>
        </p:txBody>
      </p:sp>
      <p:sp>
        <p:nvSpPr>
          <p:cNvPr id="110685" name="Line 115"/>
          <p:cNvSpPr>
            <a:spLocks noChangeShapeType="1"/>
          </p:cNvSpPr>
          <p:nvPr/>
        </p:nvSpPr>
        <p:spPr bwMode="auto">
          <a:xfrm flipH="1" flipV="1">
            <a:off x="1908175" y="3933825"/>
            <a:ext cx="863600" cy="0"/>
          </a:xfrm>
          <a:prstGeom prst="line">
            <a:avLst/>
          </a:prstGeom>
          <a:noFill/>
          <a:ln w="25400">
            <a:solidFill>
              <a:srgbClr val="00FF00"/>
            </a:solidFill>
            <a:round/>
            <a:headEnd/>
            <a:tailEnd type="triangle" w="lg" len="lg"/>
          </a:ln>
        </p:spPr>
        <p:txBody>
          <a:bodyPr/>
          <a:lstStyle/>
          <a:p>
            <a:endParaRPr lang="fr-FR"/>
          </a:p>
        </p:txBody>
      </p:sp>
    </p:spTree>
    <p:extLst>
      <p:ext uri="{BB962C8B-B14F-4D97-AF65-F5344CB8AC3E}">
        <p14:creationId xmlns:p14="http://schemas.microsoft.com/office/powerpoint/2010/main" val="400721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with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additive="base">
                                        <p:cTn id="7" dur="2000" fill="hold"/>
                                        <p:tgtEl>
                                          <p:spTgt spid="8198"/>
                                        </p:tgtEl>
                                        <p:attrNameLst>
                                          <p:attrName>ppt_x</p:attrName>
                                        </p:attrNameLst>
                                      </p:cBhvr>
                                      <p:tavLst>
                                        <p:tav tm="0">
                                          <p:val>
                                            <p:strVal val="#ppt_x"/>
                                          </p:val>
                                        </p:tav>
                                        <p:tav tm="100000">
                                          <p:val>
                                            <p:strVal val="#ppt_x"/>
                                          </p:val>
                                        </p:tav>
                                      </p:tavLst>
                                    </p:anim>
                                    <p:anim calcmode="lin" valueType="num">
                                      <p:cBhvr additive="base">
                                        <p:cTn id="8" dur="2000" fill="hold"/>
                                        <p:tgtEl>
                                          <p:spTgt spid="8198"/>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9" presetClass="entr" presetSubtype="0" fill="hold" grpId="0" nodeType="afterEffect">
                                  <p:stCondLst>
                                    <p:cond delay="0"/>
                                  </p:stCondLst>
                                  <p:childTnLst>
                                    <p:set>
                                      <p:cBhvr>
                                        <p:cTn id="11" dur="1" fill="hold">
                                          <p:stCondLst>
                                            <p:cond delay="0"/>
                                          </p:stCondLst>
                                        </p:cTn>
                                        <p:tgtEl>
                                          <p:spTgt spid="8211"/>
                                        </p:tgtEl>
                                        <p:attrNameLst>
                                          <p:attrName>style.visibility</p:attrName>
                                        </p:attrNameLst>
                                      </p:cBhvr>
                                      <p:to>
                                        <p:strVal val="visible"/>
                                      </p:to>
                                    </p:set>
                                    <p:animEffect transition="in" filter="dissolve">
                                      <p:cBhvr>
                                        <p:cTn id="12" dur="500"/>
                                        <p:tgtEl>
                                          <p:spTgt spid="82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209"/>
                                        </p:tgtEl>
                                        <p:attrNameLst>
                                          <p:attrName>style.visibility</p:attrName>
                                        </p:attrNameLst>
                                      </p:cBhvr>
                                      <p:to>
                                        <p:strVal val="visible"/>
                                      </p:to>
                                    </p:set>
                                    <p:animEffect transition="in" filter="dissolve">
                                      <p:cBhvr>
                                        <p:cTn id="15" dur="500"/>
                                        <p:tgtEl>
                                          <p:spTgt spid="820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208"/>
                                        </p:tgtEl>
                                        <p:attrNameLst>
                                          <p:attrName>style.visibility</p:attrName>
                                        </p:attrNameLst>
                                      </p:cBhvr>
                                      <p:to>
                                        <p:strVal val="visible"/>
                                      </p:to>
                                    </p:set>
                                    <p:animEffect transition="in" filter="dissolve">
                                      <p:cBhvr>
                                        <p:cTn id="18" dur="500"/>
                                        <p:tgtEl>
                                          <p:spTgt spid="820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210"/>
                                        </p:tgtEl>
                                        <p:attrNameLst>
                                          <p:attrName>style.visibility</p:attrName>
                                        </p:attrNameLst>
                                      </p:cBhvr>
                                      <p:to>
                                        <p:strVal val="visible"/>
                                      </p:to>
                                    </p:set>
                                    <p:animEffect transition="in" filter="dissolve">
                                      <p:cBhvr>
                                        <p:cTn id="21" dur="500"/>
                                        <p:tgtEl>
                                          <p:spTgt spid="8210"/>
                                        </p:tgtEl>
                                      </p:cBhvr>
                                    </p:animEffect>
                                  </p:childTnLst>
                                </p:cTn>
                              </p:par>
                            </p:childTnLst>
                          </p:cTn>
                        </p:par>
                        <p:par>
                          <p:cTn id="22" fill="hold">
                            <p:stCondLst>
                              <p:cond delay="2500"/>
                            </p:stCondLst>
                            <p:childTnLst>
                              <p:par>
                                <p:cTn id="23" presetID="9" presetClass="entr" presetSubtype="0" fill="hold" grpId="0" nodeType="afterEffect">
                                  <p:stCondLst>
                                    <p:cond delay="0"/>
                                  </p:stCondLst>
                                  <p:childTnLst>
                                    <p:set>
                                      <p:cBhvr>
                                        <p:cTn id="24" dur="1" fill="hold">
                                          <p:stCondLst>
                                            <p:cond delay="0"/>
                                          </p:stCondLst>
                                        </p:cTn>
                                        <p:tgtEl>
                                          <p:spTgt spid="8200"/>
                                        </p:tgtEl>
                                        <p:attrNameLst>
                                          <p:attrName>style.visibility</p:attrName>
                                        </p:attrNameLst>
                                      </p:cBhvr>
                                      <p:to>
                                        <p:strVal val="visible"/>
                                      </p:to>
                                    </p:set>
                                    <p:animEffect transition="in" filter="dissolve">
                                      <p:cBhvr>
                                        <p:cTn id="25" dur="2000"/>
                                        <p:tgtEl>
                                          <p:spTgt spid="820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280"/>
                                        </p:tgtEl>
                                        <p:attrNameLst>
                                          <p:attrName>style.visibility</p:attrName>
                                        </p:attrNameLst>
                                      </p:cBhvr>
                                      <p:to>
                                        <p:strVal val="visible"/>
                                      </p:to>
                                    </p:set>
                                    <p:animEffect transition="in" filter="dissolve">
                                      <p:cBhvr>
                                        <p:cTn id="28" dur="2000"/>
                                        <p:tgtEl>
                                          <p:spTgt spid="8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8200" grpId="0"/>
      <p:bldP spid="8208" grpId="0" animBg="1"/>
      <p:bldP spid="8209" grpId="0" animBg="1"/>
      <p:bldP spid="8210" grpId="0" animBg="1"/>
      <p:bldP spid="8211" grpId="0" animBg="1"/>
      <p:bldP spid="82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11188" y="0"/>
            <a:ext cx="7772400" cy="911225"/>
          </a:xfrm>
        </p:spPr>
        <p:txBody>
          <a:bodyPr/>
          <a:lstStyle/>
          <a:p>
            <a:pPr algn="ctr"/>
            <a:r>
              <a:rPr lang="fr-FR" b="1" u="sng">
                <a:solidFill>
                  <a:srgbClr val="C00000"/>
                </a:solidFill>
              </a:rPr>
              <a:t>Quelques définitions</a:t>
            </a:r>
          </a:p>
        </p:txBody>
      </p:sp>
      <p:sp>
        <p:nvSpPr>
          <p:cNvPr id="64516" name="Rectangle 3"/>
          <p:cNvSpPr>
            <a:spLocks noGrp="1" noChangeArrowheads="1"/>
          </p:cNvSpPr>
          <p:nvPr>
            <p:ph type="body" idx="1"/>
          </p:nvPr>
        </p:nvSpPr>
        <p:spPr>
          <a:xfrm>
            <a:off x="0" y="1604963"/>
            <a:ext cx="9144000" cy="4824412"/>
          </a:xfrm>
        </p:spPr>
        <p:txBody>
          <a:bodyPr/>
          <a:lstStyle/>
          <a:p>
            <a:pPr>
              <a:buClr>
                <a:srgbClr val="C00000"/>
              </a:buClr>
              <a:buSzPct val="110000"/>
              <a:buFont typeface="Wingdings" pitchFamily="2" charset="2"/>
              <a:buChar char="Ø"/>
            </a:pPr>
            <a:r>
              <a:rPr lang="fr-FR" b="1" i="1" dirty="0"/>
              <a:t> </a:t>
            </a:r>
            <a:r>
              <a:rPr lang="fr-FR" sz="2400" b="1" u="sng" dirty="0">
                <a:solidFill>
                  <a:srgbClr val="002060"/>
                </a:solidFill>
              </a:rPr>
              <a:t>Unité institutionnelle résidente</a:t>
            </a:r>
            <a:r>
              <a:rPr lang="fr-FR" sz="2400" b="1" dirty="0">
                <a:solidFill>
                  <a:srgbClr val="002060"/>
                </a:solidFill>
              </a:rPr>
              <a:t> :</a:t>
            </a:r>
            <a:r>
              <a:rPr lang="fr-FR" sz="2400" dirty="0">
                <a:solidFill>
                  <a:srgbClr val="002060"/>
                </a:solidFill>
              </a:rPr>
              <a:t> </a:t>
            </a:r>
          </a:p>
          <a:p>
            <a:pPr>
              <a:buClr>
                <a:srgbClr val="C00000"/>
              </a:buClr>
              <a:buSzPct val="110000"/>
              <a:buFont typeface="Wingdings" pitchFamily="2" charset="2"/>
              <a:buNone/>
            </a:pPr>
            <a:endParaRPr lang="fr-FR" sz="2400" dirty="0"/>
          </a:p>
          <a:p>
            <a:pPr>
              <a:buClr>
                <a:srgbClr val="C00000"/>
              </a:buClr>
              <a:buSzPct val="115000"/>
              <a:buFont typeface="Wingdings" pitchFamily="2" charset="2"/>
              <a:buChar char="ü"/>
            </a:pPr>
            <a:r>
              <a:rPr lang="fr-FR" sz="2400" dirty="0"/>
              <a:t> </a:t>
            </a:r>
            <a:r>
              <a:rPr lang="fr-FR" sz="2400" b="1" dirty="0"/>
              <a:t>Elle a un centre d’intérêt économique durable sur le territoire économique national.</a:t>
            </a:r>
          </a:p>
          <a:p>
            <a:pPr>
              <a:buClr>
                <a:srgbClr val="C00000"/>
              </a:buClr>
              <a:buSzPct val="115000"/>
              <a:buNone/>
            </a:pPr>
            <a:endParaRPr lang="fr-FR" sz="2400" b="1" dirty="0"/>
          </a:p>
          <a:p>
            <a:pPr>
              <a:buClr>
                <a:srgbClr val="C00000"/>
              </a:buClr>
              <a:buSzPct val="115000"/>
              <a:buFont typeface="Wingdings" pitchFamily="2" charset="2"/>
              <a:buChar char="ü"/>
            </a:pPr>
            <a:endParaRPr lang="fr-FR" sz="2400" b="1" dirty="0"/>
          </a:p>
          <a:p>
            <a:pPr>
              <a:buClr>
                <a:srgbClr val="C00000"/>
              </a:buClr>
              <a:buSzPct val="115000"/>
              <a:buFont typeface="Wingdings" pitchFamily="2" charset="2"/>
              <a:buChar char="ü"/>
            </a:pPr>
            <a:r>
              <a:rPr lang="fr-FR" sz="2400" dirty="0"/>
              <a:t>Un centre d'intérêt économique indique qu'il existe, sur le territoire économique, un lieu dans lequel ou à partir duquel une unité exerce des activités économiques pendant une durée soit indéterminée, soit déterminée mais relativement longue (</a:t>
            </a:r>
            <a:r>
              <a:rPr lang="fr-FR" sz="2400" b="1" dirty="0"/>
              <a:t>un an ou plus</a:t>
            </a:r>
            <a:r>
              <a:rPr lang="fr-FR" sz="2400" dirty="0"/>
              <a:t>).</a:t>
            </a:r>
            <a:endParaRPr lang="fr-FR" sz="2400"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body" idx="1"/>
          </p:nvPr>
        </p:nvSpPr>
        <p:spPr>
          <a:xfrm>
            <a:off x="0" y="1428750"/>
            <a:ext cx="9144000" cy="4857750"/>
          </a:xfrm>
        </p:spPr>
        <p:txBody>
          <a:bodyPr>
            <a:normAutofit fontScale="85000" lnSpcReduction="20000"/>
          </a:bodyPr>
          <a:lstStyle/>
          <a:p>
            <a:pPr algn="ctr">
              <a:buClr>
                <a:srgbClr val="C00000"/>
              </a:buClr>
              <a:buSzPct val="115000"/>
              <a:buFont typeface="Wingdings" pitchFamily="2" charset="2"/>
              <a:buNone/>
            </a:pPr>
            <a:r>
              <a:rPr lang="fr-FR" sz="2400" b="1" u="sng" dirty="0">
                <a:solidFill>
                  <a:srgbClr val="C00000"/>
                </a:solidFill>
              </a:rPr>
              <a:t>La représentation comptable</a:t>
            </a:r>
          </a:p>
          <a:p>
            <a:pPr algn="just">
              <a:buClr>
                <a:srgbClr val="C00000"/>
              </a:buClr>
              <a:buSzPct val="115000"/>
              <a:buFont typeface="Wingdings" pitchFamily="2" charset="2"/>
              <a:buChar char="v"/>
            </a:pPr>
            <a:endParaRPr lang="fr-FR" b="1" dirty="0"/>
          </a:p>
          <a:p>
            <a:pPr algn="just">
              <a:buClr>
                <a:srgbClr val="C00000"/>
              </a:buClr>
              <a:buSzPct val="115000"/>
              <a:buFont typeface="Wingdings" pitchFamily="2" charset="2"/>
              <a:buChar char="v"/>
            </a:pPr>
            <a:r>
              <a:rPr lang="fr-FR" b="1" dirty="0"/>
              <a:t>Les diverses opérations sont enregistrées dans des </a:t>
            </a:r>
            <a:r>
              <a:rPr lang="fr-FR" b="1" dirty="0">
                <a:solidFill>
                  <a:srgbClr val="000099"/>
                </a:solidFill>
              </a:rPr>
              <a:t>comptes</a:t>
            </a:r>
            <a:r>
              <a:rPr lang="fr-FR" b="1" dirty="0"/>
              <a:t> (appelés comptes en </a:t>
            </a:r>
            <a:r>
              <a:rPr lang="fr-FR" b="1" dirty="0">
                <a:solidFill>
                  <a:srgbClr val="000099"/>
                </a:solidFill>
              </a:rPr>
              <a:t>T</a:t>
            </a:r>
            <a:r>
              <a:rPr lang="fr-FR" b="1" dirty="0"/>
              <a:t>) :</a:t>
            </a:r>
          </a:p>
          <a:p>
            <a:pPr algn="just">
              <a:buClr>
                <a:srgbClr val="C00000"/>
              </a:buClr>
              <a:buSzPct val="115000"/>
              <a:buFont typeface="Wingdings" pitchFamily="2" charset="2"/>
              <a:buChar char="v"/>
            </a:pPr>
            <a:endParaRPr lang="fr-FR" b="1" dirty="0"/>
          </a:p>
          <a:p>
            <a:pPr algn="just">
              <a:buClr>
                <a:srgbClr val="C00000"/>
              </a:buClr>
              <a:buSzPct val="120000"/>
              <a:buFont typeface="Wingdings" pitchFamily="2" charset="2"/>
              <a:buChar char="v"/>
            </a:pPr>
            <a:r>
              <a:rPr lang="fr-FR" b="1" dirty="0"/>
              <a:t> A tout agent est associé un compte ;</a:t>
            </a:r>
          </a:p>
          <a:p>
            <a:pPr algn="just">
              <a:buClr>
                <a:srgbClr val="C00000"/>
              </a:buClr>
              <a:buSzPct val="120000"/>
              <a:buFont typeface="Wingdings" pitchFamily="2" charset="2"/>
              <a:buChar char="v"/>
            </a:pPr>
            <a:endParaRPr lang="fr-FR" b="1" dirty="0"/>
          </a:p>
          <a:p>
            <a:pPr algn="just">
              <a:buClr>
                <a:srgbClr val="C00000"/>
              </a:buClr>
              <a:buSzPct val="120000"/>
              <a:buFont typeface="Wingdings" pitchFamily="2" charset="2"/>
              <a:buChar char="v"/>
            </a:pPr>
            <a:r>
              <a:rPr lang="fr-FR" b="1" dirty="0"/>
              <a:t>On porte </a:t>
            </a:r>
            <a:r>
              <a:rPr lang="fr-FR" b="1" dirty="0">
                <a:solidFill>
                  <a:srgbClr val="000099"/>
                </a:solidFill>
              </a:rPr>
              <a:t>en ressources </a:t>
            </a:r>
            <a:r>
              <a:rPr lang="fr-FR" b="1" dirty="0"/>
              <a:t>(R sur la partie droite) les opérations correspondant à </a:t>
            </a:r>
            <a:r>
              <a:rPr lang="fr-FR" b="1" dirty="0">
                <a:solidFill>
                  <a:srgbClr val="0070C0"/>
                </a:solidFill>
              </a:rPr>
              <a:t>des flux monétaires reçus</a:t>
            </a:r>
            <a:r>
              <a:rPr lang="fr-FR" b="1" dirty="0"/>
              <a:t> ;</a:t>
            </a:r>
          </a:p>
          <a:p>
            <a:pPr algn="just">
              <a:buClr>
                <a:srgbClr val="C00000"/>
              </a:buClr>
              <a:buSzPct val="120000"/>
              <a:buFont typeface="Wingdings" pitchFamily="2" charset="2"/>
              <a:buChar char="v"/>
            </a:pPr>
            <a:endParaRPr lang="fr-FR" b="1" dirty="0"/>
          </a:p>
          <a:p>
            <a:pPr algn="just">
              <a:buClr>
                <a:srgbClr val="C00000"/>
              </a:buClr>
              <a:buSzPct val="120000"/>
              <a:buFont typeface="Wingdings" pitchFamily="2" charset="2"/>
              <a:buChar char="v"/>
            </a:pPr>
            <a:r>
              <a:rPr lang="fr-FR" b="1" dirty="0"/>
              <a:t>On porte </a:t>
            </a:r>
            <a:r>
              <a:rPr lang="fr-FR" b="1" dirty="0">
                <a:solidFill>
                  <a:srgbClr val="000099"/>
                </a:solidFill>
              </a:rPr>
              <a:t>en emplois </a:t>
            </a:r>
            <a:r>
              <a:rPr lang="fr-FR" b="1" dirty="0"/>
              <a:t>(E sur la partie gauche) les opérations correspondant à </a:t>
            </a:r>
            <a:r>
              <a:rPr lang="fr-FR" b="1" dirty="0">
                <a:solidFill>
                  <a:srgbClr val="0070C0"/>
                </a:solidFill>
              </a:rPr>
              <a:t>des flux monétaires versés</a:t>
            </a:r>
            <a:r>
              <a:rPr lang="fr-FR" b="1" dirty="0"/>
              <a:t> ;</a:t>
            </a:r>
          </a:p>
          <a:p>
            <a:pPr>
              <a:buFont typeface="Monotype Sorts" charset="2"/>
              <a:buNone/>
            </a:pPr>
            <a:endParaRPr lang="fr-FR" sz="3000" dirty="0"/>
          </a:p>
        </p:txBody>
      </p:sp>
      <p:sp>
        <p:nvSpPr>
          <p:cNvPr id="112643" name="Rectangle 6"/>
          <p:cNvSpPr>
            <a:spLocks noChangeArrowheads="1"/>
          </p:cNvSpPr>
          <p:nvPr/>
        </p:nvSpPr>
        <p:spPr bwMode="auto">
          <a:xfrm>
            <a:off x="0" y="500063"/>
            <a:ext cx="9144000" cy="523875"/>
          </a:xfrm>
          <a:prstGeom prst="rect">
            <a:avLst/>
          </a:prstGeom>
          <a:noFill/>
          <a:ln w="9525">
            <a:noFill/>
            <a:miter lim="800000"/>
            <a:headEnd/>
            <a:tailEnd/>
          </a:ln>
        </p:spPr>
        <p:txBody>
          <a:bodyPr>
            <a:spAutoFit/>
          </a:bodyPr>
          <a:lstStyle/>
          <a:p>
            <a:pPr algn="ctr"/>
            <a:r>
              <a:rPr lang="fr-FR" sz="2800" b="1">
                <a:latin typeface="Verdana" pitchFamily="34" charset="0"/>
              </a:rPr>
              <a:t>IV. L’équilibre Emploi/Ressource</a:t>
            </a:r>
            <a:endParaRPr lang="fr-FR" sz="2800">
              <a:latin typeface="Verdana" pitchFamily="34" charset="0"/>
            </a:endParaRPr>
          </a:p>
        </p:txBody>
      </p:sp>
    </p:spTree>
    <p:extLst>
      <p:ext uri="{BB962C8B-B14F-4D97-AF65-F5344CB8AC3E}">
        <p14:creationId xmlns:p14="http://schemas.microsoft.com/office/powerpoint/2010/main" val="1461447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20"/>
          <p:cNvGrpSpPr>
            <a:grpSpLocks/>
          </p:cNvGrpSpPr>
          <p:nvPr/>
        </p:nvGrpSpPr>
        <p:grpSpPr bwMode="auto">
          <a:xfrm>
            <a:off x="642938" y="2214563"/>
            <a:ext cx="8001000" cy="2874962"/>
            <a:chOff x="-2" y="-2"/>
            <a:chExt cx="3800" cy="1586"/>
          </a:xfrm>
        </p:grpSpPr>
        <p:grpSp>
          <p:nvGrpSpPr>
            <p:cNvPr id="113672" name="Group 18"/>
            <p:cNvGrpSpPr>
              <a:grpSpLocks/>
            </p:cNvGrpSpPr>
            <p:nvPr/>
          </p:nvGrpSpPr>
          <p:grpSpPr bwMode="auto">
            <a:xfrm>
              <a:off x="0" y="0"/>
              <a:ext cx="3796" cy="1584"/>
              <a:chOff x="0" y="0"/>
              <a:chExt cx="3796" cy="1584"/>
            </a:xfrm>
          </p:grpSpPr>
          <p:grpSp>
            <p:nvGrpSpPr>
              <p:cNvPr id="113674" name="Group 9"/>
              <p:cNvGrpSpPr>
                <a:grpSpLocks/>
              </p:cNvGrpSpPr>
              <p:nvPr/>
            </p:nvGrpSpPr>
            <p:grpSpPr bwMode="auto">
              <a:xfrm>
                <a:off x="0" y="0"/>
                <a:ext cx="3796" cy="403"/>
                <a:chOff x="0" y="0"/>
                <a:chExt cx="3796" cy="403"/>
              </a:xfrm>
            </p:grpSpPr>
            <p:sp>
              <p:nvSpPr>
                <p:cNvPr id="113687" name="Rectangle 3"/>
                <p:cNvSpPr>
                  <a:spLocks noChangeArrowheads="1"/>
                </p:cNvSpPr>
                <p:nvPr/>
              </p:nvSpPr>
              <p:spPr bwMode="auto">
                <a:xfrm>
                  <a:off x="28" y="0"/>
                  <a:ext cx="3740" cy="403"/>
                </a:xfrm>
                <a:prstGeom prst="rect">
                  <a:avLst/>
                </a:prstGeom>
                <a:noFill/>
                <a:ln w="9525">
                  <a:noFill/>
                  <a:miter lim="800000"/>
                  <a:headEnd/>
                  <a:tailEnd/>
                </a:ln>
              </p:spPr>
              <p:txBody>
                <a:bodyPr/>
                <a:lstStyle/>
                <a:p>
                  <a:pPr algn="ctr"/>
                  <a:r>
                    <a:rPr lang="fr-FR" sz="2000" b="1">
                      <a:solidFill>
                        <a:srgbClr val="C00000"/>
                      </a:solidFill>
                      <a:latin typeface="Verdana" pitchFamily="34" charset="0"/>
                      <a:cs typeface="Times New Roman" pitchFamily="18" charset="0"/>
                    </a:rPr>
                    <a:t>Les Ménages</a:t>
                  </a:r>
                </a:p>
                <a:p>
                  <a:pPr algn="ctr" eaLnBrk="0" hangingPunct="0"/>
                  <a:endParaRPr lang="fr-FR">
                    <a:latin typeface="Verdana" pitchFamily="34" charset="0"/>
                  </a:endParaRPr>
                </a:p>
              </p:txBody>
            </p:sp>
            <p:sp>
              <p:nvSpPr>
                <p:cNvPr id="113688" name="Rectangle 8"/>
                <p:cNvSpPr>
                  <a:spLocks noChangeArrowheads="1"/>
                </p:cNvSpPr>
                <p:nvPr/>
              </p:nvSpPr>
              <p:spPr bwMode="auto">
                <a:xfrm>
                  <a:off x="0" y="0"/>
                  <a:ext cx="3796" cy="403"/>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3675" name="Group 11"/>
              <p:cNvGrpSpPr>
                <a:grpSpLocks/>
              </p:cNvGrpSpPr>
              <p:nvPr/>
            </p:nvGrpSpPr>
            <p:grpSpPr bwMode="auto">
              <a:xfrm>
                <a:off x="0" y="403"/>
                <a:ext cx="1898" cy="384"/>
                <a:chOff x="0" y="403"/>
                <a:chExt cx="1898" cy="384"/>
              </a:xfrm>
            </p:grpSpPr>
            <p:sp>
              <p:nvSpPr>
                <p:cNvPr id="113685" name="Rectangle 4"/>
                <p:cNvSpPr>
                  <a:spLocks noChangeArrowheads="1"/>
                </p:cNvSpPr>
                <p:nvPr/>
              </p:nvSpPr>
              <p:spPr bwMode="auto">
                <a:xfrm>
                  <a:off x="28" y="403"/>
                  <a:ext cx="1842" cy="384"/>
                </a:xfrm>
                <a:prstGeom prst="rect">
                  <a:avLst/>
                </a:prstGeom>
                <a:noFill/>
                <a:ln w="9525">
                  <a:noFill/>
                  <a:miter lim="800000"/>
                  <a:headEnd/>
                  <a:tailEnd/>
                </a:ln>
              </p:spPr>
              <p:txBody>
                <a:bodyPr/>
                <a:lstStyle/>
                <a:p>
                  <a:pPr algn="ctr"/>
                  <a:r>
                    <a:rPr lang="fr-FR" sz="2000" b="1">
                      <a:latin typeface="Verdana" pitchFamily="34" charset="0"/>
                      <a:cs typeface="Times New Roman" pitchFamily="18" charset="0"/>
                    </a:rPr>
                    <a:t>Emplois</a:t>
                  </a:r>
                </a:p>
                <a:p>
                  <a:pPr algn="ctr" eaLnBrk="0" hangingPunct="0"/>
                  <a:endParaRPr lang="fr-FR">
                    <a:latin typeface="Verdana" pitchFamily="34" charset="0"/>
                  </a:endParaRPr>
                </a:p>
              </p:txBody>
            </p:sp>
            <p:sp>
              <p:nvSpPr>
                <p:cNvPr id="113686" name="Rectangle 10"/>
                <p:cNvSpPr>
                  <a:spLocks noChangeArrowheads="1"/>
                </p:cNvSpPr>
                <p:nvPr/>
              </p:nvSpPr>
              <p:spPr bwMode="auto">
                <a:xfrm>
                  <a:off x="0" y="403"/>
                  <a:ext cx="1898" cy="384"/>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3676" name="Group 13"/>
              <p:cNvGrpSpPr>
                <a:grpSpLocks/>
              </p:cNvGrpSpPr>
              <p:nvPr/>
            </p:nvGrpSpPr>
            <p:grpSpPr bwMode="auto">
              <a:xfrm>
                <a:off x="1898" y="403"/>
                <a:ext cx="1898" cy="384"/>
                <a:chOff x="1898" y="403"/>
                <a:chExt cx="1898" cy="384"/>
              </a:xfrm>
            </p:grpSpPr>
            <p:sp>
              <p:nvSpPr>
                <p:cNvPr id="113683" name="Rectangle 5"/>
                <p:cNvSpPr>
                  <a:spLocks noChangeArrowheads="1"/>
                </p:cNvSpPr>
                <p:nvPr/>
              </p:nvSpPr>
              <p:spPr bwMode="auto">
                <a:xfrm>
                  <a:off x="1926" y="403"/>
                  <a:ext cx="1842" cy="384"/>
                </a:xfrm>
                <a:prstGeom prst="rect">
                  <a:avLst/>
                </a:prstGeom>
                <a:noFill/>
                <a:ln w="9525">
                  <a:noFill/>
                  <a:miter lim="800000"/>
                  <a:headEnd/>
                  <a:tailEnd/>
                </a:ln>
              </p:spPr>
              <p:txBody>
                <a:bodyPr/>
                <a:lstStyle/>
                <a:p>
                  <a:pPr algn="ctr"/>
                  <a:r>
                    <a:rPr lang="fr-FR" sz="2000" b="1">
                      <a:latin typeface="Verdana" pitchFamily="34" charset="0"/>
                      <a:cs typeface="Times New Roman" pitchFamily="18" charset="0"/>
                    </a:rPr>
                    <a:t>Ressources</a:t>
                  </a:r>
                </a:p>
                <a:p>
                  <a:pPr algn="ctr" eaLnBrk="0" hangingPunct="0"/>
                  <a:endParaRPr lang="fr-FR" sz="2000" b="1">
                    <a:latin typeface="Verdana" pitchFamily="34" charset="0"/>
                  </a:endParaRPr>
                </a:p>
              </p:txBody>
            </p:sp>
            <p:sp>
              <p:nvSpPr>
                <p:cNvPr id="113684" name="Rectangle 12"/>
                <p:cNvSpPr>
                  <a:spLocks noChangeArrowheads="1"/>
                </p:cNvSpPr>
                <p:nvPr/>
              </p:nvSpPr>
              <p:spPr bwMode="auto">
                <a:xfrm>
                  <a:off x="1898" y="403"/>
                  <a:ext cx="1898" cy="384"/>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3677" name="Group 15"/>
              <p:cNvGrpSpPr>
                <a:grpSpLocks/>
              </p:cNvGrpSpPr>
              <p:nvPr/>
            </p:nvGrpSpPr>
            <p:grpSpPr bwMode="auto">
              <a:xfrm>
                <a:off x="0" y="787"/>
                <a:ext cx="1898" cy="672"/>
                <a:chOff x="0" y="787"/>
                <a:chExt cx="1898" cy="672"/>
              </a:xfrm>
            </p:grpSpPr>
            <p:sp>
              <p:nvSpPr>
                <p:cNvPr id="113681" name="Rectangle 6"/>
                <p:cNvSpPr>
                  <a:spLocks noChangeArrowheads="1"/>
                </p:cNvSpPr>
                <p:nvPr/>
              </p:nvSpPr>
              <p:spPr bwMode="auto">
                <a:xfrm>
                  <a:off x="28" y="787"/>
                  <a:ext cx="1842" cy="672"/>
                </a:xfrm>
                <a:prstGeom prst="rect">
                  <a:avLst/>
                </a:prstGeom>
                <a:noFill/>
                <a:ln w="9525">
                  <a:noFill/>
                  <a:miter lim="800000"/>
                  <a:headEnd/>
                  <a:tailEnd/>
                </a:ln>
              </p:spPr>
              <p:txBody>
                <a:bodyPr/>
                <a:lstStyle/>
                <a:p>
                  <a:pPr>
                    <a:buFont typeface="Wingdings" pitchFamily="2" charset="2"/>
                    <a:buChar char="v"/>
                    <a:tabLst>
                      <a:tab pos="809625" algn="l"/>
                    </a:tabLst>
                  </a:pPr>
                  <a:r>
                    <a:rPr lang="fr-FR" sz="1400" b="1">
                      <a:solidFill>
                        <a:srgbClr val="FF0000"/>
                      </a:solidFill>
                      <a:latin typeface="Verdana" pitchFamily="34" charset="0"/>
                      <a:cs typeface="Times New Roman" pitchFamily="18" charset="0"/>
                    </a:rPr>
                    <a:t>Consommation finale</a:t>
                  </a:r>
                  <a:endParaRPr lang="fr-FR" sz="1400" b="1">
                    <a:latin typeface="Verdana" pitchFamily="34" charset="0"/>
                    <a:cs typeface="Times New Roman" pitchFamily="18" charset="0"/>
                  </a:endParaRPr>
                </a:p>
                <a:p>
                  <a:pPr eaLnBrk="0" hangingPunct="0">
                    <a:buFont typeface="Wingdings" pitchFamily="2" charset="2"/>
                    <a:buChar char="v"/>
                    <a:tabLst>
                      <a:tab pos="809625" algn="l"/>
                    </a:tabLst>
                  </a:pPr>
                  <a:r>
                    <a:rPr lang="fr-FR" sz="1400" b="1">
                      <a:solidFill>
                        <a:srgbClr val="3366FF"/>
                      </a:solidFill>
                      <a:latin typeface="Verdana" pitchFamily="34" charset="0"/>
                      <a:cs typeface="Times New Roman" pitchFamily="18" charset="0"/>
                    </a:rPr>
                    <a:t>Impôts</a:t>
                  </a:r>
                  <a:endParaRPr lang="fr-FR" sz="1400" b="1">
                    <a:latin typeface="Verdana" pitchFamily="34" charset="0"/>
                    <a:cs typeface="Times New Roman" pitchFamily="18" charset="0"/>
                  </a:endParaRPr>
                </a:p>
                <a:p>
                  <a:pPr eaLnBrk="0" hangingPunct="0">
                    <a:buFont typeface="Wingdings" pitchFamily="2" charset="2"/>
                    <a:buChar char="v"/>
                    <a:tabLst>
                      <a:tab pos="809625" algn="l"/>
                    </a:tabLst>
                  </a:pPr>
                  <a:r>
                    <a:rPr lang="fr-FR" sz="1400" b="1">
                      <a:solidFill>
                        <a:srgbClr val="339966"/>
                      </a:solidFill>
                      <a:latin typeface="Verdana" pitchFamily="34" charset="0"/>
                      <a:cs typeface="Times New Roman" pitchFamily="18" charset="0"/>
                    </a:rPr>
                    <a:t>Dépôts - épargne</a:t>
                  </a:r>
                  <a:endParaRPr lang="fr-FR" sz="1400" b="1">
                    <a:latin typeface="Verdana" pitchFamily="34" charset="0"/>
                    <a:cs typeface="Times New Roman" pitchFamily="18" charset="0"/>
                  </a:endParaRPr>
                </a:p>
                <a:p>
                  <a:pPr eaLnBrk="0" hangingPunct="0">
                    <a:tabLst>
                      <a:tab pos="809625" algn="l"/>
                    </a:tabLst>
                  </a:pPr>
                  <a:endParaRPr lang="fr-FR" sz="1400" b="1">
                    <a:latin typeface="Verdana" pitchFamily="34" charset="0"/>
                  </a:endParaRPr>
                </a:p>
              </p:txBody>
            </p:sp>
            <p:sp>
              <p:nvSpPr>
                <p:cNvPr id="113682" name="Rectangle 14"/>
                <p:cNvSpPr>
                  <a:spLocks noChangeArrowheads="1"/>
                </p:cNvSpPr>
                <p:nvPr/>
              </p:nvSpPr>
              <p:spPr bwMode="auto">
                <a:xfrm>
                  <a:off x="0" y="787"/>
                  <a:ext cx="1898" cy="672"/>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3678" name="Group 17"/>
              <p:cNvGrpSpPr>
                <a:grpSpLocks/>
              </p:cNvGrpSpPr>
              <p:nvPr/>
            </p:nvGrpSpPr>
            <p:grpSpPr bwMode="auto">
              <a:xfrm>
                <a:off x="1898" y="787"/>
                <a:ext cx="1898" cy="797"/>
                <a:chOff x="1898" y="787"/>
                <a:chExt cx="1898" cy="797"/>
              </a:xfrm>
            </p:grpSpPr>
            <p:sp>
              <p:nvSpPr>
                <p:cNvPr id="113679" name="Rectangle 7"/>
                <p:cNvSpPr>
                  <a:spLocks noChangeArrowheads="1"/>
                </p:cNvSpPr>
                <p:nvPr/>
              </p:nvSpPr>
              <p:spPr bwMode="auto">
                <a:xfrm>
                  <a:off x="1943" y="787"/>
                  <a:ext cx="1825" cy="797"/>
                </a:xfrm>
                <a:prstGeom prst="rect">
                  <a:avLst/>
                </a:prstGeom>
                <a:noFill/>
                <a:ln w="9525">
                  <a:noFill/>
                  <a:miter lim="800000"/>
                  <a:headEnd/>
                  <a:tailEnd/>
                </a:ln>
              </p:spPr>
              <p:txBody>
                <a:bodyPr/>
                <a:lstStyle/>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Salaires et revenus non salariaux</a:t>
                  </a: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Traitements</a:t>
                  </a: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Prestations sociales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9966"/>
                      </a:solidFill>
                      <a:latin typeface="Verdana" pitchFamily="34" charset="0"/>
                      <a:cs typeface="Times New Roman" pitchFamily="18" charset="0"/>
                    </a:rPr>
                    <a:t>Retraits et crédits</a:t>
                  </a:r>
                  <a:endParaRPr lang="fr-FR" sz="1400" b="1" dirty="0">
                    <a:latin typeface="Verdana" pitchFamily="34" charset="0"/>
                    <a:cs typeface="Times New Roman" pitchFamily="18" charset="0"/>
                  </a:endParaRPr>
                </a:p>
                <a:p>
                  <a:pPr eaLnBrk="0" hangingPunct="0">
                    <a:tabLst>
                      <a:tab pos="809625" algn="l"/>
                    </a:tabLst>
                  </a:pPr>
                  <a:endParaRPr lang="fr-FR" dirty="0">
                    <a:latin typeface="Verdana" pitchFamily="34" charset="0"/>
                  </a:endParaRPr>
                </a:p>
              </p:txBody>
            </p:sp>
            <p:sp>
              <p:nvSpPr>
                <p:cNvPr id="113680" name="Rectangle 16"/>
                <p:cNvSpPr>
                  <a:spLocks noChangeArrowheads="1"/>
                </p:cNvSpPr>
                <p:nvPr/>
              </p:nvSpPr>
              <p:spPr bwMode="auto">
                <a:xfrm>
                  <a:off x="1898" y="787"/>
                  <a:ext cx="1898" cy="672"/>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sp>
          <p:nvSpPr>
            <p:cNvPr id="113673" name="Rectangle 19"/>
            <p:cNvSpPr>
              <a:spLocks noChangeArrowheads="1"/>
            </p:cNvSpPr>
            <p:nvPr/>
          </p:nvSpPr>
          <p:spPr bwMode="auto">
            <a:xfrm>
              <a:off x="-2" y="-2"/>
              <a:ext cx="3800" cy="1463"/>
            </a:xfrm>
            <a:prstGeom prst="rect">
              <a:avLst/>
            </a:prstGeom>
            <a:noFill/>
            <a:ln w="6350">
              <a:solidFill>
                <a:srgbClr val="A0A0A0"/>
              </a:solidFill>
              <a:miter lim="800000"/>
              <a:headEnd/>
              <a:tailEnd/>
            </a:ln>
          </p:spPr>
          <p:txBody>
            <a:bodyPr/>
            <a:lstStyle/>
            <a:p>
              <a:endParaRPr lang="fr-FR">
                <a:latin typeface="Verdana" pitchFamily="34" charset="0"/>
              </a:endParaRPr>
            </a:p>
          </p:txBody>
        </p:sp>
      </p:grpSp>
      <p:sp>
        <p:nvSpPr>
          <p:cNvPr id="113667" name="Text Box 21"/>
          <p:cNvSpPr txBox="1">
            <a:spLocks noChangeArrowheads="1"/>
          </p:cNvSpPr>
          <p:nvPr/>
        </p:nvSpPr>
        <p:spPr bwMode="auto">
          <a:xfrm>
            <a:off x="214313" y="1571625"/>
            <a:ext cx="4643437" cy="461963"/>
          </a:xfrm>
          <a:prstGeom prst="rect">
            <a:avLst/>
          </a:prstGeom>
          <a:noFill/>
          <a:ln w="9525">
            <a:noFill/>
            <a:miter lim="800000"/>
            <a:headEnd/>
            <a:tailEnd/>
          </a:ln>
        </p:spPr>
        <p:txBody>
          <a:bodyPr>
            <a:spAutoFit/>
          </a:bodyPr>
          <a:lstStyle/>
          <a:p>
            <a:pPr algn="ctr">
              <a:spcBef>
                <a:spcPct val="50000"/>
              </a:spcBef>
            </a:pPr>
            <a:r>
              <a:rPr lang="fr-FR" sz="2400" b="1" dirty="0">
                <a:solidFill>
                  <a:srgbClr val="000099"/>
                </a:solidFill>
                <a:latin typeface="Verdana" pitchFamily="34" charset="0"/>
              </a:rPr>
              <a:t>L’exemple des ménages</a:t>
            </a:r>
          </a:p>
        </p:txBody>
      </p:sp>
      <p:sp>
        <p:nvSpPr>
          <p:cNvPr id="113668" name="Rectangle 22"/>
          <p:cNvSpPr>
            <a:spLocks noChangeArrowheads="1"/>
          </p:cNvSpPr>
          <p:nvPr/>
        </p:nvSpPr>
        <p:spPr bwMode="auto">
          <a:xfrm>
            <a:off x="428625" y="5072063"/>
            <a:ext cx="4929188" cy="1200150"/>
          </a:xfrm>
          <a:prstGeom prst="rect">
            <a:avLst/>
          </a:prstGeom>
          <a:noFill/>
          <a:ln w="9525">
            <a:noFill/>
            <a:miter lim="800000"/>
            <a:headEnd/>
            <a:tailEnd/>
          </a:ln>
        </p:spPr>
        <p:txBody>
          <a:bodyPr>
            <a:spAutoFit/>
          </a:bodyPr>
          <a:lstStyle/>
          <a:p>
            <a:r>
              <a:rPr lang="fr-FR" b="1">
                <a:latin typeface="Verdana" pitchFamily="34" charset="0"/>
                <a:cs typeface="Times New Roman" pitchFamily="18" charset="0"/>
              </a:rPr>
              <a:t> Légende </a:t>
            </a:r>
          </a:p>
          <a:p>
            <a:pPr eaLnBrk="0" hangingPunct="0"/>
            <a:r>
              <a:rPr lang="fr-FR" b="1">
                <a:solidFill>
                  <a:srgbClr val="FF0000"/>
                </a:solidFill>
                <a:latin typeface="Verdana" pitchFamily="34" charset="0"/>
                <a:cs typeface="Times New Roman" pitchFamily="18" charset="0"/>
              </a:rPr>
              <a:t>Opérations sur Biens et Services</a:t>
            </a:r>
            <a:endParaRPr lang="fr-FR" b="1">
              <a:latin typeface="Verdana" pitchFamily="34" charset="0"/>
              <a:cs typeface="Times New Roman" pitchFamily="18" charset="0"/>
            </a:endParaRPr>
          </a:p>
          <a:p>
            <a:pPr eaLnBrk="0" hangingPunct="0"/>
            <a:r>
              <a:rPr lang="fr-FR" b="1">
                <a:solidFill>
                  <a:srgbClr val="3366FF"/>
                </a:solidFill>
                <a:latin typeface="Verdana" pitchFamily="34" charset="0"/>
                <a:cs typeface="Times New Roman" pitchFamily="18" charset="0"/>
              </a:rPr>
              <a:t>Opérations de Répartition</a:t>
            </a:r>
            <a:endParaRPr lang="fr-FR" b="1">
              <a:latin typeface="Verdana" pitchFamily="34" charset="0"/>
              <a:cs typeface="Times New Roman" pitchFamily="18" charset="0"/>
            </a:endParaRPr>
          </a:p>
          <a:p>
            <a:pPr eaLnBrk="0" hangingPunct="0"/>
            <a:r>
              <a:rPr lang="fr-FR" b="1">
                <a:solidFill>
                  <a:srgbClr val="339966"/>
                </a:solidFill>
                <a:latin typeface="Verdana" pitchFamily="34" charset="0"/>
                <a:cs typeface="Times New Roman" pitchFamily="18" charset="0"/>
              </a:rPr>
              <a:t>Opérations financières</a:t>
            </a:r>
            <a:r>
              <a:rPr lang="fr-FR" b="1">
                <a:latin typeface="Verdana" pitchFamily="34" charset="0"/>
              </a:rPr>
              <a:t> </a:t>
            </a:r>
          </a:p>
        </p:txBody>
      </p:sp>
    </p:spTree>
    <p:extLst>
      <p:ext uri="{BB962C8B-B14F-4D97-AF65-F5344CB8AC3E}">
        <p14:creationId xmlns:p14="http://schemas.microsoft.com/office/powerpoint/2010/main" val="2551683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1"/>
          <p:cNvSpPr txBox="1">
            <a:spLocks noChangeArrowheads="1"/>
          </p:cNvSpPr>
          <p:nvPr/>
        </p:nvSpPr>
        <p:spPr bwMode="auto">
          <a:xfrm>
            <a:off x="71438" y="1500188"/>
            <a:ext cx="3657600" cy="457200"/>
          </a:xfrm>
          <a:prstGeom prst="rect">
            <a:avLst/>
          </a:prstGeom>
          <a:noFill/>
          <a:ln w="9525">
            <a:noFill/>
            <a:miter lim="800000"/>
            <a:headEnd/>
            <a:tailEnd/>
          </a:ln>
        </p:spPr>
        <p:txBody>
          <a:bodyPr>
            <a:spAutoFit/>
          </a:bodyPr>
          <a:lstStyle/>
          <a:p>
            <a:pPr algn="ctr">
              <a:spcBef>
                <a:spcPct val="50000"/>
              </a:spcBef>
            </a:pPr>
            <a:r>
              <a:rPr lang="fr-FR" sz="2400" b="1">
                <a:solidFill>
                  <a:srgbClr val="000099"/>
                </a:solidFill>
                <a:latin typeface="Verdana" pitchFamily="34" charset="0"/>
              </a:rPr>
              <a:t>L’exemple des SNF</a:t>
            </a:r>
          </a:p>
        </p:txBody>
      </p:sp>
      <p:grpSp>
        <p:nvGrpSpPr>
          <p:cNvPr id="114691" name="Group 39"/>
          <p:cNvGrpSpPr>
            <a:grpSpLocks/>
          </p:cNvGrpSpPr>
          <p:nvPr/>
        </p:nvGrpSpPr>
        <p:grpSpPr bwMode="auto">
          <a:xfrm>
            <a:off x="69850" y="1928813"/>
            <a:ext cx="8931275" cy="3214687"/>
            <a:chOff x="-33" y="-2"/>
            <a:chExt cx="3831" cy="1847"/>
          </a:xfrm>
        </p:grpSpPr>
        <p:grpSp>
          <p:nvGrpSpPr>
            <p:cNvPr id="114696" name="Group 37"/>
            <p:cNvGrpSpPr>
              <a:grpSpLocks/>
            </p:cNvGrpSpPr>
            <p:nvPr/>
          </p:nvGrpSpPr>
          <p:grpSpPr bwMode="auto">
            <a:xfrm>
              <a:off x="-33" y="0"/>
              <a:ext cx="3829" cy="1843"/>
              <a:chOff x="-33" y="0"/>
              <a:chExt cx="3829" cy="1843"/>
            </a:xfrm>
          </p:grpSpPr>
          <p:grpSp>
            <p:nvGrpSpPr>
              <p:cNvPr id="114698" name="Group 28"/>
              <p:cNvGrpSpPr>
                <a:grpSpLocks/>
              </p:cNvGrpSpPr>
              <p:nvPr/>
            </p:nvGrpSpPr>
            <p:grpSpPr bwMode="auto">
              <a:xfrm>
                <a:off x="0" y="0"/>
                <a:ext cx="3796" cy="403"/>
                <a:chOff x="0" y="0"/>
                <a:chExt cx="3796" cy="403"/>
              </a:xfrm>
            </p:grpSpPr>
            <p:sp>
              <p:nvSpPr>
                <p:cNvPr id="114711" name="Rectangle 22"/>
                <p:cNvSpPr>
                  <a:spLocks noChangeArrowheads="1"/>
                </p:cNvSpPr>
                <p:nvPr/>
              </p:nvSpPr>
              <p:spPr bwMode="auto">
                <a:xfrm>
                  <a:off x="28" y="0"/>
                  <a:ext cx="3740" cy="403"/>
                </a:xfrm>
                <a:prstGeom prst="rect">
                  <a:avLst/>
                </a:prstGeom>
                <a:noFill/>
                <a:ln w="9525">
                  <a:noFill/>
                  <a:miter lim="800000"/>
                  <a:headEnd/>
                  <a:tailEnd/>
                </a:ln>
              </p:spPr>
              <p:txBody>
                <a:bodyPr/>
                <a:lstStyle/>
                <a:p>
                  <a:pPr algn="ctr"/>
                  <a:r>
                    <a:rPr lang="fr-FR" sz="2400" b="1">
                      <a:solidFill>
                        <a:srgbClr val="C00000"/>
                      </a:solidFill>
                      <a:latin typeface="Verdana" pitchFamily="34" charset="0"/>
                      <a:cs typeface="Times New Roman" pitchFamily="18" charset="0"/>
                    </a:rPr>
                    <a:t>Les sociétés non financières</a:t>
                  </a:r>
                </a:p>
                <a:p>
                  <a:pPr algn="ctr" eaLnBrk="0" hangingPunct="0"/>
                  <a:endParaRPr lang="fr-FR">
                    <a:latin typeface="Verdana" pitchFamily="34" charset="0"/>
                  </a:endParaRPr>
                </a:p>
              </p:txBody>
            </p:sp>
            <p:sp>
              <p:nvSpPr>
                <p:cNvPr id="114712" name="Rectangle 27"/>
                <p:cNvSpPr>
                  <a:spLocks noChangeArrowheads="1"/>
                </p:cNvSpPr>
                <p:nvPr/>
              </p:nvSpPr>
              <p:spPr bwMode="auto">
                <a:xfrm>
                  <a:off x="0" y="0"/>
                  <a:ext cx="3796" cy="403"/>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4699" name="Group 30"/>
              <p:cNvGrpSpPr>
                <a:grpSpLocks/>
              </p:cNvGrpSpPr>
              <p:nvPr/>
            </p:nvGrpSpPr>
            <p:grpSpPr bwMode="auto">
              <a:xfrm>
                <a:off x="0" y="403"/>
                <a:ext cx="1898" cy="384"/>
                <a:chOff x="0" y="403"/>
                <a:chExt cx="1898" cy="384"/>
              </a:xfrm>
            </p:grpSpPr>
            <p:sp>
              <p:nvSpPr>
                <p:cNvPr id="114709" name="Rectangle 23"/>
                <p:cNvSpPr>
                  <a:spLocks noChangeArrowheads="1"/>
                </p:cNvSpPr>
                <p:nvPr/>
              </p:nvSpPr>
              <p:spPr bwMode="auto">
                <a:xfrm>
                  <a:off x="28" y="403"/>
                  <a:ext cx="1843" cy="384"/>
                </a:xfrm>
                <a:prstGeom prst="rect">
                  <a:avLst/>
                </a:prstGeom>
                <a:noFill/>
                <a:ln w="9525">
                  <a:noFill/>
                  <a:miter lim="800000"/>
                  <a:headEnd/>
                  <a:tailEnd/>
                </a:ln>
              </p:spPr>
              <p:txBody>
                <a:bodyPr/>
                <a:lstStyle/>
                <a:p>
                  <a:pPr algn="ctr"/>
                  <a:r>
                    <a:rPr lang="fr-FR" sz="2000" b="1">
                      <a:latin typeface="Verdana" pitchFamily="34" charset="0"/>
                      <a:cs typeface="Times New Roman" pitchFamily="18" charset="0"/>
                    </a:rPr>
                    <a:t>Emplois</a:t>
                  </a:r>
                </a:p>
                <a:p>
                  <a:pPr algn="ctr" eaLnBrk="0" hangingPunct="0"/>
                  <a:endParaRPr lang="fr-FR">
                    <a:latin typeface="Verdana" pitchFamily="34" charset="0"/>
                  </a:endParaRPr>
                </a:p>
              </p:txBody>
            </p:sp>
            <p:sp>
              <p:nvSpPr>
                <p:cNvPr id="114710" name="Rectangle 29"/>
                <p:cNvSpPr>
                  <a:spLocks noChangeArrowheads="1"/>
                </p:cNvSpPr>
                <p:nvPr/>
              </p:nvSpPr>
              <p:spPr bwMode="auto">
                <a:xfrm>
                  <a:off x="0" y="403"/>
                  <a:ext cx="1898" cy="384"/>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4700" name="Group 32"/>
              <p:cNvGrpSpPr>
                <a:grpSpLocks/>
              </p:cNvGrpSpPr>
              <p:nvPr/>
            </p:nvGrpSpPr>
            <p:grpSpPr bwMode="auto">
              <a:xfrm>
                <a:off x="1898" y="403"/>
                <a:ext cx="1898" cy="384"/>
                <a:chOff x="1898" y="403"/>
                <a:chExt cx="1898" cy="384"/>
              </a:xfrm>
            </p:grpSpPr>
            <p:sp>
              <p:nvSpPr>
                <p:cNvPr id="114707" name="Rectangle 24"/>
                <p:cNvSpPr>
                  <a:spLocks noChangeArrowheads="1"/>
                </p:cNvSpPr>
                <p:nvPr/>
              </p:nvSpPr>
              <p:spPr bwMode="auto">
                <a:xfrm>
                  <a:off x="1926" y="403"/>
                  <a:ext cx="1842" cy="384"/>
                </a:xfrm>
                <a:prstGeom prst="rect">
                  <a:avLst/>
                </a:prstGeom>
                <a:noFill/>
                <a:ln w="9525">
                  <a:noFill/>
                  <a:miter lim="800000"/>
                  <a:headEnd/>
                  <a:tailEnd/>
                </a:ln>
              </p:spPr>
              <p:txBody>
                <a:bodyPr/>
                <a:lstStyle/>
                <a:p>
                  <a:pPr algn="ctr"/>
                  <a:r>
                    <a:rPr lang="fr-FR" sz="2000" b="1">
                      <a:latin typeface="Verdana" pitchFamily="34" charset="0"/>
                      <a:cs typeface="Times New Roman" pitchFamily="18" charset="0"/>
                    </a:rPr>
                    <a:t>Ressources</a:t>
                  </a:r>
                </a:p>
                <a:p>
                  <a:pPr algn="ctr" eaLnBrk="0" hangingPunct="0"/>
                  <a:endParaRPr lang="fr-FR">
                    <a:latin typeface="Verdana" pitchFamily="34" charset="0"/>
                  </a:endParaRPr>
                </a:p>
              </p:txBody>
            </p:sp>
            <p:sp>
              <p:nvSpPr>
                <p:cNvPr id="114708" name="Rectangle 31"/>
                <p:cNvSpPr>
                  <a:spLocks noChangeArrowheads="1"/>
                </p:cNvSpPr>
                <p:nvPr/>
              </p:nvSpPr>
              <p:spPr bwMode="auto">
                <a:xfrm>
                  <a:off x="1898" y="403"/>
                  <a:ext cx="1898" cy="384"/>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4701" name="Group 34"/>
              <p:cNvGrpSpPr>
                <a:grpSpLocks/>
              </p:cNvGrpSpPr>
              <p:nvPr/>
            </p:nvGrpSpPr>
            <p:grpSpPr bwMode="auto">
              <a:xfrm>
                <a:off x="-33" y="787"/>
                <a:ext cx="1962" cy="1056"/>
                <a:chOff x="-33" y="787"/>
                <a:chExt cx="1962" cy="1056"/>
              </a:xfrm>
            </p:grpSpPr>
            <p:sp>
              <p:nvSpPr>
                <p:cNvPr id="114705" name="Rectangle 25"/>
                <p:cNvSpPr>
                  <a:spLocks noChangeArrowheads="1"/>
                </p:cNvSpPr>
                <p:nvPr/>
              </p:nvSpPr>
              <p:spPr bwMode="auto">
                <a:xfrm>
                  <a:off x="-33" y="787"/>
                  <a:ext cx="1962" cy="1056"/>
                </a:xfrm>
                <a:prstGeom prst="rect">
                  <a:avLst/>
                </a:prstGeom>
                <a:noFill/>
                <a:ln w="9525">
                  <a:noFill/>
                  <a:miter lim="800000"/>
                  <a:headEnd/>
                  <a:tailEnd/>
                </a:ln>
              </p:spPr>
              <p:txBody>
                <a:bodyPr/>
                <a:lstStyle/>
                <a:p>
                  <a:pPr>
                    <a:buFont typeface="Wingdings" pitchFamily="2" charset="2"/>
                    <a:buChar char="v"/>
                    <a:tabLst>
                      <a:tab pos="809625" algn="l"/>
                    </a:tabLst>
                  </a:pPr>
                  <a:r>
                    <a:rPr lang="fr-FR" sz="1400" b="1" dirty="0">
                      <a:solidFill>
                        <a:srgbClr val="FF0000"/>
                      </a:solidFill>
                      <a:latin typeface="Verdana" pitchFamily="34" charset="0"/>
                      <a:cs typeface="Times New Roman" pitchFamily="18" charset="0"/>
                    </a:rPr>
                    <a:t>Dépenses d'investissement</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FF0000"/>
                      </a:solidFill>
                      <a:latin typeface="Verdana" pitchFamily="34" charset="0"/>
                      <a:cs typeface="Times New Roman" pitchFamily="18" charset="0"/>
                    </a:rPr>
                    <a:t>Dépenses de consommation intermédiaire</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Salaires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Revenus non salariaux</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Impôts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Cotisations sociales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9966"/>
                      </a:solidFill>
                      <a:latin typeface="Verdana" pitchFamily="34" charset="0"/>
                      <a:cs typeface="Times New Roman" pitchFamily="18" charset="0"/>
                    </a:rPr>
                    <a:t>Epargne</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endParaRPr lang="fr-FR" sz="1400" b="1" dirty="0">
                    <a:latin typeface="Verdana" pitchFamily="34" charset="0"/>
                  </a:endParaRPr>
                </a:p>
              </p:txBody>
            </p:sp>
            <p:sp>
              <p:nvSpPr>
                <p:cNvPr id="114706" name="Rectangle 33"/>
                <p:cNvSpPr>
                  <a:spLocks noChangeArrowheads="1"/>
                </p:cNvSpPr>
                <p:nvPr/>
              </p:nvSpPr>
              <p:spPr bwMode="auto">
                <a:xfrm>
                  <a:off x="0" y="787"/>
                  <a:ext cx="1898" cy="1056"/>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4702" name="Group 36"/>
              <p:cNvGrpSpPr>
                <a:grpSpLocks/>
              </p:cNvGrpSpPr>
              <p:nvPr/>
            </p:nvGrpSpPr>
            <p:grpSpPr bwMode="auto">
              <a:xfrm>
                <a:off x="1898" y="787"/>
                <a:ext cx="1898" cy="1056"/>
                <a:chOff x="1898" y="787"/>
                <a:chExt cx="1898" cy="1056"/>
              </a:xfrm>
            </p:grpSpPr>
            <p:sp>
              <p:nvSpPr>
                <p:cNvPr id="114703" name="Rectangle 26"/>
                <p:cNvSpPr>
                  <a:spLocks noChangeArrowheads="1"/>
                </p:cNvSpPr>
                <p:nvPr/>
              </p:nvSpPr>
              <p:spPr bwMode="auto">
                <a:xfrm>
                  <a:off x="1926" y="787"/>
                  <a:ext cx="1842" cy="1056"/>
                </a:xfrm>
                <a:prstGeom prst="rect">
                  <a:avLst/>
                </a:prstGeom>
                <a:noFill/>
                <a:ln w="9525">
                  <a:noFill/>
                  <a:miter lim="800000"/>
                  <a:headEnd/>
                  <a:tailEnd/>
                </a:ln>
              </p:spPr>
              <p:txBody>
                <a:bodyPr/>
                <a:lstStyle/>
                <a:p>
                  <a:pPr>
                    <a:buFont typeface="Wingdings" pitchFamily="2" charset="2"/>
                    <a:buChar char="v"/>
                    <a:tabLst>
                      <a:tab pos="809625" algn="l"/>
                    </a:tabLst>
                  </a:pPr>
                  <a:r>
                    <a:rPr lang="fr-FR" sz="1400" b="1">
                      <a:solidFill>
                        <a:srgbClr val="FF0000"/>
                      </a:solidFill>
                      <a:latin typeface="Verdana" pitchFamily="34" charset="0"/>
                      <a:cs typeface="Times New Roman" pitchFamily="18" charset="0"/>
                    </a:rPr>
                    <a:t>Production</a:t>
                  </a:r>
                  <a:endParaRPr lang="fr-FR" sz="1400" b="1">
                    <a:latin typeface="Verdana" pitchFamily="34" charset="0"/>
                    <a:cs typeface="Times New Roman" pitchFamily="18" charset="0"/>
                  </a:endParaRPr>
                </a:p>
                <a:p>
                  <a:pPr eaLnBrk="0" hangingPunct="0">
                    <a:buFont typeface="Wingdings" pitchFamily="2" charset="2"/>
                    <a:buChar char="v"/>
                    <a:tabLst>
                      <a:tab pos="809625" algn="l"/>
                    </a:tabLst>
                  </a:pPr>
                  <a:r>
                    <a:rPr lang="fr-FR" sz="1400" b="1">
                      <a:solidFill>
                        <a:srgbClr val="3366FF"/>
                      </a:solidFill>
                      <a:latin typeface="Verdana" pitchFamily="34" charset="0"/>
                      <a:cs typeface="Times New Roman" pitchFamily="18" charset="0"/>
                    </a:rPr>
                    <a:t>Subvention</a:t>
                  </a:r>
                  <a:endParaRPr lang="fr-FR" sz="1400" b="1">
                    <a:latin typeface="Verdana" pitchFamily="34" charset="0"/>
                    <a:cs typeface="Times New Roman" pitchFamily="18" charset="0"/>
                  </a:endParaRPr>
                </a:p>
                <a:p>
                  <a:pPr eaLnBrk="0" hangingPunct="0">
                    <a:buFont typeface="Wingdings" pitchFamily="2" charset="2"/>
                    <a:buChar char="v"/>
                    <a:tabLst>
                      <a:tab pos="809625" algn="l"/>
                    </a:tabLst>
                  </a:pPr>
                  <a:r>
                    <a:rPr lang="fr-FR" sz="1400" b="1">
                      <a:solidFill>
                        <a:srgbClr val="339966"/>
                      </a:solidFill>
                      <a:latin typeface="Verdana" pitchFamily="34" charset="0"/>
                      <a:cs typeface="Times New Roman" pitchFamily="18" charset="0"/>
                    </a:rPr>
                    <a:t>Crédits - retraits</a:t>
                  </a:r>
                  <a:endParaRPr lang="fr-FR" sz="1400" b="1">
                    <a:latin typeface="Verdana" pitchFamily="34" charset="0"/>
                    <a:cs typeface="Times New Roman" pitchFamily="18" charset="0"/>
                  </a:endParaRPr>
                </a:p>
                <a:p>
                  <a:pPr eaLnBrk="0" hangingPunct="0">
                    <a:tabLst>
                      <a:tab pos="809625" algn="l"/>
                    </a:tabLst>
                  </a:pPr>
                  <a:endParaRPr lang="fr-FR">
                    <a:latin typeface="Verdana" pitchFamily="34" charset="0"/>
                  </a:endParaRPr>
                </a:p>
              </p:txBody>
            </p:sp>
            <p:sp>
              <p:nvSpPr>
                <p:cNvPr id="114704" name="Rectangle 35"/>
                <p:cNvSpPr>
                  <a:spLocks noChangeArrowheads="1"/>
                </p:cNvSpPr>
                <p:nvPr/>
              </p:nvSpPr>
              <p:spPr bwMode="auto">
                <a:xfrm>
                  <a:off x="1898" y="787"/>
                  <a:ext cx="1898" cy="1056"/>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sp>
          <p:nvSpPr>
            <p:cNvPr id="114697" name="Rectangle 38"/>
            <p:cNvSpPr>
              <a:spLocks noChangeArrowheads="1"/>
            </p:cNvSpPr>
            <p:nvPr/>
          </p:nvSpPr>
          <p:spPr bwMode="auto">
            <a:xfrm>
              <a:off x="-2" y="-2"/>
              <a:ext cx="3800" cy="1847"/>
            </a:xfrm>
            <a:prstGeom prst="rect">
              <a:avLst/>
            </a:prstGeom>
            <a:noFill/>
            <a:ln w="6350">
              <a:solidFill>
                <a:srgbClr val="A0A0A0"/>
              </a:solidFill>
              <a:miter lim="800000"/>
              <a:headEnd/>
              <a:tailEnd/>
            </a:ln>
          </p:spPr>
          <p:txBody>
            <a:bodyPr/>
            <a:lstStyle/>
            <a:p>
              <a:endParaRPr lang="fr-FR">
                <a:latin typeface="Verdana" pitchFamily="34" charset="0"/>
              </a:endParaRPr>
            </a:p>
          </p:txBody>
        </p:sp>
      </p:grpSp>
      <p:sp>
        <p:nvSpPr>
          <p:cNvPr id="114692" name="Rectangle 40"/>
          <p:cNvSpPr>
            <a:spLocks noChangeArrowheads="1"/>
          </p:cNvSpPr>
          <p:nvPr/>
        </p:nvSpPr>
        <p:spPr bwMode="auto">
          <a:xfrm>
            <a:off x="142875" y="5086350"/>
            <a:ext cx="4357688" cy="1200150"/>
          </a:xfrm>
          <a:prstGeom prst="rect">
            <a:avLst/>
          </a:prstGeom>
          <a:noFill/>
          <a:ln w="9525">
            <a:noFill/>
            <a:miter lim="800000"/>
            <a:headEnd/>
            <a:tailEnd/>
          </a:ln>
        </p:spPr>
        <p:txBody>
          <a:bodyPr>
            <a:spAutoFit/>
          </a:bodyPr>
          <a:lstStyle/>
          <a:p>
            <a:r>
              <a:rPr lang="fr-FR" b="1">
                <a:latin typeface="Verdana" pitchFamily="34" charset="0"/>
                <a:cs typeface="Times New Roman" pitchFamily="18" charset="0"/>
              </a:rPr>
              <a:t> Légende </a:t>
            </a:r>
          </a:p>
          <a:p>
            <a:pPr eaLnBrk="0" hangingPunct="0"/>
            <a:r>
              <a:rPr lang="fr-FR" b="1">
                <a:solidFill>
                  <a:srgbClr val="FF0000"/>
                </a:solidFill>
                <a:latin typeface="Verdana" pitchFamily="34" charset="0"/>
                <a:cs typeface="Times New Roman" pitchFamily="18" charset="0"/>
              </a:rPr>
              <a:t>Opérations sur Biens et Services</a:t>
            </a:r>
            <a:endParaRPr lang="fr-FR" b="1">
              <a:latin typeface="Verdana" pitchFamily="34" charset="0"/>
              <a:cs typeface="Times New Roman" pitchFamily="18" charset="0"/>
            </a:endParaRPr>
          </a:p>
          <a:p>
            <a:pPr eaLnBrk="0" hangingPunct="0"/>
            <a:r>
              <a:rPr lang="fr-FR" b="1">
                <a:solidFill>
                  <a:srgbClr val="3366FF"/>
                </a:solidFill>
                <a:latin typeface="Verdana" pitchFamily="34" charset="0"/>
                <a:cs typeface="Times New Roman" pitchFamily="18" charset="0"/>
              </a:rPr>
              <a:t>Opérations de Répartition</a:t>
            </a:r>
            <a:endParaRPr lang="fr-FR" b="1">
              <a:latin typeface="Verdana" pitchFamily="34" charset="0"/>
              <a:cs typeface="Times New Roman" pitchFamily="18" charset="0"/>
            </a:endParaRPr>
          </a:p>
          <a:p>
            <a:pPr eaLnBrk="0" hangingPunct="0"/>
            <a:r>
              <a:rPr lang="fr-FR" b="1">
                <a:solidFill>
                  <a:srgbClr val="339966"/>
                </a:solidFill>
                <a:latin typeface="Verdana" pitchFamily="34" charset="0"/>
                <a:cs typeface="Times New Roman" pitchFamily="18" charset="0"/>
              </a:rPr>
              <a:t>Opérations financières</a:t>
            </a:r>
            <a:r>
              <a:rPr lang="fr-FR" b="1">
                <a:latin typeface="Verdana" pitchFamily="34" charset="0"/>
              </a:rPr>
              <a:t> </a:t>
            </a:r>
          </a:p>
        </p:txBody>
      </p:sp>
    </p:spTree>
    <p:extLst>
      <p:ext uri="{BB962C8B-B14F-4D97-AF65-F5344CB8AC3E}">
        <p14:creationId xmlns:p14="http://schemas.microsoft.com/office/powerpoint/2010/main" val="1692697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3"/>
          <p:cNvSpPr txBox="1">
            <a:spLocks noChangeArrowheads="1"/>
          </p:cNvSpPr>
          <p:nvPr/>
        </p:nvSpPr>
        <p:spPr bwMode="auto">
          <a:xfrm>
            <a:off x="-14288" y="1500188"/>
            <a:ext cx="3657601" cy="457200"/>
          </a:xfrm>
          <a:prstGeom prst="rect">
            <a:avLst/>
          </a:prstGeom>
          <a:noFill/>
          <a:ln w="9525">
            <a:noFill/>
            <a:miter lim="800000"/>
            <a:headEnd/>
            <a:tailEnd/>
          </a:ln>
        </p:spPr>
        <p:txBody>
          <a:bodyPr>
            <a:spAutoFit/>
          </a:bodyPr>
          <a:lstStyle/>
          <a:p>
            <a:pPr algn="ctr">
              <a:spcBef>
                <a:spcPct val="50000"/>
              </a:spcBef>
            </a:pPr>
            <a:r>
              <a:rPr lang="fr-FR" sz="2400" b="1">
                <a:solidFill>
                  <a:srgbClr val="000099"/>
                </a:solidFill>
                <a:latin typeface="Verdana" pitchFamily="34" charset="0"/>
              </a:rPr>
              <a:t>L’exemple des APU</a:t>
            </a:r>
          </a:p>
        </p:txBody>
      </p:sp>
      <p:grpSp>
        <p:nvGrpSpPr>
          <p:cNvPr id="115715" name="Group 39"/>
          <p:cNvGrpSpPr>
            <a:grpSpLocks/>
          </p:cNvGrpSpPr>
          <p:nvPr/>
        </p:nvGrpSpPr>
        <p:grpSpPr bwMode="auto">
          <a:xfrm>
            <a:off x="71438" y="2071688"/>
            <a:ext cx="8929687" cy="3451225"/>
            <a:chOff x="-2" y="-2"/>
            <a:chExt cx="3800" cy="1943"/>
          </a:xfrm>
        </p:grpSpPr>
        <p:grpSp>
          <p:nvGrpSpPr>
            <p:cNvPr id="115720" name="Group 37"/>
            <p:cNvGrpSpPr>
              <a:grpSpLocks/>
            </p:cNvGrpSpPr>
            <p:nvPr/>
          </p:nvGrpSpPr>
          <p:grpSpPr bwMode="auto">
            <a:xfrm>
              <a:off x="0" y="0"/>
              <a:ext cx="3796" cy="1939"/>
              <a:chOff x="0" y="0"/>
              <a:chExt cx="3796" cy="1939"/>
            </a:xfrm>
          </p:grpSpPr>
          <p:grpSp>
            <p:nvGrpSpPr>
              <p:cNvPr id="115722" name="Group 28"/>
              <p:cNvGrpSpPr>
                <a:grpSpLocks/>
              </p:cNvGrpSpPr>
              <p:nvPr/>
            </p:nvGrpSpPr>
            <p:grpSpPr bwMode="auto">
              <a:xfrm>
                <a:off x="0" y="0"/>
                <a:ext cx="3796" cy="403"/>
                <a:chOff x="0" y="0"/>
                <a:chExt cx="3796" cy="403"/>
              </a:xfrm>
            </p:grpSpPr>
            <p:sp>
              <p:nvSpPr>
                <p:cNvPr id="115735" name="Rectangle 22"/>
                <p:cNvSpPr>
                  <a:spLocks noChangeArrowheads="1"/>
                </p:cNvSpPr>
                <p:nvPr/>
              </p:nvSpPr>
              <p:spPr bwMode="auto">
                <a:xfrm>
                  <a:off x="28" y="0"/>
                  <a:ext cx="3741" cy="403"/>
                </a:xfrm>
                <a:prstGeom prst="rect">
                  <a:avLst/>
                </a:prstGeom>
                <a:noFill/>
                <a:ln w="9525">
                  <a:noFill/>
                  <a:miter lim="800000"/>
                  <a:headEnd/>
                  <a:tailEnd/>
                </a:ln>
              </p:spPr>
              <p:txBody>
                <a:bodyPr/>
                <a:lstStyle/>
                <a:p>
                  <a:pPr algn="ctr"/>
                  <a:r>
                    <a:rPr lang="fr-FR" sz="2400" b="1">
                      <a:solidFill>
                        <a:srgbClr val="C00000"/>
                      </a:solidFill>
                      <a:latin typeface="Verdana" pitchFamily="34" charset="0"/>
                      <a:cs typeface="Times New Roman" pitchFamily="18" charset="0"/>
                    </a:rPr>
                    <a:t>Les administrations publiques</a:t>
                  </a:r>
                </a:p>
                <a:p>
                  <a:pPr algn="ctr" eaLnBrk="0" hangingPunct="0"/>
                  <a:endParaRPr lang="fr-FR">
                    <a:latin typeface="Verdana" pitchFamily="34" charset="0"/>
                  </a:endParaRPr>
                </a:p>
              </p:txBody>
            </p:sp>
            <p:sp>
              <p:nvSpPr>
                <p:cNvPr id="115736" name="Rectangle 27"/>
                <p:cNvSpPr>
                  <a:spLocks noChangeArrowheads="1"/>
                </p:cNvSpPr>
                <p:nvPr/>
              </p:nvSpPr>
              <p:spPr bwMode="auto">
                <a:xfrm>
                  <a:off x="0" y="0"/>
                  <a:ext cx="3796" cy="403"/>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5723" name="Group 30"/>
              <p:cNvGrpSpPr>
                <a:grpSpLocks/>
              </p:cNvGrpSpPr>
              <p:nvPr/>
            </p:nvGrpSpPr>
            <p:grpSpPr bwMode="auto">
              <a:xfrm>
                <a:off x="0" y="403"/>
                <a:ext cx="1898" cy="384"/>
                <a:chOff x="0" y="403"/>
                <a:chExt cx="1898" cy="384"/>
              </a:xfrm>
            </p:grpSpPr>
            <p:sp>
              <p:nvSpPr>
                <p:cNvPr id="115733" name="Rectangle 23"/>
                <p:cNvSpPr>
                  <a:spLocks noChangeArrowheads="1"/>
                </p:cNvSpPr>
                <p:nvPr/>
              </p:nvSpPr>
              <p:spPr bwMode="auto">
                <a:xfrm>
                  <a:off x="28" y="403"/>
                  <a:ext cx="1846" cy="384"/>
                </a:xfrm>
                <a:prstGeom prst="rect">
                  <a:avLst/>
                </a:prstGeom>
                <a:noFill/>
                <a:ln w="9525">
                  <a:noFill/>
                  <a:miter lim="800000"/>
                  <a:headEnd/>
                  <a:tailEnd/>
                </a:ln>
              </p:spPr>
              <p:txBody>
                <a:bodyPr/>
                <a:lstStyle/>
                <a:p>
                  <a:pPr algn="ctr"/>
                  <a:r>
                    <a:rPr lang="fr-FR" sz="2400" b="1">
                      <a:latin typeface="Verdana" pitchFamily="34" charset="0"/>
                      <a:cs typeface="Times New Roman" pitchFamily="18" charset="0"/>
                    </a:rPr>
                    <a:t>Emplois</a:t>
                  </a:r>
                </a:p>
                <a:p>
                  <a:pPr algn="ctr" eaLnBrk="0" hangingPunct="0"/>
                  <a:endParaRPr lang="fr-FR">
                    <a:latin typeface="Verdana" pitchFamily="34" charset="0"/>
                  </a:endParaRPr>
                </a:p>
              </p:txBody>
            </p:sp>
            <p:sp>
              <p:nvSpPr>
                <p:cNvPr id="115734" name="Rectangle 29"/>
                <p:cNvSpPr>
                  <a:spLocks noChangeArrowheads="1"/>
                </p:cNvSpPr>
                <p:nvPr/>
              </p:nvSpPr>
              <p:spPr bwMode="auto">
                <a:xfrm>
                  <a:off x="0" y="403"/>
                  <a:ext cx="1898" cy="384"/>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5724" name="Group 32"/>
              <p:cNvGrpSpPr>
                <a:grpSpLocks/>
              </p:cNvGrpSpPr>
              <p:nvPr/>
            </p:nvGrpSpPr>
            <p:grpSpPr bwMode="auto">
              <a:xfrm>
                <a:off x="1898" y="403"/>
                <a:ext cx="1898" cy="384"/>
                <a:chOff x="1898" y="403"/>
                <a:chExt cx="1898" cy="384"/>
              </a:xfrm>
            </p:grpSpPr>
            <p:sp>
              <p:nvSpPr>
                <p:cNvPr id="115731" name="Rectangle 24"/>
                <p:cNvSpPr>
                  <a:spLocks noChangeArrowheads="1"/>
                </p:cNvSpPr>
                <p:nvPr/>
              </p:nvSpPr>
              <p:spPr bwMode="auto">
                <a:xfrm>
                  <a:off x="1926" y="403"/>
                  <a:ext cx="1842" cy="384"/>
                </a:xfrm>
                <a:prstGeom prst="rect">
                  <a:avLst/>
                </a:prstGeom>
                <a:noFill/>
                <a:ln w="9525">
                  <a:noFill/>
                  <a:miter lim="800000"/>
                  <a:headEnd/>
                  <a:tailEnd/>
                </a:ln>
              </p:spPr>
              <p:txBody>
                <a:bodyPr/>
                <a:lstStyle/>
                <a:p>
                  <a:pPr algn="ctr"/>
                  <a:r>
                    <a:rPr lang="fr-FR" sz="2400" b="1">
                      <a:latin typeface="Verdana" pitchFamily="34" charset="0"/>
                      <a:cs typeface="Times New Roman" pitchFamily="18" charset="0"/>
                    </a:rPr>
                    <a:t>Ressources</a:t>
                  </a:r>
                </a:p>
                <a:p>
                  <a:pPr algn="ctr" eaLnBrk="0" hangingPunct="0"/>
                  <a:endParaRPr lang="fr-FR">
                    <a:latin typeface="Verdana" pitchFamily="34" charset="0"/>
                  </a:endParaRPr>
                </a:p>
              </p:txBody>
            </p:sp>
            <p:sp>
              <p:nvSpPr>
                <p:cNvPr id="115732" name="Rectangle 31"/>
                <p:cNvSpPr>
                  <a:spLocks noChangeArrowheads="1"/>
                </p:cNvSpPr>
                <p:nvPr/>
              </p:nvSpPr>
              <p:spPr bwMode="auto">
                <a:xfrm>
                  <a:off x="1898" y="403"/>
                  <a:ext cx="1898" cy="384"/>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5725" name="Group 34"/>
              <p:cNvGrpSpPr>
                <a:grpSpLocks/>
              </p:cNvGrpSpPr>
              <p:nvPr/>
            </p:nvGrpSpPr>
            <p:grpSpPr bwMode="auto">
              <a:xfrm>
                <a:off x="0" y="787"/>
                <a:ext cx="1898" cy="1152"/>
                <a:chOff x="0" y="787"/>
                <a:chExt cx="1898" cy="1152"/>
              </a:xfrm>
            </p:grpSpPr>
            <p:sp>
              <p:nvSpPr>
                <p:cNvPr id="115729" name="Rectangle 25"/>
                <p:cNvSpPr>
                  <a:spLocks noChangeArrowheads="1"/>
                </p:cNvSpPr>
                <p:nvPr/>
              </p:nvSpPr>
              <p:spPr bwMode="auto">
                <a:xfrm>
                  <a:off x="28" y="787"/>
                  <a:ext cx="1846" cy="1152"/>
                </a:xfrm>
                <a:prstGeom prst="rect">
                  <a:avLst/>
                </a:prstGeom>
                <a:noFill/>
                <a:ln w="9525">
                  <a:noFill/>
                  <a:miter lim="800000"/>
                  <a:headEnd/>
                  <a:tailEnd/>
                </a:ln>
              </p:spPr>
              <p:txBody>
                <a:bodyPr/>
                <a:lstStyle/>
                <a:p>
                  <a:pPr>
                    <a:buFont typeface="Wingdings" pitchFamily="2" charset="2"/>
                    <a:buChar char="v"/>
                    <a:tabLst>
                      <a:tab pos="809625" algn="l"/>
                    </a:tabLst>
                  </a:pPr>
                  <a:r>
                    <a:rPr lang="fr-FR" sz="1400" b="1" dirty="0">
                      <a:solidFill>
                        <a:srgbClr val="FF0000"/>
                      </a:solidFill>
                      <a:latin typeface="Verdana" pitchFamily="34" charset="0"/>
                      <a:cs typeface="Times New Roman" pitchFamily="18" charset="0"/>
                    </a:rPr>
                    <a:t>Dépenses d'investissement</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FF0000"/>
                      </a:solidFill>
                      <a:latin typeface="Verdana" pitchFamily="34" charset="0"/>
                      <a:cs typeface="Times New Roman" pitchFamily="18" charset="0"/>
                    </a:rPr>
                    <a:t>Dépenses de consommation finale</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FF0000"/>
                      </a:solidFill>
                      <a:latin typeface="Verdana" pitchFamily="34" charset="0"/>
                      <a:cs typeface="Times New Roman" pitchFamily="18" charset="0"/>
                    </a:rPr>
                    <a:t>Dépenses de Consommations intermédiaires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Traitements </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Prestations sociales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Subventions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9966"/>
                      </a:solidFill>
                      <a:latin typeface="Verdana" pitchFamily="34" charset="0"/>
                      <a:cs typeface="Times New Roman" pitchFamily="18" charset="0"/>
                    </a:rPr>
                    <a:t>Dépôts - épargne</a:t>
                  </a:r>
                  <a:endParaRPr lang="fr-FR" sz="1400" b="1" dirty="0">
                    <a:latin typeface="Verdana" pitchFamily="34" charset="0"/>
                    <a:cs typeface="Times New Roman" pitchFamily="18" charset="0"/>
                  </a:endParaRPr>
                </a:p>
                <a:p>
                  <a:pPr eaLnBrk="0" hangingPunct="0">
                    <a:tabLst>
                      <a:tab pos="809625" algn="l"/>
                    </a:tabLst>
                  </a:pPr>
                  <a:endParaRPr lang="fr-FR" dirty="0">
                    <a:latin typeface="Verdana" pitchFamily="34" charset="0"/>
                  </a:endParaRPr>
                </a:p>
              </p:txBody>
            </p:sp>
            <p:sp>
              <p:nvSpPr>
                <p:cNvPr id="115730" name="Rectangle 33"/>
                <p:cNvSpPr>
                  <a:spLocks noChangeArrowheads="1"/>
                </p:cNvSpPr>
                <p:nvPr/>
              </p:nvSpPr>
              <p:spPr bwMode="auto">
                <a:xfrm>
                  <a:off x="0" y="787"/>
                  <a:ext cx="1898" cy="1152"/>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nvGrpSpPr>
              <p:cNvPr id="115726" name="Group 36"/>
              <p:cNvGrpSpPr>
                <a:grpSpLocks/>
              </p:cNvGrpSpPr>
              <p:nvPr/>
            </p:nvGrpSpPr>
            <p:grpSpPr bwMode="auto">
              <a:xfrm>
                <a:off x="1898" y="787"/>
                <a:ext cx="1898" cy="1152"/>
                <a:chOff x="1898" y="787"/>
                <a:chExt cx="1898" cy="1152"/>
              </a:xfrm>
            </p:grpSpPr>
            <p:sp>
              <p:nvSpPr>
                <p:cNvPr id="115727" name="Rectangle 26"/>
                <p:cNvSpPr>
                  <a:spLocks noChangeArrowheads="1"/>
                </p:cNvSpPr>
                <p:nvPr/>
              </p:nvSpPr>
              <p:spPr bwMode="auto">
                <a:xfrm>
                  <a:off x="1926" y="787"/>
                  <a:ext cx="1842" cy="1152"/>
                </a:xfrm>
                <a:prstGeom prst="rect">
                  <a:avLst/>
                </a:prstGeom>
                <a:noFill/>
                <a:ln w="9525">
                  <a:noFill/>
                  <a:miter lim="800000"/>
                  <a:headEnd/>
                  <a:tailEnd/>
                </a:ln>
              </p:spPr>
              <p:txBody>
                <a:bodyPr/>
                <a:lstStyle/>
                <a:p>
                  <a:pPr>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Impôts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66FF"/>
                      </a:solidFill>
                      <a:latin typeface="Verdana" pitchFamily="34" charset="0"/>
                      <a:cs typeface="Times New Roman" pitchFamily="18" charset="0"/>
                    </a:rPr>
                    <a:t>Cotisations sociales</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9966"/>
                      </a:solidFill>
                      <a:latin typeface="Verdana" pitchFamily="34" charset="0"/>
                      <a:cs typeface="Times New Roman" pitchFamily="18" charset="0"/>
                    </a:rPr>
                    <a:t>Crédits </a:t>
                  </a:r>
                  <a:endParaRPr lang="fr-FR" sz="1400" b="1" dirty="0">
                    <a:latin typeface="Verdana" pitchFamily="34" charset="0"/>
                    <a:cs typeface="Times New Roman" pitchFamily="18" charset="0"/>
                  </a:endParaRPr>
                </a:p>
                <a:p>
                  <a:pPr eaLnBrk="0" hangingPunct="0">
                    <a:buFont typeface="Wingdings" pitchFamily="2" charset="2"/>
                    <a:buChar char="v"/>
                    <a:tabLst>
                      <a:tab pos="809625" algn="l"/>
                    </a:tabLst>
                  </a:pPr>
                  <a:r>
                    <a:rPr lang="fr-FR" sz="1400" b="1" dirty="0">
                      <a:solidFill>
                        <a:srgbClr val="339966"/>
                      </a:solidFill>
                      <a:latin typeface="Verdana" pitchFamily="34" charset="0"/>
                      <a:cs typeface="Times New Roman" pitchFamily="18" charset="0"/>
                    </a:rPr>
                    <a:t>Retraits</a:t>
                  </a:r>
                  <a:endParaRPr lang="fr-FR" sz="1400" b="1" dirty="0">
                    <a:latin typeface="Verdana" pitchFamily="34" charset="0"/>
                    <a:cs typeface="Times New Roman" pitchFamily="18" charset="0"/>
                  </a:endParaRPr>
                </a:p>
                <a:p>
                  <a:pPr eaLnBrk="0" hangingPunct="0">
                    <a:tabLst>
                      <a:tab pos="809625" algn="l"/>
                    </a:tabLst>
                  </a:pPr>
                  <a:endParaRPr lang="fr-FR" dirty="0">
                    <a:latin typeface="Verdana" pitchFamily="34" charset="0"/>
                  </a:endParaRPr>
                </a:p>
              </p:txBody>
            </p:sp>
            <p:sp>
              <p:nvSpPr>
                <p:cNvPr id="115728" name="Rectangle 35"/>
                <p:cNvSpPr>
                  <a:spLocks noChangeArrowheads="1"/>
                </p:cNvSpPr>
                <p:nvPr/>
              </p:nvSpPr>
              <p:spPr bwMode="auto">
                <a:xfrm>
                  <a:off x="1898" y="787"/>
                  <a:ext cx="1898" cy="1152"/>
                </a:xfrm>
                <a:prstGeom prst="rect">
                  <a:avLst/>
                </a:prstGeom>
                <a:noFill/>
                <a:ln w="7">
                  <a:solidFill>
                    <a:srgbClr val="A0A0A0"/>
                  </a:solidFill>
                  <a:miter lim="800000"/>
                  <a:headEnd/>
                  <a:tailEnd/>
                </a:ln>
              </p:spPr>
              <p:txBody>
                <a:bodyPr/>
                <a:lstStyle/>
                <a:p>
                  <a:endParaRPr lang="fr-FR">
                    <a:latin typeface="Verdana" pitchFamily="34" charset="0"/>
                  </a:endParaRPr>
                </a:p>
              </p:txBody>
            </p:sp>
          </p:grpSp>
        </p:grpSp>
        <p:sp>
          <p:nvSpPr>
            <p:cNvPr id="115721" name="Rectangle 38"/>
            <p:cNvSpPr>
              <a:spLocks noChangeArrowheads="1"/>
            </p:cNvSpPr>
            <p:nvPr/>
          </p:nvSpPr>
          <p:spPr bwMode="auto">
            <a:xfrm>
              <a:off x="-2" y="-2"/>
              <a:ext cx="3800" cy="1943"/>
            </a:xfrm>
            <a:prstGeom prst="rect">
              <a:avLst/>
            </a:prstGeom>
            <a:noFill/>
            <a:ln w="6350">
              <a:solidFill>
                <a:srgbClr val="A0A0A0"/>
              </a:solidFill>
              <a:miter lim="800000"/>
              <a:headEnd/>
              <a:tailEnd/>
            </a:ln>
          </p:spPr>
          <p:txBody>
            <a:bodyPr/>
            <a:lstStyle/>
            <a:p>
              <a:endParaRPr lang="fr-FR">
                <a:latin typeface="Verdana" pitchFamily="34" charset="0"/>
              </a:endParaRPr>
            </a:p>
          </p:txBody>
        </p:sp>
      </p:grpSp>
      <p:sp>
        <p:nvSpPr>
          <p:cNvPr id="115716" name="Rectangle 40"/>
          <p:cNvSpPr>
            <a:spLocks noChangeArrowheads="1"/>
          </p:cNvSpPr>
          <p:nvPr/>
        </p:nvSpPr>
        <p:spPr bwMode="auto">
          <a:xfrm>
            <a:off x="214313" y="5500688"/>
            <a:ext cx="5286375" cy="830262"/>
          </a:xfrm>
          <a:prstGeom prst="rect">
            <a:avLst/>
          </a:prstGeom>
          <a:noFill/>
          <a:ln w="9525">
            <a:noFill/>
            <a:miter lim="800000"/>
            <a:headEnd/>
            <a:tailEnd/>
          </a:ln>
        </p:spPr>
        <p:txBody>
          <a:bodyPr>
            <a:spAutoFit/>
          </a:bodyPr>
          <a:lstStyle/>
          <a:p>
            <a:r>
              <a:rPr lang="fr-FR" sz="1200">
                <a:latin typeface="Verdana" pitchFamily="34" charset="0"/>
                <a:cs typeface="Times New Roman" pitchFamily="18" charset="0"/>
              </a:rPr>
              <a:t> </a:t>
            </a:r>
            <a:r>
              <a:rPr lang="fr-FR" sz="1200" b="1">
                <a:latin typeface="Verdana" pitchFamily="34" charset="0"/>
                <a:cs typeface="Times New Roman" pitchFamily="18" charset="0"/>
              </a:rPr>
              <a:t>Légende </a:t>
            </a:r>
          </a:p>
          <a:p>
            <a:pPr eaLnBrk="0" hangingPunct="0"/>
            <a:r>
              <a:rPr lang="fr-FR" sz="1200" b="1">
                <a:solidFill>
                  <a:srgbClr val="FF0000"/>
                </a:solidFill>
                <a:latin typeface="Verdana" pitchFamily="34" charset="0"/>
                <a:cs typeface="Times New Roman" pitchFamily="18" charset="0"/>
              </a:rPr>
              <a:t>Opérations sur Biens et Services</a:t>
            </a:r>
            <a:endParaRPr lang="fr-FR" sz="1200" b="1">
              <a:latin typeface="Verdana" pitchFamily="34" charset="0"/>
              <a:cs typeface="Times New Roman" pitchFamily="18" charset="0"/>
            </a:endParaRPr>
          </a:p>
          <a:p>
            <a:pPr eaLnBrk="0" hangingPunct="0"/>
            <a:r>
              <a:rPr lang="fr-FR" sz="1200" b="1">
                <a:solidFill>
                  <a:srgbClr val="3366FF"/>
                </a:solidFill>
                <a:latin typeface="Verdana" pitchFamily="34" charset="0"/>
                <a:cs typeface="Times New Roman" pitchFamily="18" charset="0"/>
              </a:rPr>
              <a:t>Opérations de Répartition</a:t>
            </a:r>
            <a:endParaRPr lang="fr-FR" sz="1200" b="1">
              <a:latin typeface="Verdana" pitchFamily="34" charset="0"/>
              <a:cs typeface="Times New Roman" pitchFamily="18" charset="0"/>
            </a:endParaRPr>
          </a:p>
          <a:p>
            <a:pPr eaLnBrk="0" hangingPunct="0"/>
            <a:r>
              <a:rPr lang="fr-FR" sz="1200" b="1">
                <a:solidFill>
                  <a:srgbClr val="339966"/>
                </a:solidFill>
                <a:latin typeface="Verdana" pitchFamily="34" charset="0"/>
                <a:cs typeface="Times New Roman" pitchFamily="18" charset="0"/>
              </a:rPr>
              <a:t>Opérations financière</a:t>
            </a:r>
            <a:r>
              <a:rPr lang="fr-FR" sz="1200">
                <a:solidFill>
                  <a:srgbClr val="339966"/>
                </a:solidFill>
                <a:latin typeface="Verdana" pitchFamily="34" charset="0"/>
                <a:cs typeface="Times New Roman" pitchFamily="18" charset="0"/>
              </a:rPr>
              <a:t>s</a:t>
            </a:r>
            <a:r>
              <a:rPr lang="fr-FR" sz="900">
                <a:latin typeface="Verdana" pitchFamily="34" charset="0"/>
              </a:rPr>
              <a:t> </a:t>
            </a:r>
            <a:endParaRPr lang="fr-FR">
              <a:latin typeface="Verdana" pitchFamily="34" charset="0"/>
            </a:endParaRPr>
          </a:p>
        </p:txBody>
      </p:sp>
    </p:spTree>
    <p:extLst>
      <p:ext uri="{BB962C8B-B14F-4D97-AF65-F5344CB8AC3E}">
        <p14:creationId xmlns:p14="http://schemas.microsoft.com/office/powerpoint/2010/main" val="2557735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a:xfrm>
            <a:off x="0" y="1214438"/>
            <a:ext cx="9144000" cy="5178425"/>
          </a:xfrm>
        </p:spPr>
        <p:txBody>
          <a:bodyPr/>
          <a:lstStyle/>
          <a:p>
            <a:pPr>
              <a:buFont typeface="Symbol" pitchFamily="18" charset="2"/>
              <a:buNone/>
            </a:pPr>
            <a:endParaRPr lang="fr-FR" sz="4000" b="1" dirty="0"/>
          </a:p>
          <a:p>
            <a:pPr algn="just">
              <a:buClr>
                <a:srgbClr val="C00000"/>
              </a:buClr>
              <a:buSzPct val="110000"/>
              <a:buFont typeface="Wingdings" pitchFamily="2" charset="2"/>
              <a:buChar char="v"/>
            </a:pPr>
            <a:r>
              <a:rPr lang="fr-FR" sz="2400" b="1" dirty="0"/>
              <a:t> Le solde, généralement porté en emplois lorsqu’il s’agit d’une CF et en ressources quand il est question d’un BF, assure l’équilibre des présentations du compte, c’est-à-dire l’égalité des ressources et des emplois</a:t>
            </a:r>
          </a:p>
          <a:p>
            <a:pPr algn="just">
              <a:buClr>
                <a:srgbClr val="C00000"/>
              </a:buClr>
              <a:buSzPct val="110000"/>
              <a:buFont typeface="Wingdings" pitchFamily="2" charset="2"/>
              <a:buChar char="v"/>
            </a:pPr>
            <a:endParaRPr lang="fr-FR" sz="2400" b="1" dirty="0"/>
          </a:p>
          <a:p>
            <a:pPr algn="just">
              <a:buClr>
                <a:srgbClr val="C00000"/>
              </a:buClr>
              <a:buSzPct val="110000"/>
              <a:buFont typeface="Wingdings" pitchFamily="2" charset="2"/>
              <a:buChar char="v"/>
            </a:pPr>
            <a:r>
              <a:rPr lang="fr-FR" sz="2400" b="1" dirty="0"/>
              <a:t> Il est calculé en faisant : </a:t>
            </a:r>
          </a:p>
          <a:p>
            <a:pPr algn="just">
              <a:buClr>
                <a:srgbClr val="C00000"/>
              </a:buClr>
              <a:buSzPct val="110000"/>
              <a:buFont typeface="Wingdings" pitchFamily="2" charset="2"/>
              <a:buChar char="v"/>
            </a:pPr>
            <a:endParaRPr lang="fr-FR" sz="2400" b="1" dirty="0"/>
          </a:p>
          <a:p>
            <a:pPr algn="ctr">
              <a:buClr>
                <a:srgbClr val="C00000"/>
              </a:buClr>
              <a:buSzPct val="110000"/>
              <a:buFont typeface="Wingdings" pitchFamily="2" charset="2"/>
              <a:buNone/>
            </a:pPr>
            <a:r>
              <a:rPr lang="fr-FR" sz="2400" b="1" dirty="0">
                <a:solidFill>
                  <a:srgbClr val="000099"/>
                </a:solidFill>
              </a:rPr>
              <a:t>ressources – emplois </a:t>
            </a:r>
          </a:p>
          <a:p>
            <a:pPr>
              <a:buFont typeface="Symbol" pitchFamily="18" charset="2"/>
              <a:buChar char=""/>
            </a:pPr>
            <a:endParaRPr lang="fr-FR" sz="4000" b="1" dirty="0"/>
          </a:p>
        </p:txBody>
      </p:sp>
    </p:spTree>
    <p:extLst>
      <p:ext uri="{BB962C8B-B14F-4D97-AF65-F5344CB8AC3E}">
        <p14:creationId xmlns:p14="http://schemas.microsoft.com/office/powerpoint/2010/main" val="4215334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a:xfrm>
            <a:off x="0" y="1428750"/>
            <a:ext cx="9144000" cy="4429125"/>
          </a:xfrm>
        </p:spPr>
        <p:txBody>
          <a:bodyPr/>
          <a:lstStyle/>
          <a:p>
            <a:pPr algn="just">
              <a:buClr>
                <a:srgbClr val="C00000"/>
              </a:buClr>
              <a:buSzPct val="115000"/>
              <a:buFont typeface="Wingdings" pitchFamily="2" charset="2"/>
              <a:buChar char="v"/>
            </a:pPr>
            <a:r>
              <a:rPr lang="fr-FR" sz="2400" b="1"/>
              <a:t> Si les ressources sont supérieures aux emplois   </a:t>
            </a:r>
            <a:r>
              <a:rPr lang="fr-FR" sz="2400" b="1">
                <a:solidFill>
                  <a:srgbClr val="000099"/>
                </a:solidFill>
              </a:rPr>
              <a:t>(R &gt; E), </a:t>
            </a:r>
            <a:r>
              <a:rPr lang="fr-FR" sz="2400" b="1"/>
              <a:t>il apparaît une </a:t>
            </a:r>
            <a:r>
              <a:rPr lang="fr-FR" sz="2400" b="1">
                <a:solidFill>
                  <a:srgbClr val="008000"/>
                </a:solidFill>
              </a:rPr>
              <a:t>capacité de financement </a:t>
            </a:r>
            <a:r>
              <a:rPr lang="fr-FR" sz="2400" b="1"/>
              <a:t>chez l’agent, et le solde est précédé du signe + ; </a:t>
            </a:r>
          </a:p>
          <a:p>
            <a:pPr algn="just">
              <a:buClr>
                <a:srgbClr val="C00000"/>
              </a:buClr>
              <a:buSzPct val="115000"/>
              <a:buFont typeface="Wingdings" pitchFamily="2" charset="2"/>
              <a:buChar char="v"/>
            </a:pPr>
            <a:endParaRPr lang="fr-FR" sz="2400" b="1"/>
          </a:p>
          <a:p>
            <a:pPr algn="just">
              <a:buClr>
                <a:srgbClr val="C00000"/>
              </a:buClr>
              <a:buSzPct val="115000"/>
              <a:buFont typeface="Wingdings" pitchFamily="2" charset="2"/>
              <a:buChar char="v"/>
            </a:pPr>
            <a:r>
              <a:rPr lang="fr-FR" sz="2400" b="1"/>
              <a:t>Si les ressources sont inférieures aux emplois    </a:t>
            </a:r>
            <a:r>
              <a:rPr lang="fr-FR" sz="2400" b="1">
                <a:solidFill>
                  <a:srgbClr val="000099"/>
                </a:solidFill>
              </a:rPr>
              <a:t>(R &lt; E), </a:t>
            </a:r>
            <a:r>
              <a:rPr lang="fr-FR" sz="2400" b="1"/>
              <a:t>il apparaît un </a:t>
            </a:r>
            <a:r>
              <a:rPr lang="fr-FR" sz="2400" b="1">
                <a:solidFill>
                  <a:srgbClr val="008000"/>
                </a:solidFill>
              </a:rPr>
              <a:t>besoin de financement </a:t>
            </a:r>
            <a:r>
              <a:rPr lang="fr-FR" sz="2400" b="1"/>
              <a:t>chez l’agent, et le solde est précédé du signe - ; </a:t>
            </a:r>
          </a:p>
          <a:p>
            <a:pPr algn="just">
              <a:buClr>
                <a:srgbClr val="C00000"/>
              </a:buClr>
              <a:buSzPct val="115000"/>
              <a:buFont typeface="Wingdings" pitchFamily="2" charset="2"/>
              <a:buChar char="v"/>
            </a:pPr>
            <a:endParaRPr lang="fr-FR" sz="2400" b="1"/>
          </a:p>
          <a:p>
            <a:pPr algn="just">
              <a:buClr>
                <a:srgbClr val="C00000"/>
              </a:buClr>
              <a:buSzPct val="115000"/>
              <a:buFont typeface="Wingdings" pitchFamily="2" charset="2"/>
              <a:buChar char="v"/>
            </a:pPr>
            <a:r>
              <a:rPr lang="fr-FR" sz="2400" b="1"/>
              <a:t>Si les ressources sont égales aux emplois          </a:t>
            </a:r>
            <a:r>
              <a:rPr lang="fr-FR" sz="2400" b="1">
                <a:solidFill>
                  <a:srgbClr val="000099"/>
                </a:solidFill>
              </a:rPr>
              <a:t>(R = E), </a:t>
            </a:r>
            <a:r>
              <a:rPr lang="fr-FR" sz="2400" b="1"/>
              <a:t>il apparaît un </a:t>
            </a:r>
            <a:r>
              <a:rPr lang="fr-FR" sz="2400" b="1">
                <a:solidFill>
                  <a:srgbClr val="008000"/>
                </a:solidFill>
              </a:rPr>
              <a:t>solde nul</a:t>
            </a:r>
            <a:r>
              <a:rPr lang="fr-FR" sz="2400" b="1"/>
              <a:t>.</a:t>
            </a:r>
          </a:p>
        </p:txBody>
      </p:sp>
    </p:spTree>
    <p:extLst>
      <p:ext uri="{BB962C8B-B14F-4D97-AF65-F5344CB8AC3E}">
        <p14:creationId xmlns:p14="http://schemas.microsoft.com/office/powerpoint/2010/main" val="16746783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0" y="1697038"/>
            <a:ext cx="9144000" cy="3732212"/>
          </a:xfrm>
        </p:spPr>
        <p:txBody>
          <a:bodyPr/>
          <a:lstStyle/>
          <a:p>
            <a:pPr algn="just">
              <a:lnSpc>
                <a:spcPct val="90000"/>
              </a:lnSpc>
              <a:buClr>
                <a:srgbClr val="C00000"/>
              </a:buClr>
              <a:buSzPct val="110000"/>
              <a:buFont typeface="Wingdings" pitchFamily="2" charset="2"/>
              <a:buChar char="v"/>
            </a:pPr>
            <a:r>
              <a:rPr lang="fr-FR"/>
              <a:t> </a:t>
            </a:r>
            <a:r>
              <a:rPr lang="fr-FR" sz="2400" b="1"/>
              <a:t>La comptabilité nationale repose sur le principe de l’écriture en parties doubles.</a:t>
            </a:r>
          </a:p>
          <a:p>
            <a:pPr algn="just">
              <a:lnSpc>
                <a:spcPct val="90000"/>
              </a:lnSpc>
              <a:buClr>
                <a:srgbClr val="C00000"/>
              </a:buClr>
              <a:buSzPct val="110000"/>
              <a:buFont typeface="Wingdings" pitchFamily="2" charset="2"/>
              <a:buChar char="v"/>
            </a:pPr>
            <a:endParaRPr lang="fr-FR" sz="2400" b="1"/>
          </a:p>
          <a:p>
            <a:pPr algn="just">
              <a:lnSpc>
                <a:spcPct val="90000"/>
              </a:lnSpc>
              <a:buClr>
                <a:srgbClr val="C00000"/>
              </a:buClr>
              <a:buSzPct val="110000"/>
              <a:buFont typeface="Wingdings" pitchFamily="2" charset="2"/>
              <a:buChar char="v"/>
            </a:pPr>
            <a:endParaRPr lang="fr-FR" sz="2400" b="1"/>
          </a:p>
          <a:p>
            <a:pPr algn="just">
              <a:lnSpc>
                <a:spcPct val="90000"/>
              </a:lnSpc>
              <a:buClr>
                <a:srgbClr val="C00000"/>
              </a:buClr>
              <a:buSzPct val="110000"/>
              <a:buFont typeface="Wingdings" pitchFamily="2" charset="2"/>
              <a:buChar char="v"/>
            </a:pPr>
            <a:r>
              <a:rPr lang="fr-FR" sz="2400" b="1"/>
              <a:t> Chaque flux donne lieu à une double écriture : en emplois pour une catégorie d’agent (flux monétaires versés), en ressources pour une autre</a:t>
            </a:r>
            <a:r>
              <a:rPr lang="fr-FR" sz="2400"/>
              <a:t> </a:t>
            </a:r>
            <a:r>
              <a:rPr lang="fr-FR" sz="2400" b="1"/>
              <a:t>catégorie d’agent (flux monétaires reçus).</a:t>
            </a:r>
          </a:p>
        </p:txBody>
      </p:sp>
    </p:spTree>
    <p:extLst>
      <p:ext uri="{BB962C8B-B14F-4D97-AF65-F5344CB8AC3E}">
        <p14:creationId xmlns:p14="http://schemas.microsoft.com/office/powerpoint/2010/main" val="3098611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0" y="1247775"/>
            <a:ext cx="9144000" cy="4824413"/>
          </a:xfrm>
        </p:spPr>
        <p:txBody>
          <a:bodyPr/>
          <a:lstStyle/>
          <a:p>
            <a:pPr algn="just">
              <a:buFont typeface="Wingdings" pitchFamily="2" charset="2"/>
              <a:buChar char="v"/>
            </a:pPr>
            <a:r>
              <a:rPr lang="fr-FR" sz="2400" b="1"/>
              <a:t>Chaque agent économique est à l’origine </a:t>
            </a:r>
            <a:r>
              <a:rPr lang="fr-FR" sz="2400" b="1" i="1"/>
              <a:t>de </a:t>
            </a:r>
            <a:r>
              <a:rPr lang="fr-FR" sz="2400" b="1" i="1" u="sng">
                <a:solidFill>
                  <a:srgbClr val="000099"/>
                </a:solidFill>
              </a:rPr>
              <a:t>flux entrants et sortants</a:t>
            </a:r>
            <a:r>
              <a:rPr lang="fr-FR" sz="2400" b="1">
                <a:solidFill>
                  <a:srgbClr val="000099"/>
                </a:solidFill>
              </a:rPr>
              <a:t> d’un montant </a:t>
            </a:r>
            <a:r>
              <a:rPr lang="fr-FR" sz="2400" b="1" u="sng">
                <a:solidFill>
                  <a:srgbClr val="000099"/>
                </a:solidFill>
              </a:rPr>
              <a:t>équivalent</a:t>
            </a:r>
            <a:r>
              <a:rPr lang="fr-FR" sz="2400" b="1">
                <a:solidFill>
                  <a:srgbClr val="000099"/>
                </a:solidFill>
              </a:rPr>
              <a:t>. </a:t>
            </a:r>
          </a:p>
          <a:p>
            <a:pPr algn="just">
              <a:buFont typeface="Wingdings" pitchFamily="2" charset="2"/>
              <a:buChar char="v"/>
            </a:pPr>
            <a:endParaRPr lang="fr-FR" sz="2400" b="1"/>
          </a:p>
          <a:p>
            <a:pPr algn="just">
              <a:buFont typeface="Wingdings" pitchFamily="2" charset="2"/>
              <a:buChar char="v"/>
            </a:pPr>
            <a:r>
              <a:rPr lang="fr-FR" sz="2400" b="1">
                <a:solidFill>
                  <a:srgbClr val="C00000"/>
                </a:solidFill>
              </a:rPr>
              <a:t>Par exemple</a:t>
            </a:r>
            <a:r>
              <a:rPr lang="fr-FR" sz="2400" b="1"/>
              <a:t>, les ménages perçoivent des revenus qu’ils dépensent ou épargnent en totalité. </a:t>
            </a:r>
          </a:p>
          <a:p>
            <a:pPr algn="just">
              <a:buFont typeface="Wingdings" pitchFamily="2" charset="2"/>
              <a:buChar char="v"/>
            </a:pPr>
            <a:endParaRPr lang="fr-FR" sz="2400" b="1"/>
          </a:p>
          <a:p>
            <a:pPr algn="just">
              <a:buFont typeface="Wingdings" pitchFamily="2" charset="2"/>
              <a:buChar char="v"/>
            </a:pPr>
            <a:r>
              <a:rPr lang="fr-FR" sz="2400" b="1"/>
              <a:t>Le circuit économique dans son ensemble est donc caractérisé par l’égalité suivante : </a:t>
            </a:r>
          </a:p>
          <a:p>
            <a:pPr algn="ctr">
              <a:buFont typeface="Wingdings" pitchFamily="2" charset="2"/>
              <a:buNone/>
            </a:pPr>
            <a:r>
              <a:rPr lang="fr-FR" sz="2400" b="1">
                <a:solidFill>
                  <a:srgbClr val="000099"/>
                </a:solidFill>
              </a:rPr>
              <a:t>Emplois = Ressources</a:t>
            </a:r>
          </a:p>
          <a:p>
            <a:pPr algn="ctr">
              <a:buFont typeface="Wingdings" pitchFamily="2" charset="2"/>
              <a:buNone/>
            </a:pPr>
            <a:endParaRPr lang="fr-FR" sz="800" b="1">
              <a:solidFill>
                <a:srgbClr val="000099"/>
              </a:solidFill>
            </a:endParaRPr>
          </a:p>
          <a:p>
            <a:pPr>
              <a:lnSpc>
                <a:spcPct val="90000"/>
              </a:lnSpc>
              <a:buClr>
                <a:srgbClr val="C00000"/>
              </a:buClr>
              <a:buSzPct val="110000"/>
              <a:buFont typeface="Wingdings" pitchFamily="2" charset="2"/>
              <a:buChar char="v"/>
            </a:pPr>
            <a:r>
              <a:rPr lang="fr-FR" sz="2400" b="1"/>
              <a:t>Moyen de vérification:</a:t>
            </a:r>
            <a:r>
              <a:rPr lang="fr-FR" sz="2400" b="1">
                <a:solidFill>
                  <a:srgbClr val="FFFF00"/>
                </a:solidFill>
              </a:rPr>
              <a:t> </a:t>
            </a:r>
          </a:p>
          <a:p>
            <a:pPr algn="ctr">
              <a:lnSpc>
                <a:spcPct val="90000"/>
              </a:lnSpc>
              <a:buClr>
                <a:srgbClr val="FFFF00"/>
              </a:buClr>
              <a:buSzPct val="110000"/>
              <a:buFont typeface="Wingdings" pitchFamily="2" charset="2"/>
              <a:buNone/>
            </a:pPr>
            <a:r>
              <a:rPr lang="fr-FR" sz="2400" b="1">
                <a:solidFill>
                  <a:srgbClr val="000099"/>
                </a:solidFill>
              </a:rPr>
              <a:t>Somme des CF = Somme des BF</a:t>
            </a:r>
          </a:p>
          <a:p>
            <a:pPr algn="ctr">
              <a:buFont typeface="Wingdings" pitchFamily="2" charset="2"/>
              <a:buNone/>
            </a:pPr>
            <a:endParaRPr lang="fr-FR" sz="2400" b="1">
              <a:solidFill>
                <a:srgbClr val="000099"/>
              </a:solidFill>
            </a:endParaRPr>
          </a:p>
        </p:txBody>
      </p:sp>
    </p:spTree>
    <p:extLst>
      <p:ext uri="{BB962C8B-B14F-4D97-AF65-F5344CB8AC3E}">
        <p14:creationId xmlns:p14="http://schemas.microsoft.com/office/powerpoint/2010/main" val="226049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84213" y="0"/>
            <a:ext cx="7772400" cy="766763"/>
          </a:xfrm>
        </p:spPr>
        <p:txBody>
          <a:bodyPr/>
          <a:lstStyle/>
          <a:p>
            <a:pPr algn="ctr"/>
            <a:r>
              <a:rPr lang="fr-FR" b="1" u="sng">
                <a:solidFill>
                  <a:srgbClr val="C00000"/>
                </a:solidFill>
              </a:rPr>
              <a:t>Quelques définitions</a:t>
            </a:r>
          </a:p>
        </p:txBody>
      </p:sp>
      <p:sp>
        <p:nvSpPr>
          <p:cNvPr id="65540" name="Rectangle 3"/>
          <p:cNvSpPr>
            <a:spLocks noGrp="1" noChangeArrowheads="1"/>
          </p:cNvSpPr>
          <p:nvPr>
            <p:ph type="body" idx="1"/>
          </p:nvPr>
        </p:nvSpPr>
        <p:spPr>
          <a:xfrm>
            <a:off x="0" y="1603375"/>
            <a:ext cx="9144000" cy="5111750"/>
          </a:xfrm>
        </p:spPr>
        <p:txBody>
          <a:bodyPr/>
          <a:lstStyle/>
          <a:p>
            <a:pPr algn="just">
              <a:lnSpc>
                <a:spcPct val="90000"/>
              </a:lnSpc>
              <a:buClr>
                <a:srgbClr val="C00000"/>
              </a:buClr>
              <a:buSzPct val="110000"/>
              <a:buFont typeface="Wingdings" pitchFamily="2" charset="2"/>
              <a:buChar char="Ø"/>
            </a:pPr>
            <a:r>
              <a:rPr lang="fr-FR" sz="2400"/>
              <a:t> </a:t>
            </a:r>
            <a:r>
              <a:rPr lang="fr-FR" sz="2400" b="1" u="sng">
                <a:solidFill>
                  <a:srgbClr val="002060"/>
                </a:solidFill>
              </a:rPr>
              <a:t>Les secteurs institutionnels (S.I)</a:t>
            </a:r>
            <a:r>
              <a:rPr lang="fr-FR" sz="2400" b="1">
                <a:solidFill>
                  <a:srgbClr val="002060"/>
                </a:solidFill>
              </a:rPr>
              <a:t> </a:t>
            </a:r>
            <a:r>
              <a:rPr lang="fr-FR" sz="2400" b="1"/>
              <a:t>: ensemble d’agents économiques ou UI qui ont un  comportement économique analogue. Ce comportement économique se définit par :</a:t>
            </a:r>
          </a:p>
          <a:p>
            <a:pPr algn="just">
              <a:lnSpc>
                <a:spcPct val="90000"/>
              </a:lnSpc>
              <a:buClr>
                <a:srgbClr val="C00000"/>
              </a:buClr>
              <a:buSzPct val="110000"/>
              <a:buFont typeface="Wingdings" pitchFamily="2" charset="2"/>
              <a:buNone/>
            </a:pPr>
            <a:endParaRPr lang="fr-FR" sz="2400" b="1"/>
          </a:p>
          <a:p>
            <a:pPr algn="just">
              <a:lnSpc>
                <a:spcPct val="90000"/>
              </a:lnSpc>
              <a:buClr>
                <a:srgbClr val="C00000"/>
              </a:buClr>
              <a:buSzPct val="110000"/>
              <a:buFont typeface="Wingdings" pitchFamily="2" charset="2"/>
              <a:buChar char="ü"/>
            </a:pPr>
            <a:r>
              <a:rPr lang="fr-FR" sz="2400" b="1"/>
              <a:t> La fonction économique principale exercée par une unité institutionnelle.</a:t>
            </a:r>
          </a:p>
          <a:p>
            <a:pPr algn="just">
              <a:lnSpc>
                <a:spcPct val="90000"/>
              </a:lnSpc>
              <a:buClr>
                <a:srgbClr val="C00000"/>
              </a:buClr>
              <a:buSzPct val="110000"/>
              <a:buFont typeface="Wingdings" pitchFamily="2" charset="2"/>
              <a:buNone/>
            </a:pPr>
            <a:endParaRPr lang="fr-FR" sz="2400" b="1"/>
          </a:p>
          <a:p>
            <a:pPr algn="just">
              <a:lnSpc>
                <a:spcPct val="90000"/>
              </a:lnSpc>
              <a:buClr>
                <a:srgbClr val="C00000"/>
              </a:buClr>
              <a:buSzPct val="110000"/>
              <a:buFont typeface="Wingdings" pitchFamily="2" charset="2"/>
              <a:buChar char="ü"/>
            </a:pPr>
            <a:r>
              <a:rPr lang="fr-FR" sz="2400" b="1"/>
              <a:t> La nature et l’origine des ressources principales de l’unité institutionnelle.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827088" y="0"/>
            <a:ext cx="7772400" cy="863600"/>
          </a:xfrm>
        </p:spPr>
        <p:txBody>
          <a:bodyPr/>
          <a:lstStyle/>
          <a:p>
            <a:pPr algn="ctr"/>
            <a:r>
              <a:rPr lang="fr-FR" b="1" u="sng">
                <a:solidFill>
                  <a:srgbClr val="C00000"/>
                </a:solidFill>
              </a:rPr>
              <a:t>Secteurs institutionnels</a:t>
            </a:r>
          </a:p>
        </p:txBody>
      </p:sp>
      <p:sp>
        <p:nvSpPr>
          <p:cNvPr id="66564" name="Rectangle 3"/>
          <p:cNvSpPr>
            <a:spLocks noGrp="1" noChangeArrowheads="1"/>
          </p:cNvSpPr>
          <p:nvPr>
            <p:ph type="body" idx="1"/>
          </p:nvPr>
        </p:nvSpPr>
        <p:spPr>
          <a:xfrm>
            <a:off x="0" y="1500188"/>
            <a:ext cx="9144000" cy="5111750"/>
          </a:xfrm>
        </p:spPr>
        <p:txBody>
          <a:bodyPr/>
          <a:lstStyle/>
          <a:p>
            <a:pPr algn="just">
              <a:buClr>
                <a:srgbClr val="C00000"/>
              </a:buClr>
              <a:buSzPct val="110000"/>
              <a:buFont typeface="Wingdings" pitchFamily="2" charset="2"/>
              <a:buChar char="Ø"/>
            </a:pPr>
            <a:r>
              <a:rPr lang="fr-FR" sz="2400" b="1" dirty="0"/>
              <a:t>On regroupe ces agents économiques en tenant compte de leur activité principale pour les classer en </a:t>
            </a:r>
            <a:r>
              <a:rPr lang="fr-FR" sz="2400" b="1" u="sng" dirty="0"/>
              <a:t>cinq</a:t>
            </a:r>
            <a:r>
              <a:rPr lang="fr-FR" sz="2400" b="1" dirty="0"/>
              <a:t> principaux secteurs, appelés secteurs institutionnels : </a:t>
            </a:r>
          </a:p>
          <a:p>
            <a:pPr algn="just">
              <a:buClr>
                <a:srgbClr val="C00000"/>
              </a:buClr>
              <a:buSzPct val="110000"/>
              <a:buNone/>
            </a:pPr>
            <a:endParaRPr lang="fr-FR" sz="2400" b="1" dirty="0"/>
          </a:p>
          <a:p>
            <a:pPr lvl="1" algn="just">
              <a:buClr>
                <a:srgbClr val="C00000"/>
              </a:buClr>
              <a:buSzPct val="110000"/>
              <a:buFont typeface="Wingdings" pitchFamily="2" charset="2"/>
              <a:buChar char="ü"/>
            </a:pPr>
            <a:r>
              <a:rPr lang="fr-FR" sz="2000" b="1" dirty="0"/>
              <a:t>Les entreprises ou institutions non financières</a:t>
            </a:r>
          </a:p>
          <a:p>
            <a:pPr lvl="1" algn="just">
              <a:buClr>
                <a:srgbClr val="C00000"/>
              </a:buClr>
              <a:buSzPct val="110000"/>
              <a:buFont typeface="Wingdings" pitchFamily="2" charset="2"/>
              <a:buChar char="ü"/>
            </a:pPr>
            <a:r>
              <a:rPr lang="fr-FR" sz="2000" b="1" dirty="0"/>
              <a:t>Les ménages </a:t>
            </a:r>
          </a:p>
          <a:p>
            <a:pPr lvl="1" algn="just">
              <a:buClr>
                <a:srgbClr val="C00000"/>
              </a:buClr>
              <a:buSzPct val="110000"/>
              <a:buFont typeface="Wingdings" pitchFamily="2" charset="2"/>
              <a:buChar char="ü"/>
            </a:pPr>
            <a:r>
              <a:rPr lang="fr-FR" sz="2000" b="1" dirty="0"/>
              <a:t>Les administrations </a:t>
            </a:r>
          </a:p>
          <a:p>
            <a:pPr lvl="2" algn="just">
              <a:buClr>
                <a:srgbClr val="C00000"/>
              </a:buClr>
              <a:buSzPct val="110000"/>
              <a:buFont typeface="Wingdings" pitchFamily="2" charset="2"/>
              <a:buChar char="ü"/>
            </a:pPr>
            <a:r>
              <a:rPr lang="fr-FR" sz="1400" b="1" dirty="0"/>
              <a:t>Publiques</a:t>
            </a:r>
          </a:p>
          <a:p>
            <a:pPr lvl="2" algn="just">
              <a:buClr>
                <a:srgbClr val="C00000"/>
              </a:buClr>
              <a:buSzPct val="110000"/>
              <a:buFont typeface="Wingdings" pitchFamily="2" charset="2"/>
              <a:buChar char="ü"/>
            </a:pPr>
            <a:r>
              <a:rPr lang="fr-FR" sz="1400" b="1" dirty="0"/>
              <a:t>Privées</a:t>
            </a:r>
          </a:p>
          <a:p>
            <a:pPr lvl="1" algn="just">
              <a:buClr>
                <a:srgbClr val="C00000"/>
              </a:buClr>
              <a:buSzPct val="110000"/>
              <a:buFont typeface="Wingdings" pitchFamily="2" charset="2"/>
              <a:buChar char="ü"/>
            </a:pPr>
            <a:r>
              <a:rPr lang="fr-FR" sz="2000" b="1" dirty="0"/>
              <a:t>Les institutions de crédit </a:t>
            </a:r>
          </a:p>
          <a:p>
            <a:pPr lvl="2" algn="just">
              <a:buClr>
                <a:srgbClr val="C00000"/>
              </a:buClr>
              <a:buSzPct val="110000"/>
              <a:buFont typeface="Wingdings" pitchFamily="2" charset="2"/>
              <a:buChar char="ü"/>
            </a:pPr>
            <a:r>
              <a:rPr lang="fr-FR" sz="1400" b="1" dirty="0">
                <a:ea typeface="+mn-ea"/>
                <a:cs typeface="+mn-cs"/>
              </a:rPr>
              <a:t>Les institutions financières</a:t>
            </a:r>
          </a:p>
          <a:p>
            <a:pPr lvl="2" algn="just">
              <a:buClr>
                <a:srgbClr val="C00000"/>
              </a:buClr>
              <a:buSzPct val="110000"/>
              <a:buFont typeface="Wingdings" pitchFamily="2" charset="2"/>
              <a:buChar char="ü"/>
            </a:pPr>
            <a:r>
              <a:rPr lang="fr-FR" sz="1400" b="1" dirty="0">
                <a:ea typeface="+mn-ea"/>
                <a:cs typeface="+mn-cs"/>
              </a:rPr>
              <a:t>Les entreprises d’assurance</a:t>
            </a:r>
          </a:p>
          <a:p>
            <a:pPr lvl="1" algn="just">
              <a:buClr>
                <a:srgbClr val="C00000"/>
              </a:buClr>
              <a:buSzPct val="110000"/>
              <a:buFont typeface="Wingdings" pitchFamily="2" charset="2"/>
              <a:buChar char="ü"/>
            </a:pPr>
            <a:r>
              <a:rPr lang="fr-FR" sz="2000" b="1" dirty="0"/>
              <a:t>Le reste du monde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0" y="1428750"/>
            <a:ext cx="9144000" cy="4114800"/>
          </a:xfrm>
        </p:spPr>
        <p:txBody>
          <a:bodyPr/>
          <a:lstStyle/>
          <a:p>
            <a:pPr eaLnBrk="1" hangingPunct="1">
              <a:buFont typeface="Wingdings" pitchFamily="2" charset="2"/>
              <a:buNone/>
            </a:pPr>
            <a:r>
              <a:rPr lang="fr-FR">
                <a:latin typeface="Arial" pitchFamily="34" charset="0"/>
                <a:cs typeface="Arial" pitchFamily="34" charset="0"/>
              </a:rPr>
              <a:t>	</a:t>
            </a:r>
            <a:endParaRPr lang="fr-FR" u="sng">
              <a:latin typeface="Arial" pitchFamily="34" charset="0"/>
              <a:cs typeface="Arial" pitchFamily="34" charset="0"/>
            </a:endParaRPr>
          </a:p>
          <a:p>
            <a:pPr algn="just" eaLnBrk="1" hangingPunct="1">
              <a:buFont typeface="Wingdings" pitchFamily="2" charset="2"/>
              <a:buChar char="v"/>
            </a:pPr>
            <a:r>
              <a:rPr lang="fr-FR">
                <a:latin typeface="Arial" pitchFamily="34" charset="0"/>
                <a:cs typeface="Arial" pitchFamily="34" charset="0"/>
              </a:rPr>
              <a:t> </a:t>
            </a:r>
            <a:r>
              <a:rPr lang="fr-FR" sz="2800">
                <a:latin typeface="Arial" pitchFamily="34" charset="0"/>
                <a:cs typeface="Arial" pitchFamily="34" charset="0"/>
              </a:rPr>
              <a:t>Un </a:t>
            </a:r>
            <a:r>
              <a:rPr lang="fr-FR" sz="2800" b="1">
                <a:latin typeface="Arial" pitchFamily="34" charset="0"/>
                <a:cs typeface="Arial" pitchFamily="34" charset="0"/>
              </a:rPr>
              <a:t>ménage</a:t>
            </a:r>
            <a:r>
              <a:rPr lang="fr-FR" sz="2800">
                <a:latin typeface="Arial" pitchFamily="34" charset="0"/>
                <a:cs typeface="Arial" pitchFamily="34" charset="0"/>
              </a:rPr>
              <a:t> est composé d’un individu ou d’un groupe d’individus vivant sous le même toit et constituant un centre de décision économique indépendant. </a:t>
            </a:r>
          </a:p>
          <a:p>
            <a:pPr algn="just" eaLnBrk="1" hangingPunct="1">
              <a:buFont typeface="Wingdings" pitchFamily="2" charset="2"/>
              <a:buNone/>
            </a:pPr>
            <a:endParaRPr lang="fr-FR" sz="2800">
              <a:latin typeface="Arial" pitchFamily="34" charset="0"/>
              <a:cs typeface="Times New Roman" pitchFamily="18" charset="0"/>
            </a:endParaRPr>
          </a:p>
          <a:p>
            <a:pPr algn="just" eaLnBrk="1" hangingPunct="1">
              <a:buFont typeface="Wingdings" pitchFamily="2" charset="2"/>
              <a:buChar char="v"/>
            </a:pPr>
            <a:r>
              <a:rPr lang="fr-FR" sz="2800">
                <a:latin typeface="Arial" pitchFamily="34" charset="0"/>
                <a:cs typeface="Times New Roman" pitchFamily="18" charset="0"/>
              </a:rPr>
              <a:t>La fonction principale des ménages est la consommation finale de biens et services.</a:t>
            </a:r>
          </a:p>
          <a:p>
            <a:pPr algn="just" eaLnBrk="1" hangingPunct="1">
              <a:buFont typeface="Wingdings" pitchFamily="2" charset="2"/>
              <a:buNone/>
            </a:pPr>
            <a:endParaRPr lang="fr-FR" sz="2800">
              <a:latin typeface="Arial" pitchFamily="34" charset="0"/>
              <a:cs typeface="Arial" pitchFamily="34" charset="0"/>
            </a:endParaRPr>
          </a:p>
        </p:txBody>
      </p:sp>
      <p:sp>
        <p:nvSpPr>
          <p:cNvPr id="67587" name="Rectangle 4"/>
          <p:cNvSpPr>
            <a:spLocks noGrp="1" noChangeArrowheads="1"/>
          </p:cNvSpPr>
          <p:nvPr>
            <p:ph type="title"/>
          </p:nvPr>
        </p:nvSpPr>
        <p:spPr/>
        <p:txBody>
          <a:bodyPr/>
          <a:lstStyle/>
          <a:p>
            <a:pPr algn="ctr" eaLnBrk="1" hangingPunct="1"/>
            <a:r>
              <a:rPr lang="fr-FR" b="1" u="sng">
                <a:solidFill>
                  <a:srgbClr val="C00000"/>
                </a:solidFill>
                <a:latin typeface="Arial" pitchFamily="34" charset="0"/>
                <a:cs typeface="Arial" pitchFamily="34" charset="0"/>
              </a:rPr>
              <a:t>1. Les Ménages</a:t>
            </a:r>
            <a:endParaRPr lang="fr-FR" b="1">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0" y="1000108"/>
            <a:ext cx="9144000" cy="5553092"/>
          </a:xfrm>
        </p:spPr>
        <p:txBody>
          <a:bodyPr/>
          <a:lstStyle/>
          <a:p>
            <a:pPr algn="just" eaLnBrk="1" hangingPunct="1">
              <a:lnSpc>
                <a:spcPct val="90000"/>
              </a:lnSpc>
              <a:buFont typeface="Wingdings" pitchFamily="2" charset="2"/>
              <a:buChar char="v"/>
            </a:pPr>
            <a:r>
              <a:rPr lang="fr-FR" sz="2800" b="1" dirty="0">
                <a:solidFill>
                  <a:schemeClr val="hlink"/>
                </a:solidFill>
                <a:latin typeface="Arial" pitchFamily="34" charset="0"/>
                <a:cs typeface="Arial" pitchFamily="34" charset="0"/>
              </a:rPr>
              <a:t>La consommation désigne la destruction de biens et services par l’usage. Elle est dite finale lorsqu’elle est effectuée directement par les ménages pour satisfaire leurs besoins.</a:t>
            </a:r>
          </a:p>
          <a:p>
            <a:pPr algn="just" eaLnBrk="1" hangingPunct="1">
              <a:lnSpc>
                <a:spcPct val="90000"/>
              </a:lnSpc>
              <a:buFont typeface="Wingdings" pitchFamily="2" charset="2"/>
              <a:buChar char="v"/>
            </a:pPr>
            <a:endParaRPr lang="fr-FR" sz="2800" b="1" dirty="0">
              <a:solidFill>
                <a:schemeClr val="hlink"/>
              </a:solidFill>
              <a:latin typeface="Arial" pitchFamily="34" charset="0"/>
              <a:cs typeface="Arial" pitchFamily="34" charset="0"/>
            </a:endParaRPr>
          </a:p>
          <a:p>
            <a:pPr algn="just" eaLnBrk="1" hangingPunct="1">
              <a:lnSpc>
                <a:spcPct val="90000"/>
              </a:lnSpc>
              <a:buFont typeface="Wingdings" pitchFamily="2" charset="2"/>
              <a:buChar char="v"/>
            </a:pPr>
            <a:r>
              <a:rPr lang="fr-FR" sz="2800" dirty="0">
                <a:latin typeface="Arial" pitchFamily="34" charset="0"/>
                <a:cs typeface="Arial" pitchFamily="34" charset="0"/>
              </a:rPr>
              <a:t> Remarque : On parle aussi de </a:t>
            </a:r>
            <a:r>
              <a:rPr lang="fr-FR" sz="2800" dirty="0">
                <a:solidFill>
                  <a:schemeClr val="hlink"/>
                </a:solidFill>
                <a:latin typeface="Arial" pitchFamily="34" charset="0"/>
                <a:cs typeface="Arial" pitchFamily="34" charset="0"/>
              </a:rPr>
              <a:t>consommations intermédiaires</a:t>
            </a:r>
            <a:r>
              <a:rPr lang="fr-FR" sz="2800" dirty="0">
                <a:latin typeface="Arial" pitchFamily="34" charset="0"/>
                <a:cs typeface="Arial" pitchFamily="34" charset="0"/>
              </a:rPr>
              <a:t> pour désigner les biens et services utilisés par les entreprises pour produire d’autres biens et services.</a:t>
            </a:r>
            <a:r>
              <a:rPr lang="fr-FR" sz="2800" dirty="0"/>
              <a:t> </a:t>
            </a: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2337</Words>
  <Application>Microsoft Office PowerPoint</Application>
  <PresentationFormat>Affichage à l'écran (4:3)</PresentationFormat>
  <Paragraphs>542</Paragraphs>
  <Slides>57</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57</vt:i4>
      </vt:variant>
    </vt:vector>
  </HeadingPairs>
  <TitlesOfParts>
    <vt:vector size="69" baseType="lpstr">
      <vt:lpstr>Arial</vt:lpstr>
      <vt:lpstr>Arial Black</vt:lpstr>
      <vt:lpstr>Arial Unicode MS</vt:lpstr>
      <vt:lpstr>Book Antiqua</vt:lpstr>
      <vt:lpstr>Calibri</vt:lpstr>
      <vt:lpstr>Monotype Sorts</vt:lpstr>
      <vt:lpstr>Symbol</vt:lpstr>
      <vt:lpstr>Tahoma</vt:lpstr>
      <vt:lpstr>Times New Roman</vt:lpstr>
      <vt:lpstr>Verdana</vt:lpstr>
      <vt:lpstr>Wingdings</vt:lpstr>
      <vt:lpstr>Thème Office</vt:lpstr>
      <vt:lpstr>Présentation PowerPoint</vt:lpstr>
      <vt:lpstr>Section 1 :   Les agents économiques</vt:lpstr>
      <vt:lpstr>Présentation PowerPoint</vt:lpstr>
      <vt:lpstr>Quelques définitions </vt:lpstr>
      <vt:lpstr>Quelques définitions</vt:lpstr>
      <vt:lpstr>Quelques définitions</vt:lpstr>
      <vt:lpstr>Secteurs institutionnels</vt:lpstr>
      <vt:lpstr>1. Les Ménages</vt:lpstr>
      <vt:lpstr>Présentation PowerPoint</vt:lpstr>
      <vt:lpstr>Présentation PowerPoint</vt:lpstr>
      <vt:lpstr>Présentation PowerPoint</vt:lpstr>
      <vt:lpstr>Présentation PowerPoint</vt:lpstr>
      <vt:lpstr>Présentation PowerPoint</vt:lpstr>
      <vt:lpstr>2. Les entreprises</vt:lpstr>
      <vt:lpstr>Présentation PowerPoint</vt:lpstr>
      <vt:lpstr>3. Les administrations</vt:lpstr>
      <vt:lpstr>Présentation PowerPoint</vt:lpstr>
      <vt:lpstr>Présentation PowerPoint</vt:lpstr>
      <vt:lpstr>Présentation PowerPoint</vt:lpstr>
      <vt:lpstr>4. Les institutions financières</vt:lpstr>
      <vt:lpstr>5. Le reste du monde </vt:lpstr>
      <vt:lpstr>Présentation PowerPoint</vt:lpstr>
      <vt:lpstr>Section 2 :   Les opérations économiques</vt:lpstr>
      <vt:lpstr>Présentation PowerPoint</vt:lpstr>
      <vt:lpstr>A– Les opérations sur biens et services :</vt:lpstr>
      <vt:lpstr>L’équilibre ressources-emplois </vt:lpstr>
      <vt:lpstr>La relation d’équilibre en B&amp;S : </vt:lpstr>
      <vt:lpstr>B- Les opérations économiques de répartition  </vt:lpstr>
      <vt:lpstr>Présentation PowerPoint</vt:lpstr>
      <vt:lpstr>C- Les opérations financières</vt:lpstr>
      <vt:lpstr>C-1 Les instruments de paiement </vt:lpstr>
      <vt:lpstr>C-3 Les instruments de financement </vt:lpstr>
      <vt:lpstr>Section 3 :   Le circuit économique</vt:lpstr>
      <vt:lpstr>I. Définitions préliminaires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III. Le circuit économique complexe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alemssaoui</dc:creator>
  <cp:lastModifiedBy>Abdellatif Lemssaoui</cp:lastModifiedBy>
  <cp:revision>27</cp:revision>
  <dcterms:created xsi:type="dcterms:W3CDTF">2014-03-03T14:49:54Z</dcterms:created>
  <dcterms:modified xsi:type="dcterms:W3CDTF">2017-02-20T15:52:31Z</dcterms:modified>
</cp:coreProperties>
</file>