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7" r:id="rId2"/>
    <p:sldId id="530" r:id="rId3"/>
    <p:sldId id="259" r:id="rId4"/>
    <p:sldId id="258" r:id="rId5"/>
    <p:sldId id="264" r:id="rId6"/>
    <p:sldId id="487" r:id="rId7"/>
    <p:sldId id="489" r:id="rId8"/>
    <p:sldId id="265" r:id="rId9"/>
    <p:sldId id="273" r:id="rId10"/>
    <p:sldId id="274" r:id="rId11"/>
    <p:sldId id="270" r:id="rId12"/>
    <p:sldId id="271" r:id="rId13"/>
    <p:sldId id="272" r:id="rId14"/>
    <p:sldId id="267" r:id="rId15"/>
    <p:sldId id="268" r:id="rId16"/>
    <p:sldId id="280" r:id="rId17"/>
    <p:sldId id="281" r:id="rId18"/>
    <p:sldId id="282" r:id="rId19"/>
    <p:sldId id="283" r:id="rId20"/>
    <p:sldId id="275" r:id="rId21"/>
    <p:sldId id="279" r:id="rId22"/>
    <p:sldId id="278" r:id="rId23"/>
    <p:sldId id="277" r:id="rId24"/>
    <p:sldId id="276" r:id="rId25"/>
    <p:sldId id="531" r:id="rId26"/>
    <p:sldId id="342" r:id="rId27"/>
    <p:sldId id="398" r:id="rId28"/>
    <p:sldId id="341" r:id="rId29"/>
    <p:sldId id="349" r:id="rId30"/>
    <p:sldId id="348" r:id="rId31"/>
    <p:sldId id="352" r:id="rId32"/>
    <p:sldId id="351" r:id="rId33"/>
    <p:sldId id="350" r:id="rId34"/>
    <p:sldId id="355" r:id="rId35"/>
    <p:sldId id="354" r:id="rId36"/>
    <p:sldId id="353" r:id="rId37"/>
    <p:sldId id="359" r:id="rId38"/>
    <p:sldId id="360" r:id="rId39"/>
    <p:sldId id="357" r:id="rId40"/>
    <p:sldId id="358" r:id="rId41"/>
    <p:sldId id="356" r:id="rId42"/>
    <p:sldId id="363" r:id="rId43"/>
    <p:sldId id="362" r:id="rId44"/>
    <p:sldId id="533" r:id="rId45"/>
    <p:sldId id="534" r:id="rId46"/>
    <p:sldId id="409" r:id="rId47"/>
  </p:sldIdLst>
  <p:sldSz cx="9144000" cy="6858000" type="screen4x3"/>
  <p:notesSz cx="6761163" cy="99425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44" autoAdjust="0"/>
    <p:restoredTop sz="94624" autoAdjust="0"/>
  </p:normalViewPr>
  <p:slideViewPr>
    <p:cSldViewPr>
      <p:cViewPr varScale="1">
        <p:scale>
          <a:sx n="69" d="100"/>
          <a:sy n="69" d="100"/>
        </p:scale>
        <p:origin x="-1428" y="-102"/>
      </p:cViewPr>
      <p:guideLst>
        <p:guide orient="horz" pos="2160"/>
        <p:guide pos="2880"/>
      </p:guideLst>
    </p:cSldViewPr>
  </p:slideViewPr>
  <p:outlineViewPr>
    <p:cViewPr>
      <p:scale>
        <a:sx n="33" d="100"/>
        <a:sy n="33" d="100"/>
      </p:scale>
      <p:origin x="0" y="2318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638098B5-3C90-49F1-8861-E3EC339D8BBD}" type="datetimeFigureOut">
              <a:rPr lang="fr-FR" smtClean="0"/>
              <a:pPr/>
              <a:t>14/04/2016</a:t>
            </a:fld>
            <a:endParaRPr lang="fr-FR" dirty="0"/>
          </a:p>
        </p:txBody>
      </p:sp>
      <p:sp>
        <p:nvSpPr>
          <p:cNvPr id="4" name="Espace réservé de l'image des diapositives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02DEED5A-D15C-44C5-896B-D3E1C9CC6A48}" type="slidenum">
              <a:rPr lang="fr-FR" smtClean="0"/>
              <a:pPr/>
              <a:t>‹N°›</a:t>
            </a:fld>
            <a:endParaRPr lang="fr-F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pPr eaLnBrk="1" hangingPunct="1"/>
            <a:endParaRPr lang="fr-FR"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fr-F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pPr eaLnBrk="1" hangingPunct="1"/>
            <a:endParaRPr lang="fr-FR"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a:noFill/>
          <a:ln/>
        </p:spPr>
        <p:txBody>
          <a:bodyPr/>
          <a:lstStyle/>
          <a:p>
            <a:pPr eaLnBrk="1" hangingPunct="1"/>
            <a:endParaRPr lang="fr-FR"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a:noFill/>
          <a:ln/>
        </p:spPr>
        <p:txBody>
          <a:bodyPr/>
          <a:lstStyle/>
          <a:p>
            <a:pPr eaLnBrk="1" hangingPunct="1"/>
            <a:endParaRPr lang="fr-FR"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68D6BC08-5E72-4933-9EC9-16BEDA6C5C71}" type="datetime1">
              <a:rPr lang="fr-FR" smtClean="0"/>
              <a:pPr/>
              <a:t>14/04/2016</a:t>
            </a:fld>
            <a:endParaRPr lang="fr-FR" dirty="0"/>
          </a:p>
        </p:txBody>
      </p:sp>
      <p:sp>
        <p:nvSpPr>
          <p:cNvPr id="19" name="Espace réservé du pied de page 18"/>
          <p:cNvSpPr>
            <a:spLocks noGrp="1"/>
          </p:cNvSpPr>
          <p:nvPr>
            <p:ph type="ftr" sz="quarter" idx="11"/>
          </p:nvPr>
        </p:nvSpPr>
        <p:spPr/>
        <p:txBody>
          <a:bodyPr/>
          <a:lstStyle/>
          <a:p>
            <a:endParaRPr lang="fr-FR" dirty="0"/>
          </a:p>
        </p:txBody>
      </p:sp>
      <p:sp>
        <p:nvSpPr>
          <p:cNvPr id="27" name="Espace réservé du numéro de diapositive 26"/>
          <p:cNvSpPr>
            <a:spLocks noGrp="1"/>
          </p:cNvSpPr>
          <p:nvPr>
            <p:ph type="sldNum" sz="quarter" idx="12"/>
          </p:nvPr>
        </p:nvSpPr>
        <p:spPr/>
        <p:txBody>
          <a:bodyPr/>
          <a:lstStyle/>
          <a:p>
            <a:fld id="{8C4E9437-3D9C-4090-ABDA-323C8CF9BF8D}"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71D7C06-0765-47A8-B5D5-DBDC6C910CF5}" type="datetime1">
              <a:rPr lang="fr-FR" smtClean="0"/>
              <a:pPr/>
              <a:t>14/04/2016</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8C4E9437-3D9C-4090-ABDA-323C8CF9BF8D}"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43EE786-A34A-424E-8E52-E4C73F1ABB79}" type="datetime1">
              <a:rPr lang="fr-FR" smtClean="0"/>
              <a:pPr/>
              <a:t>14/04/2016</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8C4E9437-3D9C-4090-ABDA-323C8CF9BF8D}" type="slidenum">
              <a:rPr lang="fr-FR" smtClean="0"/>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67F4593F-B1D2-4990-82C6-9E74E00FED8F}" type="datetime1">
              <a:rPr lang="fr-FR" smtClean="0"/>
              <a:pPr/>
              <a:t>14/04/2016</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8C4E9437-3D9C-4090-ABDA-323C8CF9BF8D}" type="slidenum">
              <a:rPr lang="fr-FR" smtClean="0"/>
              <a:pPr/>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A0299378-9513-4E89-858B-5F128BFCE321}" type="datetime1">
              <a:rPr lang="fr-FR" smtClean="0"/>
              <a:pPr/>
              <a:t>14/04/2016</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8C4E9437-3D9C-4090-ABDA-323C8CF9BF8D}"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90D7B99F-F57F-47FD-A272-43AFC829B2B3}" type="datetime1">
              <a:rPr lang="fr-FR" smtClean="0"/>
              <a:pPr/>
              <a:t>14/04/2016</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8C4E9437-3D9C-4090-ABDA-323C8CF9BF8D}" type="slidenum">
              <a:rPr lang="fr-FR" smtClean="0"/>
              <a:pPr/>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A72F495C-E7BE-4A90-8FC4-3FF8622CA4A2}" type="datetime1">
              <a:rPr lang="fr-FR" smtClean="0"/>
              <a:pPr/>
              <a:t>14/04/2016</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8C4E9437-3D9C-4090-ABDA-323C8CF9BF8D}" type="slidenum">
              <a:rPr lang="fr-FR" smtClean="0"/>
              <a:pPr/>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A5773F5-F5C0-4099-AC10-A9CEFF5F455B}" type="datetime1">
              <a:rPr lang="fr-FR" smtClean="0"/>
              <a:pPr/>
              <a:t>14/04/2016</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8C4E9437-3D9C-4090-ABDA-323C8CF9BF8D}"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FD2ACFB-C690-4329-940F-2918FFE02478}" type="datetime1">
              <a:rPr lang="fr-FR" smtClean="0"/>
              <a:pPr/>
              <a:t>14/04/2016</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4C0D431-4C16-402D-898B-CE64C90B8AE8}" type="datetime1">
              <a:rPr lang="fr-FR" smtClean="0"/>
              <a:pPr/>
              <a:t>14/04/2016</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8C4E9437-3D9C-4090-ABDA-323C8CF9BF8D}" type="slidenum">
              <a:rPr lang="fr-FR" smtClean="0"/>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64206012-F2D3-407A-809F-1F4AE6B9D51B}" type="datetime1">
              <a:rPr lang="fr-FR" smtClean="0"/>
              <a:pPr/>
              <a:t>14/04/2016</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8C4E9437-3D9C-4090-ABDA-323C8CF9BF8D}" type="slidenum">
              <a:rPr lang="fr-FR" smtClean="0"/>
              <a:pPr/>
              <a:t>‹N°›</a:t>
            </a:fld>
            <a:endParaRPr lang="fr-FR"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16094EE-5DA6-4623-89A7-7A75233B3A47}" type="datetime1">
              <a:rPr lang="fr-FR" smtClean="0"/>
              <a:pPr/>
              <a:t>14/04/2016</a:t>
            </a:fld>
            <a:endParaRPr lang="fr-FR"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4E9437-3D9C-4090-ABDA-323C8CF9BF8D}" type="slidenum">
              <a:rPr lang="fr-FR" smtClean="0"/>
              <a:pPr/>
              <a:t>‹N°›</a:t>
            </a:fld>
            <a:endParaRPr lang="fr-FR"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4"/>
          <p:cNvSpPr txBox="1">
            <a:spLocks noChangeArrowheads="1"/>
          </p:cNvSpPr>
          <p:nvPr/>
        </p:nvSpPr>
        <p:spPr bwMode="auto">
          <a:xfrm>
            <a:off x="1042988" y="3092767"/>
            <a:ext cx="7273925" cy="646331"/>
          </a:xfrm>
          <a:prstGeom prst="rect">
            <a:avLst/>
          </a:prstGeom>
          <a:solidFill>
            <a:schemeClr val="tx1"/>
          </a:solidFill>
          <a:ln w="9525">
            <a:solidFill>
              <a:schemeClr val="tx1"/>
            </a:solidFill>
            <a:miter lim="800000"/>
            <a:headEnd/>
            <a:tailEnd/>
          </a:ln>
        </p:spPr>
        <p:txBody>
          <a:bodyPr>
            <a:spAutoFit/>
          </a:bodyPr>
          <a:lstStyle/>
          <a:p>
            <a:pPr algn="ctr"/>
            <a:r>
              <a:rPr lang="fr-FR" sz="3600" dirty="0" smtClean="0">
                <a:solidFill>
                  <a:schemeClr val="accent1"/>
                </a:solidFill>
                <a:cs typeface="Arial" charset="0"/>
              </a:rPr>
              <a:t>Management II</a:t>
            </a:r>
            <a:endParaRPr lang="fr-FR" sz="3600" dirty="0">
              <a:solidFill>
                <a:schemeClr val="accent1"/>
              </a:solidFill>
              <a:cs typeface="Arial" charset="0"/>
            </a:endParaRPr>
          </a:p>
        </p:txBody>
      </p:sp>
      <p:sp>
        <p:nvSpPr>
          <p:cNvPr id="5124" name="Text Box 5"/>
          <p:cNvSpPr txBox="1">
            <a:spLocks noChangeArrowheads="1"/>
          </p:cNvSpPr>
          <p:nvPr/>
        </p:nvSpPr>
        <p:spPr bwMode="auto">
          <a:xfrm>
            <a:off x="755650" y="404813"/>
            <a:ext cx="3960813" cy="396875"/>
          </a:xfrm>
          <a:prstGeom prst="rect">
            <a:avLst/>
          </a:prstGeom>
          <a:noFill/>
          <a:ln w="9525">
            <a:noFill/>
            <a:miter lim="800000"/>
            <a:headEnd/>
            <a:tailEnd/>
          </a:ln>
        </p:spPr>
        <p:txBody>
          <a:bodyPr>
            <a:spAutoFit/>
          </a:bodyPr>
          <a:lstStyle/>
          <a:p>
            <a:endParaRPr lang="fr-FR" sz="2000" dirty="0"/>
          </a:p>
        </p:txBody>
      </p:sp>
      <p:sp>
        <p:nvSpPr>
          <p:cNvPr id="5125" name="ZoneTexte 4"/>
          <p:cNvSpPr txBox="1">
            <a:spLocks noChangeArrowheads="1"/>
          </p:cNvSpPr>
          <p:nvPr/>
        </p:nvSpPr>
        <p:spPr bwMode="auto">
          <a:xfrm>
            <a:off x="5643570" y="5988050"/>
            <a:ext cx="3071805" cy="369332"/>
          </a:xfrm>
          <a:prstGeom prst="rect">
            <a:avLst/>
          </a:prstGeom>
          <a:noFill/>
          <a:ln w="9525">
            <a:noFill/>
            <a:miter lim="800000"/>
            <a:headEnd/>
            <a:tailEnd/>
          </a:ln>
        </p:spPr>
        <p:txBody>
          <a:bodyPr wrap="square">
            <a:spAutoFit/>
          </a:bodyPr>
          <a:lstStyle/>
          <a:p>
            <a:r>
              <a:rPr lang="fr-FR" dirty="0" smtClean="0"/>
              <a:t>Professeur: Khalid HERRADI</a:t>
            </a:r>
            <a:endParaRPr lang="fr-FR" dirty="0"/>
          </a:p>
        </p:txBody>
      </p:sp>
      <p:sp>
        <p:nvSpPr>
          <p:cNvPr id="5126" name="ZoneTexte 5"/>
          <p:cNvSpPr txBox="1">
            <a:spLocks noChangeArrowheads="1"/>
          </p:cNvSpPr>
          <p:nvPr/>
        </p:nvSpPr>
        <p:spPr bwMode="auto">
          <a:xfrm>
            <a:off x="642938" y="5949280"/>
            <a:ext cx="3500437" cy="369887"/>
          </a:xfrm>
          <a:prstGeom prst="rect">
            <a:avLst/>
          </a:prstGeom>
          <a:noFill/>
          <a:ln w="9525">
            <a:noFill/>
            <a:miter lim="800000"/>
            <a:headEnd/>
            <a:tailEnd/>
          </a:ln>
        </p:spPr>
        <p:txBody>
          <a:bodyPr>
            <a:spAutoFit/>
          </a:bodyPr>
          <a:lstStyle/>
          <a:p>
            <a:r>
              <a:rPr lang="fr-FR" dirty="0"/>
              <a:t>Année universitaire : </a:t>
            </a:r>
            <a:r>
              <a:rPr lang="fr-FR" dirty="0" smtClean="0"/>
              <a:t>2015-2016</a:t>
            </a:r>
            <a:endParaRPr lang="fr-FR" dirty="0"/>
          </a:p>
        </p:txBody>
      </p:sp>
      <p:sp>
        <p:nvSpPr>
          <p:cNvPr id="5127" name="ZoneTexte 7"/>
          <p:cNvSpPr txBox="1">
            <a:spLocks noChangeArrowheads="1"/>
          </p:cNvSpPr>
          <p:nvPr/>
        </p:nvSpPr>
        <p:spPr bwMode="auto">
          <a:xfrm>
            <a:off x="285750" y="1071563"/>
            <a:ext cx="4572000" cy="1754326"/>
          </a:xfrm>
          <a:prstGeom prst="rect">
            <a:avLst/>
          </a:prstGeom>
          <a:noFill/>
          <a:ln w="9525">
            <a:noFill/>
            <a:miter lim="800000"/>
            <a:headEnd/>
            <a:tailEnd/>
          </a:ln>
        </p:spPr>
        <p:txBody>
          <a:bodyPr>
            <a:spAutoFit/>
          </a:bodyPr>
          <a:lstStyle/>
          <a:p>
            <a:r>
              <a:rPr lang="fr-FR" sz="2400" dirty="0" smtClean="0"/>
              <a:t> Université HASSAN  </a:t>
            </a:r>
            <a:r>
              <a:rPr lang="fr-FR" sz="4000" dirty="0" smtClean="0"/>
              <a:t>1</a:t>
            </a:r>
            <a:r>
              <a:rPr lang="fr-FR" sz="2800" baseline="30000" dirty="0" smtClean="0"/>
              <a:t>er</a:t>
            </a:r>
            <a:endParaRPr lang="fr-FR" sz="2800" dirty="0" smtClean="0"/>
          </a:p>
          <a:p>
            <a:r>
              <a:rPr lang="fr-FR" sz="2800" dirty="0" smtClean="0"/>
              <a:t> FPK</a:t>
            </a:r>
            <a:endParaRPr lang="fr-FR" sz="2400" dirty="0"/>
          </a:p>
          <a:p>
            <a:r>
              <a:rPr lang="fr-FR" sz="2400" dirty="0" smtClean="0"/>
              <a:t> Semestre </a:t>
            </a:r>
            <a:r>
              <a:rPr lang="fr-FR" sz="3600" dirty="0" smtClean="0"/>
              <a:t>2</a:t>
            </a:r>
            <a:endParaRPr lang="fr-FR" sz="2800" dirty="0"/>
          </a:p>
        </p:txBody>
      </p:sp>
      <p:sp>
        <p:nvSpPr>
          <p:cNvPr id="8" name="Espace réservé du numéro de diapositive 7"/>
          <p:cNvSpPr>
            <a:spLocks noGrp="1"/>
          </p:cNvSpPr>
          <p:nvPr>
            <p:ph type="sldNum" sz="quarter" idx="12"/>
          </p:nvPr>
        </p:nvSpPr>
        <p:spPr/>
        <p:txBody>
          <a:bodyPr/>
          <a:lstStyle/>
          <a:p>
            <a:fld id="{1310B450-818E-4DB4-BFC3-61083C17D8FE}" type="slidenum">
              <a:rPr lang="fr-FR" smtClean="0"/>
              <a:pPr/>
              <a:t>1</a:t>
            </a:fld>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Espace réservé du numéro de diapositive 17"/>
          <p:cNvSpPr>
            <a:spLocks noGrp="1"/>
          </p:cNvSpPr>
          <p:nvPr>
            <p:ph type="sldNum" sz="quarter" idx="12"/>
          </p:nvPr>
        </p:nvSpPr>
        <p:spPr/>
        <p:txBody>
          <a:bodyPr/>
          <a:lstStyle/>
          <a:p>
            <a:pPr>
              <a:defRPr/>
            </a:pPr>
            <a:fld id="{FCEE8456-2AC5-4756-A805-7F8068E30430}" type="slidenum">
              <a:rPr lang="fr-FR"/>
              <a:pPr>
                <a:defRPr/>
              </a:pPr>
              <a:t>10</a:t>
            </a:fld>
            <a:endParaRPr lang="fr-FR" dirty="0"/>
          </a:p>
        </p:txBody>
      </p:sp>
      <p:sp>
        <p:nvSpPr>
          <p:cNvPr id="161794" name="Rectangle 2"/>
          <p:cNvSpPr>
            <a:spLocks noGrp="1"/>
          </p:cNvSpPr>
          <p:nvPr>
            <p:ph type="body" idx="1"/>
          </p:nvPr>
        </p:nvSpPr>
        <p:spPr>
          <a:xfrm>
            <a:off x="684213" y="1989138"/>
            <a:ext cx="8388350" cy="4868862"/>
          </a:xfrm>
        </p:spPr>
        <p:txBody>
          <a:bodyPr/>
          <a:lstStyle/>
          <a:p>
            <a:pPr>
              <a:lnSpc>
                <a:spcPct val="90000"/>
              </a:lnSpc>
              <a:buNone/>
              <a:defRPr/>
            </a:pPr>
            <a:r>
              <a:rPr lang="fr-FR" sz="2000" dirty="0" smtClean="0">
                <a:solidFill>
                  <a:srgbClr val="0070C0"/>
                </a:solidFill>
                <a:effectLst>
                  <a:outerShdw blurRad="38100" dist="38100" dir="2700000" algn="tl">
                    <a:srgbClr val="C0C0C0"/>
                  </a:outerShdw>
                </a:effectLst>
              </a:rPr>
              <a:t>L’entreprise en tant qu’unité de répartition:</a:t>
            </a:r>
          </a:p>
          <a:p>
            <a:pPr lvl="1">
              <a:lnSpc>
                <a:spcPct val="90000"/>
              </a:lnSpc>
              <a:defRPr/>
            </a:pPr>
            <a:r>
              <a:rPr lang="fr-FR" sz="1600" dirty="0" smtClean="0"/>
              <a:t>Les richesses créées –appelées «valeur ajoutée»- servent par la suite à rémunérer l’ensemble des agents économiques ayant participé à l’activité de production de l’entreprise.</a:t>
            </a:r>
          </a:p>
          <a:p>
            <a:pPr lvl="1">
              <a:lnSpc>
                <a:spcPct val="90000"/>
              </a:lnSpc>
              <a:defRPr/>
            </a:pPr>
            <a:endParaRPr lang="fr-FR" sz="1600" dirty="0" smtClean="0"/>
          </a:p>
          <a:p>
            <a:pPr lvl="1">
              <a:lnSpc>
                <a:spcPct val="90000"/>
              </a:lnSpc>
              <a:defRPr/>
            </a:pPr>
            <a:endParaRPr lang="fr-FR" sz="1600" dirty="0" smtClean="0"/>
          </a:p>
          <a:p>
            <a:pPr lvl="1">
              <a:lnSpc>
                <a:spcPct val="90000"/>
              </a:lnSpc>
              <a:defRPr/>
            </a:pPr>
            <a:endParaRPr lang="fr-FR" sz="1600" dirty="0" smtClean="0"/>
          </a:p>
          <a:p>
            <a:pPr lvl="1">
              <a:lnSpc>
                <a:spcPct val="90000"/>
              </a:lnSpc>
              <a:defRPr/>
            </a:pPr>
            <a:endParaRPr lang="fr-FR" sz="1600" dirty="0" smtClean="0"/>
          </a:p>
          <a:p>
            <a:pPr lvl="1">
              <a:lnSpc>
                <a:spcPct val="90000"/>
              </a:lnSpc>
              <a:defRPr/>
            </a:pPr>
            <a:endParaRPr lang="fr-FR" sz="1600" dirty="0" smtClean="0"/>
          </a:p>
          <a:p>
            <a:pPr lvl="1">
              <a:lnSpc>
                <a:spcPct val="90000"/>
              </a:lnSpc>
              <a:defRPr/>
            </a:pPr>
            <a:endParaRPr lang="fr-FR" sz="1600" dirty="0" smtClean="0"/>
          </a:p>
          <a:p>
            <a:pPr lvl="1">
              <a:lnSpc>
                <a:spcPct val="90000"/>
              </a:lnSpc>
              <a:defRPr/>
            </a:pPr>
            <a:endParaRPr lang="fr-FR" sz="1600" dirty="0" smtClean="0"/>
          </a:p>
          <a:p>
            <a:pPr lvl="1">
              <a:lnSpc>
                <a:spcPct val="90000"/>
              </a:lnSpc>
              <a:defRPr/>
            </a:pPr>
            <a:endParaRPr lang="fr-FR" sz="1600" dirty="0" smtClean="0"/>
          </a:p>
          <a:p>
            <a:pPr lvl="1">
              <a:lnSpc>
                <a:spcPct val="90000"/>
              </a:lnSpc>
              <a:defRPr/>
            </a:pPr>
            <a:endParaRPr lang="fr-FR" sz="1600" dirty="0" smtClean="0"/>
          </a:p>
          <a:p>
            <a:pPr lvl="1">
              <a:lnSpc>
                <a:spcPct val="90000"/>
              </a:lnSpc>
              <a:defRPr/>
            </a:pPr>
            <a:endParaRPr lang="fr-FR" sz="1600" dirty="0" smtClean="0"/>
          </a:p>
          <a:p>
            <a:pPr lvl="1">
              <a:lnSpc>
                <a:spcPct val="90000"/>
              </a:lnSpc>
              <a:defRPr/>
            </a:pPr>
            <a:endParaRPr lang="fr-FR" sz="1600" dirty="0" smtClean="0"/>
          </a:p>
          <a:p>
            <a:pPr lvl="1">
              <a:lnSpc>
                <a:spcPct val="90000"/>
              </a:lnSpc>
              <a:defRPr/>
            </a:pPr>
            <a:r>
              <a:rPr lang="fr-FR" sz="1600" dirty="0" smtClean="0"/>
              <a:t>La part de chaque agent dépend du degré de sa participation à l’activité économique de l’entreprise</a:t>
            </a:r>
          </a:p>
        </p:txBody>
      </p:sp>
      <p:sp>
        <p:nvSpPr>
          <p:cNvPr id="20485" name="Text Box 4"/>
          <p:cNvSpPr txBox="1">
            <a:spLocks noChangeArrowheads="1"/>
          </p:cNvSpPr>
          <p:nvPr/>
        </p:nvSpPr>
        <p:spPr bwMode="auto">
          <a:xfrm>
            <a:off x="107504" y="980728"/>
            <a:ext cx="7885112" cy="519112"/>
          </a:xfrm>
          <a:prstGeom prst="rect">
            <a:avLst/>
          </a:prstGeom>
          <a:noFill/>
          <a:ln w="9525">
            <a:noFill/>
            <a:miter lim="800000"/>
            <a:headEnd/>
            <a:tailEnd/>
          </a:ln>
        </p:spPr>
        <p:txBody>
          <a:bodyPr>
            <a:spAutoFit/>
          </a:bodyPr>
          <a:lstStyle/>
          <a:p>
            <a:pPr>
              <a:spcBef>
                <a:spcPct val="50000"/>
              </a:spcBef>
            </a:pPr>
            <a:r>
              <a:rPr lang="fr-FR" sz="2800" dirty="0">
                <a:solidFill>
                  <a:srgbClr val="660033"/>
                </a:solidFill>
                <a:latin typeface="Verdana" pitchFamily="34" charset="0"/>
                <a:cs typeface="Arial" charset="0"/>
              </a:rPr>
              <a:t>1- Approche traditionnelle de l’entreprise:</a:t>
            </a:r>
          </a:p>
        </p:txBody>
      </p:sp>
      <p:grpSp>
        <p:nvGrpSpPr>
          <p:cNvPr id="2" name="Group 5"/>
          <p:cNvGrpSpPr>
            <a:grpSpLocks/>
          </p:cNvGrpSpPr>
          <p:nvPr/>
        </p:nvGrpSpPr>
        <p:grpSpPr bwMode="auto">
          <a:xfrm>
            <a:off x="107950" y="3348038"/>
            <a:ext cx="9036050" cy="2528887"/>
            <a:chOff x="68" y="2251"/>
            <a:chExt cx="5692" cy="1639"/>
          </a:xfrm>
        </p:grpSpPr>
        <p:sp>
          <p:nvSpPr>
            <p:cNvPr id="20487" name="Text Box 6"/>
            <p:cNvSpPr txBox="1">
              <a:spLocks noChangeArrowheads="1"/>
            </p:cNvSpPr>
            <p:nvPr/>
          </p:nvSpPr>
          <p:spPr bwMode="auto">
            <a:xfrm>
              <a:off x="68" y="2840"/>
              <a:ext cx="1383" cy="689"/>
            </a:xfrm>
            <a:prstGeom prst="rect">
              <a:avLst/>
            </a:prstGeom>
            <a:solidFill>
              <a:srgbClr val="FFCCFF"/>
            </a:solidFill>
            <a:ln w="9525">
              <a:solidFill>
                <a:schemeClr val="tx1"/>
              </a:solidFill>
              <a:miter lim="800000"/>
              <a:headEnd/>
              <a:tailEnd/>
            </a:ln>
          </p:spPr>
          <p:txBody>
            <a:bodyPr>
              <a:spAutoFit/>
            </a:bodyPr>
            <a:lstStyle/>
            <a:p>
              <a:pPr>
                <a:spcBef>
                  <a:spcPct val="50000"/>
                </a:spcBef>
              </a:pPr>
              <a:r>
                <a:rPr lang="fr-FR" dirty="0">
                  <a:latin typeface="Verdana" pitchFamily="34" charset="0"/>
                  <a:cs typeface="Arial" charset="0"/>
                </a:rPr>
                <a:t>Richesses créées par l’entreprise</a:t>
              </a:r>
            </a:p>
            <a:p>
              <a:pPr>
                <a:spcBef>
                  <a:spcPct val="50000"/>
                </a:spcBef>
              </a:pPr>
              <a:r>
                <a:rPr lang="fr-FR" dirty="0">
                  <a:latin typeface="Verdana" pitchFamily="34" charset="0"/>
                  <a:cs typeface="Arial" charset="0"/>
                </a:rPr>
                <a:t>VA= CA – CI </a:t>
              </a:r>
            </a:p>
          </p:txBody>
        </p:sp>
        <p:sp>
          <p:nvSpPr>
            <p:cNvPr id="20488" name="Text Box 7"/>
            <p:cNvSpPr txBox="1">
              <a:spLocks noChangeArrowheads="1"/>
            </p:cNvSpPr>
            <p:nvPr/>
          </p:nvSpPr>
          <p:spPr bwMode="auto">
            <a:xfrm>
              <a:off x="2018" y="2251"/>
              <a:ext cx="1225" cy="204"/>
            </a:xfrm>
            <a:prstGeom prst="rect">
              <a:avLst/>
            </a:prstGeom>
            <a:solidFill>
              <a:srgbClr val="FFFF66"/>
            </a:solidFill>
            <a:ln w="9525">
              <a:solidFill>
                <a:schemeClr val="tx1"/>
              </a:solidFill>
              <a:miter lim="800000"/>
              <a:headEnd/>
              <a:tailEnd/>
            </a:ln>
          </p:spPr>
          <p:txBody>
            <a:bodyPr>
              <a:spAutoFit/>
            </a:bodyPr>
            <a:lstStyle/>
            <a:p>
              <a:pPr>
                <a:spcBef>
                  <a:spcPct val="50000"/>
                </a:spcBef>
              </a:pPr>
              <a:r>
                <a:rPr lang="fr-FR" sz="1400" dirty="0">
                  <a:latin typeface="Verdana" pitchFamily="34" charset="0"/>
                  <a:cs typeface="Arial" charset="0"/>
                </a:rPr>
                <a:t>Agents rémunérés</a:t>
              </a:r>
            </a:p>
          </p:txBody>
        </p:sp>
        <p:sp>
          <p:nvSpPr>
            <p:cNvPr id="20489" name="Text Box 8"/>
            <p:cNvSpPr txBox="1">
              <a:spLocks noChangeArrowheads="1"/>
            </p:cNvSpPr>
            <p:nvPr/>
          </p:nvSpPr>
          <p:spPr bwMode="auto">
            <a:xfrm>
              <a:off x="1655" y="2568"/>
              <a:ext cx="1905" cy="224"/>
            </a:xfrm>
            <a:prstGeom prst="rect">
              <a:avLst/>
            </a:prstGeom>
            <a:solidFill>
              <a:srgbClr val="CCFF99"/>
            </a:solidFill>
            <a:ln w="9525">
              <a:solidFill>
                <a:schemeClr val="tx1"/>
              </a:solidFill>
              <a:miter lim="800000"/>
              <a:headEnd/>
              <a:tailEnd/>
            </a:ln>
          </p:spPr>
          <p:txBody>
            <a:bodyPr>
              <a:spAutoFit/>
            </a:bodyPr>
            <a:lstStyle/>
            <a:p>
              <a:pPr>
                <a:spcBef>
                  <a:spcPct val="50000"/>
                </a:spcBef>
              </a:pPr>
              <a:r>
                <a:rPr lang="fr-FR" sz="1600" dirty="0">
                  <a:latin typeface="Verdana" pitchFamily="34" charset="0"/>
                  <a:cs typeface="Arial" charset="0"/>
                </a:rPr>
                <a:t>Le personnel</a:t>
              </a:r>
            </a:p>
          </p:txBody>
        </p:sp>
        <p:sp>
          <p:nvSpPr>
            <p:cNvPr id="20490" name="Text Box 9"/>
            <p:cNvSpPr txBox="1">
              <a:spLocks noChangeArrowheads="1"/>
            </p:cNvSpPr>
            <p:nvPr/>
          </p:nvSpPr>
          <p:spPr bwMode="auto">
            <a:xfrm>
              <a:off x="1655" y="2840"/>
              <a:ext cx="1905" cy="224"/>
            </a:xfrm>
            <a:prstGeom prst="rect">
              <a:avLst/>
            </a:prstGeom>
            <a:solidFill>
              <a:srgbClr val="CCFF99"/>
            </a:solidFill>
            <a:ln w="9525">
              <a:solidFill>
                <a:schemeClr val="tx1"/>
              </a:solidFill>
              <a:miter lim="800000"/>
              <a:headEnd/>
              <a:tailEnd/>
            </a:ln>
          </p:spPr>
          <p:txBody>
            <a:bodyPr>
              <a:spAutoFit/>
            </a:bodyPr>
            <a:lstStyle/>
            <a:p>
              <a:pPr>
                <a:spcBef>
                  <a:spcPct val="50000"/>
                </a:spcBef>
              </a:pPr>
              <a:r>
                <a:rPr lang="fr-FR" sz="1600" dirty="0">
                  <a:latin typeface="Verdana" pitchFamily="34" charset="0"/>
                  <a:cs typeface="Arial" charset="0"/>
                </a:rPr>
                <a:t>État et organismes sociaux</a:t>
              </a:r>
            </a:p>
          </p:txBody>
        </p:sp>
        <p:sp>
          <p:nvSpPr>
            <p:cNvPr id="20491" name="Text Box 10"/>
            <p:cNvSpPr txBox="1">
              <a:spLocks noChangeArrowheads="1"/>
            </p:cNvSpPr>
            <p:nvPr/>
          </p:nvSpPr>
          <p:spPr bwMode="auto">
            <a:xfrm>
              <a:off x="1655" y="3121"/>
              <a:ext cx="1905" cy="225"/>
            </a:xfrm>
            <a:prstGeom prst="rect">
              <a:avLst/>
            </a:prstGeom>
            <a:solidFill>
              <a:srgbClr val="CCFF99"/>
            </a:solidFill>
            <a:ln w="9525">
              <a:solidFill>
                <a:schemeClr val="tx1"/>
              </a:solidFill>
              <a:miter lim="800000"/>
              <a:headEnd/>
              <a:tailEnd/>
            </a:ln>
          </p:spPr>
          <p:txBody>
            <a:bodyPr>
              <a:spAutoFit/>
            </a:bodyPr>
            <a:lstStyle/>
            <a:p>
              <a:pPr>
                <a:spcBef>
                  <a:spcPct val="50000"/>
                </a:spcBef>
              </a:pPr>
              <a:r>
                <a:rPr lang="fr-FR" sz="1600" dirty="0">
                  <a:latin typeface="Verdana" pitchFamily="34" charset="0"/>
                  <a:cs typeface="Arial" charset="0"/>
                </a:rPr>
                <a:t>Les prêteurs</a:t>
              </a:r>
            </a:p>
          </p:txBody>
        </p:sp>
        <p:sp>
          <p:nvSpPr>
            <p:cNvPr id="20492" name="Text Box 11"/>
            <p:cNvSpPr txBox="1">
              <a:spLocks noChangeArrowheads="1"/>
            </p:cNvSpPr>
            <p:nvPr/>
          </p:nvSpPr>
          <p:spPr bwMode="auto">
            <a:xfrm>
              <a:off x="1655" y="3394"/>
              <a:ext cx="1905" cy="224"/>
            </a:xfrm>
            <a:prstGeom prst="rect">
              <a:avLst/>
            </a:prstGeom>
            <a:solidFill>
              <a:srgbClr val="CCFF99"/>
            </a:solidFill>
            <a:ln w="9525">
              <a:solidFill>
                <a:schemeClr val="tx1"/>
              </a:solidFill>
              <a:miter lim="800000"/>
              <a:headEnd/>
              <a:tailEnd/>
            </a:ln>
          </p:spPr>
          <p:txBody>
            <a:bodyPr>
              <a:spAutoFit/>
            </a:bodyPr>
            <a:lstStyle/>
            <a:p>
              <a:pPr>
                <a:spcBef>
                  <a:spcPct val="50000"/>
                </a:spcBef>
              </a:pPr>
              <a:r>
                <a:rPr lang="fr-FR" sz="1600" dirty="0">
                  <a:latin typeface="Verdana" pitchFamily="34" charset="0"/>
                  <a:cs typeface="Arial" charset="0"/>
                </a:rPr>
                <a:t>Les apporteurs de capitaux</a:t>
              </a:r>
            </a:p>
          </p:txBody>
        </p:sp>
        <p:sp>
          <p:nvSpPr>
            <p:cNvPr id="20493" name="Text Box 12"/>
            <p:cNvSpPr txBox="1">
              <a:spLocks noChangeArrowheads="1"/>
            </p:cNvSpPr>
            <p:nvPr/>
          </p:nvSpPr>
          <p:spPr bwMode="auto">
            <a:xfrm>
              <a:off x="1655" y="3666"/>
              <a:ext cx="1905" cy="224"/>
            </a:xfrm>
            <a:prstGeom prst="rect">
              <a:avLst/>
            </a:prstGeom>
            <a:solidFill>
              <a:srgbClr val="CCFF99"/>
            </a:solidFill>
            <a:ln w="9525">
              <a:solidFill>
                <a:schemeClr val="tx1"/>
              </a:solidFill>
              <a:miter lim="800000"/>
              <a:headEnd/>
              <a:tailEnd/>
            </a:ln>
          </p:spPr>
          <p:txBody>
            <a:bodyPr>
              <a:spAutoFit/>
            </a:bodyPr>
            <a:lstStyle/>
            <a:p>
              <a:pPr>
                <a:spcBef>
                  <a:spcPct val="50000"/>
                </a:spcBef>
              </a:pPr>
              <a:r>
                <a:rPr lang="fr-FR" sz="1600" dirty="0">
                  <a:latin typeface="Verdana" pitchFamily="34" charset="0"/>
                  <a:cs typeface="Arial" charset="0"/>
                </a:rPr>
                <a:t>L’entreprise elle-même</a:t>
              </a:r>
            </a:p>
          </p:txBody>
        </p:sp>
        <p:sp>
          <p:nvSpPr>
            <p:cNvPr id="20494" name="Text Box 13"/>
            <p:cNvSpPr txBox="1">
              <a:spLocks noChangeArrowheads="1"/>
            </p:cNvSpPr>
            <p:nvPr/>
          </p:nvSpPr>
          <p:spPr bwMode="auto">
            <a:xfrm>
              <a:off x="3787" y="2251"/>
              <a:ext cx="1655" cy="204"/>
            </a:xfrm>
            <a:prstGeom prst="rect">
              <a:avLst/>
            </a:prstGeom>
            <a:solidFill>
              <a:srgbClr val="FFFF66"/>
            </a:solidFill>
            <a:ln w="9525">
              <a:solidFill>
                <a:schemeClr val="tx1"/>
              </a:solidFill>
              <a:miter lim="800000"/>
              <a:headEnd/>
              <a:tailEnd/>
            </a:ln>
          </p:spPr>
          <p:txBody>
            <a:bodyPr>
              <a:spAutoFit/>
            </a:bodyPr>
            <a:lstStyle/>
            <a:p>
              <a:pPr>
                <a:spcBef>
                  <a:spcPct val="50000"/>
                </a:spcBef>
              </a:pPr>
              <a:r>
                <a:rPr lang="fr-FR" sz="1400" dirty="0">
                  <a:latin typeface="Verdana" pitchFamily="34" charset="0"/>
                  <a:cs typeface="Arial" charset="0"/>
                </a:rPr>
                <a:t>Nature de la rémunération</a:t>
              </a:r>
            </a:p>
          </p:txBody>
        </p:sp>
        <p:sp>
          <p:nvSpPr>
            <p:cNvPr id="161806" name="Text Box 14"/>
            <p:cNvSpPr txBox="1">
              <a:spLocks noChangeArrowheads="1"/>
            </p:cNvSpPr>
            <p:nvPr/>
          </p:nvSpPr>
          <p:spPr bwMode="auto">
            <a:xfrm>
              <a:off x="3787" y="2568"/>
              <a:ext cx="908" cy="218"/>
            </a:xfrm>
            <a:prstGeom prst="rect">
              <a:avLst/>
            </a:prstGeom>
            <a:noFill/>
            <a:ln w="9525" algn="ctr">
              <a:noFill/>
              <a:miter lim="800000"/>
              <a:headEnd/>
              <a:tailEnd/>
            </a:ln>
            <a:effectLst/>
          </p:spPr>
          <p:txBody>
            <a:bodyPr>
              <a:spAutoFit/>
            </a:bodyPr>
            <a:lstStyle/>
            <a:p>
              <a:pPr>
                <a:spcBef>
                  <a:spcPct val="50000"/>
                </a:spcBef>
                <a:defRPr/>
              </a:pPr>
              <a:r>
                <a:rPr lang="fr-FR" sz="1600" dirty="0">
                  <a:solidFill>
                    <a:srgbClr val="000066"/>
                  </a:solidFill>
                  <a:effectLst>
                    <a:outerShdw blurRad="38100" dist="38100" dir="2700000" algn="tl">
                      <a:srgbClr val="C0C0C0"/>
                    </a:outerShdw>
                  </a:effectLst>
                  <a:latin typeface="Verdana" pitchFamily="34" charset="0"/>
                  <a:cs typeface="Arial" charset="0"/>
                </a:rPr>
                <a:t>Salaires</a:t>
              </a:r>
            </a:p>
          </p:txBody>
        </p:sp>
        <p:sp>
          <p:nvSpPr>
            <p:cNvPr id="161807" name="Text Box 15"/>
            <p:cNvSpPr txBox="1">
              <a:spLocks noChangeArrowheads="1"/>
            </p:cNvSpPr>
            <p:nvPr/>
          </p:nvSpPr>
          <p:spPr bwMode="auto">
            <a:xfrm>
              <a:off x="3787" y="2840"/>
              <a:ext cx="1973" cy="218"/>
            </a:xfrm>
            <a:prstGeom prst="rect">
              <a:avLst/>
            </a:prstGeom>
            <a:noFill/>
            <a:ln w="9525" algn="ctr">
              <a:noFill/>
              <a:miter lim="800000"/>
              <a:headEnd/>
              <a:tailEnd/>
            </a:ln>
            <a:effectLst/>
          </p:spPr>
          <p:txBody>
            <a:bodyPr>
              <a:spAutoFit/>
            </a:bodyPr>
            <a:lstStyle/>
            <a:p>
              <a:pPr>
                <a:spcBef>
                  <a:spcPct val="50000"/>
                </a:spcBef>
                <a:defRPr/>
              </a:pPr>
              <a:r>
                <a:rPr lang="fr-FR" sz="1600" dirty="0">
                  <a:solidFill>
                    <a:srgbClr val="000066"/>
                  </a:solidFill>
                  <a:effectLst>
                    <a:outerShdw blurRad="38100" dist="38100" dir="2700000" algn="tl">
                      <a:srgbClr val="C0C0C0"/>
                    </a:outerShdw>
                  </a:effectLst>
                  <a:latin typeface="Verdana" pitchFamily="34" charset="0"/>
                  <a:cs typeface="Arial" charset="0"/>
                </a:rPr>
                <a:t>Impôts, cotisations sociales</a:t>
              </a:r>
            </a:p>
          </p:txBody>
        </p:sp>
        <p:sp>
          <p:nvSpPr>
            <p:cNvPr id="161808" name="Text Box 16"/>
            <p:cNvSpPr txBox="1">
              <a:spLocks noChangeArrowheads="1"/>
            </p:cNvSpPr>
            <p:nvPr/>
          </p:nvSpPr>
          <p:spPr bwMode="auto">
            <a:xfrm>
              <a:off x="3787" y="3127"/>
              <a:ext cx="908" cy="218"/>
            </a:xfrm>
            <a:prstGeom prst="rect">
              <a:avLst/>
            </a:prstGeom>
            <a:noFill/>
            <a:ln w="9525" algn="ctr">
              <a:noFill/>
              <a:miter lim="800000"/>
              <a:headEnd/>
              <a:tailEnd/>
            </a:ln>
            <a:effectLst/>
          </p:spPr>
          <p:txBody>
            <a:bodyPr>
              <a:spAutoFit/>
            </a:bodyPr>
            <a:lstStyle/>
            <a:p>
              <a:pPr>
                <a:spcBef>
                  <a:spcPct val="50000"/>
                </a:spcBef>
                <a:defRPr/>
              </a:pPr>
              <a:r>
                <a:rPr lang="fr-FR" sz="1600" dirty="0">
                  <a:solidFill>
                    <a:srgbClr val="000066"/>
                  </a:solidFill>
                  <a:effectLst>
                    <a:outerShdw blurRad="38100" dist="38100" dir="2700000" algn="tl">
                      <a:srgbClr val="C0C0C0"/>
                    </a:outerShdw>
                  </a:effectLst>
                  <a:latin typeface="Verdana" pitchFamily="34" charset="0"/>
                  <a:cs typeface="Arial" charset="0"/>
                </a:rPr>
                <a:t>Intérêts</a:t>
              </a:r>
            </a:p>
          </p:txBody>
        </p:sp>
        <p:sp>
          <p:nvSpPr>
            <p:cNvPr id="161809" name="Text Box 17"/>
            <p:cNvSpPr txBox="1">
              <a:spLocks noChangeArrowheads="1"/>
            </p:cNvSpPr>
            <p:nvPr/>
          </p:nvSpPr>
          <p:spPr bwMode="auto">
            <a:xfrm>
              <a:off x="3787" y="3385"/>
              <a:ext cx="908" cy="218"/>
            </a:xfrm>
            <a:prstGeom prst="rect">
              <a:avLst/>
            </a:prstGeom>
            <a:noFill/>
            <a:ln w="9525" algn="ctr">
              <a:noFill/>
              <a:miter lim="800000"/>
              <a:headEnd/>
              <a:tailEnd/>
            </a:ln>
            <a:effectLst/>
          </p:spPr>
          <p:txBody>
            <a:bodyPr>
              <a:spAutoFit/>
            </a:bodyPr>
            <a:lstStyle/>
            <a:p>
              <a:pPr>
                <a:spcBef>
                  <a:spcPct val="50000"/>
                </a:spcBef>
                <a:defRPr/>
              </a:pPr>
              <a:r>
                <a:rPr lang="fr-FR" sz="1600" dirty="0">
                  <a:solidFill>
                    <a:srgbClr val="000066"/>
                  </a:solidFill>
                  <a:effectLst>
                    <a:outerShdw blurRad="38100" dist="38100" dir="2700000" algn="tl">
                      <a:srgbClr val="C0C0C0"/>
                    </a:outerShdw>
                  </a:effectLst>
                  <a:latin typeface="Verdana" pitchFamily="34" charset="0"/>
                  <a:cs typeface="Arial" charset="0"/>
                </a:rPr>
                <a:t>Dividendes</a:t>
              </a:r>
            </a:p>
          </p:txBody>
        </p:sp>
        <p:sp>
          <p:nvSpPr>
            <p:cNvPr id="161810" name="Text Box 18"/>
            <p:cNvSpPr txBox="1">
              <a:spLocks noChangeArrowheads="1"/>
            </p:cNvSpPr>
            <p:nvPr/>
          </p:nvSpPr>
          <p:spPr bwMode="auto">
            <a:xfrm>
              <a:off x="3787" y="3672"/>
              <a:ext cx="1973" cy="218"/>
            </a:xfrm>
            <a:prstGeom prst="rect">
              <a:avLst/>
            </a:prstGeom>
            <a:noFill/>
            <a:ln w="9525" algn="ctr">
              <a:noFill/>
              <a:miter lim="800000"/>
              <a:headEnd/>
              <a:tailEnd/>
            </a:ln>
            <a:effectLst/>
          </p:spPr>
          <p:txBody>
            <a:bodyPr>
              <a:spAutoFit/>
            </a:bodyPr>
            <a:lstStyle/>
            <a:p>
              <a:pPr>
                <a:spcBef>
                  <a:spcPct val="50000"/>
                </a:spcBef>
                <a:defRPr/>
              </a:pPr>
              <a:r>
                <a:rPr lang="fr-FR" sz="1600" dirty="0">
                  <a:solidFill>
                    <a:srgbClr val="000066"/>
                  </a:solidFill>
                  <a:effectLst>
                    <a:outerShdw blurRad="38100" dist="38100" dir="2700000" algn="tl">
                      <a:srgbClr val="C0C0C0"/>
                    </a:outerShdw>
                  </a:effectLst>
                  <a:latin typeface="Verdana" pitchFamily="34" charset="0"/>
                  <a:cs typeface="Arial" charset="0"/>
                </a:rPr>
                <a:t>Revenus non distribués</a:t>
              </a:r>
            </a:p>
          </p:txBody>
        </p:sp>
        <p:sp>
          <p:nvSpPr>
            <p:cNvPr id="20500" name="Line 19"/>
            <p:cNvSpPr>
              <a:spLocks noChangeShapeType="1"/>
            </p:cNvSpPr>
            <p:nvPr/>
          </p:nvSpPr>
          <p:spPr bwMode="auto">
            <a:xfrm>
              <a:off x="1519" y="2659"/>
              <a:ext cx="0" cy="1134"/>
            </a:xfrm>
            <a:prstGeom prst="line">
              <a:avLst/>
            </a:prstGeom>
            <a:noFill/>
            <a:ln w="9525">
              <a:solidFill>
                <a:schemeClr val="tx1"/>
              </a:solidFill>
              <a:round/>
              <a:headEnd/>
              <a:tailEnd/>
            </a:ln>
          </p:spPr>
          <p:txBody>
            <a:bodyPr/>
            <a:lstStyle/>
            <a:p>
              <a:endParaRPr lang="fr-FR" dirty="0"/>
            </a:p>
          </p:txBody>
        </p:sp>
        <p:sp>
          <p:nvSpPr>
            <p:cNvPr id="20501" name="Line 20"/>
            <p:cNvSpPr>
              <a:spLocks noChangeShapeType="1"/>
            </p:cNvSpPr>
            <p:nvPr/>
          </p:nvSpPr>
          <p:spPr bwMode="auto">
            <a:xfrm>
              <a:off x="1474" y="3203"/>
              <a:ext cx="45" cy="0"/>
            </a:xfrm>
            <a:prstGeom prst="line">
              <a:avLst/>
            </a:prstGeom>
            <a:noFill/>
            <a:ln w="9525">
              <a:solidFill>
                <a:schemeClr val="tx1"/>
              </a:solidFill>
              <a:round/>
              <a:headEnd/>
              <a:tailEnd/>
            </a:ln>
          </p:spPr>
          <p:txBody>
            <a:bodyPr/>
            <a:lstStyle/>
            <a:p>
              <a:endParaRPr lang="fr-FR" dirty="0"/>
            </a:p>
          </p:txBody>
        </p:sp>
        <p:sp>
          <p:nvSpPr>
            <p:cNvPr id="20502" name="Line 21"/>
            <p:cNvSpPr>
              <a:spLocks noChangeShapeType="1"/>
            </p:cNvSpPr>
            <p:nvPr/>
          </p:nvSpPr>
          <p:spPr bwMode="auto">
            <a:xfrm>
              <a:off x="1519" y="2659"/>
              <a:ext cx="136" cy="0"/>
            </a:xfrm>
            <a:prstGeom prst="line">
              <a:avLst/>
            </a:prstGeom>
            <a:noFill/>
            <a:ln w="9525">
              <a:solidFill>
                <a:schemeClr val="tx1"/>
              </a:solidFill>
              <a:round/>
              <a:headEnd/>
              <a:tailEnd type="triangle" w="med" len="med"/>
            </a:ln>
          </p:spPr>
          <p:txBody>
            <a:bodyPr/>
            <a:lstStyle/>
            <a:p>
              <a:endParaRPr lang="fr-FR" dirty="0"/>
            </a:p>
          </p:txBody>
        </p:sp>
        <p:sp>
          <p:nvSpPr>
            <p:cNvPr id="20503" name="Line 22"/>
            <p:cNvSpPr>
              <a:spLocks noChangeShapeType="1"/>
            </p:cNvSpPr>
            <p:nvPr/>
          </p:nvSpPr>
          <p:spPr bwMode="auto">
            <a:xfrm>
              <a:off x="1519" y="2931"/>
              <a:ext cx="136" cy="0"/>
            </a:xfrm>
            <a:prstGeom prst="line">
              <a:avLst/>
            </a:prstGeom>
            <a:noFill/>
            <a:ln w="9525">
              <a:solidFill>
                <a:schemeClr val="tx1"/>
              </a:solidFill>
              <a:round/>
              <a:headEnd/>
              <a:tailEnd type="triangle" w="med" len="med"/>
            </a:ln>
          </p:spPr>
          <p:txBody>
            <a:bodyPr/>
            <a:lstStyle/>
            <a:p>
              <a:endParaRPr lang="fr-FR" dirty="0"/>
            </a:p>
          </p:txBody>
        </p:sp>
        <p:sp>
          <p:nvSpPr>
            <p:cNvPr id="20504" name="Line 23"/>
            <p:cNvSpPr>
              <a:spLocks noChangeShapeType="1"/>
            </p:cNvSpPr>
            <p:nvPr/>
          </p:nvSpPr>
          <p:spPr bwMode="auto">
            <a:xfrm>
              <a:off x="1519" y="3203"/>
              <a:ext cx="136" cy="0"/>
            </a:xfrm>
            <a:prstGeom prst="line">
              <a:avLst/>
            </a:prstGeom>
            <a:noFill/>
            <a:ln w="9525">
              <a:solidFill>
                <a:schemeClr val="tx1"/>
              </a:solidFill>
              <a:round/>
              <a:headEnd/>
              <a:tailEnd type="triangle" w="med" len="med"/>
            </a:ln>
          </p:spPr>
          <p:txBody>
            <a:bodyPr/>
            <a:lstStyle/>
            <a:p>
              <a:endParaRPr lang="fr-FR" dirty="0"/>
            </a:p>
          </p:txBody>
        </p:sp>
        <p:sp>
          <p:nvSpPr>
            <p:cNvPr id="20505" name="Line 24"/>
            <p:cNvSpPr>
              <a:spLocks noChangeShapeType="1"/>
            </p:cNvSpPr>
            <p:nvPr/>
          </p:nvSpPr>
          <p:spPr bwMode="auto">
            <a:xfrm>
              <a:off x="1519" y="3475"/>
              <a:ext cx="136" cy="0"/>
            </a:xfrm>
            <a:prstGeom prst="line">
              <a:avLst/>
            </a:prstGeom>
            <a:noFill/>
            <a:ln w="9525">
              <a:solidFill>
                <a:schemeClr val="tx1"/>
              </a:solidFill>
              <a:round/>
              <a:headEnd/>
              <a:tailEnd type="triangle" w="med" len="med"/>
            </a:ln>
          </p:spPr>
          <p:txBody>
            <a:bodyPr/>
            <a:lstStyle/>
            <a:p>
              <a:endParaRPr lang="fr-FR" dirty="0"/>
            </a:p>
          </p:txBody>
        </p:sp>
        <p:sp>
          <p:nvSpPr>
            <p:cNvPr id="20506" name="Line 25"/>
            <p:cNvSpPr>
              <a:spLocks noChangeShapeType="1"/>
            </p:cNvSpPr>
            <p:nvPr/>
          </p:nvSpPr>
          <p:spPr bwMode="auto">
            <a:xfrm>
              <a:off x="1519" y="3793"/>
              <a:ext cx="136" cy="0"/>
            </a:xfrm>
            <a:prstGeom prst="line">
              <a:avLst/>
            </a:prstGeom>
            <a:noFill/>
            <a:ln w="9525">
              <a:solidFill>
                <a:schemeClr val="tx1"/>
              </a:solidFill>
              <a:round/>
              <a:headEnd/>
              <a:tailEnd type="triangle" w="med" len="med"/>
            </a:ln>
          </p:spPr>
          <p:txBody>
            <a:bodyPr/>
            <a:lstStyle/>
            <a:p>
              <a:endParaRPr lang="fr-FR" dirty="0"/>
            </a:p>
          </p:txBody>
        </p:sp>
        <p:sp>
          <p:nvSpPr>
            <p:cNvPr id="20507" name="Line 26"/>
            <p:cNvSpPr>
              <a:spLocks noChangeShapeType="1"/>
            </p:cNvSpPr>
            <p:nvPr/>
          </p:nvSpPr>
          <p:spPr bwMode="auto">
            <a:xfrm>
              <a:off x="2562" y="2478"/>
              <a:ext cx="0" cy="45"/>
            </a:xfrm>
            <a:prstGeom prst="line">
              <a:avLst/>
            </a:prstGeom>
            <a:noFill/>
            <a:ln w="9525">
              <a:solidFill>
                <a:schemeClr val="tx1"/>
              </a:solidFill>
              <a:round/>
              <a:headEnd/>
              <a:tailEnd type="triangle" w="med" len="med"/>
            </a:ln>
          </p:spPr>
          <p:txBody>
            <a:bodyPr/>
            <a:lstStyle/>
            <a:p>
              <a:endParaRPr lang="fr-FR" dirty="0"/>
            </a:p>
          </p:txBody>
        </p:sp>
        <p:sp>
          <p:nvSpPr>
            <p:cNvPr id="20508" name="Line 27"/>
            <p:cNvSpPr>
              <a:spLocks noChangeShapeType="1"/>
            </p:cNvSpPr>
            <p:nvPr/>
          </p:nvSpPr>
          <p:spPr bwMode="auto">
            <a:xfrm>
              <a:off x="4649" y="2478"/>
              <a:ext cx="0" cy="45"/>
            </a:xfrm>
            <a:prstGeom prst="line">
              <a:avLst/>
            </a:prstGeom>
            <a:noFill/>
            <a:ln w="9525">
              <a:solidFill>
                <a:schemeClr val="tx1"/>
              </a:solidFill>
              <a:round/>
              <a:headEnd/>
              <a:tailEnd type="triangle" w="med" len="med"/>
            </a:ln>
          </p:spPr>
          <p:txBody>
            <a:bodyPr/>
            <a:lstStyle/>
            <a:p>
              <a:endParaRPr lang="fr-FR"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132856"/>
            <a:ext cx="8229600" cy="4464496"/>
          </a:xfrm>
        </p:spPr>
        <p:txBody>
          <a:bodyPr>
            <a:normAutofit/>
          </a:bodyPr>
          <a:lstStyle/>
          <a:p>
            <a:pPr algn="just">
              <a:buNone/>
            </a:pPr>
            <a:r>
              <a:rPr lang="fr-FR" dirty="0" smtClean="0">
                <a:solidFill>
                  <a:srgbClr val="0070C0"/>
                </a:solidFill>
              </a:rPr>
              <a:t>Un système </a:t>
            </a:r>
            <a:r>
              <a:rPr lang="fr-FR" dirty="0" smtClean="0"/>
              <a:t>est un ensemble d’éléments en interaction dynamique, organisé en fonction d’un but. </a:t>
            </a:r>
          </a:p>
          <a:p>
            <a:pPr algn="just">
              <a:buNone/>
            </a:pPr>
            <a:endParaRPr lang="fr-FR" dirty="0" smtClean="0"/>
          </a:p>
          <a:p>
            <a:pPr algn="just">
              <a:buNone/>
            </a:pPr>
            <a:r>
              <a:rPr lang="fr-FR" dirty="0" smtClean="0"/>
              <a:t>   La cohésion du système est assurée par l’ensemble des relations reliant chaque partie aux autres. Son développement et son organisation répondent à une finalité.</a:t>
            </a:r>
          </a:p>
          <a:p>
            <a:pPr algn="just">
              <a:buNone/>
            </a:pPr>
            <a:endParaRPr lang="fr-FR" sz="2800" dirty="0" smtClean="0">
              <a:solidFill>
                <a:schemeClr val="folHlink"/>
              </a:solidFill>
              <a:effectLst>
                <a:outerShdw blurRad="38100" dist="38100" dir="2700000" algn="tl">
                  <a:srgbClr val="C0C0C0"/>
                </a:outerShdw>
              </a:effectLst>
            </a:endParaRPr>
          </a:p>
          <a:p>
            <a:pPr algn="just">
              <a:buNone/>
            </a:pPr>
            <a:endParaRPr lang="fr-FR" dirty="0"/>
          </a:p>
        </p:txBody>
      </p:sp>
      <p:sp>
        <p:nvSpPr>
          <p:cNvPr id="4" name="Text Box 4"/>
          <p:cNvSpPr txBox="1">
            <a:spLocks noGrp="1" noChangeArrowheads="1"/>
          </p:cNvSpPr>
          <p:nvPr>
            <p:ph type="title"/>
          </p:nvPr>
        </p:nvSpPr>
        <p:spPr bwMode="auto">
          <a:xfrm>
            <a:off x="457200" y="935722"/>
            <a:ext cx="8229600" cy="477054"/>
          </a:xfrm>
          <a:prstGeom prst="rect">
            <a:avLst/>
          </a:prstGeom>
          <a:noFill/>
          <a:ln w="9525">
            <a:noFill/>
            <a:miter lim="800000"/>
            <a:headEnd/>
            <a:tailEnd/>
          </a:ln>
        </p:spPr>
        <p:txBody>
          <a:bodyPr wrap="square">
            <a:spAutoFit/>
          </a:bodyPr>
          <a:lstStyle/>
          <a:p>
            <a:pPr>
              <a:spcBef>
                <a:spcPct val="50000"/>
              </a:spcBef>
            </a:pPr>
            <a:r>
              <a:rPr lang="fr-FR" sz="2800" dirty="0">
                <a:solidFill>
                  <a:srgbClr val="660033"/>
                </a:solidFill>
                <a:latin typeface="Verdana" pitchFamily="34" charset="0"/>
                <a:cs typeface="Arial" charset="0"/>
              </a:rPr>
              <a:t>2- Approche systémique de l’entreprise:</a:t>
            </a:r>
          </a:p>
        </p:txBody>
      </p:sp>
      <p:sp>
        <p:nvSpPr>
          <p:cNvPr id="7" name="Espace réservé du numéro de diapositive 6"/>
          <p:cNvSpPr>
            <a:spLocks noGrp="1"/>
          </p:cNvSpPr>
          <p:nvPr>
            <p:ph type="sldNum" sz="quarter" idx="12"/>
          </p:nvPr>
        </p:nvSpPr>
        <p:spPr/>
        <p:txBody>
          <a:bodyPr/>
          <a:lstStyle/>
          <a:p>
            <a:fld id="{8C4E9437-3D9C-4090-ABDA-323C8CF9BF8D}" type="slidenum">
              <a:rPr lang="fr-FR" smtClean="0"/>
              <a:pPr/>
              <a:t>11</a:t>
            </a:fld>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Grp="1" noChangeArrowheads="1"/>
          </p:cNvSpPr>
          <p:nvPr>
            <p:ph type="title"/>
          </p:nvPr>
        </p:nvSpPr>
        <p:spPr bwMode="auto">
          <a:xfrm>
            <a:off x="457200" y="836712"/>
            <a:ext cx="8229600" cy="477054"/>
          </a:xfrm>
          <a:prstGeom prst="rect">
            <a:avLst/>
          </a:prstGeom>
          <a:noFill/>
          <a:ln w="9525">
            <a:noFill/>
            <a:miter lim="800000"/>
            <a:headEnd/>
            <a:tailEnd/>
          </a:ln>
        </p:spPr>
        <p:txBody>
          <a:bodyPr wrap="square">
            <a:spAutoFit/>
          </a:bodyPr>
          <a:lstStyle/>
          <a:p>
            <a:pPr>
              <a:spcBef>
                <a:spcPct val="50000"/>
              </a:spcBef>
            </a:pPr>
            <a:r>
              <a:rPr lang="fr-FR" sz="2800" dirty="0">
                <a:solidFill>
                  <a:srgbClr val="660033"/>
                </a:solidFill>
                <a:latin typeface="Verdana" pitchFamily="34" charset="0"/>
                <a:cs typeface="Arial" charset="0"/>
              </a:rPr>
              <a:t>2- Approche systémique de l’entreprise:</a:t>
            </a:r>
          </a:p>
        </p:txBody>
      </p:sp>
      <p:sp>
        <p:nvSpPr>
          <p:cNvPr id="6" name="Espace réservé du contenu 2"/>
          <p:cNvSpPr txBox="1">
            <a:spLocks/>
          </p:cNvSpPr>
          <p:nvPr/>
        </p:nvSpPr>
        <p:spPr>
          <a:xfrm>
            <a:off x="457200" y="1700808"/>
            <a:ext cx="8229600" cy="4608512"/>
          </a:xfrm>
          <a:prstGeom prst="rect">
            <a:avLst/>
          </a:prstGeom>
        </p:spPr>
        <p:txBody>
          <a:bodyPr vert="horz">
            <a:norm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800" b="0" i="0" u="none" strike="noStrike" kern="1200" cap="none" spc="0" normalizeH="0" baseline="0" noProof="0" dirty="0" smtClean="0">
                <a:ln>
                  <a:noFill/>
                </a:ln>
                <a:solidFill>
                  <a:srgbClr val="0070C0"/>
                </a:solidFill>
                <a:effectLst>
                  <a:outerShdw blurRad="38100" dist="38100" dir="2700000" algn="tl">
                    <a:srgbClr val="C0C0C0"/>
                  </a:outerShdw>
                </a:effectLst>
                <a:uLnTx/>
                <a:uFillTx/>
                <a:latin typeface="+mn-lt"/>
                <a:ea typeface="+mn-ea"/>
                <a:cs typeface="+mn-cs"/>
              </a:rPr>
              <a:t>Le système-entreprise:</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fr-FR" sz="2800" b="0" i="0" u="none" strike="noStrike" kern="1200" cap="none" spc="0" normalizeH="0" baseline="0" noProof="0" dirty="0" smtClean="0">
              <a:ln>
                <a:noFill/>
              </a:ln>
              <a:solidFill>
                <a:srgbClr val="0070C0"/>
              </a:solidFill>
              <a:effectLst>
                <a:outerShdw blurRad="38100" dist="38100" dir="2700000" algn="tl">
                  <a:srgbClr val="C0C0C0"/>
                </a:outerShdw>
              </a:effectLst>
              <a:uLnTx/>
              <a:uFillTx/>
              <a:latin typeface="+mn-lt"/>
              <a:ea typeface="+mn-ea"/>
              <a:cs typeface="+mn-cs"/>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fr-FR" sz="2600" dirty="0" smtClean="0"/>
              <a:t>L</a:t>
            </a:r>
            <a:r>
              <a:rPr kumimoji="0" lang="fr-FR" sz="2600" b="0" i="0" u="none" strike="noStrike" kern="1200" cap="none" spc="0" normalizeH="0" baseline="0" noProof="0" dirty="0" smtClean="0">
                <a:ln>
                  <a:noFill/>
                </a:ln>
                <a:solidFill>
                  <a:schemeClr val="tx1"/>
                </a:solidFill>
                <a:effectLst/>
                <a:uLnTx/>
                <a:uFillTx/>
                <a:latin typeface="+mn-lt"/>
                <a:ea typeface="+mn-ea"/>
                <a:cs typeface="+mn-cs"/>
              </a:rPr>
              <a:t>’entreprise constitue un système, car elle rassemble un grand nombre d’éléments liés entre eux (c'est-à-dire une structure) opérant des transformations (les flux d’informations, physiques et financiers).</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fr-FR"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fr-FR"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Espace réservé du numéro de diapositive 9"/>
          <p:cNvSpPr>
            <a:spLocks noGrp="1"/>
          </p:cNvSpPr>
          <p:nvPr>
            <p:ph type="sldNum" sz="quarter" idx="12"/>
          </p:nvPr>
        </p:nvSpPr>
        <p:spPr/>
        <p:txBody>
          <a:bodyPr/>
          <a:lstStyle/>
          <a:p>
            <a:fld id="{8C4E9437-3D9C-4090-ABDA-323C8CF9BF8D}" type="slidenum">
              <a:rPr lang="fr-FR" smtClean="0"/>
              <a:pPr/>
              <a:t>12</a:t>
            </a:fld>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700808"/>
            <a:ext cx="8229600" cy="4623792"/>
          </a:xfrm>
        </p:spPr>
        <p:txBody>
          <a:bodyPr>
            <a:normAutofit lnSpcReduction="10000"/>
          </a:bodyPr>
          <a:lstStyle/>
          <a:p>
            <a:pPr algn="just">
              <a:buNone/>
            </a:pPr>
            <a:r>
              <a:rPr lang="fr-FR" sz="1800" dirty="0" smtClean="0">
                <a:solidFill>
                  <a:schemeClr val="tx2"/>
                </a:solidFill>
                <a:effectLst>
                  <a:outerShdw blurRad="38100" dist="38100" dir="2700000" algn="tl">
                    <a:srgbClr val="C0C0C0"/>
                  </a:outerShdw>
                </a:effectLst>
              </a:rPr>
              <a:t>1. L’entreprise est un système ouvert:</a:t>
            </a:r>
          </a:p>
          <a:p>
            <a:pPr algn="just">
              <a:buNone/>
            </a:pPr>
            <a:endParaRPr lang="fr-FR" sz="2800" dirty="0" smtClean="0">
              <a:solidFill>
                <a:schemeClr val="tx2"/>
              </a:solidFill>
              <a:effectLst>
                <a:outerShdw blurRad="38100" dist="38100" dir="2700000" algn="tl">
                  <a:srgbClr val="C0C0C0"/>
                </a:outerShdw>
              </a:effectLst>
            </a:endParaRPr>
          </a:p>
          <a:p>
            <a:pPr algn="just">
              <a:buNone/>
            </a:pPr>
            <a:r>
              <a:rPr lang="fr-FR" dirty="0" smtClean="0"/>
              <a:t>elle est en relation directe avec différents partenaires (les clients, les fournisseurs, les établissements financiers …), elle évolue aussi dans un environnement plus large.</a:t>
            </a:r>
          </a:p>
          <a:p>
            <a:pPr algn="just">
              <a:buNone/>
            </a:pPr>
            <a:endParaRPr lang="fr-FR" dirty="0" smtClean="0"/>
          </a:p>
          <a:p>
            <a:pPr algn="just">
              <a:buNone/>
            </a:pPr>
            <a:r>
              <a:rPr lang="fr-FR" dirty="0" smtClean="0"/>
              <a:t> De ce fait, elle est en contact permanent avec son environnement. Elle doit s’adapter à l’évolution de celui-ci, le prévoir. De plus, elle cherche à l’influencer en agissant sur certains de ses éléments par la publicité, la recherche, etc.</a:t>
            </a:r>
            <a:endParaRPr lang="fr-FR" dirty="0"/>
          </a:p>
        </p:txBody>
      </p:sp>
      <p:sp>
        <p:nvSpPr>
          <p:cNvPr id="4" name="Text Box 4"/>
          <p:cNvSpPr txBox="1">
            <a:spLocks noGrp="1" noChangeArrowheads="1"/>
          </p:cNvSpPr>
          <p:nvPr>
            <p:ph type="title"/>
          </p:nvPr>
        </p:nvSpPr>
        <p:spPr bwMode="auto">
          <a:xfrm>
            <a:off x="457200" y="648851"/>
            <a:ext cx="8229600" cy="907941"/>
          </a:xfrm>
          <a:prstGeom prst="rect">
            <a:avLst/>
          </a:prstGeom>
          <a:noFill/>
          <a:ln w="9525">
            <a:noFill/>
            <a:miter lim="800000"/>
            <a:headEnd/>
            <a:tailEnd/>
          </a:ln>
        </p:spPr>
        <p:txBody>
          <a:bodyPr wrap="square">
            <a:spAutoFit/>
          </a:bodyPr>
          <a:lstStyle/>
          <a:p>
            <a:pPr>
              <a:spcBef>
                <a:spcPct val="50000"/>
              </a:spcBef>
            </a:pPr>
            <a:r>
              <a:rPr lang="fr-FR" sz="2800" dirty="0" err="1" smtClean="0">
                <a:solidFill>
                  <a:srgbClr val="0070C0"/>
                </a:solidFill>
                <a:latin typeface="+mn-lt"/>
                <a:ea typeface="+mn-ea"/>
                <a:cs typeface="+mn-cs"/>
              </a:rPr>
              <a:t>ChapitreII</a:t>
            </a:r>
            <a:r>
              <a:rPr lang="fr-FR" sz="2800" dirty="0" smtClean="0">
                <a:solidFill>
                  <a:srgbClr val="0070C0"/>
                </a:solidFill>
                <a:latin typeface="+mn-lt"/>
                <a:ea typeface="+mn-ea"/>
                <a:cs typeface="+mn-cs"/>
              </a:rPr>
              <a:t>: Les caractéristiques du système-entreprise</a:t>
            </a:r>
            <a:r>
              <a:rPr lang="fr-FR" sz="2800" dirty="0" smtClean="0">
                <a:solidFill>
                  <a:srgbClr val="0070C0"/>
                </a:solidFill>
              </a:rPr>
              <a:t/>
            </a:r>
            <a:br>
              <a:rPr lang="fr-FR" sz="2800" dirty="0" smtClean="0">
                <a:solidFill>
                  <a:srgbClr val="0070C0"/>
                </a:solidFill>
              </a:rPr>
            </a:br>
            <a:endParaRPr lang="fr-FR" sz="2800" dirty="0">
              <a:solidFill>
                <a:srgbClr val="660033"/>
              </a:solidFill>
              <a:latin typeface="Verdana" pitchFamily="34" charset="0"/>
              <a:cs typeface="Arial" charset="0"/>
            </a:endParaRPr>
          </a:p>
        </p:txBody>
      </p:sp>
      <p:sp>
        <p:nvSpPr>
          <p:cNvPr id="8" name="Espace réservé du numéro de diapositive 7"/>
          <p:cNvSpPr>
            <a:spLocks noGrp="1"/>
          </p:cNvSpPr>
          <p:nvPr>
            <p:ph type="sldNum" sz="quarter" idx="12"/>
          </p:nvPr>
        </p:nvSpPr>
        <p:spPr/>
        <p:txBody>
          <a:bodyPr/>
          <a:lstStyle/>
          <a:p>
            <a:fld id="{8C4E9437-3D9C-4090-ABDA-323C8CF9BF8D}" type="slidenum">
              <a:rPr lang="fr-FR" smtClean="0"/>
              <a:pPr/>
              <a:t>13</a:t>
            </a:fld>
            <a:endParaRPr lang="fr-FR"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457200" y="1412776"/>
            <a:ext cx="8229600" cy="4911824"/>
          </a:xfrm>
          <a:prstGeom prst="rect">
            <a:avLst/>
          </a:prstGeom>
          <a:noFill/>
          <a:ln w="9525">
            <a:noFill/>
            <a:miter lim="800000"/>
            <a:headEnd/>
            <a:tailEnd/>
          </a:ln>
          <a:effectLst/>
        </p:spPr>
        <p:txBody>
          <a:bodyPr/>
          <a:lstStyle/>
          <a:p>
            <a:pPr marL="273050" indent="-273050" algn="just" eaLnBrk="0" hangingPunct="0">
              <a:spcBef>
                <a:spcPct val="20000"/>
              </a:spcBef>
              <a:buClr>
                <a:srgbClr val="0BD0D9"/>
              </a:buClr>
              <a:buSzPct val="95000"/>
              <a:buFont typeface="Wingdings 2" pitchFamily="18" charset="2"/>
              <a:buNone/>
              <a:defRPr/>
            </a:pPr>
            <a:endParaRPr lang="fr-FR" sz="1700" b="1" dirty="0" smtClean="0">
              <a:solidFill>
                <a:srgbClr val="660033"/>
              </a:solidFill>
              <a:effectLst>
                <a:outerShdw blurRad="38100" dist="38100" dir="2700000" algn="tl">
                  <a:srgbClr val="C0C0C0"/>
                </a:outerShdw>
              </a:effectLst>
              <a:latin typeface="Constantia" pitchFamily="18" charset="0"/>
            </a:endParaRPr>
          </a:p>
          <a:p>
            <a:pPr marL="273050" indent="-273050" algn="just" eaLnBrk="0" hangingPunct="0">
              <a:spcBef>
                <a:spcPct val="20000"/>
              </a:spcBef>
              <a:buClr>
                <a:srgbClr val="0BD0D9"/>
              </a:buClr>
              <a:buSzPct val="95000"/>
              <a:buFont typeface="Wingdings 2" pitchFamily="18" charset="2"/>
              <a:buNone/>
              <a:defRPr/>
            </a:pPr>
            <a:endParaRPr lang="fr-FR" sz="1700" b="1" dirty="0" smtClean="0">
              <a:solidFill>
                <a:srgbClr val="660033"/>
              </a:solidFill>
              <a:effectLst>
                <a:outerShdw blurRad="38100" dist="38100" dir="2700000" algn="tl">
                  <a:srgbClr val="C0C0C0"/>
                </a:outerShdw>
              </a:effectLst>
              <a:latin typeface="Constantia" pitchFamily="18" charset="0"/>
            </a:endParaRPr>
          </a:p>
          <a:p>
            <a:pPr marL="273050" indent="-273050" algn="just" eaLnBrk="0" hangingPunct="0">
              <a:spcBef>
                <a:spcPct val="20000"/>
              </a:spcBef>
              <a:buClr>
                <a:srgbClr val="0BD0D9"/>
              </a:buClr>
              <a:buSzPct val="95000"/>
              <a:buFont typeface="Wingdings 2" pitchFamily="18" charset="2"/>
              <a:buNone/>
              <a:defRPr/>
            </a:pPr>
            <a:r>
              <a:rPr lang="fr-FR" sz="1700" b="1" dirty="0" smtClean="0">
                <a:solidFill>
                  <a:srgbClr val="660033"/>
                </a:solidFill>
                <a:effectLst>
                  <a:outerShdw blurRad="38100" dist="38100" dir="2700000" algn="tl">
                    <a:srgbClr val="C0C0C0"/>
                  </a:outerShdw>
                </a:effectLst>
                <a:latin typeface="Constantia" pitchFamily="18" charset="0"/>
              </a:rPr>
              <a:t>On </a:t>
            </a:r>
            <a:r>
              <a:rPr lang="fr-FR" sz="1700" b="1" dirty="0">
                <a:solidFill>
                  <a:srgbClr val="660033"/>
                </a:solidFill>
                <a:effectLst>
                  <a:outerShdw blurRad="38100" dist="38100" dir="2700000" algn="tl">
                    <a:srgbClr val="C0C0C0"/>
                  </a:outerShdw>
                </a:effectLst>
                <a:latin typeface="Constantia" pitchFamily="18" charset="0"/>
              </a:rPr>
              <a:t>distingue :</a:t>
            </a:r>
            <a:r>
              <a:rPr lang="fr-FR" sz="1700" dirty="0">
                <a:latin typeface="Constantia" pitchFamily="18" charset="0"/>
              </a:rPr>
              <a:t> </a:t>
            </a:r>
          </a:p>
          <a:p>
            <a:pPr marL="273050" indent="-273050" algn="just" eaLnBrk="0" hangingPunct="0">
              <a:spcBef>
                <a:spcPct val="20000"/>
              </a:spcBef>
              <a:buClr>
                <a:srgbClr val="0BD0D9"/>
              </a:buClr>
              <a:buSzPct val="95000"/>
              <a:buFont typeface="Wingdings 2" pitchFamily="18" charset="2"/>
              <a:buNone/>
              <a:defRPr/>
            </a:pPr>
            <a:endParaRPr lang="fr-FR" sz="2000" dirty="0">
              <a:latin typeface="Constantia" pitchFamily="18" charset="0"/>
            </a:endParaRPr>
          </a:p>
          <a:p>
            <a:pPr marL="273050" indent="-273050" algn="just" eaLnBrk="0" hangingPunct="0">
              <a:spcBef>
                <a:spcPct val="20000"/>
              </a:spcBef>
              <a:buClr>
                <a:srgbClr val="0BD0D9"/>
              </a:buClr>
              <a:buSzPct val="95000"/>
              <a:buFont typeface="Wingdings 2" pitchFamily="18" charset="2"/>
              <a:buChar char=""/>
              <a:defRPr/>
            </a:pPr>
            <a:r>
              <a:rPr lang="fr-FR" sz="2000" b="1" dirty="0">
                <a:solidFill>
                  <a:schemeClr val="tx2"/>
                </a:solidFill>
                <a:effectLst>
                  <a:outerShdw blurRad="38100" dist="38100" dir="2700000" algn="tl">
                    <a:srgbClr val="C0C0C0"/>
                  </a:outerShdw>
                </a:effectLst>
                <a:latin typeface="Constantia" pitchFamily="18" charset="0"/>
              </a:rPr>
              <a:t>l’environnement proche</a:t>
            </a:r>
            <a:r>
              <a:rPr lang="fr-FR" sz="2000" dirty="0">
                <a:latin typeface="Constantia" pitchFamily="18" charset="0"/>
              </a:rPr>
              <a:t> : l’environnement direct : </a:t>
            </a:r>
            <a:r>
              <a:rPr lang="fr-FR" sz="2000" dirty="0" err="1">
                <a:latin typeface="Constantia" pitchFamily="18" charset="0"/>
              </a:rPr>
              <a:t>micro-environnement</a:t>
            </a:r>
            <a:r>
              <a:rPr lang="fr-FR" sz="2000" dirty="0">
                <a:latin typeface="Constantia" pitchFamily="18" charset="0"/>
              </a:rPr>
              <a:t>. les influences entre les composantes de ces environnements et l’entreprise sont réciproques : clients, fournisseurs, concurrence, banque...</a:t>
            </a:r>
          </a:p>
          <a:p>
            <a:pPr marL="273050" indent="-273050" algn="just" eaLnBrk="0" hangingPunct="0">
              <a:spcBef>
                <a:spcPct val="20000"/>
              </a:spcBef>
              <a:buClr>
                <a:srgbClr val="0BD0D9"/>
              </a:buClr>
              <a:buSzPct val="95000"/>
              <a:buFont typeface="Wingdings 2" pitchFamily="18" charset="2"/>
              <a:buNone/>
              <a:defRPr/>
            </a:pPr>
            <a:endParaRPr lang="fr-FR" sz="2000" dirty="0">
              <a:latin typeface="Constantia" pitchFamily="18" charset="0"/>
            </a:endParaRPr>
          </a:p>
          <a:p>
            <a:pPr marL="273050" indent="-273050" algn="just" eaLnBrk="0" hangingPunct="0">
              <a:spcBef>
                <a:spcPct val="20000"/>
              </a:spcBef>
              <a:buClr>
                <a:srgbClr val="0BD0D9"/>
              </a:buClr>
              <a:buSzPct val="95000"/>
              <a:buFont typeface="Wingdings 2" pitchFamily="18" charset="2"/>
              <a:buChar char=""/>
              <a:defRPr/>
            </a:pPr>
            <a:r>
              <a:rPr lang="fr-FR" sz="2000" b="1" dirty="0">
                <a:solidFill>
                  <a:schemeClr val="tx2"/>
                </a:solidFill>
                <a:effectLst>
                  <a:outerShdw blurRad="38100" dist="38100" dir="2700000" algn="tl">
                    <a:srgbClr val="C0C0C0"/>
                  </a:outerShdw>
                </a:effectLst>
                <a:latin typeface="Constantia" pitchFamily="18" charset="0"/>
              </a:rPr>
              <a:t>l’environnement plus large</a:t>
            </a:r>
            <a:r>
              <a:rPr lang="fr-FR" sz="2000" dirty="0">
                <a:latin typeface="Constantia" pitchFamily="18" charset="0"/>
              </a:rPr>
              <a:t> (Macro environnement) l’entreprise peut subir les influences des composantes de ces environnements sans qu’elle puisse les influencer ou les modifier en retour : l’environnement politique, </a:t>
            </a:r>
            <a:r>
              <a:rPr lang="fr-FR" sz="2000" dirty="0" err="1">
                <a:latin typeface="Constantia" pitchFamily="18" charset="0"/>
              </a:rPr>
              <a:t>socio-culturel</a:t>
            </a:r>
            <a:r>
              <a:rPr lang="fr-FR" sz="2000" dirty="0">
                <a:latin typeface="Constantia" pitchFamily="18" charset="0"/>
              </a:rPr>
              <a:t>, international, juridique et légal… </a:t>
            </a:r>
          </a:p>
        </p:txBody>
      </p:sp>
      <p:sp>
        <p:nvSpPr>
          <p:cNvPr id="5" name="Text Box 4"/>
          <p:cNvSpPr txBox="1">
            <a:spLocks noGrp="1" noChangeArrowheads="1"/>
          </p:cNvSpPr>
          <p:nvPr>
            <p:ph type="title"/>
          </p:nvPr>
        </p:nvSpPr>
        <p:spPr bwMode="auto">
          <a:xfrm>
            <a:off x="457200" y="648851"/>
            <a:ext cx="8229600" cy="907941"/>
          </a:xfrm>
          <a:prstGeom prst="rect">
            <a:avLst/>
          </a:prstGeom>
          <a:noFill/>
          <a:ln w="9525">
            <a:noFill/>
            <a:miter lim="800000"/>
            <a:headEnd/>
            <a:tailEnd/>
          </a:ln>
        </p:spPr>
        <p:txBody>
          <a:bodyPr wrap="square">
            <a:spAutoFit/>
          </a:bodyPr>
          <a:lstStyle/>
          <a:p>
            <a:pPr>
              <a:spcBef>
                <a:spcPct val="50000"/>
              </a:spcBef>
            </a:pPr>
            <a:r>
              <a:rPr lang="fr-FR" sz="2800" dirty="0" smtClean="0">
                <a:solidFill>
                  <a:srgbClr val="0070C0"/>
                </a:solidFill>
              </a:rPr>
              <a:t/>
            </a:r>
            <a:br>
              <a:rPr lang="fr-FR" sz="2800" dirty="0" smtClean="0">
                <a:solidFill>
                  <a:srgbClr val="0070C0"/>
                </a:solidFill>
              </a:rPr>
            </a:br>
            <a:endParaRPr lang="fr-FR" sz="2800" dirty="0">
              <a:solidFill>
                <a:srgbClr val="660033"/>
              </a:solidFill>
              <a:latin typeface="Verdana" pitchFamily="34" charset="0"/>
              <a:cs typeface="Arial" charset="0"/>
            </a:endParaRPr>
          </a:p>
        </p:txBody>
      </p:sp>
      <p:sp>
        <p:nvSpPr>
          <p:cNvPr id="8" name="Espace réservé du numéro de diapositive 7"/>
          <p:cNvSpPr>
            <a:spLocks noGrp="1"/>
          </p:cNvSpPr>
          <p:nvPr>
            <p:ph type="sldNum" sz="quarter" idx="12"/>
          </p:nvPr>
        </p:nvSpPr>
        <p:spPr/>
        <p:txBody>
          <a:bodyPr/>
          <a:lstStyle/>
          <a:p>
            <a:fld id="{8C4E9437-3D9C-4090-ABDA-323C8CF9BF8D}"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p:cNvGrpSpPr>
            <a:grpSpLocks noGrp="1"/>
          </p:cNvGrpSpPr>
          <p:nvPr>
            <p:ph idx="1"/>
          </p:nvPr>
        </p:nvGrpSpPr>
        <p:grpSpPr bwMode="auto">
          <a:xfrm>
            <a:off x="457200" y="2060847"/>
            <a:ext cx="8229600" cy="4263753"/>
            <a:chOff x="22" y="845"/>
            <a:chExt cx="5692" cy="3429"/>
          </a:xfrm>
        </p:grpSpPr>
        <p:sp>
          <p:nvSpPr>
            <p:cNvPr id="5" name="Oval 4"/>
            <p:cNvSpPr>
              <a:spLocks noChangeArrowheads="1"/>
            </p:cNvSpPr>
            <p:nvPr/>
          </p:nvSpPr>
          <p:spPr bwMode="auto">
            <a:xfrm>
              <a:off x="158" y="845"/>
              <a:ext cx="5556" cy="3429"/>
            </a:xfrm>
            <a:prstGeom prst="ellipse">
              <a:avLst/>
            </a:prstGeom>
            <a:solidFill>
              <a:srgbClr val="FFCC66"/>
            </a:solidFill>
            <a:ln w="9525">
              <a:solidFill>
                <a:srgbClr val="F57F09"/>
              </a:solidFill>
              <a:round/>
              <a:headEnd/>
              <a:tailEnd/>
            </a:ln>
          </p:spPr>
          <p:txBody>
            <a:bodyPr wrap="none" anchor="ctr"/>
            <a:lstStyle/>
            <a:p>
              <a:endParaRPr lang="fr-FR"/>
            </a:p>
          </p:txBody>
        </p:sp>
        <p:grpSp>
          <p:nvGrpSpPr>
            <p:cNvPr id="6" name="Group 5"/>
            <p:cNvGrpSpPr>
              <a:grpSpLocks/>
            </p:cNvGrpSpPr>
            <p:nvPr/>
          </p:nvGrpSpPr>
          <p:grpSpPr bwMode="auto">
            <a:xfrm>
              <a:off x="1837" y="1706"/>
              <a:ext cx="2222" cy="1496"/>
              <a:chOff x="1837" y="1706"/>
              <a:chExt cx="2222" cy="1496"/>
            </a:xfrm>
          </p:grpSpPr>
          <p:sp>
            <p:nvSpPr>
              <p:cNvPr id="19" name="Oval 6"/>
              <p:cNvSpPr>
                <a:spLocks noChangeArrowheads="1"/>
              </p:cNvSpPr>
              <p:nvPr/>
            </p:nvSpPr>
            <p:spPr bwMode="auto">
              <a:xfrm>
                <a:off x="1837" y="1706"/>
                <a:ext cx="2222" cy="1496"/>
              </a:xfrm>
              <a:prstGeom prst="ellipse">
                <a:avLst/>
              </a:prstGeom>
              <a:solidFill>
                <a:srgbClr val="FFFF99"/>
              </a:solidFill>
              <a:ln w="9525">
                <a:solidFill>
                  <a:srgbClr val="CCFF66"/>
                </a:solidFill>
                <a:round/>
                <a:headEnd/>
                <a:tailEnd/>
              </a:ln>
            </p:spPr>
            <p:txBody>
              <a:bodyPr wrap="none" anchor="ctr"/>
              <a:lstStyle/>
              <a:p>
                <a:endParaRPr lang="fr-FR"/>
              </a:p>
            </p:txBody>
          </p:sp>
          <p:sp>
            <p:nvSpPr>
              <p:cNvPr id="20" name="Oval 7"/>
              <p:cNvSpPr>
                <a:spLocks noChangeArrowheads="1"/>
              </p:cNvSpPr>
              <p:nvPr/>
            </p:nvSpPr>
            <p:spPr bwMode="auto">
              <a:xfrm>
                <a:off x="2426" y="2250"/>
                <a:ext cx="1134" cy="363"/>
              </a:xfrm>
              <a:prstGeom prst="ellipse">
                <a:avLst/>
              </a:prstGeom>
              <a:solidFill>
                <a:srgbClr val="CCFF66"/>
              </a:solidFill>
              <a:ln w="9525">
                <a:solidFill>
                  <a:schemeClr val="accent2"/>
                </a:solidFill>
                <a:round/>
                <a:headEnd/>
                <a:tailEnd/>
              </a:ln>
              <a:effectLst/>
            </p:spPr>
            <p:txBody>
              <a:bodyPr wrap="none" anchor="ctr"/>
              <a:lstStyle/>
              <a:p>
                <a:pPr algn="ctr">
                  <a:defRPr/>
                </a:pPr>
                <a:r>
                  <a:rPr lang="fr-FR" b="1">
                    <a:solidFill>
                      <a:srgbClr val="660033"/>
                    </a:solidFill>
                    <a:effectLst>
                      <a:outerShdw blurRad="38100" dist="38100" dir="2700000" algn="tl">
                        <a:srgbClr val="000000"/>
                      </a:outerShdw>
                    </a:effectLst>
                    <a:latin typeface="Tahoma" pitchFamily="34" charset="0"/>
                    <a:cs typeface="Arial" charset="0"/>
                  </a:rPr>
                  <a:t>ENTREPRISE</a:t>
                </a:r>
              </a:p>
            </p:txBody>
          </p:sp>
          <p:sp>
            <p:nvSpPr>
              <p:cNvPr id="21" name="Text Box 8"/>
              <p:cNvSpPr txBox="1">
                <a:spLocks noChangeArrowheads="1"/>
              </p:cNvSpPr>
              <p:nvPr/>
            </p:nvSpPr>
            <p:spPr bwMode="auto">
              <a:xfrm>
                <a:off x="2426" y="1843"/>
                <a:ext cx="953" cy="267"/>
              </a:xfrm>
              <a:prstGeom prst="rect">
                <a:avLst/>
              </a:prstGeom>
              <a:noFill/>
              <a:ln w="9525">
                <a:noFill/>
                <a:miter lim="800000"/>
                <a:headEnd/>
                <a:tailEnd/>
              </a:ln>
            </p:spPr>
            <p:txBody>
              <a:bodyPr>
                <a:spAutoFit/>
              </a:bodyPr>
              <a:lstStyle/>
              <a:p>
                <a:pPr>
                  <a:spcBef>
                    <a:spcPct val="50000"/>
                  </a:spcBef>
                </a:pPr>
                <a:r>
                  <a:rPr lang="fr-FR" sz="1600">
                    <a:latin typeface="Tahoma" pitchFamily="34" charset="0"/>
                    <a:cs typeface="Arial" charset="0"/>
                  </a:rPr>
                  <a:t>Fournisseurs</a:t>
                </a:r>
              </a:p>
            </p:txBody>
          </p:sp>
          <p:sp>
            <p:nvSpPr>
              <p:cNvPr id="22" name="Text Box 9"/>
              <p:cNvSpPr txBox="1">
                <a:spLocks noChangeArrowheads="1"/>
              </p:cNvSpPr>
              <p:nvPr/>
            </p:nvSpPr>
            <p:spPr bwMode="auto">
              <a:xfrm>
                <a:off x="3332" y="2110"/>
                <a:ext cx="682" cy="267"/>
              </a:xfrm>
              <a:prstGeom prst="rect">
                <a:avLst/>
              </a:prstGeom>
              <a:noFill/>
              <a:ln w="9525">
                <a:noFill/>
                <a:miter lim="800000"/>
                <a:headEnd/>
                <a:tailEnd/>
              </a:ln>
            </p:spPr>
            <p:txBody>
              <a:bodyPr>
                <a:spAutoFit/>
              </a:bodyPr>
              <a:lstStyle/>
              <a:p>
                <a:pPr>
                  <a:spcBef>
                    <a:spcPct val="50000"/>
                  </a:spcBef>
                </a:pPr>
                <a:r>
                  <a:rPr lang="fr-FR" sz="1600">
                    <a:latin typeface="Tahoma" pitchFamily="34" charset="0"/>
                    <a:cs typeface="Arial" charset="0"/>
                  </a:rPr>
                  <a:t>Banques</a:t>
                </a:r>
              </a:p>
            </p:txBody>
          </p:sp>
          <p:sp>
            <p:nvSpPr>
              <p:cNvPr id="24" name="Text Box 11"/>
              <p:cNvSpPr txBox="1">
                <a:spLocks noChangeArrowheads="1"/>
              </p:cNvSpPr>
              <p:nvPr/>
            </p:nvSpPr>
            <p:spPr bwMode="auto">
              <a:xfrm>
                <a:off x="1927" y="2336"/>
                <a:ext cx="590" cy="267"/>
              </a:xfrm>
              <a:prstGeom prst="rect">
                <a:avLst/>
              </a:prstGeom>
              <a:noFill/>
              <a:ln w="9525">
                <a:noFill/>
                <a:miter lim="800000"/>
                <a:headEnd/>
                <a:tailEnd/>
              </a:ln>
            </p:spPr>
            <p:txBody>
              <a:bodyPr>
                <a:spAutoFit/>
              </a:bodyPr>
              <a:lstStyle/>
              <a:p>
                <a:pPr>
                  <a:spcBef>
                    <a:spcPct val="50000"/>
                  </a:spcBef>
                </a:pPr>
                <a:r>
                  <a:rPr lang="fr-FR" sz="1600">
                    <a:latin typeface="Tahoma" pitchFamily="34" charset="0"/>
                    <a:cs typeface="Arial" charset="0"/>
                  </a:rPr>
                  <a:t>Clients</a:t>
                </a:r>
              </a:p>
            </p:txBody>
          </p:sp>
          <p:sp>
            <p:nvSpPr>
              <p:cNvPr id="25" name="Text Box 12"/>
              <p:cNvSpPr txBox="1">
                <a:spLocks noChangeArrowheads="1"/>
              </p:cNvSpPr>
              <p:nvPr/>
            </p:nvSpPr>
            <p:spPr bwMode="auto">
              <a:xfrm>
                <a:off x="2508" y="2779"/>
                <a:ext cx="908" cy="267"/>
              </a:xfrm>
              <a:prstGeom prst="rect">
                <a:avLst/>
              </a:prstGeom>
              <a:noFill/>
              <a:ln w="9525">
                <a:noFill/>
                <a:miter lim="800000"/>
                <a:headEnd/>
                <a:tailEnd/>
              </a:ln>
            </p:spPr>
            <p:txBody>
              <a:bodyPr>
                <a:spAutoFit/>
              </a:bodyPr>
              <a:lstStyle/>
              <a:p>
                <a:pPr>
                  <a:spcBef>
                    <a:spcPct val="50000"/>
                  </a:spcBef>
                </a:pPr>
                <a:r>
                  <a:rPr lang="fr-FR" sz="1600">
                    <a:latin typeface="Tahoma" pitchFamily="34" charset="0"/>
                    <a:cs typeface="Arial" charset="0"/>
                  </a:rPr>
                  <a:t>Concurrents</a:t>
                </a:r>
              </a:p>
            </p:txBody>
          </p:sp>
        </p:grpSp>
        <p:sp>
          <p:nvSpPr>
            <p:cNvPr id="7" name="Text Box 13"/>
            <p:cNvSpPr txBox="1">
              <a:spLocks noChangeArrowheads="1"/>
            </p:cNvSpPr>
            <p:nvPr/>
          </p:nvSpPr>
          <p:spPr bwMode="auto">
            <a:xfrm>
              <a:off x="2472" y="1344"/>
              <a:ext cx="907" cy="267"/>
            </a:xfrm>
            <a:prstGeom prst="rect">
              <a:avLst/>
            </a:prstGeom>
            <a:noFill/>
            <a:ln w="9525">
              <a:noFill/>
              <a:miter lim="800000"/>
              <a:headEnd/>
              <a:tailEnd/>
            </a:ln>
          </p:spPr>
          <p:txBody>
            <a:bodyPr>
              <a:spAutoFit/>
            </a:bodyPr>
            <a:lstStyle/>
            <a:p>
              <a:pPr>
                <a:spcBef>
                  <a:spcPct val="50000"/>
                </a:spcBef>
              </a:pPr>
              <a:r>
                <a:rPr lang="fr-FR" sz="1600">
                  <a:latin typeface="Tahoma" pitchFamily="34" charset="0"/>
                  <a:cs typeface="Arial" charset="0"/>
                </a:rPr>
                <a:t>E. Juridique</a:t>
              </a:r>
            </a:p>
          </p:txBody>
        </p:sp>
        <p:sp>
          <p:nvSpPr>
            <p:cNvPr id="8" name="Text Box 14"/>
            <p:cNvSpPr txBox="1">
              <a:spLocks noChangeArrowheads="1"/>
            </p:cNvSpPr>
            <p:nvPr/>
          </p:nvSpPr>
          <p:spPr bwMode="auto">
            <a:xfrm>
              <a:off x="3515" y="1584"/>
              <a:ext cx="1271" cy="268"/>
            </a:xfrm>
            <a:prstGeom prst="rect">
              <a:avLst/>
            </a:prstGeom>
            <a:noFill/>
            <a:ln w="9525">
              <a:noFill/>
              <a:miter lim="800000"/>
              <a:headEnd/>
              <a:tailEnd/>
            </a:ln>
          </p:spPr>
          <p:txBody>
            <a:bodyPr>
              <a:spAutoFit/>
            </a:bodyPr>
            <a:lstStyle/>
            <a:p>
              <a:pPr>
                <a:spcBef>
                  <a:spcPct val="50000"/>
                </a:spcBef>
              </a:pPr>
              <a:r>
                <a:rPr lang="fr-FR" sz="1600">
                  <a:latin typeface="Tahoma" pitchFamily="34" charset="0"/>
                  <a:cs typeface="Arial" charset="0"/>
                </a:rPr>
                <a:t>E. Technologique</a:t>
              </a:r>
            </a:p>
          </p:txBody>
        </p:sp>
        <p:sp>
          <p:nvSpPr>
            <p:cNvPr id="9" name="Text Box 15"/>
            <p:cNvSpPr txBox="1">
              <a:spLocks noChangeArrowheads="1"/>
            </p:cNvSpPr>
            <p:nvPr/>
          </p:nvSpPr>
          <p:spPr bwMode="auto">
            <a:xfrm>
              <a:off x="4105" y="2292"/>
              <a:ext cx="1179" cy="268"/>
            </a:xfrm>
            <a:prstGeom prst="rect">
              <a:avLst/>
            </a:prstGeom>
            <a:noFill/>
            <a:ln w="9525">
              <a:noFill/>
              <a:miter lim="800000"/>
              <a:headEnd/>
              <a:tailEnd/>
            </a:ln>
          </p:spPr>
          <p:txBody>
            <a:bodyPr>
              <a:spAutoFit/>
            </a:bodyPr>
            <a:lstStyle/>
            <a:p>
              <a:pPr>
                <a:spcBef>
                  <a:spcPct val="50000"/>
                </a:spcBef>
              </a:pPr>
              <a:r>
                <a:rPr lang="fr-FR" sz="1600">
                  <a:latin typeface="Tahoma" pitchFamily="34" charset="0"/>
                  <a:cs typeface="Arial" charset="0"/>
                </a:rPr>
                <a:t>E. socioculturel</a:t>
              </a:r>
            </a:p>
          </p:txBody>
        </p:sp>
        <p:sp>
          <p:nvSpPr>
            <p:cNvPr id="10" name="Text Box 16"/>
            <p:cNvSpPr txBox="1">
              <a:spLocks noChangeArrowheads="1"/>
            </p:cNvSpPr>
            <p:nvPr/>
          </p:nvSpPr>
          <p:spPr bwMode="auto">
            <a:xfrm>
              <a:off x="3742" y="3154"/>
              <a:ext cx="1315" cy="267"/>
            </a:xfrm>
            <a:prstGeom prst="rect">
              <a:avLst/>
            </a:prstGeom>
            <a:noFill/>
            <a:ln w="9525">
              <a:noFill/>
              <a:miter lim="800000"/>
              <a:headEnd/>
              <a:tailEnd/>
            </a:ln>
          </p:spPr>
          <p:txBody>
            <a:bodyPr>
              <a:spAutoFit/>
            </a:bodyPr>
            <a:lstStyle/>
            <a:p>
              <a:pPr>
                <a:spcBef>
                  <a:spcPct val="50000"/>
                </a:spcBef>
              </a:pPr>
              <a:r>
                <a:rPr lang="fr-FR" sz="1600">
                  <a:latin typeface="Tahoma" pitchFamily="34" charset="0"/>
                  <a:cs typeface="Arial" charset="0"/>
                </a:rPr>
                <a:t>E. Démographique</a:t>
              </a:r>
            </a:p>
          </p:txBody>
        </p:sp>
        <p:sp>
          <p:nvSpPr>
            <p:cNvPr id="11" name="Text Box 17"/>
            <p:cNvSpPr txBox="1">
              <a:spLocks noChangeArrowheads="1"/>
            </p:cNvSpPr>
            <p:nvPr/>
          </p:nvSpPr>
          <p:spPr bwMode="auto">
            <a:xfrm>
              <a:off x="2381" y="3425"/>
              <a:ext cx="1043" cy="267"/>
            </a:xfrm>
            <a:prstGeom prst="rect">
              <a:avLst/>
            </a:prstGeom>
            <a:noFill/>
            <a:ln w="9525">
              <a:noFill/>
              <a:miter lim="800000"/>
              <a:headEnd/>
              <a:tailEnd/>
            </a:ln>
          </p:spPr>
          <p:txBody>
            <a:bodyPr>
              <a:spAutoFit/>
            </a:bodyPr>
            <a:lstStyle/>
            <a:p>
              <a:pPr>
                <a:spcBef>
                  <a:spcPct val="50000"/>
                </a:spcBef>
              </a:pPr>
              <a:r>
                <a:rPr lang="fr-FR" sz="1600">
                  <a:latin typeface="Tahoma" pitchFamily="34" charset="0"/>
                  <a:cs typeface="Arial" charset="0"/>
                </a:rPr>
                <a:t>E. Ecologique</a:t>
              </a:r>
            </a:p>
          </p:txBody>
        </p:sp>
        <p:sp>
          <p:nvSpPr>
            <p:cNvPr id="12" name="Text Box 18"/>
            <p:cNvSpPr txBox="1">
              <a:spLocks noChangeArrowheads="1"/>
            </p:cNvSpPr>
            <p:nvPr/>
          </p:nvSpPr>
          <p:spPr bwMode="auto">
            <a:xfrm>
              <a:off x="1111" y="3158"/>
              <a:ext cx="907" cy="267"/>
            </a:xfrm>
            <a:prstGeom prst="rect">
              <a:avLst/>
            </a:prstGeom>
            <a:noFill/>
            <a:ln w="9525">
              <a:noFill/>
              <a:miter lim="800000"/>
              <a:headEnd/>
              <a:tailEnd/>
            </a:ln>
          </p:spPr>
          <p:txBody>
            <a:bodyPr>
              <a:spAutoFit/>
            </a:bodyPr>
            <a:lstStyle/>
            <a:p>
              <a:pPr>
                <a:spcBef>
                  <a:spcPct val="50000"/>
                </a:spcBef>
              </a:pPr>
              <a:r>
                <a:rPr lang="fr-FR" sz="1600">
                  <a:latin typeface="Tahoma" pitchFamily="34" charset="0"/>
                  <a:cs typeface="Arial" charset="0"/>
                </a:rPr>
                <a:t>E. Politique</a:t>
              </a:r>
            </a:p>
          </p:txBody>
        </p:sp>
        <p:sp>
          <p:nvSpPr>
            <p:cNvPr id="13" name="Text Box 19"/>
            <p:cNvSpPr txBox="1">
              <a:spLocks noChangeArrowheads="1"/>
            </p:cNvSpPr>
            <p:nvPr/>
          </p:nvSpPr>
          <p:spPr bwMode="auto">
            <a:xfrm>
              <a:off x="703" y="2342"/>
              <a:ext cx="1179" cy="267"/>
            </a:xfrm>
            <a:prstGeom prst="rect">
              <a:avLst/>
            </a:prstGeom>
            <a:noFill/>
            <a:ln w="9525">
              <a:noFill/>
              <a:miter lim="800000"/>
              <a:headEnd/>
              <a:tailEnd/>
            </a:ln>
          </p:spPr>
          <p:txBody>
            <a:bodyPr>
              <a:spAutoFit/>
            </a:bodyPr>
            <a:lstStyle/>
            <a:p>
              <a:pPr>
                <a:spcBef>
                  <a:spcPct val="50000"/>
                </a:spcBef>
              </a:pPr>
              <a:r>
                <a:rPr lang="fr-FR" sz="1600">
                  <a:latin typeface="Tahoma" pitchFamily="34" charset="0"/>
                  <a:cs typeface="Arial" charset="0"/>
                </a:rPr>
                <a:t>E. International</a:t>
              </a:r>
            </a:p>
          </p:txBody>
        </p:sp>
        <p:sp>
          <p:nvSpPr>
            <p:cNvPr id="14" name="Text Box 20"/>
            <p:cNvSpPr txBox="1">
              <a:spLocks noChangeArrowheads="1"/>
            </p:cNvSpPr>
            <p:nvPr/>
          </p:nvSpPr>
          <p:spPr bwMode="auto">
            <a:xfrm>
              <a:off x="1066" y="1705"/>
              <a:ext cx="1088" cy="267"/>
            </a:xfrm>
            <a:prstGeom prst="rect">
              <a:avLst/>
            </a:prstGeom>
            <a:noFill/>
            <a:ln w="9525">
              <a:noFill/>
              <a:miter lim="800000"/>
              <a:headEnd/>
              <a:tailEnd/>
            </a:ln>
          </p:spPr>
          <p:txBody>
            <a:bodyPr>
              <a:spAutoFit/>
            </a:bodyPr>
            <a:lstStyle/>
            <a:p>
              <a:pPr>
                <a:spcBef>
                  <a:spcPct val="50000"/>
                </a:spcBef>
              </a:pPr>
              <a:r>
                <a:rPr lang="fr-FR" sz="1600">
                  <a:latin typeface="Tahoma" pitchFamily="34" charset="0"/>
                  <a:cs typeface="Arial" charset="0"/>
                </a:rPr>
                <a:t>E. Géographique</a:t>
              </a:r>
            </a:p>
          </p:txBody>
        </p:sp>
        <p:sp>
          <p:nvSpPr>
            <p:cNvPr id="15" name="Oval 21"/>
            <p:cNvSpPr>
              <a:spLocks noChangeArrowheads="1"/>
            </p:cNvSpPr>
            <p:nvPr/>
          </p:nvSpPr>
          <p:spPr bwMode="auto">
            <a:xfrm>
              <a:off x="3923" y="1888"/>
              <a:ext cx="1588" cy="272"/>
            </a:xfrm>
            <a:prstGeom prst="ellipse">
              <a:avLst/>
            </a:prstGeom>
            <a:solidFill>
              <a:srgbClr val="FFFFCC"/>
            </a:solidFill>
            <a:ln w="9525">
              <a:solidFill>
                <a:schemeClr val="hlink"/>
              </a:solidFill>
              <a:round/>
              <a:headEnd/>
              <a:tailEnd/>
            </a:ln>
            <a:effectLst/>
          </p:spPr>
          <p:txBody>
            <a:bodyPr wrap="none" anchor="ctr"/>
            <a:lstStyle/>
            <a:p>
              <a:pPr algn="ctr">
                <a:defRPr/>
              </a:pPr>
              <a:r>
                <a:rPr lang="fr-FR">
                  <a:solidFill>
                    <a:srgbClr val="660033"/>
                  </a:solidFill>
                  <a:effectLst>
                    <a:outerShdw blurRad="38100" dist="38100" dir="2700000" algn="tl">
                      <a:srgbClr val="000000"/>
                    </a:outerShdw>
                  </a:effectLst>
                  <a:latin typeface="Tahoma" pitchFamily="34" charset="0"/>
                  <a:cs typeface="Arial" charset="0"/>
                </a:rPr>
                <a:t>Micro-environnement</a:t>
              </a:r>
            </a:p>
          </p:txBody>
        </p:sp>
        <p:sp>
          <p:nvSpPr>
            <p:cNvPr id="16" name="Line 22"/>
            <p:cNvSpPr>
              <a:spLocks noChangeShapeType="1"/>
            </p:cNvSpPr>
            <p:nvPr/>
          </p:nvSpPr>
          <p:spPr bwMode="auto">
            <a:xfrm flipH="1">
              <a:off x="3878" y="2160"/>
              <a:ext cx="635" cy="227"/>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fr-FR"/>
            </a:p>
          </p:txBody>
        </p:sp>
        <p:sp>
          <p:nvSpPr>
            <p:cNvPr id="17" name="Oval 23"/>
            <p:cNvSpPr>
              <a:spLocks noChangeArrowheads="1"/>
            </p:cNvSpPr>
            <p:nvPr/>
          </p:nvSpPr>
          <p:spPr bwMode="auto">
            <a:xfrm>
              <a:off x="22" y="1072"/>
              <a:ext cx="1588" cy="272"/>
            </a:xfrm>
            <a:prstGeom prst="ellipse">
              <a:avLst/>
            </a:prstGeom>
            <a:solidFill>
              <a:srgbClr val="FFFFCC"/>
            </a:solidFill>
            <a:ln w="9525">
              <a:solidFill>
                <a:schemeClr val="hlink"/>
              </a:solidFill>
              <a:round/>
              <a:headEnd/>
              <a:tailEnd/>
            </a:ln>
            <a:effectLst/>
          </p:spPr>
          <p:txBody>
            <a:bodyPr wrap="none" anchor="ctr"/>
            <a:lstStyle/>
            <a:p>
              <a:pPr algn="ctr">
                <a:defRPr/>
              </a:pPr>
              <a:r>
                <a:rPr lang="fr-FR">
                  <a:solidFill>
                    <a:srgbClr val="660033"/>
                  </a:solidFill>
                  <a:effectLst>
                    <a:outerShdw blurRad="38100" dist="38100" dir="2700000" algn="tl">
                      <a:srgbClr val="000000"/>
                    </a:outerShdw>
                  </a:effectLst>
                  <a:latin typeface="Tahoma" pitchFamily="34" charset="0"/>
                  <a:cs typeface="Arial" charset="0"/>
                </a:rPr>
                <a:t>Macro-environnement</a:t>
              </a:r>
            </a:p>
          </p:txBody>
        </p:sp>
        <p:sp>
          <p:nvSpPr>
            <p:cNvPr id="18" name="Line 24"/>
            <p:cNvSpPr>
              <a:spLocks noChangeShapeType="1"/>
            </p:cNvSpPr>
            <p:nvPr/>
          </p:nvSpPr>
          <p:spPr bwMode="auto">
            <a:xfrm>
              <a:off x="657" y="1344"/>
              <a:ext cx="681" cy="226"/>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fr-FR"/>
            </a:p>
          </p:txBody>
        </p:sp>
      </p:grpSp>
      <p:sp>
        <p:nvSpPr>
          <p:cNvPr id="26" name="Text Box 4"/>
          <p:cNvSpPr txBox="1">
            <a:spLocks noGrp="1" noChangeArrowheads="1"/>
          </p:cNvSpPr>
          <p:nvPr>
            <p:ph type="title"/>
          </p:nvPr>
        </p:nvSpPr>
        <p:spPr bwMode="auto">
          <a:xfrm>
            <a:off x="457200" y="576843"/>
            <a:ext cx="8229600" cy="907941"/>
          </a:xfrm>
          <a:prstGeom prst="rect">
            <a:avLst/>
          </a:prstGeom>
          <a:noFill/>
          <a:ln w="9525">
            <a:noFill/>
            <a:miter lim="800000"/>
            <a:headEnd/>
            <a:tailEnd/>
          </a:ln>
        </p:spPr>
        <p:txBody>
          <a:bodyPr wrap="square">
            <a:spAutoFit/>
          </a:bodyPr>
          <a:lstStyle/>
          <a:p>
            <a:pPr>
              <a:spcBef>
                <a:spcPct val="50000"/>
              </a:spcBef>
            </a:pPr>
            <a:r>
              <a:rPr lang="fr-FR" sz="2800" dirty="0" smtClean="0">
                <a:solidFill>
                  <a:srgbClr val="0070C0"/>
                </a:solidFill>
              </a:rPr>
              <a:t/>
            </a:r>
            <a:br>
              <a:rPr lang="fr-FR" sz="2800" dirty="0" smtClean="0">
                <a:solidFill>
                  <a:srgbClr val="0070C0"/>
                </a:solidFill>
              </a:rPr>
            </a:br>
            <a:endParaRPr lang="fr-FR" sz="2800" dirty="0">
              <a:solidFill>
                <a:srgbClr val="660033"/>
              </a:solidFill>
              <a:latin typeface="Verdana" pitchFamily="34" charset="0"/>
              <a:cs typeface="Arial" charset="0"/>
            </a:endParaRPr>
          </a:p>
        </p:txBody>
      </p:sp>
      <p:sp>
        <p:nvSpPr>
          <p:cNvPr id="30" name="Espace réservé du numéro de diapositive 29"/>
          <p:cNvSpPr>
            <a:spLocks noGrp="1"/>
          </p:cNvSpPr>
          <p:nvPr>
            <p:ph type="sldNum" sz="quarter" idx="12"/>
          </p:nvPr>
        </p:nvSpPr>
        <p:spPr/>
        <p:txBody>
          <a:bodyPr/>
          <a:lstStyle/>
          <a:p>
            <a:fld id="{8C4E9437-3D9C-4090-ABDA-323C8CF9BF8D}" type="slidenum">
              <a:rPr lang="fr-FR" smtClean="0"/>
              <a:pPr/>
              <a:t>15</a:t>
            </a:fld>
            <a:endParaRPr lang="fr-F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17"/>
          <p:cNvSpPr>
            <a:spLocks noGrp="1"/>
          </p:cNvSpPr>
          <p:nvPr>
            <p:ph type="sldNum" sz="quarter" idx="12"/>
          </p:nvPr>
        </p:nvSpPr>
        <p:spPr/>
        <p:txBody>
          <a:bodyPr/>
          <a:lstStyle/>
          <a:p>
            <a:pPr>
              <a:defRPr/>
            </a:pPr>
            <a:fld id="{51B24A5B-4D4C-41D0-A2C5-76F0AADCA134}" type="slidenum">
              <a:rPr lang="fr-FR"/>
              <a:pPr>
                <a:defRPr/>
              </a:pPr>
              <a:t>16</a:t>
            </a:fld>
            <a:endParaRPr lang="fr-FR"/>
          </a:p>
        </p:txBody>
      </p:sp>
      <p:sp>
        <p:nvSpPr>
          <p:cNvPr id="83971" name="Rectangle 2"/>
          <p:cNvSpPr>
            <a:spLocks noGrp="1"/>
          </p:cNvSpPr>
          <p:nvPr>
            <p:ph type="body" idx="1"/>
          </p:nvPr>
        </p:nvSpPr>
        <p:spPr>
          <a:xfrm>
            <a:off x="457200" y="1916832"/>
            <a:ext cx="7934325" cy="4331568"/>
          </a:xfrm>
        </p:spPr>
        <p:txBody>
          <a:bodyPr/>
          <a:lstStyle/>
          <a:p>
            <a:pPr algn="just">
              <a:buFont typeface="Wingdings 2" pitchFamily="18" charset="2"/>
              <a:buNone/>
            </a:pPr>
            <a:r>
              <a:rPr lang="fr-FR" sz="2000" b="1" u="sng" dirty="0" err="1" smtClean="0">
                <a:solidFill>
                  <a:srgbClr val="660033"/>
                </a:solidFill>
              </a:rPr>
              <a:t>Micro-environnement</a:t>
            </a:r>
            <a:r>
              <a:rPr lang="fr-FR" sz="2000" b="1" u="sng" dirty="0" smtClean="0">
                <a:solidFill>
                  <a:srgbClr val="660033"/>
                </a:solidFill>
              </a:rPr>
              <a:t> :</a:t>
            </a:r>
            <a:r>
              <a:rPr lang="fr-FR" sz="2000" b="1" u="sng" dirty="0" smtClean="0"/>
              <a:t> </a:t>
            </a:r>
          </a:p>
          <a:p>
            <a:pPr algn="just">
              <a:buFont typeface="Wingdings 2" pitchFamily="18" charset="2"/>
              <a:buNone/>
            </a:pPr>
            <a:endParaRPr lang="fr-FR" sz="2000" b="1" u="sng" dirty="0" smtClean="0"/>
          </a:p>
          <a:p>
            <a:pPr algn="just"/>
            <a:r>
              <a:rPr lang="fr-FR" sz="2000" dirty="0" smtClean="0"/>
              <a:t>Partenaires directs en amont ou en aval du processus productif : fournisseurs de biens (matières premières et énergie), de services (banques), clients, …</a:t>
            </a:r>
          </a:p>
          <a:p>
            <a:pPr algn="just"/>
            <a:endParaRPr lang="fr-FR" sz="2000" dirty="0" smtClean="0"/>
          </a:p>
          <a:p>
            <a:pPr algn="just"/>
            <a:r>
              <a:rPr lang="fr-FR" sz="2000" dirty="0" smtClean="0"/>
              <a:t>L’entreprise s’y procure les ressources dont elle a besoin pour produire et y écouler ses produits.</a:t>
            </a:r>
          </a:p>
        </p:txBody>
      </p:sp>
      <p:sp>
        <p:nvSpPr>
          <p:cNvPr id="5" name="Text Box 4"/>
          <p:cNvSpPr txBox="1">
            <a:spLocks noGrp="1" noChangeArrowheads="1"/>
          </p:cNvSpPr>
          <p:nvPr>
            <p:ph type="title"/>
          </p:nvPr>
        </p:nvSpPr>
        <p:spPr bwMode="auto">
          <a:xfrm>
            <a:off x="457200" y="576843"/>
            <a:ext cx="8229600" cy="907941"/>
          </a:xfrm>
          <a:prstGeom prst="rect">
            <a:avLst/>
          </a:prstGeom>
          <a:noFill/>
          <a:ln w="9525">
            <a:noFill/>
            <a:miter lim="800000"/>
            <a:headEnd/>
            <a:tailEnd/>
          </a:ln>
        </p:spPr>
        <p:txBody>
          <a:bodyPr wrap="square">
            <a:spAutoFit/>
          </a:bodyPr>
          <a:lstStyle/>
          <a:p>
            <a:pPr>
              <a:spcBef>
                <a:spcPct val="50000"/>
              </a:spcBef>
            </a:pPr>
            <a:r>
              <a:rPr lang="fr-FR" sz="2800" dirty="0" smtClean="0">
                <a:solidFill>
                  <a:srgbClr val="0070C0"/>
                </a:solidFill>
              </a:rPr>
              <a:t/>
            </a:r>
            <a:br>
              <a:rPr lang="fr-FR" sz="2800" dirty="0" smtClean="0">
                <a:solidFill>
                  <a:srgbClr val="0070C0"/>
                </a:solidFill>
              </a:rPr>
            </a:br>
            <a:endParaRPr lang="fr-FR" sz="2800" dirty="0">
              <a:solidFill>
                <a:srgbClr val="660033"/>
              </a:solidFill>
              <a:latin typeface="Verdana" pitchFamily="34" charset="0"/>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17"/>
          <p:cNvSpPr>
            <a:spLocks noGrp="1"/>
          </p:cNvSpPr>
          <p:nvPr>
            <p:ph type="sldNum" sz="quarter" idx="12"/>
          </p:nvPr>
        </p:nvSpPr>
        <p:spPr/>
        <p:txBody>
          <a:bodyPr/>
          <a:lstStyle/>
          <a:p>
            <a:pPr>
              <a:defRPr/>
            </a:pPr>
            <a:fld id="{0106CCE2-61DA-4B37-9CC0-9BB227698547}" type="slidenum">
              <a:rPr lang="fr-FR"/>
              <a:pPr>
                <a:defRPr/>
              </a:pPr>
              <a:t>17</a:t>
            </a:fld>
            <a:endParaRPr lang="fr-FR"/>
          </a:p>
        </p:txBody>
      </p:sp>
      <p:sp>
        <p:nvSpPr>
          <p:cNvPr id="311298" name="Rectangle 2"/>
          <p:cNvSpPr>
            <a:spLocks noGrp="1"/>
          </p:cNvSpPr>
          <p:nvPr>
            <p:ph type="body" idx="1"/>
          </p:nvPr>
        </p:nvSpPr>
        <p:spPr>
          <a:xfrm>
            <a:off x="251520" y="1988840"/>
            <a:ext cx="8703568" cy="4535784"/>
          </a:xfrm>
        </p:spPr>
        <p:txBody>
          <a:bodyPr/>
          <a:lstStyle/>
          <a:p>
            <a:pPr algn="just">
              <a:lnSpc>
                <a:spcPct val="90000"/>
              </a:lnSpc>
              <a:buFont typeface="Wingdings 2" pitchFamily="18" charset="2"/>
              <a:buNone/>
              <a:defRPr/>
            </a:pPr>
            <a:r>
              <a:rPr lang="fr-FR" sz="2200" b="1" dirty="0" smtClean="0"/>
              <a:t>  </a:t>
            </a:r>
            <a:endParaRPr lang="fr-FR" sz="1300" dirty="0" smtClean="0"/>
          </a:p>
          <a:p>
            <a:pPr algn="just">
              <a:lnSpc>
                <a:spcPct val="90000"/>
              </a:lnSpc>
              <a:buNone/>
              <a:defRPr/>
            </a:pPr>
            <a:r>
              <a:rPr lang="fr-FR" sz="1800" b="1" u="sng" dirty="0" smtClean="0">
                <a:solidFill>
                  <a:srgbClr val="660033"/>
                </a:solidFill>
              </a:rPr>
              <a:t>Macro-environnement :</a:t>
            </a:r>
            <a:r>
              <a:rPr lang="fr-FR" sz="1800" b="1" u="sng" dirty="0" smtClean="0"/>
              <a:t> </a:t>
            </a:r>
          </a:p>
          <a:p>
            <a:pPr algn="just">
              <a:lnSpc>
                <a:spcPct val="90000"/>
              </a:lnSpc>
              <a:buNone/>
              <a:defRPr/>
            </a:pPr>
            <a:endParaRPr lang="fr-FR" sz="1700" b="1" dirty="0" smtClean="0">
              <a:solidFill>
                <a:schemeClr val="folHlink"/>
              </a:solidFill>
              <a:effectLst>
                <a:outerShdw blurRad="38100" dist="38100" dir="2700000" algn="tl">
                  <a:srgbClr val="C0C0C0"/>
                </a:outerShdw>
              </a:effectLst>
            </a:endParaRPr>
          </a:p>
          <a:p>
            <a:pPr algn="just">
              <a:lnSpc>
                <a:spcPct val="90000"/>
              </a:lnSpc>
              <a:defRPr/>
            </a:pPr>
            <a:endParaRPr lang="fr-FR" sz="1700" b="1" dirty="0" smtClean="0">
              <a:solidFill>
                <a:schemeClr val="folHlink"/>
              </a:solidFill>
              <a:effectLst>
                <a:outerShdw blurRad="38100" dist="38100" dir="2700000" algn="tl">
                  <a:srgbClr val="C0C0C0"/>
                </a:outerShdw>
              </a:effectLst>
            </a:endParaRPr>
          </a:p>
          <a:p>
            <a:pPr algn="just">
              <a:lnSpc>
                <a:spcPct val="90000"/>
              </a:lnSpc>
              <a:defRPr/>
            </a:pPr>
            <a:r>
              <a:rPr lang="fr-FR" sz="1700" b="1" dirty="0" smtClean="0">
                <a:solidFill>
                  <a:schemeClr val="folHlink"/>
                </a:solidFill>
                <a:effectLst>
                  <a:outerShdw blurRad="38100" dist="38100" dir="2700000" algn="tl">
                    <a:srgbClr val="C0C0C0"/>
                  </a:outerShdw>
                </a:effectLst>
              </a:rPr>
              <a:t>Politique :</a:t>
            </a:r>
            <a:r>
              <a:rPr lang="fr-FR" sz="1700" dirty="0" smtClean="0"/>
              <a:t> décisions politiques prises par le pouvoir en place (nationalisations ou dénationalisation); (mesure protectionnistes limitant les ventes à l’importation)</a:t>
            </a:r>
          </a:p>
          <a:p>
            <a:pPr algn="just">
              <a:lnSpc>
                <a:spcPct val="90000"/>
              </a:lnSpc>
              <a:buNone/>
              <a:defRPr/>
            </a:pPr>
            <a:endParaRPr lang="fr-FR" sz="1700" dirty="0" smtClean="0"/>
          </a:p>
          <a:p>
            <a:pPr algn="just">
              <a:lnSpc>
                <a:spcPct val="90000"/>
              </a:lnSpc>
              <a:defRPr/>
            </a:pPr>
            <a:r>
              <a:rPr lang="fr-FR" sz="1700" b="1" dirty="0" smtClean="0">
                <a:solidFill>
                  <a:schemeClr val="folHlink"/>
                </a:solidFill>
                <a:effectLst>
                  <a:outerShdw blurRad="38100" dist="38100" dir="2700000" algn="tl">
                    <a:srgbClr val="C0C0C0"/>
                  </a:outerShdw>
                </a:effectLst>
              </a:rPr>
              <a:t>Économique :</a:t>
            </a:r>
            <a:r>
              <a:rPr lang="fr-FR" sz="1700" dirty="0" smtClean="0"/>
              <a:t> décisions de politique économique (politique fiscale, subventions, aides aux entreprises) , et ce, pour maitriser certaines variables économiques (inflation, croissance,…) </a:t>
            </a:r>
          </a:p>
          <a:p>
            <a:pPr algn="just">
              <a:lnSpc>
                <a:spcPct val="90000"/>
              </a:lnSpc>
              <a:buNone/>
              <a:defRPr/>
            </a:pPr>
            <a:endParaRPr lang="fr-FR" sz="1700" dirty="0" smtClean="0"/>
          </a:p>
          <a:p>
            <a:pPr algn="just">
              <a:lnSpc>
                <a:spcPct val="90000"/>
              </a:lnSpc>
              <a:defRPr/>
            </a:pPr>
            <a:r>
              <a:rPr lang="fr-FR" sz="1700" b="1" dirty="0" smtClean="0">
                <a:solidFill>
                  <a:schemeClr val="folHlink"/>
                </a:solidFill>
                <a:effectLst>
                  <a:outerShdw blurRad="38100" dist="38100" dir="2700000" algn="tl">
                    <a:srgbClr val="C0C0C0"/>
                  </a:outerShdw>
                </a:effectLst>
              </a:rPr>
              <a:t>Juridique :</a:t>
            </a:r>
            <a:r>
              <a:rPr lang="fr-FR" sz="1700" dirty="0" smtClean="0"/>
              <a:t> code légal ou réglementaire (statut des entreprises, dispositions en matières de rémunération, d’hygiène, de sécurité…), …</a:t>
            </a:r>
          </a:p>
          <a:p>
            <a:pPr lvl="1" algn="just">
              <a:lnSpc>
                <a:spcPct val="90000"/>
              </a:lnSpc>
              <a:buFont typeface="Wingdings 2" pitchFamily="18" charset="2"/>
              <a:buNone/>
              <a:defRPr/>
            </a:pPr>
            <a:endParaRPr lang="fr-FR" sz="1800" b="1" dirty="0" smtClean="0"/>
          </a:p>
          <a:p>
            <a:pPr lvl="1" algn="just">
              <a:lnSpc>
                <a:spcPct val="90000"/>
              </a:lnSpc>
              <a:buFont typeface="Wingdings 2" pitchFamily="18" charset="2"/>
              <a:buNone/>
              <a:defRPr/>
            </a:pPr>
            <a:r>
              <a:rPr lang="fr-FR" sz="1800" b="1" dirty="0" smtClean="0"/>
              <a:t>Ces trois composantes concernent «l’État »</a:t>
            </a:r>
            <a:r>
              <a:rPr lang="fr-FR" sz="1800" dirty="0" smtClean="0"/>
              <a:t> </a:t>
            </a:r>
          </a:p>
        </p:txBody>
      </p:sp>
      <p:sp>
        <p:nvSpPr>
          <p:cNvPr id="5" name="Text Box 4"/>
          <p:cNvSpPr txBox="1">
            <a:spLocks noGrp="1" noChangeArrowheads="1"/>
          </p:cNvSpPr>
          <p:nvPr>
            <p:ph type="title"/>
          </p:nvPr>
        </p:nvSpPr>
        <p:spPr bwMode="auto">
          <a:xfrm>
            <a:off x="428596" y="642918"/>
            <a:ext cx="8229600" cy="907941"/>
          </a:xfrm>
          <a:prstGeom prst="rect">
            <a:avLst/>
          </a:prstGeom>
          <a:noFill/>
          <a:ln w="9525">
            <a:noFill/>
            <a:miter lim="800000"/>
            <a:headEnd/>
            <a:tailEnd/>
          </a:ln>
        </p:spPr>
        <p:txBody>
          <a:bodyPr wrap="square">
            <a:spAutoFit/>
          </a:bodyPr>
          <a:lstStyle/>
          <a:p>
            <a:pPr>
              <a:spcBef>
                <a:spcPct val="50000"/>
              </a:spcBef>
            </a:pPr>
            <a:r>
              <a:rPr lang="fr-FR" sz="2800" dirty="0" smtClean="0">
                <a:solidFill>
                  <a:srgbClr val="0070C0"/>
                </a:solidFill>
              </a:rPr>
              <a:t/>
            </a:r>
            <a:br>
              <a:rPr lang="fr-FR" sz="2800" dirty="0" smtClean="0">
                <a:solidFill>
                  <a:srgbClr val="0070C0"/>
                </a:solidFill>
              </a:rPr>
            </a:br>
            <a:endParaRPr lang="fr-FR" sz="2800" dirty="0">
              <a:solidFill>
                <a:srgbClr val="660033"/>
              </a:solidFill>
              <a:latin typeface="Verdana" pitchFamily="34" charset="0"/>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17"/>
          <p:cNvSpPr>
            <a:spLocks noGrp="1"/>
          </p:cNvSpPr>
          <p:nvPr>
            <p:ph type="sldNum" sz="quarter" idx="12"/>
          </p:nvPr>
        </p:nvSpPr>
        <p:spPr/>
        <p:txBody>
          <a:bodyPr/>
          <a:lstStyle/>
          <a:p>
            <a:pPr>
              <a:defRPr/>
            </a:pPr>
            <a:fld id="{CC166659-6284-48C8-B2D5-72ACF2EF90D3}" type="slidenum">
              <a:rPr lang="fr-FR"/>
              <a:pPr>
                <a:defRPr/>
              </a:pPr>
              <a:t>18</a:t>
            </a:fld>
            <a:endParaRPr lang="fr-FR"/>
          </a:p>
        </p:txBody>
      </p:sp>
      <p:sp>
        <p:nvSpPr>
          <p:cNvPr id="313346" name="Rectangle 2"/>
          <p:cNvSpPr>
            <a:spLocks noGrp="1"/>
          </p:cNvSpPr>
          <p:nvPr>
            <p:ph type="body" idx="1"/>
          </p:nvPr>
        </p:nvSpPr>
        <p:spPr>
          <a:xfrm>
            <a:off x="179512" y="1844824"/>
            <a:ext cx="8708901" cy="4824264"/>
          </a:xfrm>
        </p:spPr>
        <p:txBody>
          <a:bodyPr/>
          <a:lstStyle/>
          <a:p>
            <a:pPr algn="just">
              <a:buNone/>
              <a:defRPr/>
            </a:pPr>
            <a:endParaRPr lang="fr-FR" sz="1700" dirty="0" smtClean="0"/>
          </a:p>
          <a:p>
            <a:pPr algn="just">
              <a:defRPr/>
            </a:pPr>
            <a:r>
              <a:rPr lang="fr-FR" sz="1700" b="1" dirty="0" smtClean="0">
                <a:solidFill>
                  <a:schemeClr val="folHlink"/>
                </a:solidFill>
                <a:effectLst>
                  <a:outerShdw blurRad="38100" dist="38100" dir="2700000" algn="tl">
                    <a:srgbClr val="C0C0C0"/>
                  </a:outerShdw>
                </a:effectLst>
              </a:rPr>
              <a:t>Technologique :</a:t>
            </a:r>
            <a:r>
              <a:rPr lang="fr-FR" sz="1700" dirty="0" smtClean="0"/>
              <a:t> progrès techniques, innovations qui modifient les processus de fabrication,  les matières utilisés, les méthodes de vente, … </a:t>
            </a:r>
          </a:p>
          <a:p>
            <a:pPr algn="just">
              <a:defRPr/>
            </a:pPr>
            <a:endParaRPr lang="fr-FR" sz="1700" dirty="0" smtClean="0"/>
          </a:p>
          <a:p>
            <a:pPr algn="just">
              <a:defRPr/>
            </a:pPr>
            <a:r>
              <a:rPr lang="fr-FR" sz="1700" b="1" dirty="0" smtClean="0">
                <a:solidFill>
                  <a:schemeClr val="folHlink"/>
                </a:solidFill>
                <a:effectLst>
                  <a:outerShdw blurRad="38100" dist="38100" dir="2700000" algn="tl">
                    <a:srgbClr val="C0C0C0"/>
                  </a:outerShdw>
                </a:effectLst>
              </a:rPr>
              <a:t>Sociale :</a:t>
            </a:r>
            <a:r>
              <a:rPr lang="fr-FR" sz="1700" dirty="0" smtClean="0"/>
              <a:t> le statut des salariés, leur situation, leurs aspirations et leur état d’esprit déterminant le climat social. </a:t>
            </a:r>
          </a:p>
          <a:p>
            <a:pPr algn="just">
              <a:buNone/>
              <a:defRPr/>
            </a:pPr>
            <a:endParaRPr lang="fr-FR" sz="1700" dirty="0" smtClean="0"/>
          </a:p>
          <a:p>
            <a:pPr algn="just">
              <a:defRPr/>
            </a:pPr>
            <a:r>
              <a:rPr lang="fr-FR" sz="1700" b="1" dirty="0" smtClean="0">
                <a:solidFill>
                  <a:schemeClr val="folHlink"/>
                </a:solidFill>
                <a:effectLst>
                  <a:outerShdw blurRad="38100" dist="38100" dir="2700000" algn="tl">
                    <a:srgbClr val="C0C0C0"/>
                  </a:outerShdw>
                </a:effectLst>
                <a:latin typeface="Constantia" pitchFamily="18" charset="0"/>
              </a:rPr>
              <a:t>Culturelle :</a:t>
            </a:r>
            <a:r>
              <a:rPr lang="fr-FR" sz="1700" dirty="0" smtClean="0">
                <a:latin typeface="Constantia" pitchFamily="18" charset="0"/>
              </a:rPr>
              <a:t> modes, goûts des consommateurs (qui constituent son marché) qui évoluent et diffèrent selon le temps et le lieu.</a:t>
            </a:r>
          </a:p>
          <a:p>
            <a:pPr algn="just">
              <a:defRPr/>
            </a:pPr>
            <a:endParaRPr lang="fr-FR" sz="1700" dirty="0" smtClean="0"/>
          </a:p>
          <a:p>
            <a:pPr algn="just">
              <a:buNone/>
              <a:defRPr/>
            </a:pPr>
            <a:endParaRPr lang="fr-FR" sz="1700" dirty="0" smtClean="0"/>
          </a:p>
          <a:p>
            <a:pPr>
              <a:buNone/>
              <a:defRPr/>
            </a:pPr>
            <a:endParaRPr lang="fr-FR" dirty="0" smtClean="0"/>
          </a:p>
        </p:txBody>
      </p:sp>
      <p:sp>
        <p:nvSpPr>
          <p:cNvPr id="5" name="Text Box 4"/>
          <p:cNvSpPr txBox="1">
            <a:spLocks noGrp="1" noChangeArrowheads="1"/>
          </p:cNvSpPr>
          <p:nvPr>
            <p:ph type="title"/>
          </p:nvPr>
        </p:nvSpPr>
        <p:spPr bwMode="auto">
          <a:xfrm>
            <a:off x="457200" y="576843"/>
            <a:ext cx="8229600" cy="907941"/>
          </a:xfrm>
          <a:prstGeom prst="rect">
            <a:avLst/>
          </a:prstGeom>
          <a:noFill/>
          <a:ln w="9525">
            <a:noFill/>
            <a:miter lim="800000"/>
            <a:headEnd/>
            <a:tailEnd/>
          </a:ln>
        </p:spPr>
        <p:txBody>
          <a:bodyPr wrap="square">
            <a:spAutoFit/>
          </a:bodyPr>
          <a:lstStyle/>
          <a:p>
            <a:pPr>
              <a:spcBef>
                <a:spcPct val="50000"/>
              </a:spcBef>
            </a:pPr>
            <a:r>
              <a:rPr lang="fr-FR" sz="2800" dirty="0" smtClean="0">
                <a:solidFill>
                  <a:srgbClr val="0070C0"/>
                </a:solidFill>
              </a:rPr>
              <a:t/>
            </a:r>
            <a:br>
              <a:rPr lang="fr-FR" sz="2800" dirty="0" smtClean="0">
                <a:solidFill>
                  <a:srgbClr val="0070C0"/>
                </a:solidFill>
              </a:rPr>
            </a:br>
            <a:endParaRPr lang="fr-FR" sz="2800" dirty="0">
              <a:solidFill>
                <a:srgbClr val="660033"/>
              </a:solidFill>
              <a:latin typeface="Verdana" pitchFamily="34" charset="0"/>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17"/>
          <p:cNvSpPr>
            <a:spLocks noGrp="1"/>
          </p:cNvSpPr>
          <p:nvPr>
            <p:ph type="sldNum" sz="quarter" idx="12"/>
          </p:nvPr>
        </p:nvSpPr>
        <p:spPr/>
        <p:txBody>
          <a:bodyPr/>
          <a:lstStyle/>
          <a:p>
            <a:pPr>
              <a:defRPr/>
            </a:pPr>
            <a:fld id="{ABF9799C-F6BF-4F92-B7AC-7C8D8E667EC8}" type="slidenum">
              <a:rPr lang="fr-FR"/>
              <a:pPr>
                <a:defRPr/>
              </a:pPr>
              <a:t>19</a:t>
            </a:fld>
            <a:endParaRPr lang="fr-FR"/>
          </a:p>
        </p:txBody>
      </p:sp>
      <p:sp>
        <p:nvSpPr>
          <p:cNvPr id="315394" name="Rectangle 2"/>
          <p:cNvSpPr>
            <a:spLocks noChangeArrowheads="1"/>
          </p:cNvSpPr>
          <p:nvPr/>
        </p:nvSpPr>
        <p:spPr bwMode="auto">
          <a:xfrm>
            <a:off x="467544" y="1844824"/>
            <a:ext cx="8276406" cy="4824264"/>
          </a:xfrm>
          <a:prstGeom prst="rect">
            <a:avLst/>
          </a:prstGeom>
          <a:noFill/>
          <a:ln w="9525">
            <a:noFill/>
            <a:miter lim="800000"/>
            <a:headEnd/>
            <a:tailEnd/>
          </a:ln>
          <a:effectLst/>
        </p:spPr>
        <p:txBody>
          <a:bodyPr/>
          <a:lstStyle/>
          <a:p>
            <a:pPr marL="273050" indent="-273050" eaLnBrk="0" hangingPunct="0">
              <a:spcBef>
                <a:spcPct val="20000"/>
              </a:spcBef>
              <a:buClr>
                <a:srgbClr val="0BD0D9"/>
              </a:buClr>
              <a:buSzPct val="95000"/>
              <a:defRPr/>
            </a:pPr>
            <a:endParaRPr lang="fr-FR" sz="1700">
              <a:latin typeface="Constantia" pitchFamily="18" charset="0"/>
            </a:endParaRPr>
          </a:p>
          <a:p>
            <a:pPr marL="273050" indent="-273050" eaLnBrk="0" hangingPunct="0">
              <a:spcBef>
                <a:spcPct val="20000"/>
              </a:spcBef>
              <a:buClr>
                <a:srgbClr val="0BD0D9"/>
              </a:buClr>
              <a:buSzPct val="95000"/>
              <a:buFont typeface="Wingdings 2" pitchFamily="18" charset="2"/>
              <a:buChar char=""/>
              <a:defRPr/>
            </a:pPr>
            <a:r>
              <a:rPr lang="fr-FR" sz="1700" b="1">
                <a:solidFill>
                  <a:schemeClr val="folHlink"/>
                </a:solidFill>
                <a:effectLst>
                  <a:outerShdw blurRad="38100" dist="38100" dir="2700000" algn="tl">
                    <a:srgbClr val="C0C0C0"/>
                  </a:outerShdw>
                </a:effectLst>
                <a:latin typeface="Constantia" pitchFamily="18" charset="0"/>
              </a:rPr>
              <a:t>Géographique et démographique: </a:t>
            </a:r>
          </a:p>
          <a:p>
            <a:pPr marL="273050" indent="-273050" eaLnBrk="0" hangingPunct="0">
              <a:spcBef>
                <a:spcPct val="20000"/>
              </a:spcBef>
              <a:buClr>
                <a:srgbClr val="0BD0D9"/>
              </a:buClr>
              <a:buSzPct val="95000"/>
              <a:buFont typeface="Wingdings 2" pitchFamily="18" charset="2"/>
              <a:buNone/>
              <a:defRPr/>
            </a:pPr>
            <a:r>
              <a:rPr lang="fr-FR" sz="1700">
                <a:latin typeface="Constantia" pitchFamily="18" charset="0"/>
              </a:rPr>
              <a:t> 	L’environnement géographique de l’entreprise (climat, qualité de l’environnement, proximité d’une zone urbaine…) qui peut avoir une influence sur la stratégie d’une </a:t>
            </a:r>
            <a:r>
              <a:rPr lang="fr-FR" sz="1700" smtClean="0">
                <a:latin typeface="Constantia" pitchFamily="18" charset="0"/>
              </a:rPr>
              <a:t>entreprise. </a:t>
            </a:r>
            <a:endParaRPr lang="fr-FR" sz="1700">
              <a:latin typeface="Constantia" pitchFamily="18" charset="0"/>
            </a:endParaRPr>
          </a:p>
          <a:p>
            <a:pPr marL="273050" indent="-273050" eaLnBrk="0" hangingPunct="0">
              <a:spcBef>
                <a:spcPct val="20000"/>
              </a:spcBef>
              <a:buClr>
                <a:srgbClr val="0BD0D9"/>
              </a:buClr>
              <a:buSzPct val="95000"/>
              <a:buFont typeface="Wingdings 2" pitchFamily="18" charset="2"/>
              <a:buNone/>
              <a:defRPr/>
            </a:pPr>
            <a:r>
              <a:rPr lang="fr-FR" sz="1700">
                <a:latin typeface="Constantia" pitchFamily="18" charset="0"/>
              </a:rPr>
              <a:t>	</a:t>
            </a:r>
          </a:p>
          <a:p>
            <a:pPr marL="273050" indent="-273050" eaLnBrk="0" hangingPunct="0">
              <a:spcBef>
                <a:spcPct val="20000"/>
              </a:spcBef>
              <a:buClr>
                <a:srgbClr val="0BD0D9"/>
              </a:buClr>
              <a:buSzPct val="95000"/>
              <a:buFont typeface="Wingdings 2" pitchFamily="18" charset="2"/>
              <a:buNone/>
              <a:defRPr/>
            </a:pPr>
            <a:r>
              <a:rPr lang="fr-FR" sz="1700">
                <a:latin typeface="Constantia" pitchFamily="18" charset="0"/>
              </a:rPr>
              <a:t>	L’ensemble des infrastructures logistiques (proximité d’un aéroport, d’un port ou d’une desserte autoroutière</a:t>
            </a:r>
            <a:r>
              <a:rPr lang="fr-FR" sz="1700" smtClean="0">
                <a:latin typeface="Constantia" pitchFamily="18" charset="0"/>
              </a:rPr>
              <a:t>…).</a:t>
            </a:r>
            <a:endParaRPr lang="fr-FR" sz="1700">
              <a:latin typeface="Constantia" pitchFamily="18" charset="0"/>
            </a:endParaRPr>
          </a:p>
          <a:p>
            <a:pPr marL="273050" indent="-273050" eaLnBrk="0" hangingPunct="0">
              <a:spcBef>
                <a:spcPct val="20000"/>
              </a:spcBef>
              <a:buClr>
                <a:srgbClr val="0BD0D9"/>
              </a:buClr>
              <a:buSzPct val="95000"/>
              <a:buFont typeface="Wingdings 2" pitchFamily="18" charset="2"/>
              <a:buNone/>
              <a:defRPr/>
            </a:pPr>
            <a:r>
              <a:rPr lang="fr-FR" sz="1700">
                <a:latin typeface="Constantia" pitchFamily="18" charset="0"/>
              </a:rPr>
              <a:t>	</a:t>
            </a:r>
          </a:p>
          <a:p>
            <a:pPr marL="273050" indent="-273050" eaLnBrk="0" hangingPunct="0">
              <a:spcBef>
                <a:spcPct val="20000"/>
              </a:spcBef>
              <a:buClr>
                <a:srgbClr val="0BD0D9"/>
              </a:buClr>
              <a:buSzPct val="95000"/>
              <a:buFont typeface="Wingdings 2" pitchFamily="18" charset="2"/>
              <a:buNone/>
              <a:defRPr/>
            </a:pPr>
            <a:r>
              <a:rPr lang="fr-FR" sz="1700">
                <a:latin typeface="Constantia" pitchFamily="18" charset="0"/>
              </a:rPr>
              <a:t>	Et la situation démographique globale d’une nation (la structure par âges de la population n’est pas neutre d’un point de vue économique).</a:t>
            </a:r>
            <a:r>
              <a:rPr lang="fr-FR" sz="2600">
                <a:latin typeface="Constantia" pitchFamily="18" charset="0"/>
              </a:rPr>
              <a:t> </a:t>
            </a:r>
          </a:p>
        </p:txBody>
      </p:sp>
      <p:sp>
        <p:nvSpPr>
          <p:cNvPr id="5" name="Text Box 4"/>
          <p:cNvSpPr txBox="1">
            <a:spLocks noGrp="1" noChangeArrowheads="1"/>
          </p:cNvSpPr>
          <p:nvPr>
            <p:ph type="title"/>
          </p:nvPr>
        </p:nvSpPr>
        <p:spPr bwMode="auto">
          <a:xfrm>
            <a:off x="457200" y="576843"/>
            <a:ext cx="8229600" cy="907941"/>
          </a:xfrm>
          <a:prstGeom prst="rect">
            <a:avLst/>
          </a:prstGeom>
          <a:noFill/>
          <a:ln w="9525">
            <a:noFill/>
            <a:miter lim="800000"/>
            <a:headEnd/>
            <a:tailEnd/>
          </a:ln>
        </p:spPr>
        <p:txBody>
          <a:bodyPr wrap="square">
            <a:spAutoFit/>
          </a:bodyPr>
          <a:lstStyle/>
          <a:p>
            <a:pPr>
              <a:spcBef>
                <a:spcPct val="50000"/>
              </a:spcBef>
            </a:pPr>
            <a:r>
              <a:rPr lang="fr-FR" sz="2800" dirty="0" smtClean="0">
                <a:solidFill>
                  <a:srgbClr val="0070C0"/>
                </a:solidFill>
              </a:rPr>
              <a:t/>
            </a:r>
            <a:br>
              <a:rPr lang="fr-FR" sz="2800" dirty="0" smtClean="0">
                <a:solidFill>
                  <a:srgbClr val="0070C0"/>
                </a:solidFill>
              </a:rPr>
            </a:br>
            <a:endParaRPr lang="fr-FR" sz="2800" dirty="0">
              <a:solidFill>
                <a:srgbClr val="660033"/>
              </a:solidFill>
              <a:latin typeface="Verdana" pitchFamily="34"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908720"/>
            <a:ext cx="8229600" cy="1143000"/>
          </a:xfrm>
          <a:noFill/>
        </p:spPr>
        <p:txBody>
          <a:bodyPr wrap="square" rtlCol="0">
            <a:spAutoFit/>
          </a:bodyPr>
          <a:lstStyle/>
          <a:p>
            <a:pPr algn="ctr"/>
            <a:r>
              <a:rPr lang="fr-FR" sz="3600" b="1" u="sng" dirty="0" smtClean="0">
                <a:solidFill>
                  <a:srgbClr val="0070C0"/>
                </a:solidFill>
                <a:latin typeface="+mn-lt"/>
                <a:ea typeface="+mn-ea"/>
                <a:cs typeface="+mn-cs"/>
              </a:rPr>
              <a:t>Objectifs du cours </a:t>
            </a:r>
            <a:br>
              <a:rPr lang="fr-FR" sz="3600" b="1" u="sng" dirty="0" smtClean="0">
                <a:solidFill>
                  <a:srgbClr val="0070C0"/>
                </a:solidFill>
                <a:latin typeface="+mn-lt"/>
                <a:ea typeface="+mn-ea"/>
                <a:cs typeface="+mn-cs"/>
              </a:rPr>
            </a:br>
            <a:endParaRPr lang="fr-FR" sz="3600" b="1" u="sng" dirty="0">
              <a:solidFill>
                <a:srgbClr val="0070C0"/>
              </a:solidFill>
              <a:latin typeface="+mn-lt"/>
              <a:ea typeface="+mn-ea"/>
              <a:cs typeface="+mn-cs"/>
            </a:endParaRPr>
          </a:p>
        </p:txBody>
      </p:sp>
      <p:sp>
        <p:nvSpPr>
          <p:cNvPr id="3" name="Espace réservé du contenu 2"/>
          <p:cNvSpPr>
            <a:spLocks noGrp="1"/>
          </p:cNvSpPr>
          <p:nvPr>
            <p:ph idx="1"/>
          </p:nvPr>
        </p:nvSpPr>
        <p:spPr/>
        <p:txBody>
          <a:bodyPr>
            <a:normAutofit/>
          </a:bodyPr>
          <a:lstStyle/>
          <a:p>
            <a:pPr lvl="0" algn="just"/>
            <a:r>
              <a:rPr lang="fr-FR" b="1" dirty="0" smtClean="0"/>
              <a:t>Avoir une vision globale de l’organisation de l’entreprise et de ses relations avec l’environnement;</a:t>
            </a:r>
            <a:endParaRPr lang="fr-FR" dirty="0" smtClean="0"/>
          </a:p>
          <a:p>
            <a:pPr algn="just">
              <a:buNone/>
            </a:pPr>
            <a:r>
              <a:rPr lang="fr-FR" b="1" dirty="0" smtClean="0"/>
              <a:t>  </a:t>
            </a:r>
            <a:endParaRPr lang="fr-FR" dirty="0" smtClean="0"/>
          </a:p>
          <a:p>
            <a:pPr lvl="0" algn="just"/>
            <a:r>
              <a:rPr lang="fr-FR" b="1" dirty="0" smtClean="0"/>
              <a:t>Mieux comprendre les enseignements théoriques relatifs à la théorie des organisations et les principales formes structurelles;</a:t>
            </a:r>
            <a:endParaRPr lang="fr-FR" dirty="0" smtClean="0"/>
          </a:p>
          <a:p>
            <a:pPr algn="just">
              <a:buNone/>
            </a:pPr>
            <a:r>
              <a:rPr lang="fr-FR" b="1" dirty="0" smtClean="0"/>
              <a:t> </a:t>
            </a:r>
            <a:endParaRPr lang="fr-FR" dirty="0" smtClean="0"/>
          </a:p>
          <a:p>
            <a:pPr lvl="0" algn="just"/>
            <a:r>
              <a:rPr lang="fr-FR" b="1" dirty="0" smtClean="0"/>
              <a:t>Saisir le rôle et les prérogatives de chaque fonction dans l’entreprise.</a:t>
            </a:r>
            <a:endParaRPr lang="fr-FR" dirty="0" smtClean="0"/>
          </a:p>
          <a:p>
            <a:pPr algn="just">
              <a:buNone/>
            </a:pPr>
            <a:endParaRPr lang="fr-FR" dirty="0"/>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2</a:t>
            </a:fld>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95536" y="1268760"/>
            <a:ext cx="4824536" cy="369332"/>
          </a:xfrm>
          <a:prstGeom prst="rect">
            <a:avLst/>
          </a:prstGeom>
          <a:noFill/>
        </p:spPr>
        <p:txBody>
          <a:bodyPr wrap="square" rtlCol="0">
            <a:spAutoFit/>
          </a:bodyPr>
          <a:lstStyle/>
          <a:p>
            <a:pPr marL="273050" indent="-273050" algn="just" eaLnBrk="0" hangingPunct="0">
              <a:buClr>
                <a:srgbClr val="0BD0D9"/>
              </a:buClr>
              <a:buNone/>
              <a:defRPr/>
            </a:pPr>
            <a:r>
              <a:rPr lang="fr-FR" dirty="0" smtClean="0">
                <a:solidFill>
                  <a:schemeClr val="tx2"/>
                </a:solidFill>
                <a:effectLst>
                  <a:outerShdw blurRad="38100" dist="38100" dir="2700000" algn="tl">
                    <a:srgbClr val="C0C0C0"/>
                  </a:outerShdw>
                </a:effectLst>
              </a:rPr>
              <a:t>2.L’entreprise est un système organisé:</a:t>
            </a:r>
          </a:p>
        </p:txBody>
      </p:sp>
      <p:sp>
        <p:nvSpPr>
          <p:cNvPr id="7" name="Rectangle 2"/>
          <p:cNvSpPr>
            <a:spLocks noGrp="1"/>
          </p:cNvSpPr>
          <p:nvPr>
            <p:ph idx="1"/>
          </p:nvPr>
        </p:nvSpPr>
        <p:spPr>
          <a:xfrm>
            <a:off x="323528" y="1700213"/>
            <a:ext cx="8820472" cy="4624387"/>
          </a:xfrm>
        </p:spPr>
        <p:txBody>
          <a:bodyPr>
            <a:normAutofit/>
          </a:bodyPr>
          <a:lstStyle/>
          <a:p>
            <a:pPr algn="just">
              <a:lnSpc>
                <a:spcPct val="80000"/>
              </a:lnSpc>
              <a:buFont typeface="Wingdings 2" pitchFamily="18" charset="2"/>
              <a:buNone/>
              <a:defRPr/>
            </a:pPr>
            <a:endParaRPr lang="fr-FR" sz="1800" dirty="0" smtClean="0">
              <a:solidFill>
                <a:schemeClr val="tx2"/>
              </a:solidFill>
              <a:effectLst>
                <a:outerShdw blurRad="38100" dist="38100" dir="2700000" algn="tl">
                  <a:srgbClr val="C0C0C0"/>
                </a:outerShdw>
              </a:effectLst>
            </a:endParaRPr>
          </a:p>
          <a:p>
            <a:pPr algn="just">
              <a:lnSpc>
                <a:spcPct val="80000"/>
              </a:lnSpc>
              <a:buFont typeface="Wingdings 2" pitchFamily="18" charset="2"/>
              <a:buNone/>
              <a:defRPr/>
            </a:pPr>
            <a:r>
              <a:rPr lang="fr-FR" sz="1800" dirty="0" smtClean="0"/>
              <a:t>L’entreprise est une unité structurée, constituée d’</a:t>
            </a:r>
            <a:r>
              <a:rPr lang="fr-FR" sz="1800" dirty="0" smtClean="0">
                <a:solidFill>
                  <a:srgbClr val="660033"/>
                </a:solidFill>
                <a:effectLst>
                  <a:outerShdw blurRad="38100" dist="38100" dir="2700000" algn="tl">
                    <a:srgbClr val="C0C0C0"/>
                  </a:outerShdw>
                </a:effectLst>
              </a:rPr>
              <a:t>organes</a:t>
            </a:r>
            <a:r>
              <a:rPr lang="fr-FR" sz="1800" dirty="0" smtClean="0"/>
              <a:t> hiérarchisés et spécialisés, et d’un certain nombre de </a:t>
            </a:r>
            <a:r>
              <a:rPr lang="fr-FR" sz="1800" dirty="0" smtClean="0">
                <a:solidFill>
                  <a:srgbClr val="660033"/>
                </a:solidFill>
                <a:effectLst>
                  <a:outerShdw blurRad="38100" dist="38100" dir="2700000" algn="tl">
                    <a:srgbClr val="C0C0C0"/>
                  </a:outerShdw>
                </a:effectLst>
              </a:rPr>
              <a:t>liaisons</a:t>
            </a:r>
            <a:r>
              <a:rPr lang="fr-FR" sz="1800" dirty="0" smtClean="0"/>
              <a:t> les reliant.</a:t>
            </a:r>
          </a:p>
          <a:p>
            <a:pPr algn="just">
              <a:lnSpc>
                <a:spcPct val="80000"/>
              </a:lnSpc>
              <a:buFont typeface="Wingdings 2" pitchFamily="18" charset="2"/>
              <a:buNone/>
              <a:defRPr/>
            </a:pPr>
            <a:endParaRPr lang="fr-FR" sz="1800" dirty="0" smtClean="0"/>
          </a:p>
          <a:p>
            <a:pPr algn="just">
              <a:lnSpc>
                <a:spcPct val="80000"/>
              </a:lnSpc>
              <a:buClr>
                <a:schemeClr val="hlink"/>
              </a:buClr>
              <a:defRPr/>
            </a:pPr>
            <a:r>
              <a:rPr lang="fr-FR" sz="1800" dirty="0" smtClean="0">
                <a:solidFill>
                  <a:srgbClr val="FF0000"/>
                </a:solidFill>
              </a:rPr>
              <a:t>Organes:</a:t>
            </a:r>
          </a:p>
          <a:p>
            <a:pPr lvl="1" algn="just">
              <a:lnSpc>
                <a:spcPct val="80000"/>
              </a:lnSpc>
              <a:defRPr/>
            </a:pPr>
            <a:r>
              <a:rPr lang="fr-FR" sz="1800" dirty="0" smtClean="0">
                <a:solidFill>
                  <a:srgbClr val="00B0F0"/>
                </a:solidFill>
              </a:rPr>
              <a:t>Permanents: </a:t>
            </a:r>
            <a:r>
              <a:rPr lang="fr-FR" sz="1800" dirty="0" smtClean="0"/>
              <a:t>(directeur, chef d’usine.., service personnel, comptable…).</a:t>
            </a:r>
          </a:p>
          <a:p>
            <a:pPr lvl="1" algn="just">
              <a:lnSpc>
                <a:spcPct val="80000"/>
              </a:lnSpc>
              <a:defRPr/>
            </a:pPr>
            <a:r>
              <a:rPr lang="fr-FR" sz="1800" dirty="0" smtClean="0">
                <a:solidFill>
                  <a:srgbClr val="00B0F0"/>
                </a:solidFill>
              </a:rPr>
              <a:t>Non permanents: </a:t>
            </a:r>
            <a:r>
              <a:rPr lang="fr-FR" sz="1800" dirty="0" smtClean="0"/>
              <a:t>(comité d’études d’informations et de coordination, commissions d’enquête).</a:t>
            </a:r>
          </a:p>
          <a:p>
            <a:pPr lvl="1" algn="just">
              <a:lnSpc>
                <a:spcPct val="80000"/>
              </a:lnSpc>
              <a:defRPr/>
            </a:pPr>
            <a:r>
              <a:rPr lang="fr-FR" sz="1800" dirty="0" smtClean="0">
                <a:solidFill>
                  <a:srgbClr val="00B0F0"/>
                </a:solidFill>
              </a:rPr>
              <a:t>Réglementaires: </a:t>
            </a:r>
            <a:r>
              <a:rPr lang="fr-FR" sz="1800" dirty="0" smtClean="0"/>
              <a:t>Conseil d’administration.</a:t>
            </a:r>
          </a:p>
          <a:p>
            <a:pPr algn="just">
              <a:lnSpc>
                <a:spcPct val="80000"/>
              </a:lnSpc>
              <a:buClr>
                <a:schemeClr val="hlink"/>
              </a:buClr>
              <a:defRPr/>
            </a:pPr>
            <a:endParaRPr lang="fr-FR" sz="1800" dirty="0" smtClean="0"/>
          </a:p>
          <a:p>
            <a:pPr algn="just">
              <a:lnSpc>
                <a:spcPct val="80000"/>
              </a:lnSpc>
              <a:buClr>
                <a:schemeClr val="hlink"/>
              </a:buClr>
              <a:defRPr/>
            </a:pPr>
            <a:r>
              <a:rPr lang="fr-FR" sz="1800" dirty="0" smtClean="0">
                <a:solidFill>
                  <a:srgbClr val="FF0000"/>
                </a:solidFill>
              </a:rPr>
              <a:t>Liaisons: </a:t>
            </a:r>
            <a:r>
              <a:rPr lang="fr-FR" sz="1800" dirty="0" smtClean="0"/>
              <a:t>(entre organes permanents):</a:t>
            </a:r>
          </a:p>
          <a:p>
            <a:pPr lvl="1" algn="just">
              <a:lnSpc>
                <a:spcPct val="80000"/>
              </a:lnSpc>
              <a:defRPr/>
            </a:pPr>
            <a:r>
              <a:rPr lang="fr-FR" sz="1800" dirty="0" smtClean="0">
                <a:solidFill>
                  <a:srgbClr val="00B0F0"/>
                </a:solidFill>
              </a:rPr>
              <a:t>Hiérarchiques: </a:t>
            </a:r>
            <a:r>
              <a:rPr lang="fr-FR" sz="1800" dirty="0" smtClean="0"/>
              <a:t>autorité d’une personne sur la totalité de l’activité d’une autre.</a:t>
            </a:r>
          </a:p>
          <a:p>
            <a:pPr lvl="1" algn="just">
              <a:lnSpc>
                <a:spcPct val="80000"/>
              </a:lnSpc>
              <a:defRPr/>
            </a:pPr>
            <a:r>
              <a:rPr lang="fr-FR" sz="1800" dirty="0" smtClean="0">
                <a:solidFill>
                  <a:srgbClr val="00B0F0"/>
                </a:solidFill>
              </a:rPr>
              <a:t>Fonctionnelles: </a:t>
            </a:r>
            <a:r>
              <a:rPr lang="fr-FR" sz="1800" dirty="0" smtClean="0"/>
              <a:t>autorité de compétence d’une personne sur une autre, limitée à son domaine de spécialité.</a:t>
            </a:r>
          </a:p>
          <a:p>
            <a:pPr lvl="1" algn="just">
              <a:lnSpc>
                <a:spcPct val="80000"/>
              </a:lnSpc>
              <a:defRPr/>
            </a:pPr>
            <a:r>
              <a:rPr lang="fr-FR" sz="1800" dirty="0" smtClean="0">
                <a:solidFill>
                  <a:srgbClr val="00B0F0"/>
                </a:solidFill>
              </a:rPr>
              <a:t>De conseil: </a:t>
            </a:r>
            <a:r>
              <a:rPr lang="fr-FR" sz="1800" dirty="0" smtClean="0"/>
              <a:t>spécialistes qui assistent un membre de la hiérarchie dans ses décisions.</a:t>
            </a:r>
          </a:p>
        </p:txBody>
      </p:sp>
      <p:sp>
        <p:nvSpPr>
          <p:cNvPr id="10" name="Espace réservé du numéro de diapositive 9"/>
          <p:cNvSpPr>
            <a:spLocks noGrp="1"/>
          </p:cNvSpPr>
          <p:nvPr>
            <p:ph type="sldNum" sz="quarter" idx="12"/>
          </p:nvPr>
        </p:nvSpPr>
        <p:spPr/>
        <p:txBody>
          <a:bodyPr/>
          <a:lstStyle/>
          <a:p>
            <a:fld id="{8C4E9437-3D9C-4090-ABDA-323C8CF9BF8D}" type="slidenum">
              <a:rPr lang="fr-FR" smtClean="0"/>
              <a:pPr/>
              <a:t>20</a:t>
            </a:fld>
            <a:endParaRPr lang="fr-FR"/>
          </a:p>
        </p:txBody>
      </p:sp>
      <p:sp>
        <p:nvSpPr>
          <p:cNvPr id="8" name="Text Box 4"/>
          <p:cNvSpPr txBox="1">
            <a:spLocks noChangeArrowheads="1"/>
          </p:cNvSpPr>
          <p:nvPr/>
        </p:nvSpPr>
        <p:spPr bwMode="auto">
          <a:xfrm>
            <a:off x="428596" y="571480"/>
            <a:ext cx="8229600" cy="907941"/>
          </a:xfrm>
          <a:prstGeom prst="rect">
            <a:avLst/>
          </a:prstGeom>
          <a:noFill/>
          <a:ln w="9525">
            <a:noFill/>
            <a:miter lim="800000"/>
            <a:headEnd/>
            <a:tailEnd/>
          </a:ln>
        </p:spPr>
        <p:txBody>
          <a:bodyPr vert="horz" wrap="square" lIns="0" rIns="0" bIns="0" anchor="b">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fr-FR" sz="2800" b="0" i="0" u="none" strike="noStrike" kern="1200" cap="none" spc="0" normalizeH="0" baseline="0" noProof="0" smtClean="0">
                <a:ln>
                  <a:noFill/>
                </a:ln>
                <a:solidFill>
                  <a:srgbClr val="0070C0"/>
                </a:solidFill>
                <a:effectLst/>
                <a:uLnTx/>
                <a:uFillTx/>
                <a:latin typeface="+mj-lt"/>
                <a:ea typeface="+mj-ea"/>
                <a:cs typeface="+mj-cs"/>
              </a:rPr>
              <a:t/>
            </a:r>
            <a:br>
              <a:rPr kumimoji="0" lang="fr-FR" sz="2800" b="0" i="0" u="none" strike="noStrike" kern="1200" cap="none" spc="0" normalizeH="0" baseline="0" noProof="0" smtClean="0">
                <a:ln>
                  <a:noFill/>
                </a:ln>
                <a:solidFill>
                  <a:srgbClr val="0070C0"/>
                </a:solidFill>
                <a:effectLst/>
                <a:uLnTx/>
                <a:uFillTx/>
                <a:latin typeface="+mj-lt"/>
                <a:ea typeface="+mj-ea"/>
                <a:cs typeface="+mj-cs"/>
              </a:rPr>
            </a:br>
            <a:endParaRPr kumimoji="0" lang="fr-FR" sz="2800" b="0" i="0" u="none" strike="noStrike" kern="1200" cap="none" spc="0" normalizeH="0" baseline="0" noProof="0" dirty="0">
              <a:ln>
                <a:noFill/>
              </a:ln>
              <a:solidFill>
                <a:srgbClr val="660033"/>
              </a:solidFill>
              <a:effectLst/>
              <a:uLnTx/>
              <a:uFillTx/>
              <a:latin typeface="Verdana" pitchFamily="34" charset="0"/>
              <a:ea typeface="+mj-ea"/>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buNone/>
            </a:pPr>
            <a:r>
              <a:rPr lang="fr-FR" sz="2000" smtClean="0"/>
              <a:t>Diriger l’entreprise amène à prendre des décisions en fonction des objectifs que l’entreprise s’est fixée. Il existe plusieurs niveaux de décisions :</a:t>
            </a:r>
          </a:p>
          <a:p>
            <a:pPr algn="just">
              <a:buNone/>
            </a:pPr>
            <a:endParaRPr lang="fr-FR" sz="2000" smtClean="0"/>
          </a:p>
          <a:p>
            <a:pPr algn="just"/>
            <a:r>
              <a:rPr lang="fr-FR" sz="2000" smtClean="0">
                <a:solidFill>
                  <a:srgbClr val="0070C0"/>
                </a:solidFill>
              </a:rPr>
              <a:t>les décisions stratégiques </a:t>
            </a:r>
            <a:r>
              <a:rPr lang="fr-FR" sz="2000" smtClean="0"/>
              <a:t>: elles concernent les relations que l’entreprise entretient avec l’extérieur. Ces décisions se traduisent par des choix fondamentaux en matière de produits, de marchés, de technologie (la décision de l’entreprise TEX de se lancer dans la production de chaussures) ;</a:t>
            </a:r>
          </a:p>
          <a:p>
            <a:pPr algn="just"/>
            <a:endParaRPr lang="fr-FR" sz="2000" smtClean="0"/>
          </a:p>
          <a:p>
            <a:pPr lvl="0" algn="just"/>
            <a:r>
              <a:rPr lang="fr-FR" sz="2000" smtClean="0">
                <a:solidFill>
                  <a:srgbClr val="0070C0"/>
                </a:solidFill>
              </a:rPr>
              <a:t>les décisions politiques : </a:t>
            </a:r>
            <a:r>
              <a:rPr lang="fr-FR" sz="2000" smtClean="0"/>
              <a:t>elles ont pour objet d’atteindre les buts que l’entreprise s’est fixés (la décision de lancer une compagne publicitaire) ;</a:t>
            </a:r>
          </a:p>
          <a:p>
            <a:pPr algn="just"/>
            <a:endParaRPr lang="fr-FR" sz="2000" smtClean="0"/>
          </a:p>
          <a:p>
            <a:pPr algn="just">
              <a:buNone/>
            </a:pPr>
            <a:endParaRPr lang="fr-FR"/>
          </a:p>
        </p:txBody>
      </p:sp>
      <p:sp>
        <p:nvSpPr>
          <p:cNvPr id="6" name="ZoneTexte 5"/>
          <p:cNvSpPr txBox="1"/>
          <p:nvPr/>
        </p:nvSpPr>
        <p:spPr>
          <a:xfrm>
            <a:off x="395536" y="1268760"/>
            <a:ext cx="4824536" cy="369332"/>
          </a:xfrm>
          <a:prstGeom prst="rect">
            <a:avLst/>
          </a:prstGeom>
          <a:noFill/>
        </p:spPr>
        <p:txBody>
          <a:bodyPr wrap="square" rtlCol="0">
            <a:spAutoFit/>
          </a:bodyPr>
          <a:lstStyle/>
          <a:p>
            <a:pPr marL="273050" indent="-273050" algn="just" eaLnBrk="0" hangingPunct="0">
              <a:buClr>
                <a:srgbClr val="0BD0D9"/>
              </a:buClr>
              <a:buNone/>
              <a:defRPr/>
            </a:pPr>
            <a:r>
              <a:rPr lang="fr-FR" dirty="0" smtClean="0">
                <a:solidFill>
                  <a:schemeClr val="tx2"/>
                </a:solidFill>
                <a:effectLst>
                  <a:outerShdw blurRad="38100" dist="38100" dir="2700000" algn="tl">
                    <a:srgbClr val="C0C0C0"/>
                  </a:outerShdw>
                </a:effectLst>
              </a:rPr>
              <a:t>3.L’entreprise est un système dirigé:</a:t>
            </a:r>
          </a:p>
        </p:txBody>
      </p:sp>
      <p:sp>
        <p:nvSpPr>
          <p:cNvPr id="10" name="Espace réservé du numéro de diapositive 9"/>
          <p:cNvSpPr>
            <a:spLocks noGrp="1"/>
          </p:cNvSpPr>
          <p:nvPr>
            <p:ph type="sldNum" sz="quarter" idx="12"/>
          </p:nvPr>
        </p:nvSpPr>
        <p:spPr/>
        <p:txBody>
          <a:bodyPr/>
          <a:lstStyle/>
          <a:p>
            <a:fld id="{8C4E9437-3D9C-4090-ABDA-323C8CF9BF8D}" type="slidenum">
              <a:rPr lang="fr-FR" smtClean="0"/>
              <a:pPr/>
              <a:t>21</a:t>
            </a:fld>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935480"/>
            <a:ext cx="8229600" cy="1349504"/>
          </a:xfrm>
        </p:spPr>
        <p:txBody>
          <a:bodyPr/>
          <a:lstStyle/>
          <a:p>
            <a:pPr lvl="0" algn="just"/>
            <a:r>
              <a:rPr lang="fr-FR" sz="2000" dirty="0" smtClean="0">
                <a:solidFill>
                  <a:srgbClr val="0070C0"/>
                </a:solidFill>
              </a:rPr>
              <a:t>les décisions de régulation : </a:t>
            </a:r>
            <a:r>
              <a:rPr lang="fr-FR" sz="2000" dirty="0" smtClean="0"/>
              <a:t>elles ont pour objet de corriger les écarts qui se manifestent entre les objectifs fixés et les résultats atteints par les décisions politiques ;</a:t>
            </a:r>
          </a:p>
          <a:p>
            <a:pPr>
              <a:buNone/>
            </a:pPr>
            <a:endParaRPr lang="fr-FR" dirty="0"/>
          </a:p>
        </p:txBody>
      </p:sp>
      <p:grpSp>
        <p:nvGrpSpPr>
          <p:cNvPr id="8" name="Group 6"/>
          <p:cNvGrpSpPr>
            <a:grpSpLocks/>
          </p:cNvGrpSpPr>
          <p:nvPr/>
        </p:nvGrpSpPr>
        <p:grpSpPr bwMode="auto">
          <a:xfrm>
            <a:off x="395609" y="2996952"/>
            <a:ext cx="8424863" cy="2860675"/>
            <a:chOff x="68" y="1650"/>
            <a:chExt cx="5307" cy="1802"/>
          </a:xfrm>
        </p:grpSpPr>
        <p:sp>
          <p:nvSpPr>
            <p:cNvPr id="9" name="Text Box 7"/>
            <p:cNvSpPr txBox="1">
              <a:spLocks noChangeArrowheads="1"/>
            </p:cNvSpPr>
            <p:nvPr/>
          </p:nvSpPr>
          <p:spPr bwMode="auto">
            <a:xfrm>
              <a:off x="385" y="2069"/>
              <a:ext cx="953" cy="497"/>
            </a:xfrm>
            <a:prstGeom prst="rect">
              <a:avLst/>
            </a:prstGeom>
            <a:solidFill>
              <a:schemeClr val="accent2">
                <a:lumMod val="40000"/>
                <a:lumOff val="60000"/>
              </a:schemeClr>
            </a:solidFill>
            <a:ln w="9525">
              <a:solidFill>
                <a:schemeClr val="tx1"/>
              </a:solidFill>
              <a:miter lim="800000"/>
              <a:headEnd/>
              <a:tailEnd/>
            </a:ln>
          </p:spPr>
          <p:txBody>
            <a:bodyPr>
              <a:spAutoFit/>
            </a:bodyPr>
            <a:lstStyle/>
            <a:p>
              <a:pPr algn="ctr">
                <a:spcBef>
                  <a:spcPct val="50000"/>
                </a:spcBef>
              </a:pPr>
              <a:r>
                <a:rPr lang="fr-FR">
                  <a:latin typeface="Verdana" pitchFamily="34" charset="0"/>
                  <a:cs typeface="Arial" charset="0"/>
                </a:rPr>
                <a:t>Objectifs </a:t>
              </a:r>
            </a:p>
            <a:p>
              <a:pPr algn="ctr">
                <a:spcBef>
                  <a:spcPct val="50000"/>
                </a:spcBef>
              </a:pPr>
              <a:r>
                <a:rPr lang="fr-FR">
                  <a:latin typeface="Verdana" pitchFamily="34" charset="0"/>
                  <a:cs typeface="Arial" charset="0"/>
                </a:rPr>
                <a:t>à atteindre</a:t>
              </a:r>
            </a:p>
          </p:txBody>
        </p:sp>
        <p:sp>
          <p:nvSpPr>
            <p:cNvPr id="10" name="Text Box 8"/>
            <p:cNvSpPr txBox="1">
              <a:spLocks noChangeArrowheads="1"/>
            </p:cNvSpPr>
            <p:nvPr/>
          </p:nvSpPr>
          <p:spPr bwMode="auto">
            <a:xfrm>
              <a:off x="1927" y="2205"/>
              <a:ext cx="817" cy="231"/>
            </a:xfrm>
            <a:prstGeom prst="rect">
              <a:avLst/>
            </a:prstGeom>
            <a:noFill/>
            <a:ln w="9525">
              <a:noFill/>
              <a:miter lim="800000"/>
              <a:headEnd/>
              <a:tailEnd/>
            </a:ln>
          </p:spPr>
          <p:txBody>
            <a:bodyPr>
              <a:spAutoFit/>
            </a:bodyPr>
            <a:lstStyle/>
            <a:p>
              <a:pPr>
                <a:spcBef>
                  <a:spcPct val="50000"/>
                </a:spcBef>
              </a:pPr>
              <a:r>
                <a:rPr lang="fr-FR">
                  <a:latin typeface="Verdana" pitchFamily="34" charset="0"/>
                  <a:cs typeface="Arial" charset="0"/>
                </a:rPr>
                <a:t>Décisions</a:t>
              </a:r>
            </a:p>
          </p:txBody>
        </p:sp>
        <p:sp>
          <p:nvSpPr>
            <p:cNvPr id="11" name="Text Box 9"/>
            <p:cNvSpPr txBox="1">
              <a:spLocks noChangeArrowheads="1"/>
            </p:cNvSpPr>
            <p:nvPr/>
          </p:nvSpPr>
          <p:spPr bwMode="auto">
            <a:xfrm>
              <a:off x="3333" y="2205"/>
              <a:ext cx="862" cy="231"/>
            </a:xfrm>
            <a:prstGeom prst="rect">
              <a:avLst/>
            </a:prstGeom>
            <a:noFill/>
            <a:ln w="9525">
              <a:noFill/>
              <a:miter lim="800000"/>
              <a:headEnd/>
              <a:tailEnd/>
            </a:ln>
          </p:spPr>
          <p:txBody>
            <a:bodyPr>
              <a:spAutoFit/>
            </a:bodyPr>
            <a:lstStyle/>
            <a:p>
              <a:pPr>
                <a:spcBef>
                  <a:spcPct val="50000"/>
                </a:spcBef>
              </a:pPr>
              <a:r>
                <a:rPr lang="fr-FR">
                  <a:latin typeface="Verdana" pitchFamily="34" charset="0"/>
                  <a:cs typeface="Arial" charset="0"/>
                </a:rPr>
                <a:t>Exécution</a:t>
              </a:r>
            </a:p>
          </p:txBody>
        </p:sp>
        <p:sp>
          <p:nvSpPr>
            <p:cNvPr id="12" name="Text Box 10"/>
            <p:cNvSpPr txBox="1">
              <a:spLocks noChangeArrowheads="1"/>
            </p:cNvSpPr>
            <p:nvPr/>
          </p:nvSpPr>
          <p:spPr bwMode="auto">
            <a:xfrm>
              <a:off x="4377" y="1914"/>
              <a:ext cx="816" cy="332"/>
            </a:xfrm>
            <a:prstGeom prst="rect">
              <a:avLst/>
            </a:prstGeom>
            <a:solidFill>
              <a:srgbClr val="FFFF00"/>
            </a:solidFill>
            <a:ln w="9525" algn="ctr">
              <a:solidFill>
                <a:schemeClr val="tx1"/>
              </a:solidFill>
              <a:miter lim="800000"/>
              <a:headEnd/>
              <a:tailEnd/>
            </a:ln>
          </p:spPr>
          <p:txBody>
            <a:bodyPr>
              <a:spAutoFit/>
            </a:bodyPr>
            <a:lstStyle/>
            <a:p>
              <a:pPr algn="ctr">
                <a:spcBef>
                  <a:spcPct val="50000"/>
                </a:spcBef>
              </a:pPr>
              <a:r>
                <a:rPr lang="fr-FR" sz="1400">
                  <a:latin typeface="Verdana" pitchFamily="34" charset="0"/>
                  <a:cs typeface="Arial" charset="0"/>
                </a:rPr>
                <a:t>Objectifs réalisés</a:t>
              </a:r>
            </a:p>
          </p:txBody>
        </p:sp>
        <p:sp>
          <p:nvSpPr>
            <p:cNvPr id="13" name="Text Box 11"/>
            <p:cNvSpPr txBox="1">
              <a:spLocks noChangeArrowheads="1"/>
            </p:cNvSpPr>
            <p:nvPr/>
          </p:nvSpPr>
          <p:spPr bwMode="auto">
            <a:xfrm>
              <a:off x="4377" y="2372"/>
              <a:ext cx="816" cy="332"/>
            </a:xfrm>
            <a:prstGeom prst="rect">
              <a:avLst/>
            </a:prstGeom>
            <a:solidFill>
              <a:srgbClr val="FFFF00"/>
            </a:solidFill>
            <a:ln w="9525">
              <a:solidFill>
                <a:schemeClr val="tx1"/>
              </a:solidFill>
              <a:miter lim="800000"/>
              <a:headEnd/>
              <a:tailEnd/>
            </a:ln>
          </p:spPr>
          <p:txBody>
            <a:bodyPr>
              <a:spAutoFit/>
            </a:bodyPr>
            <a:lstStyle/>
            <a:p>
              <a:pPr algn="ctr">
                <a:spcBef>
                  <a:spcPct val="50000"/>
                </a:spcBef>
              </a:pPr>
              <a:r>
                <a:rPr lang="fr-FR" sz="1400">
                  <a:latin typeface="Verdana" pitchFamily="34" charset="0"/>
                  <a:cs typeface="Arial" charset="0"/>
                </a:rPr>
                <a:t>Objectifs non réalisés</a:t>
              </a:r>
            </a:p>
          </p:txBody>
        </p:sp>
        <p:sp>
          <p:nvSpPr>
            <p:cNvPr id="14" name="Line 12"/>
            <p:cNvSpPr>
              <a:spLocks noChangeShapeType="1"/>
            </p:cNvSpPr>
            <p:nvPr/>
          </p:nvSpPr>
          <p:spPr bwMode="auto">
            <a:xfrm>
              <a:off x="1338" y="2341"/>
              <a:ext cx="635" cy="0"/>
            </a:xfrm>
            <a:prstGeom prst="line">
              <a:avLst/>
            </a:prstGeom>
            <a:noFill/>
            <a:ln w="9525">
              <a:solidFill>
                <a:schemeClr val="tx1"/>
              </a:solidFill>
              <a:round/>
              <a:headEnd/>
              <a:tailEnd type="triangle" w="med" len="med"/>
            </a:ln>
          </p:spPr>
          <p:txBody>
            <a:bodyPr/>
            <a:lstStyle/>
            <a:p>
              <a:endParaRPr lang="fr-FR"/>
            </a:p>
          </p:txBody>
        </p:sp>
        <p:sp>
          <p:nvSpPr>
            <p:cNvPr id="15" name="Line 13"/>
            <p:cNvSpPr>
              <a:spLocks noChangeShapeType="1"/>
            </p:cNvSpPr>
            <p:nvPr/>
          </p:nvSpPr>
          <p:spPr bwMode="auto">
            <a:xfrm>
              <a:off x="2699" y="2341"/>
              <a:ext cx="635" cy="0"/>
            </a:xfrm>
            <a:prstGeom prst="line">
              <a:avLst/>
            </a:prstGeom>
            <a:noFill/>
            <a:ln w="9525">
              <a:solidFill>
                <a:schemeClr val="tx1"/>
              </a:solidFill>
              <a:round/>
              <a:headEnd/>
              <a:tailEnd type="triangle" w="med" len="med"/>
            </a:ln>
          </p:spPr>
          <p:txBody>
            <a:bodyPr/>
            <a:lstStyle/>
            <a:p>
              <a:endParaRPr lang="fr-FR"/>
            </a:p>
          </p:txBody>
        </p:sp>
        <p:sp>
          <p:nvSpPr>
            <p:cNvPr id="16" name="Line 14"/>
            <p:cNvSpPr>
              <a:spLocks noChangeShapeType="1"/>
            </p:cNvSpPr>
            <p:nvPr/>
          </p:nvSpPr>
          <p:spPr bwMode="auto">
            <a:xfrm flipV="1">
              <a:off x="4105" y="2114"/>
              <a:ext cx="272" cy="227"/>
            </a:xfrm>
            <a:prstGeom prst="line">
              <a:avLst/>
            </a:prstGeom>
            <a:noFill/>
            <a:ln w="9525">
              <a:solidFill>
                <a:schemeClr val="tx1"/>
              </a:solidFill>
              <a:round/>
              <a:headEnd/>
              <a:tailEnd type="triangle" w="med" len="med"/>
            </a:ln>
          </p:spPr>
          <p:txBody>
            <a:bodyPr/>
            <a:lstStyle/>
            <a:p>
              <a:endParaRPr lang="fr-FR"/>
            </a:p>
          </p:txBody>
        </p:sp>
        <p:sp>
          <p:nvSpPr>
            <p:cNvPr id="17" name="Line 15"/>
            <p:cNvSpPr>
              <a:spLocks noChangeShapeType="1"/>
            </p:cNvSpPr>
            <p:nvPr/>
          </p:nvSpPr>
          <p:spPr bwMode="auto">
            <a:xfrm>
              <a:off x="4105" y="2341"/>
              <a:ext cx="272" cy="227"/>
            </a:xfrm>
            <a:prstGeom prst="line">
              <a:avLst/>
            </a:prstGeom>
            <a:noFill/>
            <a:ln w="9525">
              <a:solidFill>
                <a:schemeClr val="tx1"/>
              </a:solidFill>
              <a:round/>
              <a:headEnd/>
              <a:tailEnd type="triangle" w="med" len="med"/>
            </a:ln>
          </p:spPr>
          <p:txBody>
            <a:bodyPr/>
            <a:lstStyle/>
            <a:p>
              <a:endParaRPr lang="fr-FR"/>
            </a:p>
          </p:txBody>
        </p:sp>
        <p:sp>
          <p:nvSpPr>
            <p:cNvPr id="18" name="Line 16"/>
            <p:cNvSpPr>
              <a:spLocks noChangeShapeType="1"/>
            </p:cNvSpPr>
            <p:nvPr/>
          </p:nvSpPr>
          <p:spPr bwMode="auto">
            <a:xfrm>
              <a:off x="5193" y="2069"/>
              <a:ext cx="182" cy="0"/>
            </a:xfrm>
            <a:prstGeom prst="line">
              <a:avLst/>
            </a:prstGeom>
            <a:noFill/>
            <a:ln w="9525">
              <a:solidFill>
                <a:schemeClr val="tx1"/>
              </a:solidFill>
              <a:round/>
              <a:headEnd/>
              <a:tailEnd/>
            </a:ln>
          </p:spPr>
          <p:txBody>
            <a:bodyPr/>
            <a:lstStyle/>
            <a:p>
              <a:endParaRPr lang="fr-FR"/>
            </a:p>
          </p:txBody>
        </p:sp>
        <p:sp>
          <p:nvSpPr>
            <p:cNvPr id="19" name="Line 17"/>
            <p:cNvSpPr>
              <a:spLocks noChangeShapeType="1"/>
            </p:cNvSpPr>
            <p:nvPr/>
          </p:nvSpPr>
          <p:spPr bwMode="auto">
            <a:xfrm>
              <a:off x="5193" y="2523"/>
              <a:ext cx="182" cy="0"/>
            </a:xfrm>
            <a:prstGeom prst="line">
              <a:avLst/>
            </a:prstGeom>
            <a:noFill/>
            <a:ln w="9525">
              <a:solidFill>
                <a:schemeClr val="tx1"/>
              </a:solidFill>
              <a:round/>
              <a:headEnd/>
              <a:tailEnd/>
            </a:ln>
          </p:spPr>
          <p:txBody>
            <a:bodyPr/>
            <a:lstStyle/>
            <a:p>
              <a:endParaRPr lang="fr-FR"/>
            </a:p>
          </p:txBody>
        </p:sp>
        <p:sp>
          <p:nvSpPr>
            <p:cNvPr id="20" name="Line 18"/>
            <p:cNvSpPr>
              <a:spLocks noChangeShapeType="1"/>
            </p:cNvSpPr>
            <p:nvPr/>
          </p:nvSpPr>
          <p:spPr bwMode="auto">
            <a:xfrm flipV="1">
              <a:off x="5375" y="1842"/>
              <a:ext cx="0" cy="227"/>
            </a:xfrm>
            <a:prstGeom prst="line">
              <a:avLst/>
            </a:prstGeom>
            <a:noFill/>
            <a:ln w="9525">
              <a:solidFill>
                <a:schemeClr val="tx1"/>
              </a:solidFill>
              <a:round/>
              <a:headEnd/>
              <a:tailEnd/>
            </a:ln>
          </p:spPr>
          <p:txBody>
            <a:bodyPr/>
            <a:lstStyle/>
            <a:p>
              <a:endParaRPr lang="fr-FR"/>
            </a:p>
          </p:txBody>
        </p:sp>
        <p:sp>
          <p:nvSpPr>
            <p:cNvPr id="21" name="Line 19"/>
            <p:cNvSpPr>
              <a:spLocks noChangeShapeType="1"/>
            </p:cNvSpPr>
            <p:nvPr/>
          </p:nvSpPr>
          <p:spPr bwMode="auto">
            <a:xfrm flipH="1">
              <a:off x="930" y="1842"/>
              <a:ext cx="4445" cy="0"/>
            </a:xfrm>
            <a:prstGeom prst="line">
              <a:avLst/>
            </a:prstGeom>
            <a:noFill/>
            <a:ln w="9525">
              <a:solidFill>
                <a:schemeClr val="tx1"/>
              </a:solidFill>
              <a:round/>
              <a:headEnd/>
              <a:tailEnd/>
            </a:ln>
          </p:spPr>
          <p:txBody>
            <a:bodyPr/>
            <a:lstStyle/>
            <a:p>
              <a:endParaRPr lang="fr-FR"/>
            </a:p>
          </p:txBody>
        </p:sp>
        <p:sp>
          <p:nvSpPr>
            <p:cNvPr id="22" name="Line 20"/>
            <p:cNvSpPr>
              <a:spLocks noChangeShapeType="1"/>
            </p:cNvSpPr>
            <p:nvPr/>
          </p:nvSpPr>
          <p:spPr bwMode="auto">
            <a:xfrm>
              <a:off x="930" y="1842"/>
              <a:ext cx="0" cy="227"/>
            </a:xfrm>
            <a:prstGeom prst="line">
              <a:avLst/>
            </a:prstGeom>
            <a:noFill/>
            <a:ln w="9525">
              <a:solidFill>
                <a:schemeClr val="tx1"/>
              </a:solidFill>
              <a:round/>
              <a:headEnd/>
              <a:tailEnd type="triangle" w="med" len="med"/>
            </a:ln>
          </p:spPr>
          <p:txBody>
            <a:bodyPr/>
            <a:lstStyle/>
            <a:p>
              <a:endParaRPr lang="fr-FR"/>
            </a:p>
          </p:txBody>
        </p:sp>
        <p:sp>
          <p:nvSpPr>
            <p:cNvPr id="23" name="Text Box 21"/>
            <p:cNvSpPr txBox="1">
              <a:spLocks noChangeArrowheads="1"/>
            </p:cNvSpPr>
            <p:nvPr/>
          </p:nvSpPr>
          <p:spPr bwMode="auto">
            <a:xfrm>
              <a:off x="2290" y="1650"/>
              <a:ext cx="1134" cy="192"/>
            </a:xfrm>
            <a:prstGeom prst="rect">
              <a:avLst/>
            </a:prstGeom>
            <a:solidFill>
              <a:schemeClr val="accent4">
                <a:lumMod val="60000"/>
                <a:lumOff val="40000"/>
              </a:schemeClr>
            </a:solidFill>
            <a:ln w="9525">
              <a:noFill/>
              <a:miter lim="800000"/>
              <a:headEnd/>
              <a:tailEnd/>
            </a:ln>
          </p:spPr>
          <p:txBody>
            <a:bodyPr>
              <a:spAutoFit/>
            </a:bodyPr>
            <a:lstStyle/>
            <a:p>
              <a:pPr>
                <a:spcBef>
                  <a:spcPct val="50000"/>
                </a:spcBef>
              </a:pPr>
              <a:r>
                <a:rPr lang="fr-FR" sz="1400">
                  <a:latin typeface="Verdana" pitchFamily="34" charset="0"/>
                  <a:cs typeface="Arial" charset="0"/>
                </a:rPr>
                <a:t>Feed-back positif</a:t>
              </a:r>
            </a:p>
          </p:txBody>
        </p:sp>
        <p:sp>
          <p:nvSpPr>
            <p:cNvPr id="24" name="Text Box 22"/>
            <p:cNvSpPr txBox="1">
              <a:spLocks noChangeArrowheads="1"/>
            </p:cNvSpPr>
            <p:nvPr/>
          </p:nvSpPr>
          <p:spPr bwMode="auto">
            <a:xfrm>
              <a:off x="2109" y="2512"/>
              <a:ext cx="908" cy="393"/>
            </a:xfrm>
            <a:prstGeom prst="rect">
              <a:avLst/>
            </a:prstGeom>
            <a:noFill/>
            <a:ln w="9525">
              <a:noFill/>
              <a:miter lim="800000"/>
              <a:headEnd/>
              <a:tailEnd/>
            </a:ln>
          </p:spPr>
          <p:txBody>
            <a:bodyPr>
              <a:spAutoFit/>
            </a:bodyPr>
            <a:lstStyle/>
            <a:p>
              <a:pPr algn="ctr">
                <a:spcBef>
                  <a:spcPct val="50000"/>
                </a:spcBef>
              </a:pPr>
              <a:r>
                <a:rPr lang="fr-FR" sz="1400">
                  <a:latin typeface="Verdana" pitchFamily="34" charset="0"/>
                  <a:cs typeface="Arial" charset="0"/>
                </a:rPr>
                <a:t>Ajustement </a:t>
              </a:r>
            </a:p>
            <a:p>
              <a:pPr algn="ctr">
                <a:spcBef>
                  <a:spcPct val="50000"/>
                </a:spcBef>
              </a:pPr>
              <a:r>
                <a:rPr lang="fr-FR" sz="1400">
                  <a:latin typeface="Verdana" pitchFamily="34" charset="0"/>
                  <a:cs typeface="Arial" charset="0"/>
                </a:rPr>
                <a:t>des décisions</a:t>
              </a:r>
            </a:p>
          </p:txBody>
        </p:sp>
        <p:sp>
          <p:nvSpPr>
            <p:cNvPr id="25" name="Text Box 23"/>
            <p:cNvSpPr txBox="1">
              <a:spLocks noChangeArrowheads="1"/>
            </p:cNvSpPr>
            <p:nvPr/>
          </p:nvSpPr>
          <p:spPr bwMode="auto">
            <a:xfrm>
              <a:off x="2427" y="3260"/>
              <a:ext cx="1134" cy="192"/>
            </a:xfrm>
            <a:prstGeom prst="rect">
              <a:avLst/>
            </a:prstGeom>
            <a:solidFill>
              <a:schemeClr val="accent4">
                <a:lumMod val="60000"/>
                <a:lumOff val="40000"/>
              </a:schemeClr>
            </a:solidFill>
            <a:ln w="9525">
              <a:noFill/>
              <a:miter lim="800000"/>
              <a:headEnd/>
              <a:tailEnd/>
            </a:ln>
          </p:spPr>
          <p:txBody>
            <a:bodyPr>
              <a:spAutoFit/>
            </a:bodyPr>
            <a:lstStyle/>
            <a:p>
              <a:pPr>
                <a:spcBef>
                  <a:spcPct val="50000"/>
                </a:spcBef>
              </a:pPr>
              <a:r>
                <a:rPr lang="fr-FR" sz="1400">
                  <a:latin typeface="Verdana" pitchFamily="34" charset="0"/>
                  <a:cs typeface="Arial" charset="0"/>
                </a:rPr>
                <a:t>Feed-back négatif</a:t>
              </a:r>
            </a:p>
          </p:txBody>
        </p:sp>
        <p:sp>
          <p:nvSpPr>
            <p:cNvPr id="26" name="Text Box 24"/>
            <p:cNvSpPr txBox="1">
              <a:spLocks noChangeArrowheads="1"/>
            </p:cNvSpPr>
            <p:nvPr/>
          </p:nvSpPr>
          <p:spPr bwMode="auto">
            <a:xfrm>
              <a:off x="68" y="2901"/>
              <a:ext cx="908" cy="393"/>
            </a:xfrm>
            <a:prstGeom prst="rect">
              <a:avLst/>
            </a:prstGeom>
            <a:noFill/>
            <a:ln w="9525">
              <a:noFill/>
              <a:miter lim="800000"/>
              <a:headEnd/>
              <a:tailEnd/>
            </a:ln>
          </p:spPr>
          <p:txBody>
            <a:bodyPr>
              <a:spAutoFit/>
            </a:bodyPr>
            <a:lstStyle/>
            <a:p>
              <a:pPr algn="ctr">
                <a:spcBef>
                  <a:spcPct val="50000"/>
                </a:spcBef>
              </a:pPr>
              <a:r>
                <a:rPr lang="fr-FR" sz="1400">
                  <a:latin typeface="Verdana" pitchFamily="34" charset="0"/>
                  <a:cs typeface="Arial" charset="0"/>
                </a:rPr>
                <a:t>Ajustement </a:t>
              </a:r>
            </a:p>
            <a:p>
              <a:pPr algn="ctr">
                <a:spcBef>
                  <a:spcPct val="50000"/>
                </a:spcBef>
              </a:pPr>
              <a:r>
                <a:rPr lang="fr-FR" sz="1400">
                  <a:latin typeface="Verdana" pitchFamily="34" charset="0"/>
                  <a:cs typeface="Arial" charset="0"/>
                </a:rPr>
                <a:t>des objectifs</a:t>
              </a:r>
            </a:p>
          </p:txBody>
        </p:sp>
        <p:sp>
          <p:nvSpPr>
            <p:cNvPr id="27" name="Line 25"/>
            <p:cNvSpPr>
              <a:spLocks noChangeShapeType="1"/>
            </p:cNvSpPr>
            <p:nvPr/>
          </p:nvSpPr>
          <p:spPr bwMode="auto">
            <a:xfrm>
              <a:off x="5375" y="2523"/>
              <a:ext cx="0" cy="680"/>
            </a:xfrm>
            <a:prstGeom prst="line">
              <a:avLst/>
            </a:prstGeom>
            <a:noFill/>
            <a:ln w="9525">
              <a:solidFill>
                <a:schemeClr val="tx1"/>
              </a:solidFill>
              <a:round/>
              <a:headEnd/>
              <a:tailEnd/>
            </a:ln>
          </p:spPr>
          <p:txBody>
            <a:bodyPr/>
            <a:lstStyle/>
            <a:p>
              <a:endParaRPr lang="fr-FR"/>
            </a:p>
          </p:txBody>
        </p:sp>
        <p:sp>
          <p:nvSpPr>
            <p:cNvPr id="28" name="Line 26"/>
            <p:cNvSpPr>
              <a:spLocks noChangeShapeType="1"/>
            </p:cNvSpPr>
            <p:nvPr/>
          </p:nvSpPr>
          <p:spPr bwMode="auto">
            <a:xfrm flipH="1">
              <a:off x="1474" y="3203"/>
              <a:ext cx="3901" cy="0"/>
            </a:xfrm>
            <a:prstGeom prst="line">
              <a:avLst/>
            </a:prstGeom>
            <a:noFill/>
            <a:ln w="9525">
              <a:solidFill>
                <a:schemeClr val="tx1"/>
              </a:solidFill>
              <a:round/>
              <a:headEnd/>
              <a:tailEnd/>
            </a:ln>
          </p:spPr>
          <p:txBody>
            <a:bodyPr/>
            <a:lstStyle/>
            <a:p>
              <a:endParaRPr lang="fr-FR"/>
            </a:p>
          </p:txBody>
        </p:sp>
        <p:sp>
          <p:nvSpPr>
            <p:cNvPr id="29" name="Line 27"/>
            <p:cNvSpPr>
              <a:spLocks noChangeShapeType="1"/>
            </p:cNvSpPr>
            <p:nvPr/>
          </p:nvSpPr>
          <p:spPr bwMode="auto">
            <a:xfrm flipH="1" flipV="1">
              <a:off x="1066" y="2568"/>
              <a:ext cx="408" cy="635"/>
            </a:xfrm>
            <a:prstGeom prst="line">
              <a:avLst/>
            </a:prstGeom>
            <a:noFill/>
            <a:ln w="9525">
              <a:solidFill>
                <a:schemeClr val="tx1"/>
              </a:solidFill>
              <a:round/>
              <a:headEnd/>
              <a:tailEnd type="triangle" w="med" len="med"/>
            </a:ln>
          </p:spPr>
          <p:txBody>
            <a:bodyPr/>
            <a:lstStyle/>
            <a:p>
              <a:endParaRPr lang="fr-FR"/>
            </a:p>
          </p:txBody>
        </p:sp>
        <p:sp>
          <p:nvSpPr>
            <p:cNvPr id="30" name="Line 28"/>
            <p:cNvSpPr>
              <a:spLocks noChangeShapeType="1"/>
            </p:cNvSpPr>
            <p:nvPr/>
          </p:nvSpPr>
          <p:spPr bwMode="auto">
            <a:xfrm flipV="1">
              <a:off x="1973" y="2432"/>
              <a:ext cx="0" cy="771"/>
            </a:xfrm>
            <a:prstGeom prst="line">
              <a:avLst/>
            </a:prstGeom>
            <a:noFill/>
            <a:ln w="9525">
              <a:solidFill>
                <a:schemeClr val="tx1"/>
              </a:solidFill>
              <a:round/>
              <a:headEnd/>
              <a:tailEnd type="triangle" w="med" len="med"/>
            </a:ln>
          </p:spPr>
          <p:txBody>
            <a:bodyPr/>
            <a:lstStyle/>
            <a:p>
              <a:endParaRPr lang="fr-FR"/>
            </a:p>
          </p:txBody>
        </p:sp>
      </p:grpSp>
      <p:sp>
        <p:nvSpPr>
          <p:cNvPr id="35" name="ZoneTexte 34"/>
          <p:cNvSpPr txBox="1"/>
          <p:nvPr/>
        </p:nvSpPr>
        <p:spPr>
          <a:xfrm>
            <a:off x="0" y="6165304"/>
            <a:ext cx="9144000" cy="584775"/>
          </a:xfrm>
          <a:prstGeom prst="rect">
            <a:avLst/>
          </a:prstGeom>
          <a:noFill/>
        </p:spPr>
        <p:txBody>
          <a:bodyPr wrap="square" rtlCol="0">
            <a:spAutoFit/>
          </a:bodyPr>
          <a:lstStyle/>
          <a:p>
            <a:r>
              <a:rPr lang="fr-FR" sz="1400" b="1" smtClean="0"/>
              <a:t>Un feed-back : </a:t>
            </a:r>
            <a:r>
              <a:rPr lang="fr-FR" sz="1400" smtClean="0"/>
              <a:t>phénomène de rétroaction par lequel une information de sortie modifie une information d’entrée.</a:t>
            </a:r>
          </a:p>
          <a:p>
            <a:endParaRPr lang="fr-FR"/>
          </a:p>
        </p:txBody>
      </p:sp>
      <p:sp>
        <p:nvSpPr>
          <p:cNvPr id="41" name="Espace réservé du numéro de diapositive 40"/>
          <p:cNvSpPr>
            <a:spLocks noGrp="1"/>
          </p:cNvSpPr>
          <p:nvPr>
            <p:ph type="sldNum" sz="quarter" idx="12"/>
          </p:nvPr>
        </p:nvSpPr>
        <p:spPr/>
        <p:txBody>
          <a:bodyPr/>
          <a:lstStyle/>
          <a:p>
            <a:fld id="{8C4E9437-3D9C-4090-ABDA-323C8CF9BF8D}" type="slidenum">
              <a:rPr lang="fr-FR" smtClean="0"/>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a:buNone/>
            </a:pPr>
            <a:endParaRPr lang="fr-FR" sz="2000" dirty="0" smtClean="0">
              <a:solidFill>
                <a:srgbClr val="0070C0"/>
              </a:solidFill>
            </a:endParaRPr>
          </a:p>
          <a:p>
            <a:r>
              <a:rPr lang="fr-FR" sz="2000" dirty="0" smtClean="0">
                <a:solidFill>
                  <a:srgbClr val="0070C0"/>
                </a:solidFill>
              </a:rPr>
              <a:t>les décisions d’exploitation : </a:t>
            </a:r>
            <a:r>
              <a:rPr lang="fr-FR" sz="2000" dirty="0" smtClean="0"/>
              <a:t>elle concerne l’exécution concrète des tâches opérationnelles (la décision de modifier le taux d’utilisation d’une machine ou de passer une commande).</a:t>
            </a:r>
          </a:p>
          <a:p>
            <a:pPr>
              <a:buNone/>
            </a:pPr>
            <a:endParaRPr lang="fr-FR" dirty="0"/>
          </a:p>
        </p:txBody>
      </p:sp>
      <p:sp>
        <p:nvSpPr>
          <p:cNvPr id="8" name="Espace réservé du numéro de diapositive 7"/>
          <p:cNvSpPr>
            <a:spLocks noGrp="1"/>
          </p:cNvSpPr>
          <p:nvPr>
            <p:ph type="sldNum" sz="quarter" idx="12"/>
          </p:nvPr>
        </p:nvSpPr>
        <p:spPr/>
        <p:txBody>
          <a:bodyPr/>
          <a:lstStyle/>
          <a:p>
            <a:fld id="{8C4E9437-3D9C-4090-ABDA-323C8CF9BF8D}" type="slidenum">
              <a:rPr lang="fr-FR" smtClean="0"/>
              <a:pPr/>
              <a:t>23</a:t>
            </a:fld>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8C4E9437-3D9C-4090-ABDA-323C8CF9BF8D}" type="slidenum">
              <a:rPr lang="fr-FR" smtClean="0"/>
              <a:pPr/>
              <a:t>24</a:t>
            </a:fld>
            <a:endParaRPr lang="fr-FR"/>
          </a:p>
        </p:txBody>
      </p:sp>
      <p:sp>
        <p:nvSpPr>
          <p:cNvPr id="7" name="ZoneTexte 6"/>
          <p:cNvSpPr txBox="1"/>
          <p:nvPr/>
        </p:nvSpPr>
        <p:spPr>
          <a:xfrm>
            <a:off x="395536" y="1268760"/>
            <a:ext cx="4824536" cy="369332"/>
          </a:xfrm>
          <a:prstGeom prst="rect">
            <a:avLst/>
          </a:prstGeom>
          <a:noFill/>
        </p:spPr>
        <p:txBody>
          <a:bodyPr wrap="square" rtlCol="0">
            <a:spAutoFit/>
          </a:bodyPr>
          <a:lstStyle/>
          <a:p>
            <a:pPr marL="273050" indent="-273050" algn="just" eaLnBrk="0" hangingPunct="0">
              <a:buClr>
                <a:srgbClr val="0BD0D9"/>
              </a:buClr>
              <a:buNone/>
              <a:defRPr/>
            </a:pPr>
            <a:r>
              <a:rPr lang="fr-FR" dirty="0" smtClean="0">
                <a:solidFill>
                  <a:schemeClr val="tx2"/>
                </a:solidFill>
                <a:effectLst>
                  <a:outerShdw blurRad="38100" dist="38100" dir="2700000" algn="tl">
                    <a:srgbClr val="C0C0C0"/>
                  </a:outerShdw>
                </a:effectLst>
              </a:rPr>
              <a:t>4.L’entreprise est un système finalisé:</a:t>
            </a:r>
          </a:p>
        </p:txBody>
      </p:sp>
      <p:sp>
        <p:nvSpPr>
          <p:cNvPr id="9" name="Rectangle 2"/>
          <p:cNvSpPr>
            <a:spLocks noGrp="1"/>
          </p:cNvSpPr>
          <p:nvPr>
            <p:ph idx="1"/>
          </p:nvPr>
        </p:nvSpPr>
        <p:spPr>
          <a:xfrm>
            <a:off x="457200" y="1773238"/>
            <a:ext cx="8507288" cy="4551362"/>
          </a:xfrm>
        </p:spPr>
        <p:txBody>
          <a:bodyPr>
            <a:noAutofit/>
          </a:bodyPr>
          <a:lstStyle/>
          <a:p>
            <a:pPr algn="just">
              <a:lnSpc>
                <a:spcPct val="90000"/>
              </a:lnSpc>
              <a:buFont typeface="Wingdings 2" pitchFamily="18" charset="2"/>
              <a:buNone/>
              <a:defRPr/>
            </a:pPr>
            <a:r>
              <a:rPr lang="fr-FR" sz="2000" dirty="0" smtClean="0"/>
              <a:t> La finalité est la raison d’être de l’entreprise, elle se traduit par un certain nombre d’objectifs assignés aux différents services (ex: doubler la production dans cinq ans, augmenter annuellement les salaires de 5%,…). les finalités diffèrent selon le type d’entreprise (privée, publique, coopérative,…)</a:t>
            </a:r>
          </a:p>
          <a:p>
            <a:pPr algn="just">
              <a:lnSpc>
                <a:spcPct val="90000"/>
              </a:lnSpc>
              <a:buFont typeface="Wingdings 2" pitchFamily="18" charset="2"/>
              <a:buNone/>
              <a:defRPr/>
            </a:pPr>
            <a:endParaRPr lang="fr-FR" sz="2000" dirty="0" smtClean="0"/>
          </a:p>
          <a:p>
            <a:pPr>
              <a:lnSpc>
                <a:spcPct val="90000"/>
              </a:lnSpc>
              <a:buFont typeface="Wingdings 2" pitchFamily="18" charset="2"/>
              <a:buNone/>
              <a:defRPr/>
            </a:pPr>
            <a:r>
              <a:rPr lang="fr-FR" sz="2000" dirty="0" smtClean="0"/>
              <a:t>L’entreprise poursuit une double finalité:</a:t>
            </a:r>
          </a:p>
          <a:p>
            <a:pPr>
              <a:lnSpc>
                <a:spcPct val="90000"/>
              </a:lnSpc>
              <a:buFont typeface="Wingdings 2" pitchFamily="18" charset="2"/>
              <a:buNone/>
              <a:defRPr/>
            </a:pPr>
            <a:endParaRPr lang="fr-FR" sz="2000" dirty="0" smtClean="0"/>
          </a:p>
          <a:p>
            <a:pPr>
              <a:lnSpc>
                <a:spcPct val="90000"/>
              </a:lnSpc>
              <a:defRPr/>
            </a:pPr>
            <a:r>
              <a:rPr lang="fr-FR" sz="2000" dirty="0" smtClean="0"/>
              <a:t>Finalité à </a:t>
            </a:r>
            <a:r>
              <a:rPr lang="fr-FR" sz="2000" dirty="0" smtClean="0">
                <a:solidFill>
                  <a:srgbClr val="660033"/>
                </a:solidFill>
                <a:effectLst>
                  <a:outerShdw blurRad="38100" dist="38100" dir="2700000" algn="tl">
                    <a:srgbClr val="C0C0C0"/>
                  </a:outerShdw>
                </a:effectLst>
              </a:rPr>
              <a:t>caractère personnel</a:t>
            </a:r>
            <a:r>
              <a:rPr lang="fr-FR" sz="2000" dirty="0" smtClean="0"/>
              <a:t>: (prestige, pouvoir, profit et sécurité de l’entrepreneur et des dirigeants)</a:t>
            </a:r>
          </a:p>
          <a:p>
            <a:pPr>
              <a:lnSpc>
                <a:spcPct val="90000"/>
              </a:lnSpc>
              <a:defRPr/>
            </a:pPr>
            <a:endParaRPr lang="fr-FR" sz="2000" dirty="0" smtClean="0"/>
          </a:p>
          <a:p>
            <a:pPr>
              <a:lnSpc>
                <a:spcPct val="90000"/>
              </a:lnSpc>
              <a:defRPr/>
            </a:pPr>
            <a:r>
              <a:rPr lang="fr-FR" sz="2000" dirty="0" smtClean="0"/>
              <a:t>Finalité à </a:t>
            </a:r>
            <a:r>
              <a:rPr lang="fr-FR" sz="2000" dirty="0" smtClean="0">
                <a:solidFill>
                  <a:srgbClr val="660033"/>
                </a:solidFill>
                <a:effectLst>
                  <a:outerShdw blurRad="38100" dist="38100" dir="2700000" algn="tl">
                    <a:srgbClr val="C0C0C0"/>
                  </a:outerShdw>
                </a:effectLst>
              </a:rPr>
              <a:t>caractère institutionnel</a:t>
            </a:r>
            <a:r>
              <a:rPr lang="fr-FR" sz="2000" dirty="0" smtClean="0"/>
              <a:t>: </a:t>
            </a:r>
          </a:p>
          <a:p>
            <a:pPr lvl="1">
              <a:lnSpc>
                <a:spcPct val="90000"/>
              </a:lnSpc>
              <a:defRPr/>
            </a:pPr>
            <a:r>
              <a:rPr lang="fr-FR" sz="2000" dirty="0" smtClean="0"/>
              <a:t>Économique (développement de l’entreprise)</a:t>
            </a:r>
          </a:p>
          <a:p>
            <a:pPr lvl="1">
              <a:lnSpc>
                <a:spcPct val="90000"/>
              </a:lnSpc>
              <a:defRPr/>
            </a:pPr>
            <a:r>
              <a:rPr lang="fr-FR" sz="2000" dirty="0" smtClean="0"/>
              <a:t>Sociale (satisfaction du personnel)</a:t>
            </a:r>
          </a:p>
          <a:p>
            <a:pPr lvl="1">
              <a:lnSpc>
                <a:spcPct val="90000"/>
              </a:lnSpc>
              <a:defRPr/>
            </a:pPr>
            <a:r>
              <a:rPr lang="fr-FR" sz="2000" dirty="0" smtClean="0"/>
              <a:t>Sociétale (intégration de l’environnement,…)</a:t>
            </a:r>
          </a:p>
          <a:p>
            <a:pPr lvl="1">
              <a:lnSpc>
                <a:spcPct val="90000"/>
              </a:lnSpc>
              <a:defRPr/>
            </a:pPr>
            <a:endParaRPr lang="fr-FR" sz="2000" dirty="0" smtClean="0"/>
          </a:p>
          <a:p>
            <a:pPr lvl="1">
              <a:lnSpc>
                <a:spcPct val="90000"/>
              </a:lnSpc>
              <a:defRPr/>
            </a:pPr>
            <a:endParaRPr lang="fr-FR"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295520"/>
            <a:ext cx="8229600" cy="1709544"/>
          </a:xfrm>
        </p:spPr>
        <p:style>
          <a:lnRef idx="0">
            <a:schemeClr val="accent1"/>
          </a:lnRef>
          <a:fillRef idx="3">
            <a:schemeClr val="accent1"/>
          </a:fillRef>
          <a:effectRef idx="3">
            <a:schemeClr val="accent1"/>
          </a:effectRef>
          <a:fontRef idx="minor">
            <a:schemeClr val="lt1"/>
          </a:fontRef>
        </p:style>
        <p:txBody>
          <a:bodyPr>
            <a:normAutofit/>
          </a:bodyPr>
          <a:lstStyle/>
          <a:p>
            <a:pPr algn="ctr">
              <a:buNone/>
            </a:pPr>
            <a:endParaRPr lang="fr-FR"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buNone/>
            </a:pPr>
            <a:r>
              <a:rPr lang="fr-FR"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PARTIE II : Structures de l’entreprise </a:t>
            </a:r>
          </a:p>
          <a:p>
            <a:pPr algn="ctr">
              <a:buNone/>
            </a:pPr>
            <a:endParaRPr lang="fr-FR"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Espace réservé du numéro de diapositive 5"/>
          <p:cNvSpPr>
            <a:spLocks noGrp="1"/>
          </p:cNvSpPr>
          <p:nvPr>
            <p:ph type="sldNum" sz="quarter" idx="12"/>
          </p:nvPr>
        </p:nvSpPr>
        <p:spPr/>
        <p:txBody>
          <a:bodyPr/>
          <a:lstStyle/>
          <a:p>
            <a:fld id="{8C4E9437-3D9C-4090-ABDA-323C8CF9BF8D}" type="slidenum">
              <a:rPr lang="fr-FR" smtClean="0"/>
              <a:pPr/>
              <a:t>25</a:t>
            </a:fld>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7504" y="2812576"/>
            <a:ext cx="8892480" cy="3759696"/>
          </a:xfrm>
        </p:spPr>
        <p:txBody>
          <a:bodyPr>
            <a:normAutofit/>
          </a:bodyPr>
          <a:lstStyle/>
          <a:p>
            <a:pPr algn="just">
              <a:buFont typeface="Wingdings" pitchFamily="2" charset="2"/>
              <a:buChar char="Ø"/>
            </a:pPr>
            <a:r>
              <a:rPr lang="fr-FR" dirty="0" smtClean="0"/>
              <a:t> Selon </a:t>
            </a:r>
            <a:r>
              <a:rPr lang="fr-FR" b="1" dirty="0" err="1" smtClean="0"/>
              <a:t>Mintzberg</a:t>
            </a:r>
            <a:r>
              <a:rPr lang="fr-FR" dirty="0" smtClean="0"/>
              <a:t>, la structure générale de l’organisation est définie comme : « </a:t>
            </a:r>
            <a:r>
              <a:rPr lang="fr-FR" dirty="0" smtClean="0">
                <a:solidFill>
                  <a:srgbClr val="00B0F0"/>
                </a:solidFill>
              </a:rPr>
              <a:t>la somme totale des moyens employés pour diviser le travail entre tâches distinctes et pour ensuite assurer la coordination nécessaire entre ces tâches </a:t>
            </a:r>
            <a:r>
              <a:rPr lang="fr-FR" dirty="0" smtClean="0"/>
              <a:t>».</a:t>
            </a:r>
          </a:p>
          <a:p>
            <a:pPr algn="just">
              <a:buNone/>
            </a:pPr>
            <a:endParaRPr lang="fr-FR" dirty="0" smtClean="0"/>
          </a:p>
          <a:p>
            <a:pPr algn="just">
              <a:buNone/>
            </a:pPr>
            <a:endParaRPr lang="fr-FR" dirty="0"/>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26</a:t>
            </a:fld>
            <a:endParaRPr lang="fr-FR"/>
          </a:p>
        </p:txBody>
      </p:sp>
      <p:sp>
        <p:nvSpPr>
          <p:cNvPr id="7" name="1 Título"/>
          <p:cNvSpPr txBox="1">
            <a:spLocks/>
          </p:cNvSpPr>
          <p:nvPr/>
        </p:nvSpPr>
        <p:spPr>
          <a:xfrm>
            <a:off x="302840" y="2211134"/>
            <a:ext cx="8229600" cy="432048"/>
          </a:xfrm>
          <a:prstGeom prst="rect">
            <a:avLst/>
          </a:prstGeom>
        </p:spPr>
        <p:txBody>
          <a:bodyPr vert="horz" lIns="0" rIns="0" bIns="0" rtlCol="0" anchor="b">
            <a:noAutofit/>
          </a:bodyPr>
          <a:lstStyle/>
          <a:p>
            <a:pPr lvl="0">
              <a:spcBef>
                <a:spcPct val="0"/>
              </a:spcBef>
              <a:defRPr/>
            </a:pPr>
            <a:r>
              <a:rPr lang="es-ES" sz="2400" b="1" noProof="0" dirty="0" smtClean="0">
                <a:solidFill>
                  <a:srgbClr val="FF0000"/>
                </a:solidFill>
                <a:latin typeface="+mj-lt"/>
                <a:ea typeface="+mj-ea"/>
                <a:cs typeface="+mj-cs"/>
              </a:rPr>
              <a:t>1</a:t>
            </a:r>
            <a:r>
              <a:rPr kumimoji="0" lang="es-ES" sz="2400" b="1" i="0" u="none" strike="noStrike" kern="1200" cap="none" spc="0" normalizeH="0" baseline="0" noProof="0" dirty="0" smtClean="0">
                <a:ln>
                  <a:noFill/>
                </a:ln>
                <a:solidFill>
                  <a:srgbClr val="FF0000"/>
                </a:solidFill>
                <a:effectLst/>
                <a:uLnTx/>
                <a:uFillTx/>
                <a:latin typeface="+mj-lt"/>
                <a:ea typeface="+mj-ea"/>
                <a:cs typeface="+mj-cs"/>
              </a:rPr>
              <a:t>. </a:t>
            </a:r>
            <a:r>
              <a:rPr lang="es-ES" sz="2400" b="1" noProof="0" dirty="0" err="1" smtClean="0">
                <a:solidFill>
                  <a:srgbClr val="FF0000"/>
                </a:solidFill>
              </a:rPr>
              <a:t>Définition</a:t>
            </a:r>
            <a:r>
              <a:rPr lang="es-ES" sz="2400" b="1" noProof="0" dirty="0" smtClean="0">
                <a:solidFill>
                  <a:srgbClr val="FF0000"/>
                </a:solidFill>
              </a:rPr>
              <a:t> de la </a:t>
            </a:r>
            <a:r>
              <a:rPr lang="es-ES" sz="2400" b="1" noProof="0" dirty="0" err="1" smtClean="0">
                <a:solidFill>
                  <a:srgbClr val="FF0000"/>
                </a:solidFill>
              </a:rPr>
              <a:t>structure</a:t>
            </a:r>
            <a:r>
              <a:rPr lang="es-ES" sz="2400" b="1" noProof="0" dirty="0" smtClean="0">
                <a:solidFill>
                  <a:srgbClr val="FF0000"/>
                </a:solidFill>
              </a:rPr>
              <a:t> </a:t>
            </a:r>
            <a:r>
              <a:rPr lang="es-ES" sz="2400" b="1" noProof="0" dirty="0" err="1" smtClean="0">
                <a:solidFill>
                  <a:srgbClr val="FF0000"/>
                </a:solidFill>
              </a:rPr>
              <a:t>organisationnelle</a:t>
            </a:r>
            <a:endParaRPr kumimoji="0" lang="es-ES" sz="24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484784"/>
            <a:ext cx="8568952" cy="4839816"/>
          </a:xfrm>
        </p:spPr>
        <p:txBody>
          <a:bodyPr/>
          <a:lstStyle/>
          <a:p>
            <a:pPr algn="just">
              <a:buFont typeface="Wingdings" pitchFamily="2" charset="2"/>
              <a:buChar char="Ø"/>
            </a:pPr>
            <a:r>
              <a:rPr lang="fr-FR" dirty="0" smtClean="0"/>
              <a:t> De manière plus </a:t>
            </a:r>
            <a:r>
              <a:rPr lang="fr-FR" dirty="0" smtClean="0"/>
              <a:t>détaillée, </a:t>
            </a:r>
            <a:r>
              <a:rPr lang="fr-FR" dirty="0" smtClean="0"/>
              <a:t>la structure organisationnelle d’une entreprise est formée d’agents (</a:t>
            </a:r>
            <a:r>
              <a:rPr lang="fr-FR" dirty="0" smtClean="0">
                <a:solidFill>
                  <a:srgbClr val="FF0000"/>
                </a:solidFill>
              </a:rPr>
              <a:t>les salariés, les dirigeants</a:t>
            </a:r>
            <a:r>
              <a:rPr lang="fr-FR" dirty="0" smtClean="0"/>
              <a:t>) et de fonctions (</a:t>
            </a:r>
            <a:r>
              <a:rPr lang="fr-FR" dirty="0" smtClean="0">
                <a:solidFill>
                  <a:srgbClr val="FF0000"/>
                </a:solidFill>
              </a:rPr>
              <a:t>la production, la vente, le contrôle financiers,…</a:t>
            </a:r>
            <a:r>
              <a:rPr lang="fr-FR" dirty="0" smtClean="0"/>
              <a:t>) liés les uns aux autres par des relations qui traduisent une hiérarchie et qui permettent la coordination de l’activité, la diffusion des informations et les prises de décision.</a:t>
            </a:r>
          </a:p>
          <a:p>
            <a:pPr algn="just">
              <a:buNone/>
            </a:pPr>
            <a:endParaRPr lang="fr-FR" dirty="0"/>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27</a:t>
            </a:fld>
            <a:endParaRPr lang="fr-FR"/>
          </a:p>
        </p:txBody>
      </p:sp>
      <p:sp>
        <p:nvSpPr>
          <p:cNvPr id="5" name="1 Título"/>
          <p:cNvSpPr txBox="1">
            <a:spLocks/>
          </p:cNvSpPr>
          <p:nvPr/>
        </p:nvSpPr>
        <p:spPr>
          <a:xfrm>
            <a:off x="302840" y="836712"/>
            <a:ext cx="8229600" cy="432048"/>
          </a:xfrm>
          <a:prstGeom prst="rect">
            <a:avLst/>
          </a:prstGeom>
        </p:spPr>
        <p:txBody>
          <a:bodyPr vert="horz" lIns="0" rIns="0" bIns="0" rtlCol="0" anchor="b">
            <a:noAutofit/>
          </a:bodyPr>
          <a:lstStyle/>
          <a:p>
            <a:pPr lvl="0">
              <a:spcBef>
                <a:spcPct val="0"/>
              </a:spcBef>
              <a:defRPr/>
            </a:pPr>
            <a:r>
              <a:rPr lang="es-ES" sz="2400" b="1" noProof="0" dirty="0" smtClean="0">
                <a:solidFill>
                  <a:srgbClr val="FF0000"/>
                </a:solidFill>
                <a:latin typeface="+mj-lt"/>
                <a:ea typeface="+mj-ea"/>
                <a:cs typeface="+mj-cs"/>
              </a:rPr>
              <a:t>1</a:t>
            </a:r>
            <a:r>
              <a:rPr kumimoji="0" lang="es-ES" sz="2400" b="1" i="0" u="none" strike="noStrike" kern="1200" cap="none" spc="0" normalizeH="0" baseline="0" noProof="0" dirty="0" smtClean="0">
                <a:ln>
                  <a:noFill/>
                </a:ln>
                <a:solidFill>
                  <a:srgbClr val="FF0000"/>
                </a:solidFill>
                <a:effectLst/>
                <a:uLnTx/>
                <a:uFillTx/>
                <a:latin typeface="+mj-lt"/>
                <a:ea typeface="+mj-ea"/>
                <a:cs typeface="+mj-cs"/>
              </a:rPr>
              <a:t>. </a:t>
            </a:r>
            <a:r>
              <a:rPr lang="es-ES" sz="2400" b="1" noProof="0" dirty="0" err="1" smtClean="0">
                <a:solidFill>
                  <a:srgbClr val="FF0000"/>
                </a:solidFill>
              </a:rPr>
              <a:t>Définition</a:t>
            </a:r>
            <a:r>
              <a:rPr lang="es-ES" sz="2400" b="1" noProof="0" dirty="0" smtClean="0">
                <a:solidFill>
                  <a:srgbClr val="FF0000"/>
                </a:solidFill>
              </a:rPr>
              <a:t> de la </a:t>
            </a:r>
            <a:r>
              <a:rPr lang="es-ES" sz="2400" b="1" noProof="0" dirty="0" err="1" smtClean="0">
                <a:solidFill>
                  <a:srgbClr val="FF0000"/>
                </a:solidFill>
              </a:rPr>
              <a:t>structure</a:t>
            </a:r>
            <a:r>
              <a:rPr lang="es-ES" sz="2400" b="1" noProof="0" dirty="0" smtClean="0">
                <a:solidFill>
                  <a:srgbClr val="FF0000"/>
                </a:solidFill>
              </a:rPr>
              <a:t> </a:t>
            </a:r>
            <a:r>
              <a:rPr lang="es-ES" sz="2400" b="1" noProof="0" dirty="0" err="1" smtClean="0">
                <a:solidFill>
                  <a:srgbClr val="FF0000"/>
                </a:solidFill>
              </a:rPr>
              <a:t>organisationnelle</a:t>
            </a:r>
            <a:endParaRPr kumimoji="0" lang="es-ES" sz="24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908720"/>
            <a:ext cx="8712968" cy="864096"/>
          </a:xfrm>
        </p:spPr>
        <p:txBody>
          <a:bodyPr>
            <a:normAutofit fontScale="77500" lnSpcReduction="20000"/>
          </a:bodyPr>
          <a:lstStyle/>
          <a:p>
            <a:pPr algn="just">
              <a:buNone/>
            </a:pPr>
            <a:r>
              <a:rPr lang="fr-FR" smtClean="0"/>
              <a:t>   </a:t>
            </a:r>
            <a:r>
              <a:rPr lang="fr-FR" b="1" smtClean="0">
                <a:solidFill>
                  <a:srgbClr val="00B0F0"/>
                </a:solidFill>
              </a:rPr>
              <a:t>Mintzberg</a:t>
            </a:r>
            <a:r>
              <a:rPr lang="fr-FR" smtClean="0"/>
              <a:t> a établi un lien entre les fonctions et la structure de l’entreprise. Il estime que toute organisation est constituée de six éléments de base.</a:t>
            </a:r>
          </a:p>
          <a:p>
            <a:pPr algn="just">
              <a:buNone/>
            </a:pPr>
            <a:endParaRPr lang="fr-FR"/>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28</a:t>
            </a:fld>
            <a:endParaRPr lang="fr-FR"/>
          </a:p>
        </p:txBody>
      </p:sp>
      <p:sp>
        <p:nvSpPr>
          <p:cNvPr id="5" name="1 Título"/>
          <p:cNvSpPr txBox="1">
            <a:spLocks/>
          </p:cNvSpPr>
          <p:nvPr/>
        </p:nvSpPr>
        <p:spPr>
          <a:xfrm>
            <a:off x="806896" y="404664"/>
            <a:ext cx="8229600" cy="432048"/>
          </a:xfrm>
          <a:prstGeom prst="rect">
            <a:avLst/>
          </a:prstGeom>
        </p:spPr>
        <p:txBody>
          <a:bodyPr vert="horz" lIns="0" rIns="0" bIns="0" rtlCol="0" anchor="b">
            <a:noAutofit/>
          </a:bodyPr>
          <a:lstStyle/>
          <a:p>
            <a:pPr lvl="0">
              <a:spcBef>
                <a:spcPct val="0"/>
              </a:spcBef>
              <a:defRPr/>
            </a:pPr>
            <a:r>
              <a:rPr lang="es-ES" sz="2400" b="1" dirty="0" smtClean="0">
                <a:solidFill>
                  <a:srgbClr val="FF0000"/>
                </a:solidFill>
                <a:latin typeface="+mj-lt"/>
                <a:ea typeface="+mj-ea"/>
                <a:cs typeface="+mj-cs"/>
              </a:rPr>
              <a:t>2</a:t>
            </a:r>
            <a:r>
              <a:rPr kumimoji="0" lang="es-ES" sz="2400" b="1" i="0" u="none" strike="noStrike" kern="1200" cap="none" spc="0" normalizeH="0" baseline="0" noProof="0" dirty="0" smtClean="0">
                <a:ln>
                  <a:noFill/>
                </a:ln>
                <a:solidFill>
                  <a:srgbClr val="FF0000"/>
                </a:solidFill>
                <a:effectLst/>
                <a:uLnTx/>
                <a:uFillTx/>
                <a:latin typeface="+mj-lt"/>
                <a:ea typeface="+mj-ea"/>
                <a:cs typeface="+mj-cs"/>
              </a:rPr>
              <a:t>. Les </a:t>
            </a:r>
            <a:r>
              <a:rPr kumimoji="0" lang="es-ES" sz="2400" b="1" i="0" u="none" strike="noStrike" kern="1200" cap="none" spc="0" normalizeH="0" baseline="0" noProof="0" dirty="0" err="1" smtClean="0">
                <a:ln>
                  <a:noFill/>
                </a:ln>
                <a:solidFill>
                  <a:srgbClr val="FF0000"/>
                </a:solidFill>
                <a:effectLst/>
                <a:uLnTx/>
                <a:uFillTx/>
                <a:latin typeface="+mj-lt"/>
                <a:ea typeface="+mj-ea"/>
                <a:cs typeface="+mj-cs"/>
              </a:rPr>
              <a:t>caractéristiques</a:t>
            </a:r>
            <a:r>
              <a:rPr kumimoji="0" lang="es-ES" sz="2400" b="1" i="0" u="none" strike="noStrike" kern="1200" cap="none" spc="0" normalizeH="0" baseline="0" noProof="0" dirty="0" smtClean="0">
                <a:ln>
                  <a:noFill/>
                </a:ln>
                <a:solidFill>
                  <a:srgbClr val="FF0000"/>
                </a:solidFill>
                <a:effectLst/>
                <a:uLnTx/>
                <a:uFillTx/>
                <a:latin typeface="+mj-lt"/>
                <a:ea typeface="+mj-ea"/>
                <a:cs typeface="+mj-cs"/>
              </a:rPr>
              <a:t> de la </a:t>
            </a:r>
            <a:r>
              <a:rPr kumimoji="0" lang="es-ES" sz="2400" b="1" i="0" u="none" strike="noStrike" kern="1200" cap="none" spc="0" normalizeH="0" baseline="0" noProof="0" dirty="0" err="1" smtClean="0">
                <a:ln>
                  <a:noFill/>
                </a:ln>
                <a:solidFill>
                  <a:srgbClr val="FF0000"/>
                </a:solidFill>
                <a:effectLst/>
                <a:uLnTx/>
                <a:uFillTx/>
                <a:latin typeface="+mj-lt"/>
                <a:ea typeface="+mj-ea"/>
                <a:cs typeface="+mj-cs"/>
              </a:rPr>
              <a:t>structure</a:t>
            </a:r>
            <a:endParaRPr kumimoji="0" lang="es-ES" sz="2400" b="1" i="0" u="none" strike="noStrike" kern="1200" cap="none" spc="0" normalizeH="0" baseline="0" noProof="0" dirty="0">
              <a:ln>
                <a:noFill/>
              </a:ln>
              <a:solidFill>
                <a:srgbClr val="FF0000"/>
              </a:solidFill>
              <a:effectLst/>
              <a:uLnTx/>
              <a:uFillTx/>
              <a:latin typeface="+mj-lt"/>
              <a:ea typeface="+mj-ea"/>
              <a:cs typeface="+mj-cs"/>
            </a:endParaRPr>
          </a:p>
        </p:txBody>
      </p:sp>
      <p:pic>
        <p:nvPicPr>
          <p:cNvPr id="1026" name="Picture 2"/>
          <p:cNvPicPr>
            <a:picLocks noChangeAspect="1" noChangeArrowheads="1"/>
          </p:cNvPicPr>
          <p:nvPr/>
        </p:nvPicPr>
        <p:blipFill>
          <a:blip r:embed="rId2" cstate="print">
            <a:lum bright="-10000"/>
          </a:blip>
          <a:srcRect/>
          <a:stretch>
            <a:fillRect/>
          </a:stretch>
        </p:blipFill>
        <p:spPr bwMode="auto">
          <a:xfrm>
            <a:off x="179512" y="1556792"/>
            <a:ext cx="8784976" cy="504056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412776"/>
            <a:ext cx="8640960" cy="4911824"/>
          </a:xfrm>
        </p:spPr>
        <p:txBody>
          <a:bodyPr>
            <a:normAutofit/>
          </a:bodyPr>
          <a:lstStyle/>
          <a:p>
            <a:pPr algn="just">
              <a:buNone/>
            </a:pPr>
            <a:r>
              <a:rPr lang="fr-FR" smtClean="0">
                <a:solidFill>
                  <a:srgbClr val="FF0000"/>
                </a:solidFill>
              </a:rPr>
              <a:t>1)</a:t>
            </a:r>
            <a:r>
              <a:rPr lang="fr-FR" smtClean="0"/>
              <a:t>-</a:t>
            </a:r>
            <a:r>
              <a:rPr lang="fr-FR" smtClean="0">
                <a:solidFill>
                  <a:srgbClr val="00B0F0"/>
                </a:solidFill>
              </a:rPr>
              <a:t>Le centre opérationnel</a:t>
            </a:r>
            <a:r>
              <a:rPr lang="fr-FR" smtClean="0"/>
              <a:t> </a:t>
            </a:r>
            <a:r>
              <a:rPr lang="fr-FR" smtClean="0">
                <a:solidFill>
                  <a:srgbClr val="00B0F0"/>
                </a:solidFill>
              </a:rPr>
              <a:t>:</a:t>
            </a:r>
            <a:r>
              <a:rPr lang="fr-FR" smtClean="0"/>
              <a:t> il est constitué par les salariés de l’entreprise participant directement à la production.</a:t>
            </a:r>
          </a:p>
          <a:p>
            <a:pPr algn="just">
              <a:buNone/>
            </a:pPr>
            <a:r>
              <a:rPr lang="fr-FR" smtClean="0"/>
              <a:t> </a:t>
            </a:r>
          </a:p>
          <a:p>
            <a:pPr algn="just">
              <a:buNone/>
            </a:pPr>
            <a:r>
              <a:rPr lang="fr-FR" smtClean="0">
                <a:solidFill>
                  <a:srgbClr val="FF0000"/>
                </a:solidFill>
              </a:rPr>
              <a:t>2)</a:t>
            </a:r>
            <a:r>
              <a:rPr lang="fr-FR" smtClean="0"/>
              <a:t>-</a:t>
            </a:r>
            <a:r>
              <a:rPr lang="fr-FR" smtClean="0">
                <a:solidFill>
                  <a:srgbClr val="00B0F0"/>
                </a:solidFill>
              </a:rPr>
              <a:t>Le sommet stratégique</a:t>
            </a:r>
            <a:r>
              <a:rPr lang="fr-FR" smtClean="0"/>
              <a:t> </a:t>
            </a:r>
            <a:r>
              <a:rPr lang="fr-FR" smtClean="0">
                <a:solidFill>
                  <a:srgbClr val="00B0F0"/>
                </a:solidFill>
              </a:rPr>
              <a:t>:</a:t>
            </a:r>
            <a:r>
              <a:rPr lang="fr-FR" smtClean="0"/>
              <a:t> son rôle est de définir les grandes stratégies de l’entreprise et de s’assurer d’avoir les moyens pour les mettre en œuvre. </a:t>
            </a:r>
          </a:p>
          <a:p>
            <a:pPr algn="just">
              <a:buNone/>
            </a:pPr>
            <a:endParaRPr lang="fr-FR" smtClean="0"/>
          </a:p>
          <a:p>
            <a:pPr algn="just">
              <a:buNone/>
            </a:pPr>
            <a:r>
              <a:rPr lang="fr-FR" smtClean="0">
                <a:solidFill>
                  <a:srgbClr val="FF0000"/>
                </a:solidFill>
              </a:rPr>
              <a:t>3)</a:t>
            </a:r>
            <a:r>
              <a:rPr lang="fr-FR" smtClean="0"/>
              <a:t>-</a:t>
            </a:r>
            <a:r>
              <a:rPr lang="fr-FR" smtClean="0">
                <a:solidFill>
                  <a:srgbClr val="00B0F0"/>
                </a:solidFill>
              </a:rPr>
              <a:t>La ligne hiérarchique : </a:t>
            </a:r>
            <a:r>
              <a:rPr lang="fr-FR" smtClean="0"/>
              <a:t>elle  transmet  les  décisions  du  sommet stratégique et en assure la mise en œuvre. Elle sert aussi de support aux flux d'informations entre centre opérationnel et sommet stratégique.</a:t>
            </a:r>
          </a:p>
          <a:p>
            <a:pPr algn="just"/>
            <a:endParaRPr lang="fr-FR" smtClean="0"/>
          </a:p>
          <a:p>
            <a:pPr algn="just">
              <a:buNone/>
            </a:pPr>
            <a:endParaRPr lang="fr-FR"/>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29</a:t>
            </a:fld>
            <a:endParaRPr lang="fr-FR"/>
          </a:p>
        </p:txBody>
      </p:sp>
      <p:sp>
        <p:nvSpPr>
          <p:cNvPr id="5" name="1 Título"/>
          <p:cNvSpPr txBox="1">
            <a:spLocks/>
          </p:cNvSpPr>
          <p:nvPr/>
        </p:nvSpPr>
        <p:spPr>
          <a:xfrm>
            <a:off x="467544" y="620688"/>
            <a:ext cx="8229600" cy="432048"/>
          </a:xfrm>
          <a:prstGeom prst="rect">
            <a:avLst/>
          </a:prstGeom>
        </p:spPr>
        <p:txBody>
          <a:bodyPr vert="horz" lIns="0" rIns="0" bIns="0" rtlCol="0" anchor="b">
            <a:noAutofit/>
          </a:bodyPr>
          <a:lstStyle/>
          <a:p>
            <a:pPr lvl="0">
              <a:spcBef>
                <a:spcPct val="0"/>
              </a:spcBef>
              <a:defRPr/>
            </a:pPr>
            <a:r>
              <a:rPr lang="es-ES" sz="2400" b="1" smtClean="0">
                <a:solidFill>
                  <a:srgbClr val="FF0000"/>
                </a:solidFill>
                <a:latin typeface="+mj-lt"/>
                <a:ea typeface="+mj-ea"/>
                <a:cs typeface="+mj-cs"/>
              </a:rPr>
              <a:t>2</a:t>
            </a:r>
            <a:r>
              <a:rPr kumimoji="0" lang="es-ES" sz="2400" b="1" i="0" u="none" strike="noStrike" kern="1200" cap="none" spc="0" normalizeH="0" baseline="0" noProof="0" smtClean="0">
                <a:ln>
                  <a:noFill/>
                </a:ln>
                <a:solidFill>
                  <a:srgbClr val="FF0000"/>
                </a:solidFill>
                <a:effectLst/>
                <a:uLnTx/>
                <a:uFillTx/>
                <a:latin typeface="+mj-lt"/>
                <a:ea typeface="+mj-ea"/>
                <a:cs typeface="+mj-cs"/>
              </a:rPr>
              <a:t>. Les caractéristiques de la structure</a:t>
            </a:r>
            <a:endParaRPr kumimoji="0" lang="es-ES" sz="2400" b="1" i="0" u="none" strike="noStrike" kern="1200" cap="none" spc="0" normalizeH="0" baseline="0" noProof="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5363" name="Rectangle 3"/>
          <p:cNvSpPr>
            <a:spLocks noGrp="1"/>
          </p:cNvSpPr>
          <p:nvPr>
            <p:ph type="subTitle" idx="1"/>
          </p:nvPr>
        </p:nvSpPr>
        <p:spPr>
          <a:xfrm>
            <a:off x="457200" y="1700808"/>
            <a:ext cx="8472518" cy="4752528"/>
          </a:xfrm>
        </p:spPr>
        <p:txBody>
          <a:bodyPr>
            <a:normAutofit lnSpcReduction="10000"/>
          </a:bodyPr>
          <a:lstStyle/>
          <a:p>
            <a:pPr algn="ctr">
              <a:buNone/>
              <a:defRPr/>
            </a:pPr>
            <a:r>
              <a:rPr lang="fr-FR" sz="2800" b="1" u="sng" dirty="0" smtClean="0"/>
              <a:t>PARTIE I : L’entreprise et son environnement</a:t>
            </a:r>
            <a:endParaRPr lang="fr-FR" sz="2800" u="sng" dirty="0" smtClean="0"/>
          </a:p>
          <a:p>
            <a:pPr algn="l">
              <a:buNone/>
              <a:defRPr/>
            </a:pPr>
            <a:endParaRPr lang="fr-FR" sz="1600" dirty="0" smtClean="0"/>
          </a:p>
          <a:p>
            <a:pPr algn="l">
              <a:buNone/>
              <a:defRPr/>
            </a:pPr>
            <a:r>
              <a:rPr lang="fr-FR" sz="2400" b="1" dirty="0" smtClean="0"/>
              <a:t>Chapitre I : Approches et typologie de l’entreprise</a:t>
            </a:r>
          </a:p>
          <a:p>
            <a:pPr algn="l">
              <a:buNone/>
              <a:defRPr/>
            </a:pPr>
            <a:r>
              <a:rPr lang="fr-FR" sz="2400" b="1" dirty="0" smtClean="0"/>
              <a:t>I. Définition de l’entreprise dans la théorie économique</a:t>
            </a:r>
          </a:p>
          <a:p>
            <a:pPr algn="l">
              <a:buNone/>
              <a:defRPr/>
            </a:pPr>
            <a:r>
              <a:rPr lang="fr-FR" sz="2400" b="1" dirty="0" smtClean="0"/>
              <a:t>II. Les approches de l’entreprise</a:t>
            </a:r>
          </a:p>
          <a:p>
            <a:pPr algn="l">
              <a:buNone/>
              <a:defRPr/>
            </a:pPr>
            <a:endParaRPr lang="fr-FR" sz="2400" b="1" dirty="0" smtClean="0"/>
          </a:p>
          <a:p>
            <a:pPr algn="l">
              <a:defRPr/>
            </a:pPr>
            <a:r>
              <a:rPr lang="fr-FR" sz="2400" b="1" dirty="0" smtClean="0"/>
              <a:t>Chapitre II: Les caractéristiques du système- entreprise</a:t>
            </a:r>
          </a:p>
          <a:p>
            <a:pPr marL="514350" indent="-514350" algn="l">
              <a:buAutoNum type="romanUcPeriod"/>
              <a:defRPr/>
            </a:pPr>
            <a:r>
              <a:rPr lang="fr-FR" sz="2400" dirty="0" smtClean="0">
                <a:effectLst>
                  <a:outerShdw blurRad="38100" dist="38100" dir="2700000" algn="tl">
                    <a:srgbClr val="C0C0C0"/>
                  </a:outerShdw>
                </a:effectLst>
              </a:rPr>
              <a:t>L’entreprise est un système ouvert</a:t>
            </a:r>
          </a:p>
          <a:p>
            <a:pPr marL="514350" indent="-514350" algn="l">
              <a:buAutoNum type="romanUcPeriod"/>
              <a:defRPr/>
            </a:pPr>
            <a:r>
              <a:rPr lang="fr-FR" sz="2400" dirty="0" smtClean="0">
                <a:effectLst>
                  <a:outerShdw blurRad="38100" dist="38100" dir="2700000" algn="tl">
                    <a:srgbClr val="C0C0C0"/>
                  </a:outerShdw>
                </a:effectLst>
              </a:rPr>
              <a:t>L’entreprise est un système organisé</a:t>
            </a:r>
          </a:p>
          <a:p>
            <a:pPr marL="514350" indent="-514350" algn="l">
              <a:buAutoNum type="romanUcPeriod"/>
              <a:defRPr/>
            </a:pPr>
            <a:r>
              <a:rPr lang="fr-FR" sz="2400" dirty="0" smtClean="0">
                <a:effectLst>
                  <a:outerShdw blurRad="38100" dist="38100" dir="2700000" algn="tl">
                    <a:srgbClr val="C0C0C0"/>
                  </a:outerShdw>
                </a:effectLst>
              </a:rPr>
              <a:t>L’entreprise est un système dirigé</a:t>
            </a:r>
          </a:p>
          <a:p>
            <a:pPr marL="514350" indent="-514350" algn="l">
              <a:buFont typeface="Wingdings 2"/>
              <a:buAutoNum type="romanUcPeriod"/>
              <a:defRPr/>
            </a:pPr>
            <a:r>
              <a:rPr lang="fr-FR" sz="2400" dirty="0" smtClean="0">
                <a:effectLst>
                  <a:outerShdw blurRad="38100" dist="38100" dir="2700000" algn="tl">
                    <a:srgbClr val="C0C0C0"/>
                  </a:outerShdw>
                </a:effectLst>
              </a:rPr>
              <a:t>L’entreprise est un système finalisé</a:t>
            </a:r>
          </a:p>
          <a:p>
            <a:pPr marL="514350" indent="-514350" algn="l">
              <a:buAutoNum type="romanUcPeriod"/>
              <a:defRPr/>
            </a:pPr>
            <a:endParaRPr lang="fr-FR" sz="2400" dirty="0" smtClean="0">
              <a:effectLst>
                <a:outerShdw blurRad="38100" dist="38100" dir="2700000" algn="tl">
                  <a:srgbClr val="C0C0C0"/>
                </a:outerShdw>
              </a:effectLst>
            </a:endParaRPr>
          </a:p>
          <a:p>
            <a:pPr algn="l">
              <a:defRPr/>
            </a:pPr>
            <a:endParaRPr lang="fr-FR" sz="2400" b="1" dirty="0" smtClean="0"/>
          </a:p>
          <a:p>
            <a:pPr algn="l">
              <a:buNone/>
              <a:defRPr/>
            </a:pPr>
            <a:endParaRPr lang="fr-FR" sz="2400" dirty="0" smtClean="0"/>
          </a:p>
          <a:p>
            <a:pPr marL="514350" indent="-514350" algn="l">
              <a:buNone/>
            </a:pPr>
            <a:endParaRPr lang="fr-FR" sz="2400" dirty="0" smtClean="0"/>
          </a:p>
          <a:p>
            <a:pPr algn="l">
              <a:buNone/>
              <a:defRPr/>
            </a:pPr>
            <a:endParaRPr lang="fr-FR" sz="2400" b="1" dirty="0" smtClean="0"/>
          </a:p>
          <a:p>
            <a:pPr algn="l">
              <a:buNone/>
              <a:defRPr/>
            </a:pPr>
            <a:endParaRPr lang="fr-FR" sz="2400" b="1" dirty="0" smtClean="0"/>
          </a:p>
          <a:p>
            <a:pPr algn="l">
              <a:buFont typeface="Wingdings 2" pitchFamily="18" charset="2"/>
              <a:buNone/>
              <a:defRPr/>
            </a:pPr>
            <a:endParaRPr lang="fr-FR" sz="1400" dirty="0" smtClean="0"/>
          </a:p>
          <a:p>
            <a:pPr algn="l">
              <a:buFont typeface="Wingdings 2" pitchFamily="18" charset="2"/>
              <a:buNone/>
              <a:defRPr/>
            </a:pPr>
            <a:endParaRPr lang="fr-FR" sz="1800" dirty="0" smtClean="0"/>
          </a:p>
          <a:p>
            <a:pPr algn="l">
              <a:defRPr/>
            </a:pPr>
            <a:endParaRPr lang="fr-FR" sz="1800" dirty="0" smtClean="0"/>
          </a:p>
        </p:txBody>
      </p:sp>
      <p:sp>
        <p:nvSpPr>
          <p:cNvPr id="4" name="Espace réservé du numéro de diapositive 26"/>
          <p:cNvSpPr>
            <a:spLocks noGrp="1"/>
          </p:cNvSpPr>
          <p:nvPr>
            <p:ph type="sldNum" sz="quarter" idx="12"/>
          </p:nvPr>
        </p:nvSpPr>
        <p:spPr/>
        <p:txBody>
          <a:bodyPr/>
          <a:lstStyle/>
          <a:p>
            <a:pPr>
              <a:defRPr/>
            </a:pPr>
            <a:fld id="{987DAFDA-BC56-45C9-829F-10251FCDAE64}" type="slidenum">
              <a:rPr lang="fr-FR"/>
              <a:pPr>
                <a:defRPr/>
              </a:pPr>
              <a:t>3</a:t>
            </a:fld>
            <a:endParaRPr lang="fr-FR" dirty="0"/>
          </a:p>
        </p:txBody>
      </p:sp>
      <p:sp>
        <p:nvSpPr>
          <p:cNvPr id="5" name="ZoneTexte 4"/>
          <p:cNvSpPr txBox="1"/>
          <p:nvPr/>
        </p:nvSpPr>
        <p:spPr>
          <a:xfrm>
            <a:off x="1331640" y="692696"/>
            <a:ext cx="5760640" cy="646331"/>
          </a:xfrm>
          <a:prstGeom prst="rect">
            <a:avLst/>
          </a:prstGeom>
          <a:solidFill>
            <a:schemeClr val="bg2">
              <a:lumMod val="20000"/>
              <a:lumOff val="80000"/>
            </a:schemeClr>
          </a:solidFill>
        </p:spPr>
        <p:txBody>
          <a:bodyPr wrap="square" rtlCol="0">
            <a:spAutoFit/>
          </a:bodyPr>
          <a:lstStyle/>
          <a:p>
            <a:pPr algn="ctr"/>
            <a:r>
              <a:rPr lang="fr-FR" sz="3600" b="1" u="sng" dirty="0">
                <a:solidFill>
                  <a:srgbClr val="0070C0"/>
                </a:solidFill>
              </a:rPr>
              <a:t>PLAN </a:t>
            </a:r>
            <a:r>
              <a:rPr lang="fr-FR" sz="3600" b="1" u="sng" dirty="0" smtClean="0">
                <a:solidFill>
                  <a:srgbClr val="0070C0"/>
                </a:solidFill>
              </a:rPr>
              <a:t>SOMMAIRE</a:t>
            </a:r>
            <a:endParaRPr lang="fr-FR" sz="3600" b="1" u="sng" dirty="0">
              <a:solidFill>
                <a:srgbClr val="0070C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268760"/>
            <a:ext cx="8640960" cy="5055840"/>
          </a:xfrm>
        </p:spPr>
        <p:txBody>
          <a:bodyPr>
            <a:normAutofit fontScale="92500" lnSpcReduction="10000"/>
          </a:bodyPr>
          <a:lstStyle/>
          <a:p>
            <a:pPr algn="just">
              <a:buNone/>
            </a:pPr>
            <a:r>
              <a:rPr lang="fr-FR" smtClean="0">
                <a:solidFill>
                  <a:srgbClr val="FF0000"/>
                </a:solidFill>
              </a:rPr>
              <a:t>4)</a:t>
            </a:r>
            <a:r>
              <a:rPr lang="fr-FR" smtClean="0"/>
              <a:t>-</a:t>
            </a:r>
            <a:r>
              <a:rPr lang="fr-FR" smtClean="0">
                <a:solidFill>
                  <a:srgbClr val="00B0F0"/>
                </a:solidFill>
              </a:rPr>
              <a:t>La technostructure : </a:t>
            </a:r>
            <a:r>
              <a:rPr lang="fr-FR" smtClean="0"/>
              <a:t>elle  est  chargée  d'élaborer  et  de  suivre  les programmes d'investissements. Elle vise à standardiser les procédures en vue de rendre le travail plus efficace.</a:t>
            </a:r>
          </a:p>
          <a:p>
            <a:pPr algn="just">
              <a:buNone/>
            </a:pPr>
            <a:r>
              <a:rPr lang="fr-FR" smtClean="0"/>
              <a:t> </a:t>
            </a:r>
          </a:p>
          <a:p>
            <a:pPr algn="just">
              <a:buNone/>
            </a:pPr>
            <a:r>
              <a:rPr lang="fr-FR" smtClean="0">
                <a:solidFill>
                  <a:srgbClr val="FF0000"/>
                </a:solidFill>
              </a:rPr>
              <a:t>5)</a:t>
            </a:r>
            <a:r>
              <a:rPr lang="fr-FR" smtClean="0"/>
              <a:t>-</a:t>
            </a:r>
            <a:r>
              <a:rPr lang="fr-FR" smtClean="0">
                <a:solidFill>
                  <a:srgbClr val="00B0F0"/>
                </a:solidFill>
              </a:rPr>
              <a:t>Les fonctions de support logistique : </a:t>
            </a:r>
            <a:r>
              <a:rPr lang="fr-FR" smtClean="0"/>
              <a:t>ce sont des services fortement spécialisés qui complètent et favorisent la structure, mais qui ne sont pas liés directement à la production de biens ou de services. Sont concernés entre autres, </a:t>
            </a:r>
            <a:r>
              <a:rPr lang="fr-FR" smtClean="0">
                <a:solidFill>
                  <a:srgbClr val="C00000"/>
                </a:solidFill>
              </a:rPr>
              <a:t>les services de communication, de conseil juridique, la gestion du parc automobile.</a:t>
            </a:r>
          </a:p>
          <a:p>
            <a:pPr algn="just">
              <a:buNone/>
            </a:pPr>
            <a:r>
              <a:rPr lang="fr-FR" smtClean="0"/>
              <a:t> </a:t>
            </a:r>
          </a:p>
          <a:p>
            <a:pPr algn="just">
              <a:buNone/>
            </a:pPr>
            <a:r>
              <a:rPr lang="fr-FR" smtClean="0">
                <a:solidFill>
                  <a:srgbClr val="FF0000"/>
                </a:solidFill>
              </a:rPr>
              <a:t>6)</a:t>
            </a:r>
            <a:r>
              <a:rPr lang="fr-FR" smtClean="0"/>
              <a:t>-</a:t>
            </a:r>
            <a:r>
              <a:rPr lang="fr-FR" smtClean="0">
                <a:solidFill>
                  <a:srgbClr val="00B0F0"/>
                </a:solidFill>
              </a:rPr>
              <a:t>L’idiologie : </a:t>
            </a:r>
            <a:r>
              <a:rPr lang="fr-FR" smtClean="0"/>
              <a:t>une forte culture qui intègre les valeurs de l’entreprise et la distingue des autres.</a:t>
            </a:r>
          </a:p>
          <a:p>
            <a:pPr algn="just">
              <a:buNone/>
            </a:pPr>
            <a:endParaRPr lang="fr-FR"/>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30</a:t>
            </a:fld>
            <a:endParaRPr lang="fr-FR"/>
          </a:p>
        </p:txBody>
      </p:sp>
      <p:sp>
        <p:nvSpPr>
          <p:cNvPr id="5" name="1 Título"/>
          <p:cNvSpPr txBox="1">
            <a:spLocks/>
          </p:cNvSpPr>
          <p:nvPr/>
        </p:nvSpPr>
        <p:spPr>
          <a:xfrm>
            <a:off x="467544" y="620688"/>
            <a:ext cx="8229600" cy="432048"/>
          </a:xfrm>
          <a:prstGeom prst="rect">
            <a:avLst/>
          </a:prstGeom>
        </p:spPr>
        <p:txBody>
          <a:bodyPr vert="horz" lIns="0" rIns="0" bIns="0" rtlCol="0" anchor="b">
            <a:noAutofit/>
          </a:bodyPr>
          <a:lstStyle/>
          <a:p>
            <a:pPr lvl="0">
              <a:spcBef>
                <a:spcPct val="0"/>
              </a:spcBef>
              <a:defRPr/>
            </a:pPr>
            <a:r>
              <a:rPr lang="es-ES" sz="2400" b="1" smtClean="0">
                <a:solidFill>
                  <a:srgbClr val="FF0000"/>
                </a:solidFill>
                <a:latin typeface="+mj-lt"/>
                <a:ea typeface="+mj-ea"/>
                <a:cs typeface="+mj-cs"/>
              </a:rPr>
              <a:t>2</a:t>
            </a:r>
            <a:r>
              <a:rPr kumimoji="0" lang="es-ES" sz="2400" b="1" i="0" u="none" strike="noStrike" kern="1200" cap="none" spc="0" normalizeH="0" baseline="0" noProof="0" smtClean="0">
                <a:ln>
                  <a:noFill/>
                </a:ln>
                <a:solidFill>
                  <a:srgbClr val="FF0000"/>
                </a:solidFill>
                <a:effectLst/>
                <a:uLnTx/>
                <a:uFillTx/>
                <a:latin typeface="+mj-lt"/>
                <a:ea typeface="+mj-ea"/>
                <a:cs typeface="+mj-cs"/>
              </a:rPr>
              <a:t>. Les caractéristiques de la structure</a:t>
            </a:r>
            <a:endParaRPr kumimoji="0" lang="es-ES" sz="2400" b="1" i="0" u="none" strike="noStrike" kern="1200" cap="none" spc="0" normalizeH="0" baseline="0" noProof="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268760"/>
            <a:ext cx="8712968" cy="5055840"/>
          </a:xfrm>
        </p:spPr>
        <p:txBody>
          <a:bodyPr/>
          <a:lstStyle/>
          <a:p>
            <a:pPr algn="just">
              <a:buNone/>
            </a:pPr>
            <a:r>
              <a:rPr lang="fr-FR" b="1" u="sng" smtClean="0"/>
              <a:t>La structure hiérarchique</a:t>
            </a:r>
            <a:endParaRPr lang="fr-FR" smtClean="0"/>
          </a:p>
          <a:p>
            <a:pPr algn="just">
              <a:buNone/>
            </a:pPr>
            <a:r>
              <a:rPr lang="fr-FR" smtClean="0"/>
              <a:t>   La structure hiérarchique renvoie à un processus de décision de type « </a:t>
            </a:r>
            <a:r>
              <a:rPr lang="fr-FR" smtClean="0">
                <a:solidFill>
                  <a:srgbClr val="C00000"/>
                </a:solidFill>
              </a:rPr>
              <a:t>top, down</a:t>
            </a:r>
            <a:r>
              <a:rPr lang="fr-FR" smtClean="0"/>
              <a:t> » : le dirigeant concentre les pouvoirs (</a:t>
            </a:r>
            <a:r>
              <a:rPr lang="fr-FR" smtClean="0">
                <a:solidFill>
                  <a:srgbClr val="0070C0"/>
                </a:solidFill>
              </a:rPr>
              <a:t>top</a:t>
            </a:r>
            <a:r>
              <a:rPr lang="fr-FR" smtClean="0"/>
              <a:t>), tandis que les autres membres de l’organisation se répartissent le travail d’exécution (</a:t>
            </a:r>
            <a:r>
              <a:rPr lang="fr-FR" smtClean="0">
                <a:solidFill>
                  <a:srgbClr val="0070C0"/>
                </a:solidFill>
              </a:rPr>
              <a:t>down</a:t>
            </a:r>
            <a:r>
              <a:rPr lang="fr-FR" smtClean="0"/>
              <a:t>) selon le principe d’unité de commandement décrit par </a:t>
            </a:r>
            <a:r>
              <a:rPr lang="fr-FR" b="1" smtClean="0"/>
              <a:t>Fayol</a:t>
            </a:r>
            <a:r>
              <a:rPr lang="fr-FR" smtClean="0"/>
              <a:t>. Chaque personne de l’organisation est ainsi subordonnée à un seul supérieur hiérarchique. Cette structure est particulièrement adaptée lorsque l’entreprise emploie peu de salariés qui peuvent alors être en lien direct avec le dirigeant. La structure hiérarchique est courante dans </a:t>
            </a:r>
            <a:r>
              <a:rPr lang="fr-FR" smtClean="0">
                <a:solidFill>
                  <a:srgbClr val="00B0F0"/>
                </a:solidFill>
              </a:rPr>
              <a:t>les</a:t>
            </a:r>
            <a:r>
              <a:rPr lang="fr-FR" smtClean="0"/>
              <a:t> </a:t>
            </a:r>
            <a:r>
              <a:rPr lang="fr-FR" smtClean="0">
                <a:solidFill>
                  <a:srgbClr val="00B0F0"/>
                </a:solidFill>
              </a:rPr>
              <a:t>petites entreprises</a:t>
            </a:r>
            <a:r>
              <a:rPr lang="fr-FR" smtClean="0"/>
              <a:t>.</a:t>
            </a:r>
          </a:p>
          <a:p>
            <a:pPr algn="just">
              <a:buNone/>
            </a:pPr>
            <a:endParaRPr lang="fr-FR"/>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31</a:t>
            </a:fld>
            <a:endParaRPr lang="fr-FR"/>
          </a:p>
        </p:txBody>
      </p:sp>
      <p:sp>
        <p:nvSpPr>
          <p:cNvPr id="5" name="1 Título"/>
          <p:cNvSpPr txBox="1">
            <a:spLocks/>
          </p:cNvSpPr>
          <p:nvPr/>
        </p:nvSpPr>
        <p:spPr>
          <a:xfrm>
            <a:off x="467544" y="620688"/>
            <a:ext cx="8229600" cy="432048"/>
          </a:xfrm>
          <a:prstGeom prst="rect">
            <a:avLst/>
          </a:prstGeom>
        </p:spPr>
        <p:txBody>
          <a:bodyPr vert="horz" lIns="0" rIns="0" bIns="0" rtlCol="0" anchor="b">
            <a:noAutofit/>
          </a:bodyPr>
          <a:lstStyle/>
          <a:p>
            <a:pPr lvl="0">
              <a:spcBef>
                <a:spcPct val="0"/>
              </a:spcBef>
              <a:defRPr/>
            </a:pPr>
            <a:r>
              <a:rPr lang="es-ES" sz="2400" b="1" noProof="0" smtClean="0">
                <a:solidFill>
                  <a:srgbClr val="FF0000"/>
                </a:solidFill>
                <a:latin typeface="+mj-lt"/>
                <a:ea typeface="+mj-ea"/>
                <a:cs typeface="+mj-cs"/>
              </a:rPr>
              <a:t>3</a:t>
            </a:r>
            <a:r>
              <a:rPr kumimoji="0" lang="es-ES" sz="2400" b="1" i="0" u="none" strike="noStrike" kern="1200" cap="none" spc="0" normalizeH="0" baseline="0" noProof="0" smtClean="0">
                <a:ln>
                  <a:noFill/>
                </a:ln>
                <a:solidFill>
                  <a:srgbClr val="FF0000"/>
                </a:solidFill>
                <a:effectLst/>
                <a:uLnTx/>
                <a:uFillTx/>
                <a:latin typeface="+mj-lt"/>
                <a:ea typeface="+mj-ea"/>
                <a:cs typeface="+mj-cs"/>
              </a:rPr>
              <a:t>. La</a:t>
            </a:r>
            <a:r>
              <a:rPr kumimoji="0" lang="es-ES" sz="2400" b="1" i="0" u="none" strike="noStrike" kern="1200" cap="none" spc="0" normalizeH="0" noProof="0" smtClean="0">
                <a:ln>
                  <a:noFill/>
                </a:ln>
                <a:solidFill>
                  <a:srgbClr val="FF0000"/>
                </a:solidFill>
                <a:effectLst/>
                <a:uLnTx/>
                <a:uFillTx/>
                <a:latin typeface="+mj-lt"/>
                <a:ea typeface="+mj-ea"/>
                <a:cs typeface="+mj-cs"/>
              </a:rPr>
              <a:t> typologie des structures d’entreprises</a:t>
            </a:r>
            <a:endParaRPr kumimoji="0" lang="es-ES" sz="2400" b="1" i="0" u="none" strike="noStrike" kern="1200" cap="none" spc="0" normalizeH="0" baseline="0" noProof="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8C4E9437-3D9C-4090-ABDA-323C8CF9BF8D}" type="slidenum">
              <a:rPr lang="fr-FR" smtClean="0"/>
              <a:pPr/>
              <a:t>32</a:t>
            </a:fld>
            <a:endParaRPr lang="fr-FR"/>
          </a:p>
        </p:txBody>
      </p:sp>
      <p:sp>
        <p:nvSpPr>
          <p:cNvPr id="5" name="1 Título"/>
          <p:cNvSpPr txBox="1">
            <a:spLocks/>
          </p:cNvSpPr>
          <p:nvPr/>
        </p:nvSpPr>
        <p:spPr>
          <a:xfrm>
            <a:off x="467544" y="620688"/>
            <a:ext cx="8229600" cy="432048"/>
          </a:xfrm>
          <a:prstGeom prst="rect">
            <a:avLst/>
          </a:prstGeom>
        </p:spPr>
        <p:txBody>
          <a:bodyPr vert="horz" lIns="0" rIns="0" bIns="0" rtlCol="0" anchor="b">
            <a:noAutofit/>
          </a:bodyPr>
          <a:lstStyle/>
          <a:p>
            <a:pPr lvl="0">
              <a:spcBef>
                <a:spcPct val="0"/>
              </a:spcBef>
              <a:defRPr/>
            </a:pPr>
            <a:r>
              <a:rPr lang="es-ES" sz="2400" b="1" noProof="0" smtClean="0">
                <a:solidFill>
                  <a:srgbClr val="FF0000"/>
                </a:solidFill>
                <a:latin typeface="+mj-lt"/>
                <a:ea typeface="+mj-ea"/>
                <a:cs typeface="+mj-cs"/>
              </a:rPr>
              <a:t>3</a:t>
            </a:r>
            <a:r>
              <a:rPr kumimoji="0" lang="es-ES" sz="2400" b="1" i="0" u="none" strike="noStrike" kern="1200" cap="none" spc="0" normalizeH="0" baseline="0" noProof="0" smtClean="0">
                <a:ln>
                  <a:noFill/>
                </a:ln>
                <a:solidFill>
                  <a:srgbClr val="FF0000"/>
                </a:solidFill>
                <a:effectLst/>
                <a:uLnTx/>
                <a:uFillTx/>
                <a:latin typeface="+mj-lt"/>
                <a:ea typeface="+mj-ea"/>
                <a:cs typeface="+mj-cs"/>
              </a:rPr>
              <a:t>. La</a:t>
            </a:r>
            <a:r>
              <a:rPr kumimoji="0" lang="es-ES" sz="2400" b="1" i="0" u="none" strike="noStrike" kern="1200" cap="none" spc="0" normalizeH="0" noProof="0" smtClean="0">
                <a:ln>
                  <a:noFill/>
                </a:ln>
                <a:solidFill>
                  <a:srgbClr val="FF0000"/>
                </a:solidFill>
                <a:effectLst/>
                <a:uLnTx/>
                <a:uFillTx/>
                <a:latin typeface="+mj-lt"/>
                <a:ea typeface="+mj-ea"/>
                <a:cs typeface="+mj-cs"/>
              </a:rPr>
              <a:t> typologie des structures d’entreprises</a:t>
            </a:r>
            <a:endParaRPr kumimoji="0" lang="es-ES" sz="2400" b="1" i="0" u="none" strike="noStrike" kern="1200" cap="none" spc="0" normalizeH="0" baseline="0" noProof="0">
              <a:ln>
                <a:noFill/>
              </a:ln>
              <a:solidFill>
                <a:srgbClr val="FF0000"/>
              </a:solidFill>
              <a:effectLst/>
              <a:uLnTx/>
              <a:uFillTx/>
              <a:latin typeface="+mj-lt"/>
              <a:ea typeface="+mj-ea"/>
              <a:cs typeface="+mj-cs"/>
            </a:endParaRPr>
          </a:p>
        </p:txBody>
      </p:sp>
      <p:pic>
        <p:nvPicPr>
          <p:cNvPr id="2050" name="Picture 2"/>
          <p:cNvPicPr>
            <a:picLocks noGrp="1" noChangeAspect="1" noChangeArrowheads="1"/>
          </p:cNvPicPr>
          <p:nvPr>
            <p:ph idx="1"/>
          </p:nvPr>
        </p:nvPicPr>
        <p:blipFill>
          <a:blip r:embed="rId2" cstate="print">
            <a:lum bright="-10000"/>
          </a:blip>
          <a:srcRect/>
          <a:stretch>
            <a:fillRect/>
          </a:stretch>
        </p:blipFill>
        <p:spPr bwMode="auto">
          <a:xfrm>
            <a:off x="323528" y="1268760"/>
            <a:ext cx="8424935" cy="518457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196752"/>
            <a:ext cx="8892480" cy="5400600"/>
          </a:xfrm>
        </p:spPr>
        <p:txBody>
          <a:bodyPr>
            <a:normAutofit fontScale="92500" lnSpcReduction="20000"/>
          </a:bodyPr>
          <a:lstStyle/>
          <a:p>
            <a:pPr algn="just"/>
            <a:endParaRPr lang="fr-FR" smtClean="0"/>
          </a:p>
          <a:p>
            <a:pPr algn="just">
              <a:buNone/>
            </a:pPr>
            <a:r>
              <a:rPr lang="fr-FR" b="1" u="sng" smtClean="0">
                <a:solidFill>
                  <a:srgbClr val="0070C0"/>
                </a:solidFill>
              </a:rPr>
              <a:t>Les avantages : </a:t>
            </a:r>
            <a:endParaRPr lang="fr-FR" smtClean="0">
              <a:solidFill>
                <a:srgbClr val="0070C0"/>
              </a:solidFill>
            </a:endParaRPr>
          </a:p>
          <a:p>
            <a:pPr algn="just"/>
            <a:r>
              <a:rPr lang="fr-FR" smtClean="0"/>
              <a:t>La répartition du travail entre les différents membres de l’organisation est très simple.</a:t>
            </a:r>
          </a:p>
          <a:p>
            <a:pPr lvl="0" algn="just"/>
            <a:r>
              <a:rPr lang="fr-FR" smtClean="0"/>
              <a:t>Les conflits entre les membres sont faciles à résoudre dans la mesure où chacun n’a qu’un supérieur hiérarchique qui peut faire preuve d’autorité si besoin.</a:t>
            </a:r>
          </a:p>
          <a:p>
            <a:pPr lvl="0" algn="just">
              <a:buNone/>
            </a:pPr>
            <a:endParaRPr lang="fr-FR" smtClean="0">
              <a:solidFill>
                <a:srgbClr val="0070C0"/>
              </a:solidFill>
            </a:endParaRPr>
          </a:p>
          <a:p>
            <a:pPr algn="just">
              <a:buNone/>
            </a:pPr>
            <a:r>
              <a:rPr lang="fr-FR" b="1" u="sng" smtClean="0">
                <a:solidFill>
                  <a:srgbClr val="0070C0"/>
                </a:solidFill>
              </a:rPr>
              <a:t>Les inconvénients :</a:t>
            </a:r>
            <a:endParaRPr lang="fr-FR" smtClean="0">
              <a:solidFill>
                <a:srgbClr val="0070C0"/>
              </a:solidFill>
            </a:endParaRPr>
          </a:p>
          <a:p>
            <a:pPr lvl="0" algn="just"/>
            <a:r>
              <a:rPr lang="fr-FR" smtClean="0"/>
              <a:t>Le dirigeant risque de concentrer tous les pouvoirs et ainsi de démotiver ses subordonnés directs.</a:t>
            </a:r>
          </a:p>
          <a:p>
            <a:pPr lvl="0" algn="just"/>
            <a:r>
              <a:rPr lang="fr-FR" smtClean="0"/>
              <a:t>Chacun cherche à suivre les règles sans aucune prise d’initiative.</a:t>
            </a:r>
          </a:p>
          <a:p>
            <a:pPr lvl="0" algn="just"/>
            <a:r>
              <a:rPr lang="fr-FR" smtClean="0"/>
              <a:t>La coordination entre les lignes hiérarchiques est difficile, car les informations et les prises de décisions doivent passer par le commandement unique.</a:t>
            </a:r>
          </a:p>
          <a:p>
            <a:pPr algn="just">
              <a:buNone/>
            </a:pPr>
            <a:endParaRPr lang="fr-FR"/>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33</a:t>
            </a:fld>
            <a:endParaRPr lang="fr-FR"/>
          </a:p>
        </p:txBody>
      </p:sp>
      <p:sp>
        <p:nvSpPr>
          <p:cNvPr id="5" name="1 Título"/>
          <p:cNvSpPr txBox="1">
            <a:spLocks/>
          </p:cNvSpPr>
          <p:nvPr/>
        </p:nvSpPr>
        <p:spPr>
          <a:xfrm>
            <a:off x="467544" y="620688"/>
            <a:ext cx="8229600" cy="432048"/>
          </a:xfrm>
          <a:prstGeom prst="rect">
            <a:avLst/>
          </a:prstGeom>
        </p:spPr>
        <p:txBody>
          <a:bodyPr vert="horz" lIns="0" rIns="0" bIns="0" rtlCol="0" anchor="b">
            <a:noAutofit/>
          </a:bodyPr>
          <a:lstStyle/>
          <a:p>
            <a:pPr lvl="0">
              <a:spcBef>
                <a:spcPct val="0"/>
              </a:spcBef>
              <a:defRPr/>
            </a:pPr>
            <a:r>
              <a:rPr lang="es-ES" sz="2400" b="1" noProof="0" smtClean="0">
                <a:solidFill>
                  <a:srgbClr val="FF0000"/>
                </a:solidFill>
                <a:latin typeface="+mj-lt"/>
                <a:ea typeface="+mj-ea"/>
                <a:cs typeface="+mj-cs"/>
              </a:rPr>
              <a:t>3</a:t>
            </a:r>
            <a:r>
              <a:rPr kumimoji="0" lang="es-ES" sz="2400" b="1" i="0" u="none" strike="noStrike" kern="1200" cap="none" spc="0" normalizeH="0" baseline="0" noProof="0" smtClean="0">
                <a:ln>
                  <a:noFill/>
                </a:ln>
                <a:solidFill>
                  <a:srgbClr val="FF0000"/>
                </a:solidFill>
                <a:effectLst/>
                <a:uLnTx/>
                <a:uFillTx/>
                <a:latin typeface="+mj-lt"/>
                <a:ea typeface="+mj-ea"/>
                <a:cs typeface="+mj-cs"/>
              </a:rPr>
              <a:t>. La</a:t>
            </a:r>
            <a:r>
              <a:rPr kumimoji="0" lang="es-ES" sz="2400" b="1" i="0" u="none" strike="noStrike" kern="1200" cap="none" spc="0" normalizeH="0" noProof="0" smtClean="0">
                <a:ln>
                  <a:noFill/>
                </a:ln>
                <a:solidFill>
                  <a:srgbClr val="FF0000"/>
                </a:solidFill>
                <a:effectLst/>
                <a:uLnTx/>
                <a:uFillTx/>
                <a:latin typeface="+mj-lt"/>
                <a:ea typeface="+mj-ea"/>
                <a:cs typeface="+mj-cs"/>
              </a:rPr>
              <a:t> typologie des structures d’entreprises</a:t>
            </a:r>
            <a:endParaRPr kumimoji="0" lang="es-ES" sz="2400" b="1" i="0" u="none" strike="noStrike" kern="1200" cap="none" spc="0" normalizeH="0" baseline="0" noProof="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196752"/>
            <a:ext cx="8712968" cy="5127848"/>
          </a:xfrm>
        </p:spPr>
        <p:txBody>
          <a:bodyPr/>
          <a:lstStyle/>
          <a:p>
            <a:pPr algn="just">
              <a:buNone/>
            </a:pPr>
            <a:r>
              <a:rPr lang="fr-FR" b="1" u="sng" smtClean="0"/>
              <a:t>La structure fonctionnelle</a:t>
            </a:r>
            <a:endParaRPr lang="fr-FR" smtClean="0"/>
          </a:p>
          <a:p>
            <a:pPr algn="just">
              <a:buNone/>
            </a:pPr>
            <a:r>
              <a:rPr lang="fr-FR" smtClean="0"/>
              <a:t>   Préconisée par </a:t>
            </a:r>
            <a:r>
              <a:rPr lang="fr-FR" b="1" smtClean="0"/>
              <a:t>Taylor</a:t>
            </a:r>
            <a:r>
              <a:rPr lang="fr-FR" smtClean="0"/>
              <a:t>, la structure fonctionnelle est construite à partir du critère de découpage par fonctions de l’entreprise (</a:t>
            </a:r>
            <a:r>
              <a:rPr lang="fr-FR" smtClean="0">
                <a:solidFill>
                  <a:srgbClr val="0070C0"/>
                </a:solidFill>
              </a:rPr>
              <a:t>production, marketing, administration, …</a:t>
            </a:r>
            <a:r>
              <a:rPr lang="fr-FR" smtClean="0"/>
              <a:t>). Cependant, </a:t>
            </a:r>
            <a:r>
              <a:rPr lang="fr-FR" smtClean="0">
                <a:solidFill>
                  <a:srgbClr val="C00000"/>
                </a:solidFill>
              </a:rPr>
              <a:t>le principe d’unité de commandement ne régie pas cette structure </a:t>
            </a:r>
            <a:r>
              <a:rPr lang="fr-FR" smtClean="0"/>
              <a:t>et une personne peut être la subordonnée de deux autres personnes appartenant à des fonctions différentes.  </a:t>
            </a:r>
          </a:p>
          <a:p>
            <a:pPr algn="just">
              <a:buNone/>
            </a:pPr>
            <a:endParaRPr lang="fr-FR"/>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34</a:t>
            </a:fld>
            <a:endParaRPr lang="fr-FR"/>
          </a:p>
        </p:txBody>
      </p:sp>
      <p:sp>
        <p:nvSpPr>
          <p:cNvPr id="5" name="1 Título"/>
          <p:cNvSpPr txBox="1">
            <a:spLocks/>
          </p:cNvSpPr>
          <p:nvPr/>
        </p:nvSpPr>
        <p:spPr>
          <a:xfrm>
            <a:off x="467544" y="620688"/>
            <a:ext cx="8229600" cy="432048"/>
          </a:xfrm>
          <a:prstGeom prst="rect">
            <a:avLst/>
          </a:prstGeom>
        </p:spPr>
        <p:txBody>
          <a:bodyPr vert="horz" lIns="0" rIns="0" bIns="0" rtlCol="0" anchor="b">
            <a:noAutofit/>
          </a:bodyPr>
          <a:lstStyle/>
          <a:p>
            <a:pPr lvl="0">
              <a:spcBef>
                <a:spcPct val="0"/>
              </a:spcBef>
              <a:defRPr/>
            </a:pPr>
            <a:r>
              <a:rPr lang="es-ES" sz="2400" b="1" noProof="0" smtClean="0">
                <a:solidFill>
                  <a:srgbClr val="FF0000"/>
                </a:solidFill>
                <a:latin typeface="+mj-lt"/>
                <a:ea typeface="+mj-ea"/>
                <a:cs typeface="+mj-cs"/>
              </a:rPr>
              <a:t>3</a:t>
            </a:r>
            <a:r>
              <a:rPr kumimoji="0" lang="es-ES" sz="2400" b="1" i="0" u="none" strike="noStrike" kern="1200" cap="none" spc="0" normalizeH="0" baseline="0" noProof="0" smtClean="0">
                <a:ln>
                  <a:noFill/>
                </a:ln>
                <a:solidFill>
                  <a:srgbClr val="FF0000"/>
                </a:solidFill>
                <a:effectLst/>
                <a:uLnTx/>
                <a:uFillTx/>
                <a:latin typeface="+mj-lt"/>
                <a:ea typeface="+mj-ea"/>
                <a:cs typeface="+mj-cs"/>
              </a:rPr>
              <a:t>. La</a:t>
            </a:r>
            <a:r>
              <a:rPr kumimoji="0" lang="es-ES" sz="2400" b="1" i="0" u="none" strike="noStrike" kern="1200" cap="none" spc="0" normalizeH="0" noProof="0" smtClean="0">
                <a:ln>
                  <a:noFill/>
                </a:ln>
                <a:solidFill>
                  <a:srgbClr val="FF0000"/>
                </a:solidFill>
                <a:effectLst/>
                <a:uLnTx/>
                <a:uFillTx/>
                <a:latin typeface="+mj-lt"/>
                <a:ea typeface="+mj-ea"/>
                <a:cs typeface="+mj-cs"/>
              </a:rPr>
              <a:t> typologie des structures d’entreprises</a:t>
            </a:r>
            <a:endParaRPr kumimoji="0" lang="es-ES" sz="2400" b="1" i="0" u="none" strike="noStrike" kern="1200" cap="none" spc="0" normalizeH="0" baseline="0" noProof="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8C4E9437-3D9C-4090-ABDA-323C8CF9BF8D}" type="slidenum">
              <a:rPr lang="fr-FR" smtClean="0"/>
              <a:pPr/>
              <a:t>35</a:t>
            </a:fld>
            <a:endParaRPr lang="fr-FR"/>
          </a:p>
        </p:txBody>
      </p:sp>
      <p:sp>
        <p:nvSpPr>
          <p:cNvPr id="5" name="1 Título"/>
          <p:cNvSpPr txBox="1">
            <a:spLocks/>
          </p:cNvSpPr>
          <p:nvPr/>
        </p:nvSpPr>
        <p:spPr>
          <a:xfrm>
            <a:off x="467544" y="620688"/>
            <a:ext cx="8229600" cy="432048"/>
          </a:xfrm>
          <a:prstGeom prst="rect">
            <a:avLst/>
          </a:prstGeom>
        </p:spPr>
        <p:txBody>
          <a:bodyPr vert="horz" lIns="0" rIns="0" bIns="0" rtlCol="0" anchor="b">
            <a:noAutofit/>
          </a:bodyPr>
          <a:lstStyle/>
          <a:p>
            <a:pPr lvl="0">
              <a:spcBef>
                <a:spcPct val="0"/>
              </a:spcBef>
              <a:defRPr/>
            </a:pPr>
            <a:r>
              <a:rPr lang="es-ES" sz="2400" b="1" noProof="0" smtClean="0">
                <a:solidFill>
                  <a:srgbClr val="FF0000"/>
                </a:solidFill>
                <a:latin typeface="+mj-lt"/>
                <a:ea typeface="+mj-ea"/>
                <a:cs typeface="+mj-cs"/>
              </a:rPr>
              <a:t>3</a:t>
            </a:r>
            <a:r>
              <a:rPr kumimoji="0" lang="es-ES" sz="2400" b="1" i="0" u="none" strike="noStrike" kern="1200" cap="none" spc="0" normalizeH="0" baseline="0" noProof="0" smtClean="0">
                <a:ln>
                  <a:noFill/>
                </a:ln>
                <a:solidFill>
                  <a:srgbClr val="FF0000"/>
                </a:solidFill>
                <a:effectLst/>
                <a:uLnTx/>
                <a:uFillTx/>
                <a:latin typeface="+mj-lt"/>
                <a:ea typeface="+mj-ea"/>
                <a:cs typeface="+mj-cs"/>
              </a:rPr>
              <a:t>. La</a:t>
            </a:r>
            <a:r>
              <a:rPr kumimoji="0" lang="es-ES" sz="2400" b="1" i="0" u="none" strike="noStrike" kern="1200" cap="none" spc="0" normalizeH="0" noProof="0" smtClean="0">
                <a:ln>
                  <a:noFill/>
                </a:ln>
                <a:solidFill>
                  <a:srgbClr val="FF0000"/>
                </a:solidFill>
                <a:effectLst/>
                <a:uLnTx/>
                <a:uFillTx/>
                <a:latin typeface="+mj-lt"/>
                <a:ea typeface="+mj-ea"/>
                <a:cs typeface="+mj-cs"/>
              </a:rPr>
              <a:t> typologie des structures d’entreprises</a:t>
            </a:r>
            <a:endParaRPr kumimoji="0" lang="es-ES" sz="2400" b="1" i="0" u="none" strike="noStrike" kern="1200" cap="none" spc="0" normalizeH="0" baseline="0" noProof="0">
              <a:ln>
                <a:noFill/>
              </a:ln>
              <a:solidFill>
                <a:srgbClr val="FF0000"/>
              </a:solidFill>
              <a:effectLst/>
              <a:uLnTx/>
              <a:uFillTx/>
              <a:latin typeface="+mj-lt"/>
              <a:ea typeface="+mj-ea"/>
              <a:cs typeface="+mj-cs"/>
            </a:endParaRPr>
          </a:p>
        </p:txBody>
      </p:sp>
      <p:pic>
        <p:nvPicPr>
          <p:cNvPr id="3074" name="Picture 2"/>
          <p:cNvPicPr>
            <a:picLocks noGrp="1" noChangeAspect="1" noChangeArrowheads="1"/>
          </p:cNvPicPr>
          <p:nvPr>
            <p:ph idx="1"/>
          </p:nvPr>
        </p:nvPicPr>
        <p:blipFill>
          <a:blip r:embed="rId2" cstate="print">
            <a:lum bright="-10000"/>
          </a:blip>
          <a:srcRect/>
          <a:stretch>
            <a:fillRect/>
          </a:stretch>
        </p:blipFill>
        <p:spPr bwMode="auto">
          <a:xfrm>
            <a:off x="467544" y="1484784"/>
            <a:ext cx="8136904" cy="4896543"/>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1196752"/>
            <a:ext cx="8424936" cy="5127848"/>
          </a:xfrm>
        </p:spPr>
        <p:txBody>
          <a:bodyPr>
            <a:normAutofit fontScale="92500" lnSpcReduction="10000"/>
          </a:bodyPr>
          <a:lstStyle/>
          <a:p>
            <a:pPr algn="just">
              <a:buNone/>
            </a:pPr>
            <a:r>
              <a:rPr lang="fr-FR" b="1" u="sng" dirty="0" smtClean="0">
                <a:solidFill>
                  <a:srgbClr val="0070C0"/>
                </a:solidFill>
              </a:rPr>
              <a:t>Les avantages :</a:t>
            </a:r>
            <a:endParaRPr lang="fr-FR" dirty="0" smtClean="0">
              <a:solidFill>
                <a:srgbClr val="0070C0"/>
              </a:solidFill>
            </a:endParaRPr>
          </a:p>
          <a:p>
            <a:pPr lvl="0" algn="just"/>
            <a:r>
              <a:rPr lang="fr-FR" dirty="0" smtClean="0"/>
              <a:t>La structure de décision est organisée par spécialités, ce qui favorise l’adaptation de l’entreprise, notamment à son environnement.</a:t>
            </a:r>
          </a:p>
          <a:p>
            <a:pPr lvl="0" algn="just"/>
            <a:r>
              <a:rPr lang="fr-FR" dirty="0" smtClean="0"/>
              <a:t>La spécialisation accroît la compétence ce qui favorise la rentabilité.</a:t>
            </a:r>
          </a:p>
          <a:p>
            <a:pPr lvl="0" algn="just">
              <a:buNone/>
            </a:pPr>
            <a:endParaRPr lang="fr-FR" dirty="0" smtClean="0"/>
          </a:p>
          <a:p>
            <a:pPr algn="just">
              <a:buNone/>
            </a:pPr>
            <a:r>
              <a:rPr lang="fr-FR" b="1" u="sng" dirty="0" smtClean="0">
                <a:solidFill>
                  <a:srgbClr val="0070C0"/>
                </a:solidFill>
              </a:rPr>
              <a:t>Les inconvénients :</a:t>
            </a:r>
            <a:endParaRPr lang="fr-FR" dirty="0" smtClean="0">
              <a:solidFill>
                <a:srgbClr val="0070C0"/>
              </a:solidFill>
            </a:endParaRPr>
          </a:p>
          <a:p>
            <a:pPr lvl="0" algn="just"/>
            <a:r>
              <a:rPr lang="fr-FR" dirty="0" smtClean="0"/>
              <a:t>Une personne ou un service dépend potentiellement de deux supérieurs hiérarchiques. Le risque est de multiplier des directives sans cohérence.</a:t>
            </a:r>
          </a:p>
          <a:p>
            <a:pPr lvl="0" algn="just"/>
            <a:r>
              <a:rPr lang="fr-FR" dirty="0" smtClean="0"/>
              <a:t>Des conflits entre sources de commandement peuvent apparaître du fait de la pluralité de ces commandements</a:t>
            </a:r>
          </a:p>
          <a:p>
            <a:pPr algn="just">
              <a:buNone/>
            </a:pPr>
            <a:endParaRPr lang="fr-FR" dirty="0"/>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36</a:t>
            </a:fld>
            <a:endParaRPr lang="fr-FR"/>
          </a:p>
        </p:txBody>
      </p:sp>
      <p:sp>
        <p:nvSpPr>
          <p:cNvPr id="5" name="1 Título"/>
          <p:cNvSpPr txBox="1">
            <a:spLocks/>
          </p:cNvSpPr>
          <p:nvPr/>
        </p:nvSpPr>
        <p:spPr>
          <a:xfrm>
            <a:off x="467544" y="620688"/>
            <a:ext cx="8229600" cy="432048"/>
          </a:xfrm>
          <a:prstGeom prst="rect">
            <a:avLst/>
          </a:prstGeom>
        </p:spPr>
        <p:txBody>
          <a:bodyPr vert="horz" lIns="0" rIns="0" bIns="0" rtlCol="0" anchor="b">
            <a:noAutofit/>
          </a:bodyPr>
          <a:lstStyle/>
          <a:p>
            <a:pPr lvl="0">
              <a:spcBef>
                <a:spcPct val="0"/>
              </a:spcBef>
              <a:defRPr/>
            </a:pPr>
            <a:r>
              <a:rPr lang="es-ES" sz="2400" b="1" noProof="0" smtClean="0">
                <a:solidFill>
                  <a:srgbClr val="FF0000"/>
                </a:solidFill>
                <a:latin typeface="+mj-lt"/>
                <a:ea typeface="+mj-ea"/>
                <a:cs typeface="+mj-cs"/>
              </a:rPr>
              <a:t>3</a:t>
            </a:r>
            <a:r>
              <a:rPr kumimoji="0" lang="es-ES" sz="2400" b="1" i="0" u="none" strike="noStrike" kern="1200" cap="none" spc="0" normalizeH="0" baseline="0" noProof="0" smtClean="0">
                <a:ln>
                  <a:noFill/>
                </a:ln>
                <a:solidFill>
                  <a:srgbClr val="FF0000"/>
                </a:solidFill>
                <a:effectLst/>
                <a:uLnTx/>
                <a:uFillTx/>
                <a:latin typeface="+mj-lt"/>
                <a:ea typeface="+mj-ea"/>
                <a:cs typeface="+mj-cs"/>
              </a:rPr>
              <a:t>. La</a:t>
            </a:r>
            <a:r>
              <a:rPr kumimoji="0" lang="es-ES" sz="2400" b="1" i="0" u="none" strike="noStrike" kern="1200" cap="none" spc="0" normalizeH="0" noProof="0" smtClean="0">
                <a:ln>
                  <a:noFill/>
                </a:ln>
                <a:solidFill>
                  <a:srgbClr val="FF0000"/>
                </a:solidFill>
                <a:effectLst/>
                <a:uLnTx/>
                <a:uFillTx/>
                <a:latin typeface="+mj-lt"/>
                <a:ea typeface="+mj-ea"/>
                <a:cs typeface="+mj-cs"/>
              </a:rPr>
              <a:t> typologie des structures d’entreprises</a:t>
            </a:r>
            <a:endParaRPr kumimoji="0" lang="es-ES" sz="2400" b="1" i="0" u="none" strike="noStrike" kern="1200" cap="none" spc="0" normalizeH="0" baseline="0" noProof="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412776"/>
            <a:ext cx="8229600" cy="5040560"/>
          </a:xfrm>
        </p:spPr>
        <p:txBody>
          <a:bodyPr>
            <a:normAutofit fontScale="92500" lnSpcReduction="20000"/>
          </a:bodyPr>
          <a:lstStyle/>
          <a:p>
            <a:pPr algn="just">
              <a:buNone/>
            </a:pPr>
            <a:r>
              <a:rPr lang="fr-FR" b="1" u="sng" dirty="0" smtClean="0"/>
              <a:t>La structure </a:t>
            </a:r>
            <a:r>
              <a:rPr lang="fr-FR" b="1" u="sng" dirty="0" err="1" smtClean="0"/>
              <a:t>hiérarchico</a:t>
            </a:r>
            <a:r>
              <a:rPr lang="fr-FR" b="1" u="sng" dirty="0" smtClean="0"/>
              <a:t>-fonctionnelle</a:t>
            </a:r>
          </a:p>
          <a:p>
            <a:pPr algn="just">
              <a:buNone/>
            </a:pPr>
            <a:endParaRPr lang="fr-FR" dirty="0" smtClean="0"/>
          </a:p>
          <a:p>
            <a:pPr algn="just">
              <a:buNone/>
            </a:pPr>
            <a:r>
              <a:rPr lang="fr-FR" dirty="0" smtClean="0"/>
              <a:t>Egalement appelée «</a:t>
            </a:r>
            <a:r>
              <a:rPr lang="fr-FR" dirty="0" smtClean="0">
                <a:solidFill>
                  <a:srgbClr val="0070C0"/>
                </a:solidFill>
              </a:rPr>
              <a:t>Staff and line</a:t>
            </a:r>
            <a:r>
              <a:rPr lang="fr-FR" dirty="0" smtClean="0"/>
              <a:t>», cette structure est une variante de la structure hiérarchique. Quand la taille augmente, le dirigeant doit être accompagné d’un état-major qui l’aide à prendre les décisions et à conseiller chaque entité.</a:t>
            </a:r>
          </a:p>
          <a:p>
            <a:pPr algn="just">
              <a:buNone/>
            </a:pPr>
            <a:endParaRPr lang="fr-FR" dirty="0" smtClean="0"/>
          </a:p>
          <a:p>
            <a:pPr algn="just">
              <a:buNone/>
            </a:pPr>
            <a:r>
              <a:rPr lang="fr-FR" dirty="0" smtClean="0"/>
              <a:t>   Deux modes de liaisons coexistent alors dans cette structure :</a:t>
            </a:r>
          </a:p>
          <a:p>
            <a:pPr algn="just"/>
            <a:r>
              <a:rPr lang="fr-FR" dirty="0" smtClean="0"/>
              <a:t>   </a:t>
            </a:r>
            <a:r>
              <a:rPr lang="fr-FR" dirty="0" smtClean="0">
                <a:solidFill>
                  <a:srgbClr val="0070C0"/>
                </a:solidFill>
              </a:rPr>
              <a:t>La ligne hiérarchique </a:t>
            </a:r>
            <a:r>
              <a:rPr lang="fr-FR" dirty="0" smtClean="0"/>
              <a:t>(</a:t>
            </a:r>
            <a:r>
              <a:rPr lang="fr-FR" dirty="0" smtClean="0">
                <a:solidFill>
                  <a:srgbClr val="FF0000"/>
                </a:solidFill>
              </a:rPr>
              <a:t>line</a:t>
            </a:r>
            <a:r>
              <a:rPr lang="fr-FR" dirty="0" smtClean="0"/>
              <a:t>), les décideurs donnent ainsi des ordres aux subordonnés ;</a:t>
            </a:r>
          </a:p>
          <a:p>
            <a:pPr algn="just"/>
            <a:r>
              <a:rPr lang="fr-FR" dirty="0" smtClean="0"/>
              <a:t>    </a:t>
            </a:r>
            <a:r>
              <a:rPr lang="fr-FR" dirty="0" smtClean="0">
                <a:solidFill>
                  <a:srgbClr val="0070C0"/>
                </a:solidFill>
              </a:rPr>
              <a:t>La partie fonctionnelle </a:t>
            </a:r>
            <a:r>
              <a:rPr lang="fr-FR" dirty="0" smtClean="0"/>
              <a:t>(</a:t>
            </a:r>
            <a:r>
              <a:rPr lang="fr-FR" dirty="0" smtClean="0">
                <a:solidFill>
                  <a:srgbClr val="FF0000"/>
                </a:solidFill>
              </a:rPr>
              <a:t>staff</a:t>
            </a:r>
            <a:r>
              <a:rPr lang="fr-FR" dirty="0" smtClean="0"/>
              <a:t>) détient un rôle de conseil et/ou de support pour la direction.</a:t>
            </a:r>
          </a:p>
          <a:p>
            <a:pPr algn="just">
              <a:buNone/>
            </a:pPr>
            <a:endParaRPr lang="fr-FR" dirty="0"/>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37</a:t>
            </a:fld>
            <a:endParaRPr lang="fr-FR"/>
          </a:p>
        </p:txBody>
      </p:sp>
      <p:sp>
        <p:nvSpPr>
          <p:cNvPr id="5" name="1 Título"/>
          <p:cNvSpPr txBox="1">
            <a:spLocks/>
          </p:cNvSpPr>
          <p:nvPr/>
        </p:nvSpPr>
        <p:spPr>
          <a:xfrm>
            <a:off x="467544" y="620688"/>
            <a:ext cx="8229600" cy="432048"/>
          </a:xfrm>
          <a:prstGeom prst="rect">
            <a:avLst/>
          </a:prstGeom>
        </p:spPr>
        <p:txBody>
          <a:bodyPr vert="horz" lIns="0" rIns="0" bIns="0" rtlCol="0" anchor="b">
            <a:noAutofit/>
          </a:bodyPr>
          <a:lstStyle/>
          <a:p>
            <a:pPr lvl="0">
              <a:spcBef>
                <a:spcPct val="0"/>
              </a:spcBef>
              <a:defRPr/>
            </a:pPr>
            <a:r>
              <a:rPr lang="es-ES" sz="2400" b="1" noProof="0" dirty="0" smtClean="0">
                <a:solidFill>
                  <a:srgbClr val="FF0000"/>
                </a:solidFill>
                <a:latin typeface="+mj-lt"/>
                <a:ea typeface="+mj-ea"/>
                <a:cs typeface="+mj-cs"/>
              </a:rPr>
              <a:t>3</a:t>
            </a:r>
            <a:r>
              <a:rPr kumimoji="0" lang="es-ES" sz="2400" b="1" i="0" u="none" strike="noStrike" kern="1200" cap="none" spc="0" normalizeH="0" baseline="0" noProof="0" dirty="0" smtClean="0">
                <a:ln>
                  <a:noFill/>
                </a:ln>
                <a:solidFill>
                  <a:srgbClr val="FF0000"/>
                </a:solidFill>
                <a:effectLst/>
                <a:uLnTx/>
                <a:uFillTx/>
                <a:latin typeface="+mj-lt"/>
                <a:ea typeface="+mj-ea"/>
                <a:cs typeface="+mj-cs"/>
              </a:rPr>
              <a:t>. La</a:t>
            </a:r>
            <a:r>
              <a:rPr kumimoji="0" lang="es-ES" sz="2400" b="1" i="0" u="none" strike="noStrike" kern="1200" cap="none" spc="0" normalizeH="0" noProof="0" dirty="0" smtClean="0">
                <a:ln>
                  <a:noFill/>
                </a:ln>
                <a:solidFill>
                  <a:srgbClr val="FF0000"/>
                </a:solidFill>
                <a:effectLst/>
                <a:uLnTx/>
                <a:uFillTx/>
                <a:latin typeface="+mj-lt"/>
                <a:ea typeface="+mj-ea"/>
                <a:cs typeface="+mj-cs"/>
              </a:rPr>
              <a:t> </a:t>
            </a:r>
            <a:r>
              <a:rPr kumimoji="0" lang="es-ES" sz="2400" b="1" i="0" u="none" strike="noStrike" kern="1200" cap="none" spc="0" normalizeH="0" noProof="0" dirty="0" err="1" smtClean="0">
                <a:ln>
                  <a:noFill/>
                </a:ln>
                <a:solidFill>
                  <a:srgbClr val="FF0000"/>
                </a:solidFill>
                <a:effectLst/>
                <a:uLnTx/>
                <a:uFillTx/>
                <a:latin typeface="+mj-lt"/>
                <a:ea typeface="+mj-ea"/>
                <a:cs typeface="+mj-cs"/>
              </a:rPr>
              <a:t>typologie</a:t>
            </a:r>
            <a:r>
              <a:rPr kumimoji="0" lang="es-ES" sz="2400" b="1" i="0" u="none" strike="noStrike" kern="1200" cap="none" spc="0" normalizeH="0" noProof="0" dirty="0" smtClean="0">
                <a:ln>
                  <a:noFill/>
                </a:ln>
                <a:solidFill>
                  <a:srgbClr val="FF0000"/>
                </a:solidFill>
                <a:effectLst/>
                <a:uLnTx/>
                <a:uFillTx/>
                <a:latin typeface="+mj-lt"/>
                <a:ea typeface="+mj-ea"/>
                <a:cs typeface="+mj-cs"/>
              </a:rPr>
              <a:t> des </a:t>
            </a:r>
            <a:r>
              <a:rPr kumimoji="0" lang="es-ES" sz="2400" b="1" i="0" u="none" strike="noStrike" kern="1200" cap="none" spc="0" normalizeH="0" noProof="0" dirty="0" err="1" smtClean="0">
                <a:ln>
                  <a:noFill/>
                </a:ln>
                <a:solidFill>
                  <a:srgbClr val="FF0000"/>
                </a:solidFill>
                <a:effectLst/>
                <a:uLnTx/>
                <a:uFillTx/>
                <a:latin typeface="+mj-lt"/>
                <a:ea typeface="+mj-ea"/>
                <a:cs typeface="+mj-cs"/>
              </a:rPr>
              <a:t>structures</a:t>
            </a:r>
            <a:r>
              <a:rPr kumimoji="0" lang="es-ES" sz="2400" b="1" i="0" u="none" strike="noStrike" kern="1200" cap="none" spc="0" normalizeH="0" noProof="0" dirty="0" smtClean="0">
                <a:ln>
                  <a:noFill/>
                </a:ln>
                <a:solidFill>
                  <a:srgbClr val="FF0000"/>
                </a:solidFill>
                <a:effectLst/>
                <a:uLnTx/>
                <a:uFillTx/>
                <a:latin typeface="+mj-lt"/>
                <a:ea typeface="+mj-ea"/>
                <a:cs typeface="+mj-cs"/>
              </a:rPr>
              <a:t> </a:t>
            </a:r>
            <a:r>
              <a:rPr kumimoji="0" lang="es-ES" sz="2400" b="1" i="0" u="none" strike="noStrike" kern="1200" cap="none" spc="0" normalizeH="0" noProof="0" dirty="0" err="1" smtClean="0">
                <a:ln>
                  <a:noFill/>
                </a:ln>
                <a:solidFill>
                  <a:srgbClr val="FF0000"/>
                </a:solidFill>
                <a:effectLst/>
                <a:uLnTx/>
                <a:uFillTx/>
                <a:latin typeface="+mj-lt"/>
                <a:ea typeface="+mj-ea"/>
                <a:cs typeface="+mj-cs"/>
              </a:rPr>
              <a:t>d’entreprises</a:t>
            </a:r>
            <a:endParaRPr kumimoji="0" lang="es-ES" sz="24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340768"/>
            <a:ext cx="8229600" cy="5127848"/>
          </a:xfrm>
        </p:spPr>
        <p:txBody>
          <a:bodyPr/>
          <a:lstStyle/>
          <a:p>
            <a:pPr algn="just">
              <a:buFont typeface="Wingdings" pitchFamily="2" charset="2"/>
              <a:buChar char="Ø"/>
            </a:pPr>
            <a:r>
              <a:rPr lang="fr-FR" smtClean="0"/>
              <a:t> L’entreprise conserve ainsi l’unité de commandement, mais la structure prend appui sur les organes spécialisés qui aident à la prise de décision.</a:t>
            </a:r>
          </a:p>
          <a:p>
            <a:pPr algn="just">
              <a:buNone/>
            </a:pPr>
            <a:endParaRPr lang="fr-FR" smtClean="0"/>
          </a:p>
          <a:p>
            <a:pPr algn="just">
              <a:buFont typeface="Wingdings" pitchFamily="2" charset="2"/>
              <a:buChar char="Ø"/>
            </a:pPr>
            <a:r>
              <a:rPr lang="fr-FR" smtClean="0"/>
              <a:t>Cette structure est très développée en Europe pour les organisations de </a:t>
            </a:r>
            <a:r>
              <a:rPr lang="fr-FR" smtClean="0">
                <a:solidFill>
                  <a:srgbClr val="00B0F0"/>
                </a:solidFill>
              </a:rPr>
              <a:t>taille moyenne</a:t>
            </a:r>
            <a:r>
              <a:rPr lang="fr-FR" smtClean="0"/>
              <a:t> : la direction peut rester en lien direct avec les différentes fonctions, tout en s’appuyant sur les compétences spécifiques nécessaires au développement de l’entreprise.</a:t>
            </a:r>
          </a:p>
          <a:p>
            <a:pPr algn="just">
              <a:buNone/>
            </a:pPr>
            <a:endParaRPr lang="fr-FR"/>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38</a:t>
            </a:fld>
            <a:endParaRPr lang="fr-FR"/>
          </a:p>
        </p:txBody>
      </p:sp>
      <p:sp>
        <p:nvSpPr>
          <p:cNvPr id="5" name="1 Título"/>
          <p:cNvSpPr txBox="1">
            <a:spLocks/>
          </p:cNvSpPr>
          <p:nvPr/>
        </p:nvSpPr>
        <p:spPr>
          <a:xfrm>
            <a:off x="467544" y="620688"/>
            <a:ext cx="8229600" cy="432048"/>
          </a:xfrm>
          <a:prstGeom prst="rect">
            <a:avLst/>
          </a:prstGeom>
        </p:spPr>
        <p:txBody>
          <a:bodyPr vert="horz" lIns="0" rIns="0" bIns="0" rtlCol="0" anchor="b">
            <a:noAutofit/>
          </a:bodyPr>
          <a:lstStyle/>
          <a:p>
            <a:pPr lvl="0">
              <a:spcBef>
                <a:spcPct val="0"/>
              </a:spcBef>
              <a:defRPr/>
            </a:pPr>
            <a:r>
              <a:rPr lang="es-ES" sz="2400" b="1" noProof="0" smtClean="0">
                <a:solidFill>
                  <a:srgbClr val="FF0000"/>
                </a:solidFill>
                <a:latin typeface="+mj-lt"/>
                <a:ea typeface="+mj-ea"/>
                <a:cs typeface="+mj-cs"/>
              </a:rPr>
              <a:t>3</a:t>
            </a:r>
            <a:r>
              <a:rPr kumimoji="0" lang="es-ES" sz="2400" b="1" i="0" u="none" strike="noStrike" kern="1200" cap="none" spc="0" normalizeH="0" baseline="0" noProof="0" smtClean="0">
                <a:ln>
                  <a:noFill/>
                </a:ln>
                <a:solidFill>
                  <a:srgbClr val="FF0000"/>
                </a:solidFill>
                <a:effectLst/>
                <a:uLnTx/>
                <a:uFillTx/>
                <a:latin typeface="+mj-lt"/>
                <a:ea typeface="+mj-ea"/>
                <a:cs typeface="+mj-cs"/>
              </a:rPr>
              <a:t>. La</a:t>
            </a:r>
            <a:r>
              <a:rPr kumimoji="0" lang="es-ES" sz="2400" b="1" i="0" u="none" strike="noStrike" kern="1200" cap="none" spc="0" normalizeH="0" noProof="0" smtClean="0">
                <a:ln>
                  <a:noFill/>
                </a:ln>
                <a:solidFill>
                  <a:srgbClr val="FF0000"/>
                </a:solidFill>
                <a:effectLst/>
                <a:uLnTx/>
                <a:uFillTx/>
                <a:latin typeface="+mj-lt"/>
                <a:ea typeface="+mj-ea"/>
                <a:cs typeface="+mj-cs"/>
              </a:rPr>
              <a:t> typologie des structures d’entreprises</a:t>
            </a:r>
            <a:endParaRPr kumimoji="0" lang="es-ES" sz="2400" b="1" i="0" u="none" strike="noStrike" kern="1200" cap="none" spc="0" normalizeH="0" baseline="0" noProof="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8C4E9437-3D9C-4090-ABDA-323C8CF9BF8D}" type="slidenum">
              <a:rPr lang="fr-FR" smtClean="0"/>
              <a:pPr/>
              <a:t>39</a:t>
            </a:fld>
            <a:endParaRPr lang="fr-FR"/>
          </a:p>
        </p:txBody>
      </p:sp>
      <p:sp>
        <p:nvSpPr>
          <p:cNvPr id="5" name="1 Título"/>
          <p:cNvSpPr txBox="1">
            <a:spLocks/>
          </p:cNvSpPr>
          <p:nvPr/>
        </p:nvSpPr>
        <p:spPr>
          <a:xfrm>
            <a:off x="467544" y="620688"/>
            <a:ext cx="8229600" cy="432048"/>
          </a:xfrm>
          <a:prstGeom prst="rect">
            <a:avLst/>
          </a:prstGeom>
        </p:spPr>
        <p:txBody>
          <a:bodyPr vert="horz" lIns="0" rIns="0" bIns="0" rtlCol="0" anchor="b">
            <a:noAutofit/>
          </a:bodyPr>
          <a:lstStyle/>
          <a:p>
            <a:pPr lvl="0">
              <a:spcBef>
                <a:spcPct val="0"/>
              </a:spcBef>
              <a:defRPr/>
            </a:pPr>
            <a:r>
              <a:rPr lang="es-ES" sz="2400" b="1" noProof="0" smtClean="0">
                <a:solidFill>
                  <a:srgbClr val="FF0000"/>
                </a:solidFill>
                <a:latin typeface="+mj-lt"/>
                <a:ea typeface="+mj-ea"/>
                <a:cs typeface="+mj-cs"/>
              </a:rPr>
              <a:t>3</a:t>
            </a:r>
            <a:r>
              <a:rPr kumimoji="0" lang="es-ES" sz="2400" b="1" i="0" u="none" strike="noStrike" kern="1200" cap="none" spc="0" normalizeH="0" baseline="0" noProof="0" smtClean="0">
                <a:ln>
                  <a:noFill/>
                </a:ln>
                <a:solidFill>
                  <a:srgbClr val="FF0000"/>
                </a:solidFill>
                <a:effectLst/>
                <a:uLnTx/>
                <a:uFillTx/>
                <a:latin typeface="+mj-lt"/>
                <a:ea typeface="+mj-ea"/>
                <a:cs typeface="+mj-cs"/>
              </a:rPr>
              <a:t>. La</a:t>
            </a:r>
            <a:r>
              <a:rPr kumimoji="0" lang="es-ES" sz="2400" b="1" i="0" u="none" strike="noStrike" kern="1200" cap="none" spc="0" normalizeH="0" noProof="0" smtClean="0">
                <a:ln>
                  <a:noFill/>
                </a:ln>
                <a:solidFill>
                  <a:srgbClr val="FF0000"/>
                </a:solidFill>
                <a:effectLst/>
                <a:uLnTx/>
                <a:uFillTx/>
                <a:latin typeface="+mj-lt"/>
                <a:ea typeface="+mj-ea"/>
                <a:cs typeface="+mj-cs"/>
              </a:rPr>
              <a:t> typologie des structures d’entreprises</a:t>
            </a:r>
            <a:endParaRPr kumimoji="0" lang="es-ES" sz="2400" b="1" i="0" u="none" strike="noStrike" kern="1200" cap="none" spc="0" normalizeH="0" baseline="0" noProof="0">
              <a:ln>
                <a:noFill/>
              </a:ln>
              <a:solidFill>
                <a:srgbClr val="FF0000"/>
              </a:solidFill>
              <a:effectLst/>
              <a:uLnTx/>
              <a:uFillTx/>
              <a:latin typeface="+mj-lt"/>
              <a:ea typeface="+mj-ea"/>
              <a:cs typeface="+mj-cs"/>
            </a:endParaRPr>
          </a:p>
        </p:txBody>
      </p:sp>
      <p:pic>
        <p:nvPicPr>
          <p:cNvPr id="4099" name="Picture 3"/>
          <p:cNvPicPr>
            <a:picLocks noGrp="1" noChangeAspect="1" noChangeArrowheads="1"/>
          </p:cNvPicPr>
          <p:nvPr>
            <p:ph idx="1"/>
          </p:nvPr>
        </p:nvPicPr>
        <p:blipFill>
          <a:blip r:embed="rId2" cstate="print">
            <a:lum bright="-10000"/>
          </a:blip>
          <a:srcRect/>
          <a:stretch>
            <a:fillRect/>
          </a:stretch>
        </p:blipFill>
        <p:spPr bwMode="auto">
          <a:xfrm>
            <a:off x="539552" y="1268760"/>
            <a:ext cx="8212583" cy="504056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5363" name="Rectangle 3"/>
          <p:cNvSpPr>
            <a:spLocks noGrp="1"/>
          </p:cNvSpPr>
          <p:nvPr>
            <p:ph type="subTitle" idx="1"/>
          </p:nvPr>
        </p:nvSpPr>
        <p:spPr>
          <a:xfrm>
            <a:off x="214313" y="764704"/>
            <a:ext cx="8929687" cy="6093297"/>
          </a:xfrm>
        </p:spPr>
        <p:txBody>
          <a:bodyPr>
            <a:noAutofit/>
          </a:bodyPr>
          <a:lstStyle/>
          <a:p>
            <a:pPr algn="ctr">
              <a:buNone/>
              <a:defRPr/>
            </a:pPr>
            <a:r>
              <a:rPr lang="fr-FR" sz="2800" b="1" u="sng" dirty="0" smtClean="0"/>
              <a:t>PARTIE II : Les structures de l’entreprise</a:t>
            </a:r>
          </a:p>
          <a:p>
            <a:pPr algn="l">
              <a:buNone/>
              <a:defRPr/>
            </a:pPr>
            <a:endParaRPr lang="fr-FR" sz="1000" b="1" dirty="0" smtClean="0"/>
          </a:p>
          <a:p>
            <a:pPr lvl="0" algn="l">
              <a:defRPr/>
            </a:pPr>
            <a:r>
              <a:rPr lang="es-ES" sz="2000" b="1" dirty="0" err="1" smtClean="0"/>
              <a:t>Définition</a:t>
            </a:r>
            <a:r>
              <a:rPr lang="es-ES" sz="2000" b="1" dirty="0" smtClean="0"/>
              <a:t> de la </a:t>
            </a:r>
            <a:r>
              <a:rPr lang="es-ES" sz="2000" b="1" dirty="0" err="1" smtClean="0"/>
              <a:t>structure</a:t>
            </a:r>
            <a:r>
              <a:rPr lang="es-ES" sz="2000" b="1" dirty="0" smtClean="0"/>
              <a:t> </a:t>
            </a:r>
            <a:r>
              <a:rPr lang="es-ES" sz="2000" b="1" dirty="0" err="1" smtClean="0"/>
              <a:t>organisationnelle</a:t>
            </a:r>
            <a:endParaRPr lang="es-ES" sz="2000" b="1" dirty="0" smtClean="0"/>
          </a:p>
          <a:p>
            <a:pPr algn="l">
              <a:buNone/>
              <a:defRPr/>
            </a:pPr>
            <a:endParaRPr lang="fr-FR" sz="2000" b="1" dirty="0" smtClean="0"/>
          </a:p>
          <a:p>
            <a:pPr algn="l">
              <a:buNone/>
              <a:defRPr/>
            </a:pPr>
            <a:endParaRPr lang="fr-FR" sz="1100" b="1" dirty="0" smtClean="0"/>
          </a:p>
          <a:p>
            <a:pPr lvl="0" algn="l">
              <a:defRPr/>
            </a:pPr>
            <a:r>
              <a:rPr lang="fr-FR" sz="2000" b="1" dirty="0" smtClean="0"/>
              <a:t>Chapitre I : </a:t>
            </a:r>
            <a:r>
              <a:rPr lang="es-ES" sz="2000" b="1" dirty="0" smtClean="0"/>
              <a:t> Les </a:t>
            </a:r>
            <a:r>
              <a:rPr lang="es-ES" sz="2000" b="1" dirty="0" err="1" smtClean="0"/>
              <a:t>caractéristiques</a:t>
            </a:r>
            <a:r>
              <a:rPr lang="es-ES" sz="2000" b="1" dirty="0" smtClean="0"/>
              <a:t> de la </a:t>
            </a:r>
            <a:r>
              <a:rPr lang="es-ES" sz="2000" b="1" dirty="0" err="1" smtClean="0"/>
              <a:t>structure</a:t>
            </a:r>
            <a:endParaRPr lang="es-ES" sz="2000" b="1" dirty="0" smtClean="0"/>
          </a:p>
          <a:p>
            <a:pPr algn="l">
              <a:buNone/>
              <a:defRPr/>
            </a:pPr>
            <a:endParaRPr lang="fr-FR" sz="2000" b="1" dirty="0" smtClean="0"/>
          </a:p>
          <a:p>
            <a:pPr algn="l">
              <a:buNone/>
              <a:defRPr/>
            </a:pPr>
            <a:endParaRPr lang="fr-FR" sz="1050" b="1" dirty="0" smtClean="0"/>
          </a:p>
          <a:p>
            <a:pPr algn="l">
              <a:defRPr/>
            </a:pPr>
            <a:r>
              <a:rPr lang="fr-FR" sz="2000" b="1" dirty="0" smtClean="0"/>
              <a:t>Chapitre II : </a:t>
            </a:r>
            <a:r>
              <a:rPr lang="es-ES" sz="2000" b="1" dirty="0" smtClean="0"/>
              <a:t>La </a:t>
            </a:r>
            <a:r>
              <a:rPr lang="es-ES" sz="2000" b="1" dirty="0" err="1" smtClean="0"/>
              <a:t>typologie</a:t>
            </a:r>
            <a:r>
              <a:rPr lang="es-ES" sz="2000" b="1" dirty="0" smtClean="0"/>
              <a:t> des </a:t>
            </a:r>
            <a:r>
              <a:rPr lang="es-ES" sz="2000" b="1" dirty="0" err="1" smtClean="0"/>
              <a:t>structures</a:t>
            </a:r>
            <a:r>
              <a:rPr lang="es-ES" sz="2000" b="1" dirty="0" smtClean="0"/>
              <a:t> </a:t>
            </a:r>
            <a:r>
              <a:rPr lang="es-ES" sz="2000" b="1" dirty="0" err="1" smtClean="0"/>
              <a:t>d’entreprises</a:t>
            </a:r>
            <a:endParaRPr lang="fr-FR" sz="2000" b="1" dirty="0" smtClean="0"/>
          </a:p>
          <a:p>
            <a:pPr algn="l">
              <a:buNone/>
              <a:defRPr/>
            </a:pPr>
            <a:endParaRPr lang="fr-FR" sz="1000" dirty="0" smtClean="0"/>
          </a:p>
          <a:p>
            <a:pPr marL="457200" indent="-457200" algn="l">
              <a:buNone/>
              <a:defRPr/>
            </a:pPr>
            <a:endParaRPr lang="fr-FR" sz="2000" b="1" dirty="0" smtClean="0"/>
          </a:p>
          <a:p>
            <a:pPr marL="457200" indent="-457200" algn="l">
              <a:buFont typeface="Wingdings 2" pitchFamily="18" charset="2"/>
              <a:buNone/>
              <a:defRPr/>
            </a:pPr>
            <a:endParaRPr lang="fr-FR" sz="2000" b="1" dirty="0" smtClean="0"/>
          </a:p>
          <a:p>
            <a:pPr marL="457200" indent="-457200" algn="l">
              <a:buNone/>
              <a:defRPr/>
            </a:pPr>
            <a:endParaRPr lang="fr-FR" sz="2000" b="1" dirty="0" smtClean="0"/>
          </a:p>
          <a:p>
            <a:pPr algn="l">
              <a:buFont typeface="Wingdings 2" pitchFamily="18" charset="2"/>
              <a:buNone/>
              <a:defRPr/>
            </a:pPr>
            <a:r>
              <a:rPr lang="fr-FR" sz="2000" b="1" dirty="0" smtClean="0"/>
              <a:t> </a:t>
            </a:r>
          </a:p>
          <a:p>
            <a:pPr algn="l">
              <a:buFont typeface="Wingdings 2" pitchFamily="18" charset="2"/>
              <a:buNone/>
              <a:defRPr/>
            </a:pPr>
            <a:endParaRPr lang="fr-FR" sz="2000" b="1" dirty="0" smtClean="0"/>
          </a:p>
          <a:p>
            <a:pPr algn="l">
              <a:buFont typeface="Wingdings 2" pitchFamily="18" charset="2"/>
              <a:buNone/>
              <a:defRPr/>
            </a:pPr>
            <a:endParaRPr lang="fr-FR" sz="2000" b="1" dirty="0" smtClean="0"/>
          </a:p>
          <a:p>
            <a:pPr algn="l">
              <a:buFont typeface="Wingdings 2" pitchFamily="18" charset="2"/>
              <a:buNone/>
              <a:defRPr/>
            </a:pPr>
            <a:endParaRPr lang="fr-FR" sz="2000" b="1" dirty="0" smtClean="0"/>
          </a:p>
          <a:p>
            <a:pPr algn="l">
              <a:buFont typeface="Wingdings 2" pitchFamily="18" charset="2"/>
              <a:buNone/>
              <a:defRPr/>
            </a:pPr>
            <a:endParaRPr lang="fr-FR" sz="2000" b="1" dirty="0" smtClean="0"/>
          </a:p>
          <a:p>
            <a:pPr algn="l">
              <a:defRPr/>
            </a:pPr>
            <a:endParaRPr lang="fr-FR" sz="2000" b="1" dirty="0" smtClean="0"/>
          </a:p>
        </p:txBody>
      </p:sp>
      <p:sp>
        <p:nvSpPr>
          <p:cNvPr id="5" name="Espace réservé du numéro de diapositive 4"/>
          <p:cNvSpPr>
            <a:spLocks noGrp="1"/>
          </p:cNvSpPr>
          <p:nvPr>
            <p:ph type="sldNum" sz="quarter" idx="12"/>
          </p:nvPr>
        </p:nvSpPr>
        <p:spPr/>
        <p:txBody>
          <a:bodyPr/>
          <a:lstStyle/>
          <a:p>
            <a:fld id="{1310B450-818E-4DB4-BFC3-61083C17D8FE}" type="slidenum">
              <a:rPr lang="fr-FR" smtClean="0"/>
              <a:pPr/>
              <a:t>4</a:t>
            </a:fld>
            <a:endParaRPr lang="fr-FR"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1340768"/>
            <a:ext cx="8568952" cy="4983832"/>
          </a:xfrm>
        </p:spPr>
        <p:txBody>
          <a:bodyPr/>
          <a:lstStyle/>
          <a:p>
            <a:pPr algn="just">
              <a:buNone/>
            </a:pPr>
            <a:r>
              <a:rPr lang="fr-FR" b="1" u="sng" smtClean="0">
                <a:solidFill>
                  <a:srgbClr val="0070C0"/>
                </a:solidFill>
              </a:rPr>
              <a:t>L’avantage :</a:t>
            </a:r>
            <a:endParaRPr lang="fr-FR" smtClean="0">
              <a:solidFill>
                <a:srgbClr val="0070C0"/>
              </a:solidFill>
            </a:endParaRPr>
          </a:p>
          <a:p>
            <a:pPr lvl="0" algn="just"/>
            <a:r>
              <a:rPr lang="fr-FR" smtClean="0"/>
              <a:t>Cette structure permet d’avoir une unité de commandement tout en s’appuyant sur des experts.</a:t>
            </a:r>
          </a:p>
          <a:p>
            <a:pPr lvl="0" algn="just">
              <a:buNone/>
            </a:pPr>
            <a:endParaRPr lang="fr-FR" smtClean="0"/>
          </a:p>
          <a:p>
            <a:pPr algn="just">
              <a:buNone/>
            </a:pPr>
            <a:r>
              <a:rPr lang="fr-FR" b="1" u="sng" smtClean="0">
                <a:solidFill>
                  <a:srgbClr val="0070C0"/>
                </a:solidFill>
              </a:rPr>
              <a:t>L’inconvénient :</a:t>
            </a:r>
            <a:endParaRPr lang="fr-FR" smtClean="0">
              <a:solidFill>
                <a:srgbClr val="0070C0"/>
              </a:solidFill>
            </a:endParaRPr>
          </a:p>
          <a:p>
            <a:pPr lvl="0" algn="just"/>
            <a:r>
              <a:rPr lang="fr-FR" smtClean="0"/>
              <a:t>L’entreprise peut avoir des difficultés à faire cohabiter les objectifs opérationnels (</a:t>
            </a:r>
            <a:r>
              <a:rPr lang="fr-FR" smtClean="0">
                <a:solidFill>
                  <a:srgbClr val="C00000"/>
                </a:solidFill>
              </a:rPr>
              <a:t>line</a:t>
            </a:r>
            <a:r>
              <a:rPr lang="fr-FR" smtClean="0"/>
              <a:t>) avec les exigences ou conseils du (</a:t>
            </a:r>
            <a:r>
              <a:rPr lang="fr-FR" smtClean="0">
                <a:solidFill>
                  <a:srgbClr val="C00000"/>
                </a:solidFill>
              </a:rPr>
              <a:t>staff</a:t>
            </a:r>
            <a:r>
              <a:rPr lang="fr-FR" smtClean="0"/>
              <a:t>).</a:t>
            </a:r>
          </a:p>
          <a:p>
            <a:pPr algn="just">
              <a:buNone/>
            </a:pPr>
            <a:endParaRPr lang="fr-FR"/>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40</a:t>
            </a:fld>
            <a:endParaRPr lang="fr-FR"/>
          </a:p>
        </p:txBody>
      </p:sp>
      <p:sp>
        <p:nvSpPr>
          <p:cNvPr id="5" name="1 Título"/>
          <p:cNvSpPr txBox="1">
            <a:spLocks/>
          </p:cNvSpPr>
          <p:nvPr/>
        </p:nvSpPr>
        <p:spPr>
          <a:xfrm>
            <a:off x="467544" y="620688"/>
            <a:ext cx="8229600" cy="432048"/>
          </a:xfrm>
          <a:prstGeom prst="rect">
            <a:avLst/>
          </a:prstGeom>
        </p:spPr>
        <p:txBody>
          <a:bodyPr vert="horz" lIns="0" rIns="0" bIns="0" rtlCol="0" anchor="b">
            <a:noAutofit/>
          </a:bodyPr>
          <a:lstStyle/>
          <a:p>
            <a:pPr lvl="0">
              <a:spcBef>
                <a:spcPct val="0"/>
              </a:spcBef>
              <a:defRPr/>
            </a:pPr>
            <a:r>
              <a:rPr lang="es-ES" sz="2400" b="1" noProof="0" smtClean="0">
                <a:solidFill>
                  <a:srgbClr val="FF0000"/>
                </a:solidFill>
                <a:latin typeface="+mj-lt"/>
                <a:ea typeface="+mj-ea"/>
                <a:cs typeface="+mj-cs"/>
              </a:rPr>
              <a:t>3</a:t>
            </a:r>
            <a:r>
              <a:rPr kumimoji="0" lang="es-ES" sz="2400" b="1" i="0" u="none" strike="noStrike" kern="1200" cap="none" spc="0" normalizeH="0" baseline="0" noProof="0" smtClean="0">
                <a:ln>
                  <a:noFill/>
                </a:ln>
                <a:solidFill>
                  <a:srgbClr val="FF0000"/>
                </a:solidFill>
                <a:effectLst/>
                <a:uLnTx/>
                <a:uFillTx/>
                <a:latin typeface="+mj-lt"/>
                <a:ea typeface="+mj-ea"/>
                <a:cs typeface="+mj-cs"/>
              </a:rPr>
              <a:t>. La</a:t>
            </a:r>
            <a:r>
              <a:rPr kumimoji="0" lang="es-ES" sz="2400" b="1" i="0" u="none" strike="noStrike" kern="1200" cap="none" spc="0" normalizeH="0" noProof="0" smtClean="0">
                <a:ln>
                  <a:noFill/>
                </a:ln>
                <a:solidFill>
                  <a:srgbClr val="FF0000"/>
                </a:solidFill>
                <a:effectLst/>
                <a:uLnTx/>
                <a:uFillTx/>
                <a:latin typeface="+mj-lt"/>
                <a:ea typeface="+mj-ea"/>
                <a:cs typeface="+mj-cs"/>
              </a:rPr>
              <a:t> typologie des structures d’entreprises</a:t>
            </a:r>
            <a:endParaRPr kumimoji="0" lang="es-ES" sz="2400" b="1" i="0" u="none" strike="noStrike" kern="1200" cap="none" spc="0" normalizeH="0" baseline="0" noProof="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268760"/>
            <a:ext cx="8229600" cy="5055840"/>
          </a:xfrm>
        </p:spPr>
        <p:txBody>
          <a:bodyPr/>
          <a:lstStyle/>
          <a:p>
            <a:pPr algn="just">
              <a:buNone/>
            </a:pPr>
            <a:r>
              <a:rPr lang="fr-FR" b="1" u="sng" dirty="0" smtClean="0"/>
              <a:t>La structure divisionnelle</a:t>
            </a:r>
            <a:endParaRPr lang="fr-FR" dirty="0" smtClean="0"/>
          </a:p>
          <a:p>
            <a:pPr algn="just">
              <a:buFont typeface="Wingdings" pitchFamily="2" charset="2"/>
              <a:buChar char="Ø"/>
            </a:pPr>
            <a:r>
              <a:rPr lang="fr-FR" dirty="0" smtClean="0"/>
              <a:t>Dans les </a:t>
            </a:r>
            <a:r>
              <a:rPr lang="fr-FR" dirty="0" smtClean="0">
                <a:solidFill>
                  <a:srgbClr val="0070C0"/>
                </a:solidFill>
              </a:rPr>
              <a:t>grandes entreprises</a:t>
            </a:r>
            <a:r>
              <a:rPr lang="fr-FR" dirty="0" smtClean="0"/>
              <a:t>, il devient nécessaire de décentraliser les pouvoirs et de constituer des ensembles homogènes. Ce découpage peut s’organiser par type de produits, de zones géographiques ou par activités. </a:t>
            </a:r>
          </a:p>
          <a:p>
            <a:pPr algn="just">
              <a:buNone/>
            </a:pPr>
            <a:endParaRPr lang="fr-FR" dirty="0" smtClean="0"/>
          </a:p>
          <a:p>
            <a:pPr algn="just">
              <a:buFont typeface="Wingdings" pitchFamily="2" charset="2"/>
              <a:buChar char="Ø"/>
            </a:pPr>
            <a:r>
              <a:rPr lang="fr-FR" dirty="0" smtClean="0"/>
              <a:t>Deux éléments sont donc au centre de la structure divisionnelle : </a:t>
            </a:r>
            <a:r>
              <a:rPr lang="fr-FR" dirty="0" smtClean="0">
                <a:solidFill>
                  <a:srgbClr val="C00000"/>
                </a:solidFill>
              </a:rPr>
              <a:t>la taille importante </a:t>
            </a:r>
            <a:r>
              <a:rPr lang="fr-FR" dirty="0" smtClean="0"/>
              <a:t>et la </a:t>
            </a:r>
            <a:r>
              <a:rPr lang="fr-FR" dirty="0" smtClean="0">
                <a:solidFill>
                  <a:srgbClr val="C00000"/>
                </a:solidFill>
              </a:rPr>
              <a:t>décentralisation</a:t>
            </a:r>
            <a:r>
              <a:rPr lang="fr-FR" dirty="0" smtClean="0"/>
              <a:t>. Cette structure est courante dans les firmes multinationales.</a:t>
            </a:r>
          </a:p>
          <a:p>
            <a:pPr algn="just"/>
            <a:endParaRPr lang="fr-FR" dirty="0" smtClean="0"/>
          </a:p>
          <a:p>
            <a:pPr algn="just">
              <a:buNone/>
            </a:pPr>
            <a:endParaRPr lang="fr-FR" dirty="0"/>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41</a:t>
            </a:fld>
            <a:endParaRPr lang="fr-FR"/>
          </a:p>
        </p:txBody>
      </p:sp>
      <p:sp>
        <p:nvSpPr>
          <p:cNvPr id="5" name="1 Título"/>
          <p:cNvSpPr txBox="1">
            <a:spLocks/>
          </p:cNvSpPr>
          <p:nvPr/>
        </p:nvSpPr>
        <p:spPr>
          <a:xfrm>
            <a:off x="467544" y="620688"/>
            <a:ext cx="8229600" cy="432048"/>
          </a:xfrm>
          <a:prstGeom prst="rect">
            <a:avLst/>
          </a:prstGeom>
        </p:spPr>
        <p:txBody>
          <a:bodyPr vert="horz" lIns="0" rIns="0" bIns="0" rtlCol="0" anchor="b">
            <a:noAutofit/>
          </a:bodyPr>
          <a:lstStyle/>
          <a:p>
            <a:pPr lvl="0">
              <a:spcBef>
                <a:spcPct val="0"/>
              </a:spcBef>
              <a:defRPr/>
            </a:pPr>
            <a:r>
              <a:rPr lang="es-ES" sz="2400" b="1" noProof="0" smtClean="0">
                <a:solidFill>
                  <a:srgbClr val="FF0000"/>
                </a:solidFill>
                <a:latin typeface="+mj-lt"/>
                <a:ea typeface="+mj-ea"/>
                <a:cs typeface="+mj-cs"/>
              </a:rPr>
              <a:t>3</a:t>
            </a:r>
            <a:r>
              <a:rPr kumimoji="0" lang="es-ES" sz="2400" b="1" i="0" u="none" strike="noStrike" kern="1200" cap="none" spc="0" normalizeH="0" baseline="0" noProof="0" smtClean="0">
                <a:ln>
                  <a:noFill/>
                </a:ln>
                <a:solidFill>
                  <a:srgbClr val="FF0000"/>
                </a:solidFill>
                <a:effectLst/>
                <a:uLnTx/>
                <a:uFillTx/>
                <a:latin typeface="+mj-lt"/>
                <a:ea typeface="+mj-ea"/>
                <a:cs typeface="+mj-cs"/>
              </a:rPr>
              <a:t>. La</a:t>
            </a:r>
            <a:r>
              <a:rPr kumimoji="0" lang="es-ES" sz="2400" b="1" i="0" u="none" strike="noStrike" kern="1200" cap="none" spc="0" normalizeH="0" noProof="0" smtClean="0">
                <a:ln>
                  <a:noFill/>
                </a:ln>
                <a:solidFill>
                  <a:srgbClr val="FF0000"/>
                </a:solidFill>
                <a:effectLst/>
                <a:uLnTx/>
                <a:uFillTx/>
                <a:latin typeface="+mj-lt"/>
                <a:ea typeface="+mj-ea"/>
                <a:cs typeface="+mj-cs"/>
              </a:rPr>
              <a:t> typologie des structures d’entreprises</a:t>
            </a:r>
            <a:endParaRPr kumimoji="0" lang="es-ES" sz="2400" b="1" i="0" u="none" strike="noStrike" kern="1200" cap="none" spc="0" normalizeH="0" baseline="0" noProof="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8C4E9437-3D9C-4090-ABDA-323C8CF9BF8D}" type="slidenum">
              <a:rPr lang="fr-FR" smtClean="0"/>
              <a:pPr/>
              <a:t>42</a:t>
            </a:fld>
            <a:endParaRPr lang="fr-FR"/>
          </a:p>
        </p:txBody>
      </p:sp>
      <p:sp>
        <p:nvSpPr>
          <p:cNvPr id="5" name="1 Título"/>
          <p:cNvSpPr txBox="1">
            <a:spLocks/>
          </p:cNvSpPr>
          <p:nvPr/>
        </p:nvSpPr>
        <p:spPr>
          <a:xfrm>
            <a:off x="467544" y="620688"/>
            <a:ext cx="8229600" cy="432048"/>
          </a:xfrm>
          <a:prstGeom prst="rect">
            <a:avLst/>
          </a:prstGeom>
        </p:spPr>
        <p:txBody>
          <a:bodyPr vert="horz" lIns="0" rIns="0" bIns="0" rtlCol="0" anchor="b">
            <a:noAutofit/>
          </a:bodyPr>
          <a:lstStyle/>
          <a:p>
            <a:pPr lvl="0">
              <a:spcBef>
                <a:spcPct val="0"/>
              </a:spcBef>
              <a:defRPr/>
            </a:pPr>
            <a:r>
              <a:rPr lang="es-ES" sz="2400" b="1" noProof="0" smtClean="0">
                <a:solidFill>
                  <a:srgbClr val="FF0000"/>
                </a:solidFill>
                <a:latin typeface="+mj-lt"/>
                <a:ea typeface="+mj-ea"/>
                <a:cs typeface="+mj-cs"/>
              </a:rPr>
              <a:t>3</a:t>
            </a:r>
            <a:r>
              <a:rPr kumimoji="0" lang="es-ES" sz="2400" b="1" i="0" u="none" strike="noStrike" kern="1200" cap="none" spc="0" normalizeH="0" baseline="0" noProof="0" smtClean="0">
                <a:ln>
                  <a:noFill/>
                </a:ln>
                <a:solidFill>
                  <a:srgbClr val="FF0000"/>
                </a:solidFill>
                <a:effectLst/>
                <a:uLnTx/>
                <a:uFillTx/>
                <a:latin typeface="+mj-lt"/>
                <a:ea typeface="+mj-ea"/>
                <a:cs typeface="+mj-cs"/>
              </a:rPr>
              <a:t>. La</a:t>
            </a:r>
            <a:r>
              <a:rPr kumimoji="0" lang="es-ES" sz="2400" b="1" i="0" u="none" strike="noStrike" kern="1200" cap="none" spc="0" normalizeH="0" noProof="0" smtClean="0">
                <a:ln>
                  <a:noFill/>
                </a:ln>
                <a:solidFill>
                  <a:srgbClr val="FF0000"/>
                </a:solidFill>
                <a:effectLst/>
                <a:uLnTx/>
                <a:uFillTx/>
                <a:latin typeface="+mj-lt"/>
                <a:ea typeface="+mj-ea"/>
                <a:cs typeface="+mj-cs"/>
              </a:rPr>
              <a:t> typologie des structures d’entreprises</a:t>
            </a:r>
            <a:endParaRPr kumimoji="0" lang="es-ES" sz="2400" b="1" i="0" u="none" strike="noStrike" kern="1200" cap="none" spc="0" normalizeH="0" baseline="0" noProof="0">
              <a:ln>
                <a:noFill/>
              </a:ln>
              <a:solidFill>
                <a:srgbClr val="FF0000"/>
              </a:solidFill>
              <a:effectLst/>
              <a:uLnTx/>
              <a:uFillTx/>
              <a:latin typeface="+mj-lt"/>
              <a:ea typeface="+mj-ea"/>
              <a:cs typeface="+mj-cs"/>
            </a:endParaRPr>
          </a:p>
        </p:txBody>
      </p:sp>
      <p:pic>
        <p:nvPicPr>
          <p:cNvPr id="1026" name="Picture 2"/>
          <p:cNvPicPr>
            <a:picLocks noGrp="1" noChangeAspect="1" noChangeArrowheads="1"/>
          </p:cNvPicPr>
          <p:nvPr>
            <p:ph idx="1"/>
          </p:nvPr>
        </p:nvPicPr>
        <p:blipFill>
          <a:blip r:embed="rId2" cstate="print">
            <a:lum bright="-10000"/>
          </a:blip>
          <a:srcRect/>
          <a:stretch>
            <a:fillRect/>
          </a:stretch>
        </p:blipFill>
        <p:spPr bwMode="auto">
          <a:xfrm>
            <a:off x="179512" y="1196753"/>
            <a:ext cx="8712968" cy="511256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96752"/>
            <a:ext cx="8229600" cy="5127848"/>
          </a:xfrm>
        </p:spPr>
        <p:txBody>
          <a:bodyPr>
            <a:normAutofit fontScale="92500" lnSpcReduction="10000"/>
          </a:bodyPr>
          <a:lstStyle/>
          <a:p>
            <a:pPr algn="just">
              <a:buNone/>
            </a:pPr>
            <a:r>
              <a:rPr lang="fr-FR" b="1" u="sng" dirty="0" smtClean="0">
                <a:solidFill>
                  <a:srgbClr val="0070C0"/>
                </a:solidFill>
              </a:rPr>
              <a:t>Les avantages :</a:t>
            </a:r>
            <a:endParaRPr lang="fr-FR" dirty="0" smtClean="0">
              <a:solidFill>
                <a:srgbClr val="0070C0"/>
              </a:solidFill>
            </a:endParaRPr>
          </a:p>
          <a:p>
            <a:pPr algn="just"/>
            <a:r>
              <a:rPr lang="fr-FR" dirty="0" smtClean="0"/>
              <a:t>Cette structure favorise l’autonomie de chaque division dans la prise de décision.</a:t>
            </a:r>
          </a:p>
          <a:p>
            <a:pPr algn="just"/>
            <a:r>
              <a:rPr lang="fr-FR" dirty="0" smtClean="0"/>
              <a:t> Ce type de structure facilite l’adaptation à l’environnement et donc la flexibilité de l’entreprise en raison de la spécialisation de chaque division.</a:t>
            </a:r>
          </a:p>
          <a:p>
            <a:pPr lvl="0" algn="just">
              <a:buNone/>
            </a:pPr>
            <a:endParaRPr lang="fr-FR" dirty="0" smtClean="0"/>
          </a:p>
          <a:p>
            <a:pPr algn="just">
              <a:buNone/>
            </a:pPr>
            <a:r>
              <a:rPr lang="fr-FR" b="1" u="sng" dirty="0" smtClean="0">
                <a:solidFill>
                  <a:srgbClr val="0070C0"/>
                </a:solidFill>
              </a:rPr>
              <a:t>Les inconvénients :                                                            </a:t>
            </a:r>
            <a:endParaRPr lang="fr-FR" dirty="0" smtClean="0">
              <a:solidFill>
                <a:srgbClr val="0070C0"/>
              </a:solidFill>
            </a:endParaRPr>
          </a:p>
          <a:p>
            <a:pPr algn="just"/>
            <a:r>
              <a:rPr lang="fr-FR" dirty="0" smtClean="0"/>
              <a:t>Le risque  est de devenir la somme de divisions indépendantes sans lien entre elles.</a:t>
            </a:r>
          </a:p>
          <a:p>
            <a:pPr algn="just"/>
            <a:r>
              <a:rPr lang="fr-FR" dirty="0" smtClean="0"/>
              <a:t> La coordination et la coopération entre les divisions est difficile, car chacune étant focalisée sur ses propres objectifs. </a:t>
            </a:r>
          </a:p>
          <a:p>
            <a:pPr algn="just">
              <a:buNone/>
            </a:pPr>
            <a:endParaRPr lang="fr-FR" dirty="0"/>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43</a:t>
            </a:fld>
            <a:endParaRPr lang="fr-FR"/>
          </a:p>
        </p:txBody>
      </p:sp>
      <p:sp>
        <p:nvSpPr>
          <p:cNvPr id="5" name="1 Título"/>
          <p:cNvSpPr txBox="1">
            <a:spLocks/>
          </p:cNvSpPr>
          <p:nvPr/>
        </p:nvSpPr>
        <p:spPr>
          <a:xfrm>
            <a:off x="467544" y="620688"/>
            <a:ext cx="8229600" cy="432048"/>
          </a:xfrm>
          <a:prstGeom prst="rect">
            <a:avLst/>
          </a:prstGeom>
        </p:spPr>
        <p:txBody>
          <a:bodyPr vert="horz" lIns="0" rIns="0" bIns="0" rtlCol="0" anchor="b">
            <a:noAutofit/>
          </a:bodyPr>
          <a:lstStyle/>
          <a:p>
            <a:pPr lvl="0">
              <a:spcBef>
                <a:spcPct val="0"/>
              </a:spcBef>
              <a:defRPr/>
            </a:pPr>
            <a:r>
              <a:rPr lang="es-ES" sz="2400" b="1" noProof="0" dirty="0" smtClean="0">
                <a:solidFill>
                  <a:srgbClr val="FF0000"/>
                </a:solidFill>
                <a:latin typeface="+mj-lt"/>
                <a:ea typeface="+mj-ea"/>
                <a:cs typeface="+mj-cs"/>
              </a:rPr>
              <a:t>3</a:t>
            </a:r>
            <a:r>
              <a:rPr kumimoji="0" lang="es-ES" sz="2400" b="1" i="0" u="none" strike="noStrike" kern="1200" cap="none" spc="0" normalizeH="0" baseline="0" noProof="0" dirty="0" smtClean="0">
                <a:ln>
                  <a:noFill/>
                </a:ln>
                <a:solidFill>
                  <a:srgbClr val="FF0000"/>
                </a:solidFill>
                <a:effectLst/>
                <a:uLnTx/>
                <a:uFillTx/>
                <a:latin typeface="+mj-lt"/>
                <a:ea typeface="+mj-ea"/>
                <a:cs typeface="+mj-cs"/>
              </a:rPr>
              <a:t>. La</a:t>
            </a:r>
            <a:r>
              <a:rPr kumimoji="0" lang="es-ES" sz="2400" b="1" i="0" u="none" strike="noStrike" kern="1200" cap="none" spc="0" normalizeH="0" noProof="0" dirty="0" smtClean="0">
                <a:ln>
                  <a:noFill/>
                </a:ln>
                <a:solidFill>
                  <a:srgbClr val="FF0000"/>
                </a:solidFill>
                <a:effectLst/>
                <a:uLnTx/>
                <a:uFillTx/>
                <a:latin typeface="+mj-lt"/>
                <a:ea typeface="+mj-ea"/>
                <a:cs typeface="+mj-cs"/>
              </a:rPr>
              <a:t> </a:t>
            </a:r>
            <a:r>
              <a:rPr kumimoji="0" lang="es-ES" sz="2400" b="1" i="0" u="none" strike="noStrike" kern="1200" cap="none" spc="0" normalizeH="0" noProof="0" dirty="0" err="1" smtClean="0">
                <a:ln>
                  <a:noFill/>
                </a:ln>
                <a:solidFill>
                  <a:srgbClr val="FF0000"/>
                </a:solidFill>
                <a:effectLst/>
                <a:uLnTx/>
                <a:uFillTx/>
                <a:latin typeface="+mj-lt"/>
                <a:ea typeface="+mj-ea"/>
                <a:cs typeface="+mj-cs"/>
              </a:rPr>
              <a:t>typologie</a:t>
            </a:r>
            <a:r>
              <a:rPr kumimoji="0" lang="es-ES" sz="2400" b="1" i="0" u="none" strike="noStrike" kern="1200" cap="none" spc="0" normalizeH="0" noProof="0" dirty="0" smtClean="0">
                <a:ln>
                  <a:noFill/>
                </a:ln>
                <a:solidFill>
                  <a:srgbClr val="FF0000"/>
                </a:solidFill>
                <a:effectLst/>
                <a:uLnTx/>
                <a:uFillTx/>
                <a:latin typeface="+mj-lt"/>
                <a:ea typeface="+mj-ea"/>
                <a:cs typeface="+mj-cs"/>
              </a:rPr>
              <a:t> des </a:t>
            </a:r>
            <a:r>
              <a:rPr kumimoji="0" lang="es-ES" sz="2400" b="1" i="0" u="none" strike="noStrike" kern="1200" cap="none" spc="0" normalizeH="0" noProof="0" dirty="0" err="1" smtClean="0">
                <a:ln>
                  <a:noFill/>
                </a:ln>
                <a:solidFill>
                  <a:srgbClr val="FF0000"/>
                </a:solidFill>
                <a:effectLst/>
                <a:uLnTx/>
                <a:uFillTx/>
                <a:latin typeface="+mj-lt"/>
                <a:ea typeface="+mj-ea"/>
                <a:cs typeface="+mj-cs"/>
              </a:rPr>
              <a:t>structures</a:t>
            </a:r>
            <a:r>
              <a:rPr kumimoji="0" lang="es-ES" sz="2400" b="1" i="0" u="none" strike="noStrike" kern="1200" cap="none" spc="0" normalizeH="0" noProof="0" dirty="0" smtClean="0">
                <a:ln>
                  <a:noFill/>
                </a:ln>
                <a:solidFill>
                  <a:srgbClr val="FF0000"/>
                </a:solidFill>
                <a:effectLst/>
                <a:uLnTx/>
                <a:uFillTx/>
                <a:latin typeface="+mj-lt"/>
                <a:ea typeface="+mj-ea"/>
                <a:cs typeface="+mj-cs"/>
              </a:rPr>
              <a:t> </a:t>
            </a:r>
            <a:r>
              <a:rPr kumimoji="0" lang="es-ES" sz="2400" b="1" i="0" u="none" strike="noStrike" kern="1200" cap="none" spc="0" normalizeH="0" noProof="0" dirty="0" err="1" smtClean="0">
                <a:ln>
                  <a:noFill/>
                </a:ln>
                <a:solidFill>
                  <a:srgbClr val="FF0000"/>
                </a:solidFill>
                <a:effectLst/>
                <a:uLnTx/>
                <a:uFillTx/>
                <a:latin typeface="+mj-lt"/>
                <a:ea typeface="+mj-ea"/>
                <a:cs typeface="+mj-cs"/>
              </a:rPr>
              <a:t>d’entreprises</a:t>
            </a:r>
            <a:endParaRPr kumimoji="0" lang="es-ES" sz="24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dirty="0" smtClean="0">
                <a:solidFill>
                  <a:schemeClr val="tx1"/>
                </a:solidFill>
                <a:latin typeface="+mn-lt"/>
              </a:rPr>
              <a:t>La </a:t>
            </a:r>
            <a:r>
              <a:rPr lang="fr-FR" sz="2800" b="1" dirty="0" smtClean="0">
                <a:solidFill>
                  <a:schemeClr val="tx1"/>
                </a:solidFill>
                <a:latin typeface="+mn-lt"/>
              </a:rPr>
              <a:t>structure matricielle</a:t>
            </a:r>
            <a:r>
              <a:rPr lang="fr-FR" sz="2800" b="1" u="words" dirty="0" smtClean="0">
                <a:solidFill>
                  <a:schemeClr val="tx1"/>
                </a:solidFill>
                <a:latin typeface="+mn-lt"/>
              </a:rPr>
              <a:t/>
            </a:r>
            <a:br>
              <a:rPr lang="fr-FR" sz="2800" b="1" u="words" dirty="0" smtClean="0">
                <a:solidFill>
                  <a:schemeClr val="tx1"/>
                </a:solidFill>
                <a:latin typeface="+mn-lt"/>
              </a:rPr>
            </a:br>
            <a:endParaRPr lang="fr-FR" sz="2800" dirty="0">
              <a:solidFill>
                <a:schemeClr val="tx1"/>
              </a:solidFill>
              <a:latin typeface="+mn-lt"/>
            </a:endParaRPr>
          </a:p>
        </p:txBody>
      </p:sp>
      <p:sp>
        <p:nvSpPr>
          <p:cNvPr id="3" name="Espace réservé du contenu 2"/>
          <p:cNvSpPr>
            <a:spLocks noGrp="1"/>
          </p:cNvSpPr>
          <p:nvPr>
            <p:ph idx="1"/>
          </p:nvPr>
        </p:nvSpPr>
        <p:spPr>
          <a:xfrm>
            <a:off x="457200" y="1935480"/>
            <a:ext cx="8229600" cy="3779536"/>
          </a:xfrm>
        </p:spPr>
        <p:txBody>
          <a:bodyPr>
            <a:normAutofit fontScale="25000" lnSpcReduction="20000"/>
          </a:bodyPr>
          <a:lstStyle/>
          <a:p>
            <a:pPr algn="just">
              <a:lnSpc>
                <a:spcPct val="110000"/>
              </a:lnSpc>
            </a:pPr>
            <a:r>
              <a:rPr lang="fr-FR" sz="9600" dirty="0" smtClean="0"/>
              <a:t>structure </a:t>
            </a:r>
            <a:r>
              <a:rPr lang="fr-FR" sz="9600" dirty="0" smtClean="0"/>
              <a:t>matricielle, qui est une combinaison des structures fonctionnelles et divisionnelle. </a:t>
            </a:r>
            <a:r>
              <a:rPr lang="fr-FR" sz="9600" dirty="0" smtClean="0"/>
              <a:t>Chaque salarié dépend à la fois d'un chef de projet (ou chef de </a:t>
            </a:r>
            <a:r>
              <a:rPr lang="fr-FR" sz="9600" smtClean="0"/>
              <a:t>produit</a:t>
            </a:r>
            <a:r>
              <a:rPr lang="fr-FR" sz="9600" smtClean="0"/>
              <a:t>) </a:t>
            </a:r>
            <a:r>
              <a:rPr lang="fr-FR" sz="9600" dirty="0" smtClean="0"/>
              <a:t>et d'un responsable fonctionnel.</a:t>
            </a:r>
          </a:p>
          <a:p>
            <a:pPr algn="just">
              <a:lnSpc>
                <a:spcPct val="110000"/>
              </a:lnSpc>
            </a:pPr>
            <a:r>
              <a:rPr lang="fr-FR" sz="9600" dirty="0" smtClean="0"/>
              <a:t>Comme il n'y a plus d'unité de </a:t>
            </a:r>
            <a:r>
              <a:rPr lang="fr-FR" sz="9600" dirty="0" smtClean="0"/>
              <a:t>commandement.</a:t>
            </a:r>
            <a:endParaRPr lang="fr-FR" sz="9600" dirty="0" smtClean="0"/>
          </a:p>
          <a:p>
            <a:pPr algn="just">
              <a:lnSpc>
                <a:spcPct val="110000"/>
              </a:lnSpc>
            </a:pPr>
            <a:r>
              <a:rPr lang="fr-FR" sz="9600" dirty="0" smtClean="0"/>
              <a:t>C'est une fonction très évolutive; particulièrement adaptée aux entreprises qui peuvent fonctionner par projet.</a:t>
            </a:r>
          </a:p>
          <a:p>
            <a:pPr algn="just">
              <a:lnSpc>
                <a:spcPct val="110000"/>
              </a:lnSpc>
            </a:pPr>
            <a:r>
              <a:rPr lang="fr-FR" sz="9600" dirty="0" smtClean="0"/>
              <a:t>Pour le personnel, les difficultés de coordination ou le flou autours des responsabilités peuvent être gênantes</a:t>
            </a:r>
            <a:r>
              <a:rPr lang="fr-FR" sz="9600" dirty="0" smtClean="0"/>
              <a:t>.</a:t>
            </a:r>
            <a:r>
              <a:rPr lang="fr-FR" sz="9600" dirty="0" smtClean="0"/>
              <a:t> </a:t>
            </a:r>
            <a:r>
              <a:rPr lang="fr-FR" dirty="0" smtClean="0"/>
              <a:t/>
            </a:r>
            <a:br>
              <a:rPr lang="fr-FR" dirty="0" smtClean="0"/>
            </a:br>
            <a:endParaRPr lang="fr-FR" dirty="0" smtClean="0"/>
          </a:p>
          <a:p>
            <a:r>
              <a:rPr lang="fr-FR" dirty="0" smtClean="0"/>
              <a:t> </a:t>
            </a:r>
          </a:p>
          <a:p>
            <a:r>
              <a:rPr lang="fr-FR" dirty="0" smtClean="0"/>
              <a:t> </a:t>
            </a:r>
          </a:p>
          <a:p>
            <a:r>
              <a:rPr lang="fr-FR" dirty="0" smtClean="0"/>
              <a:t> </a:t>
            </a:r>
          </a:p>
          <a:p>
            <a:r>
              <a:rPr lang="fr-FR" dirty="0" smtClean="0"/>
              <a:t> </a:t>
            </a:r>
          </a:p>
          <a:p>
            <a:pPr>
              <a:buNone/>
            </a:pPr>
            <a:endParaRPr lang="fr-FR" dirty="0" smtClean="0"/>
          </a:p>
          <a:p>
            <a:r>
              <a:rPr lang="fr-FR" dirty="0" smtClean="0"/>
              <a:t> </a:t>
            </a:r>
          </a:p>
          <a:p>
            <a:r>
              <a:rPr lang="fr-FR" dirty="0" smtClean="0"/>
              <a:t> </a:t>
            </a:r>
          </a:p>
          <a:p>
            <a:r>
              <a:rPr lang="fr-FR" dirty="0" smtClean="0"/>
              <a:t> </a:t>
            </a:r>
          </a:p>
          <a:p>
            <a:r>
              <a:rPr lang="fr-FR" dirty="0" smtClean="0"/>
              <a:t> </a:t>
            </a:r>
          </a:p>
          <a:p>
            <a:endParaRPr lang="fr-FR" dirty="0"/>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44</a:t>
            </a:fld>
            <a:endParaRPr lang="fr-F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None/>
            </a:pPr>
            <a:r>
              <a:rPr lang="fr-FR" dirty="0" smtClean="0"/>
              <a:t>  </a:t>
            </a:r>
            <a:br>
              <a:rPr lang="fr-FR" dirty="0" smtClean="0"/>
            </a:br>
            <a:endParaRPr lang="fr-FR" dirty="0"/>
          </a:p>
        </p:txBody>
      </p:sp>
      <p:sp>
        <p:nvSpPr>
          <p:cNvPr id="4" name="Espace réservé du numéro de diapositive 3"/>
          <p:cNvSpPr>
            <a:spLocks noGrp="1"/>
          </p:cNvSpPr>
          <p:nvPr>
            <p:ph type="sldNum" sz="quarter" idx="12"/>
          </p:nvPr>
        </p:nvSpPr>
        <p:spPr/>
        <p:txBody>
          <a:bodyPr/>
          <a:lstStyle/>
          <a:p>
            <a:fld id="{8C4E9437-3D9C-4090-ABDA-323C8CF9BF8D}" type="slidenum">
              <a:rPr lang="fr-FR" smtClean="0"/>
              <a:pPr/>
              <a:t>45</a:t>
            </a:fld>
            <a:endParaRPr lang="fr-FR" dirty="0"/>
          </a:p>
        </p:txBody>
      </p:sp>
      <p:sp>
        <p:nvSpPr>
          <p:cNvPr id="5" name="Rectangle 4"/>
          <p:cNvSpPr/>
          <p:nvPr/>
        </p:nvSpPr>
        <p:spPr>
          <a:xfrm>
            <a:off x="785786" y="1071546"/>
            <a:ext cx="7929618" cy="4524315"/>
          </a:xfrm>
          <a:prstGeom prst="rect">
            <a:avLst/>
          </a:prstGeom>
        </p:spPr>
        <p:txBody>
          <a:bodyPr wrap="square">
            <a:spAutoFit/>
          </a:bodyPr>
          <a:lstStyle/>
          <a:p>
            <a:pPr algn="just">
              <a:buNone/>
            </a:pPr>
            <a:r>
              <a:rPr lang="fr-FR" sz="2400" b="1" u="sng" dirty="0" smtClean="0">
                <a:solidFill>
                  <a:srgbClr val="0070C0"/>
                </a:solidFill>
              </a:rPr>
              <a:t>Les avantages </a:t>
            </a:r>
            <a:r>
              <a:rPr lang="fr-FR" sz="2400" b="1" u="sng" dirty="0" smtClean="0">
                <a:solidFill>
                  <a:srgbClr val="0070C0"/>
                </a:solidFill>
              </a:rPr>
              <a:t>:</a:t>
            </a:r>
          </a:p>
          <a:p>
            <a:pPr algn="just">
              <a:buNone/>
            </a:pPr>
            <a:endParaRPr lang="fr-FR" sz="2400" b="1" u="sng" dirty="0" smtClean="0">
              <a:solidFill>
                <a:srgbClr val="0070C0"/>
              </a:solidFill>
            </a:endParaRPr>
          </a:p>
          <a:p>
            <a:pPr lvl="0"/>
            <a:r>
              <a:rPr lang="fr-FR" sz="2400" dirty="0" smtClean="0">
                <a:solidFill>
                  <a:schemeClr val="accent1"/>
                </a:solidFill>
              </a:rPr>
              <a:t>*</a:t>
            </a:r>
            <a:r>
              <a:rPr lang="fr-FR" sz="2400" dirty="0" smtClean="0"/>
              <a:t>Chaque </a:t>
            </a:r>
            <a:r>
              <a:rPr lang="fr-FR" sz="2400" dirty="0" smtClean="0"/>
              <a:t>salarié profite des </a:t>
            </a:r>
            <a:r>
              <a:rPr lang="fr-FR" sz="2400" b="1" dirty="0" smtClean="0"/>
              <a:t>compétences</a:t>
            </a:r>
            <a:r>
              <a:rPr lang="fr-FR" sz="2400" dirty="0" smtClean="0"/>
              <a:t> de </a:t>
            </a:r>
            <a:r>
              <a:rPr lang="fr-FR" sz="2400" dirty="0" smtClean="0"/>
              <a:t>2 </a:t>
            </a:r>
            <a:r>
              <a:rPr lang="fr-FR" sz="2400" dirty="0" smtClean="0"/>
              <a:t>responsables</a:t>
            </a:r>
          </a:p>
          <a:p>
            <a:pPr lvl="0"/>
            <a:r>
              <a:rPr lang="fr-FR" sz="2400" dirty="0" smtClean="0">
                <a:solidFill>
                  <a:schemeClr val="accent1"/>
                </a:solidFill>
              </a:rPr>
              <a:t>*</a:t>
            </a:r>
            <a:r>
              <a:rPr lang="fr-FR" sz="2400" dirty="0" smtClean="0"/>
              <a:t>Favorise </a:t>
            </a:r>
            <a:r>
              <a:rPr lang="fr-FR" sz="2400" dirty="0" smtClean="0"/>
              <a:t>le </a:t>
            </a:r>
            <a:r>
              <a:rPr lang="fr-FR" sz="2400" dirty="0" smtClean="0"/>
              <a:t>développement </a:t>
            </a:r>
            <a:r>
              <a:rPr lang="fr-FR" sz="2400" dirty="0" smtClean="0"/>
              <a:t>de nouveaux </a:t>
            </a:r>
            <a:r>
              <a:rPr lang="fr-FR" sz="2400" b="1" dirty="0" smtClean="0"/>
              <a:t>projets </a:t>
            </a:r>
          </a:p>
          <a:p>
            <a:pPr lvl="0"/>
            <a:r>
              <a:rPr lang="fr-FR" sz="2400" b="1" dirty="0" smtClean="0">
                <a:solidFill>
                  <a:schemeClr val="accent1"/>
                </a:solidFill>
              </a:rPr>
              <a:t>*</a:t>
            </a:r>
            <a:r>
              <a:rPr lang="fr-FR" sz="2400" b="1" dirty="0" smtClean="0"/>
              <a:t>Communication</a:t>
            </a:r>
            <a:r>
              <a:rPr lang="fr-FR" sz="2400" dirty="0" smtClean="0"/>
              <a:t> </a:t>
            </a:r>
            <a:r>
              <a:rPr lang="fr-FR" sz="2400" b="1" dirty="0" smtClean="0"/>
              <a:t>transversale</a:t>
            </a:r>
            <a:r>
              <a:rPr lang="fr-FR" sz="2400" dirty="0" smtClean="0"/>
              <a:t> forte, info </a:t>
            </a:r>
            <a:r>
              <a:rPr lang="fr-FR" sz="2400" dirty="0" smtClean="0"/>
              <a:t>partagée</a:t>
            </a:r>
          </a:p>
          <a:p>
            <a:pPr lvl="0"/>
            <a:endParaRPr lang="fr-FR" sz="2400" dirty="0" smtClean="0"/>
          </a:p>
          <a:p>
            <a:pPr lvl="0"/>
            <a:endParaRPr lang="fr-FR" sz="2400" dirty="0" smtClean="0"/>
          </a:p>
          <a:p>
            <a:pPr algn="just">
              <a:buNone/>
            </a:pPr>
            <a:r>
              <a:rPr lang="fr-FR" sz="2400" b="1" u="sng" dirty="0" smtClean="0">
                <a:solidFill>
                  <a:srgbClr val="0070C0"/>
                </a:solidFill>
              </a:rPr>
              <a:t>Les </a:t>
            </a:r>
            <a:r>
              <a:rPr lang="fr-FR" sz="2400" b="1" u="sng" dirty="0" smtClean="0">
                <a:solidFill>
                  <a:srgbClr val="0070C0"/>
                </a:solidFill>
              </a:rPr>
              <a:t>inconvénients</a:t>
            </a:r>
            <a:r>
              <a:rPr lang="fr-FR" sz="2400" b="1" u="sng" dirty="0" smtClean="0">
                <a:solidFill>
                  <a:srgbClr val="0070C0"/>
                </a:solidFill>
              </a:rPr>
              <a:t> </a:t>
            </a:r>
            <a:r>
              <a:rPr lang="fr-FR" sz="2400" b="1" u="sng" dirty="0" smtClean="0">
                <a:solidFill>
                  <a:srgbClr val="0070C0"/>
                </a:solidFill>
              </a:rPr>
              <a:t>:</a:t>
            </a:r>
          </a:p>
          <a:p>
            <a:pPr lvl="0"/>
            <a:r>
              <a:rPr lang="fr-FR" sz="2400" dirty="0" smtClean="0">
                <a:solidFill>
                  <a:schemeClr val="accent1"/>
                </a:solidFill>
              </a:rPr>
              <a:t>* </a:t>
            </a:r>
            <a:r>
              <a:rPr lang="fr-FR" sz="2400" dirty="0" smtClean="0"/>
              <a:t>Dualité </a:t>
            </a:r>
            <a:r>
              <a:rPr lang="fr-FR" sz="2400" dirty="0" smtClean="0"/>
              <a:t>de commandement, qui exige beaucoup de </a:t>
            </a:r>
            <a:r>
              <a:rPr lang="fr-FR" sz="2400" b="1" dirty="0" smtClean="0"/>
              <a:t>concertation</a:t>
            </a:r>
            <a:endParaRPr lang="fr-FR" sz="2400" dirty="0" smtClean="0"/>
          </a:p>
          <a:p>
            <a:r>
              <a:rPr lang="fr-FR" sz="2400" dirty="0" smtClean="0">
                <a:solidFill>
                  <a:schemeClr val="accent1"/>
                </a:solidFill>
              </a:rPr>
              <a:t>* </a:t>
            </a:r>
            <a:r>
              <a:rPr lang="fr-FR" sz="2400" dirty="0" smtClean="0"/>
              <a:t>Risque </a:t>
            </a:r>
            <a:r>
              <a:rPr lang="fr-FR" sz="2400" dirty="0" smtClean="0"/>
              <a:t>d’une certaine </a:t>
            </a:r>
            <a:r>
              <a:rPr lang="fr-FR" sz="2400" b="1" dirty="0" smtClean="0"/>
              <a:t>lenteur</a:t>
            </a:r>
            <a:r>
              <a:rPr lang="fr-FR" sz="2400" dirty="0" smtClean="0"/>
              <a:t> dans la prise de décision</a:t>
            </a:r>
            <a:endParaRPr lang="fr-FR" sz="2400" b="1" u="sng" dirty="0" smtClean="0">
              <a:solidFill>
                <a:srgbClr val="0070C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295520"/>
            <a:ext cx="8229600" cy="1709544"/>
          </a:xfrm>
        </p:spPr>
        <p:style>
          <a:lnRef idx="0">
            <a:schemeClr val="accent1"/>
          </a:lnRef>
          <a:fillRef idx="3">
            <a:schemeClr val="accent1"/>
          </a:fillRef>
          <a:effectRef idx="3">
            <a:schemeClr val="accent1"/>
          </a:effectRef>
          <a:fontRef idx="minor">
            <a:schemeClr val="lt1"/>
          </a:fontRef>
        </p:style>
        <p:txBody>
          <a:bodyPr>
            <a:normAutofit/>
          </a:bodyPr>
          <a:lstStyle/>
          <a:p>
            <a:pPr algn="ctr">
              <a:buNone/>
            </a:pPr>
            <a:endParaRPr lang="fr-FR"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buNone/>
            </a:pPr>
            <a:r>
              <a:rPr lang="fr-FR"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PARTIE III : Fonctions de l’entreprise </a:t>
            </a:r>
          </a:p>
          <a:p>
            <a:pPr algn="ctr">
              <a:buNone/>
            </a:pPr>
            <a:endParaRPr lang="fr-FR"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Espace réservé du numéro de diapositive 5"/>
          <p:cNvSpPr>
            <a:spLocks noGrp="1"/>
          </p:cNvSpPr>
          <p:nvPr>
            <p:ph type="sldNum" sz="quarter" idx="12"/>
          </p:nvPr>
        </p:nvSpPr>
        <p:spPr/>
        <p:txBody>
          <a:bodyPr/>
          <a:lstStyle/>
          <a:p>
            <a:fld id="{8C4E9437-3D9C-4090-ABDA-323C8CF9BF8D}" type="slidenum">
              <a:rPr lang="fr-FR" smtClean="0"/>
              <a:pPr/>
              <a:t>46</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295520"/>
            <a:ext cx="8229600" cy="1709544"/>
          </a:xfrm>
        </p:spPr>
        <p:style>
          <a:lnRef idx="0">
            <a:schemeClr val="accent1"/>
          </a:lnRef>
          <a:fillRef idx="3">
            <a:schemeClr val="accent1"/>
          </a:fillRef>
          <a:effectRef idx="3">
            <a:schemeClr val="accent1"/>
          </a:effectRef>
          <a:fontRef idx="minor">
            <a:schemeClr val="lt1"/>
          </a:fontRef>
        </p:style>
        <p:txBody>
          <a:bodyPr>
            <a:normAutofit/>
          </a:bodyPr>
          <a:lstStyle/>
          <a:p>
            <a:pPr algn="ctr">
              <a:buNone/>
            </a:pPr>
            <a:endParaRPr lang="fr-FR"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buNone/>
            </a:pPr>
            <a:r>
              <a:rPr lang="fr-FR"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PARTIE I : Entreprise et son environnement</a:t>
            </a:r>
          </a:p>
          <a:p>
            <a:pPr algn="ctr">
              <a:buNone/>
            </a:pPr>
            <a:endParaRPr lang="fr-FR"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Espace réservé du numéro de diapositive 5"/>
          <p:cNvSpPr>
            <a:spLocks noGrp="1"/>
          </p:cNvSpPr>
          <p:nvPr>
            <p:ph type="sldNum" sz="quarter" idx="12"/>
          </p:nvPr>
        </p:nvSpPr>
        <p:spPr/>
        <p:txBody>
          <a:bodyPr/>
          <a:lstStyle/>
          <a:p>
            <a:fld id="{8C4E9437-3D9C-4090-ABDA-323C8CF9BF8D}" type="slidenum">
              <a:rPr lang="fr-FR" smtClean="0"/>
              <a:pPr/>
              <a:t>5</a:t>
            </a:fld>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u texte 2"/>
          <p:cNvSpPr>
            <a:spLocks noGrp="1"/>
          </p:cNvSpPr>
          <p:nvPr>
            <p:ph idx="1"/>
          </p:nvPr>
        </p:nvSpPr>
        <p:spPr>
          <a:xfrm>
            <a:off x="457200" y="2071678"/>
            <a:ext cx="8229600" cy="4525674"/>
          </a:xfrm>
        </p:spPr>
        <p:txBody>
          <a:bodyPr>
            <a:noAutofit/>
          </a:bodyPr>
          <a:lstStyle/>
          <a:p>
            <a:pPr algn="just">
              <a:buFont typeface="Wingdings 2" pitchFamily="18" charset="2"/>
              <a:buNone/>
            </a:pPr>
            <a:r>
              <a:rPr lang="fr-FR" sz="2400" b="1" dirty="0" smtClean="0"/>
              <a:t> 1. La théorie néo-classique standard de la firme</a:t>
            </a:r>
          </a:p>
          <a:p>
            <a:pPr algn="just">
              <a:buFont typeface="Wingdings 2" pitchFamily="18" charset="2"/>
              <a:buNone/>
            </a:pPr>
            <a:endParaRPr lang="fr-FR" sz="2000" b="1" dirty="0" smtClean="0"/>
          </a:p>
          <a:p>
            <a:pPr algn="just">
              <a:buFont typeface="Wingdings" pitchFamily="2" charset="2"/>
              <a:buChar char="Ø"/>
            </a:pPr>
            <a:r>
              <a:rPr lang="fr-FR" sz="2400" dirty="0" smtClean="0"/>
              <a:t> Une approche en terme de « boîte noire »</a:t>
            </a:r>
          </a:p>
          <a:p>
            <a:pPr algn="just">
              <a:buFont typeface="Wingdings" pitchFamily="2" charset="2"/>
              <a:buChar char="Ø"/>
            </a:pPr>
            <a:r>
              <a:rPr lang="fr-FR" sz="2400" dirty="0" smtClean="0"/>
              <a:t>La firme néo-classique: une « firme point »</a:t>
            </a:r>
          </a:p>
          <a:p>
            <a:pPr algn="just">
              <a:buFont typeface="Wingdings" pitchFamily="2" charset="2"/>
              <a:buChar char="Ø"/>
            </a:pPr>
            <a:r>
              <a:rPr lang="fr-FR" sz="2400" dirty="0" smtClean="0"/>
              <a:t>La firme néo-classique: une « firme automate »</a:t>
            </a:r>
          </a:p>
          <a:p>
            <a:pPr algn="just">
              <a:buFont typeface="Wingdings" pitchFamily="2" charset="2"/>
              <a:buChar char="Ø"/>
            </a:pPr>
            <a:r>
              <a:rPr lang="fr-FR" sz="2400" dirty="0" smtClean="0"/>
              <a:t>Les hypothèses du modèle néoclassique (maximisation du profit, rationalité parfaite, CPP)</a:t>
            </a:r>
          </a:p>
          <a:p>
            <a:pPr algn="just">
              <a:buFont typeface="Wingdings 2" pitchFamily="18" charset="2"/>
              <a:buNone/>
            </a:pPr>
            <a:endParaRPr lang="fr-FR" sz="2400" dirty="0" smtClean="0"/>
          </a:p>
          <a:p>
            <a:pPr algn="just">
              <a:buFont typeface="Wingdings 2" pitchFamily="18" charset="2"/>
              <a:buNone/>
            </a:pPr>
            <a:endParaRPr lang="fr-FR" sz="2400" dirty="0" smtClean="0"/>
          </a:p>
          <a:p>
            <a:pPr algn="just">
              <a:buFont typeface="Wingdings 2" pitchFamily="18" charset="2"/>
              <a:buNone/>
            </a:pPr>
            <a:endParaRPr lang="fr-FR" sz="2400" dirty="0" smtClean="0"/>
          </a:p>
          <a:p>
            <a:pPr algn="just">
              <a:buFont typeface="Wingdings 2" pitchFamily="18" charset="2"/>
              <a:buNone/>
            </a:pPr>
            <a:endParaRPr lang="fr-FR" sz="2400" dirty="0" smtClean="0"/>
          </a:p>
          <a:p>
            <a:pPr algn="just">
              <a:buFont typeface="Wingdings 2" pitchFamily="18" charset="2"/>
              <a:buNone/>
            </a:pPr>
            <a:endParaRPr lang="fr-FR" sz="2400" dirty="0" smtClean="0"/>
          </a:p>
          <a:p>
            <a:pPr algn="just">
              <a:buFont typeface="Wingdings 2" pitchFamily="18" charset="2"/>
              <a:buNone/>
            </a:pPr>
            <a:endParaRPr lang="fr-FR" sz="2400" dirty="0" smtClean="0"/>
          </a:p>
          <a:p>
            <a:pPr algn="just">
              <a:buFont typeface="Wingdings 2" pitchFamily="18" charset="2"/>
              <a:buNone/>
            </a:pPr>
            <a:endParaRPr lang="fr-FR" sz="2400" dirty="0" smtClean="0"/>
          </a:p>
          <a:p>
            <a:pPr algn="just">
              <a:buFont typeface="Wingdings 2" pitchFamily="18" charset="2"/>
              <a:buNone/>
            </a:pPr>
            <a:endParaRPr lang="fr-FR" sz="2400" dirty="0" smtClean="0"/>
          </a:p>
          <a:p>
            <a:pPr algn="just">
              <a:buFont typeface="Wingdings 2" pitchFamily="18" charset="2"/>
              <a:buNone/>
            </a:pPr>
            <a:endParaRPr lang="fr-FR" sz="2400" dirty="0" smtClean="0"/>
          </a:p>
          <a:p>
            <a:pPr algn="just">
              <a:buFont typeface="Wingdings 2" pitchFamily="18" charset="2"/>
              <a:buNone/>
            </a:pPr>
            <a:r>
              <a:rPr lang="fr-FR" sz="2400" dirty="0" smtClean="0"/>
              <a:t> </a:t>
            </a:r>
          </a:p>
        </p:txBody>
      </p:sp>
      <p:sp>
        <p:nvSpPr>
          <p:cNvPr id="4" name="Espace réservé du numéro de diapositive 3"/>
          <p:cNvSpPr>
            <a:spLocks noGrp="1"/>
          </p:cNvSpPr>
          <p:nvPr>
            <p:ph type="sldNum" sz="quarter" idx="12"/>
          </p:nvPr>
        </p:nvSpPr>
        <p:spPr/>
        <p:txBody>
          <a:bodyPr/>
          <a:lstStyle/>
          <a:p>
            <a:pPr>
              <a:defRPr/>
            </a:pPr>
            <a:fld id="{73146E51-4FD5-4B5D-980C-B3C47A5D1276}" type="slidenum">
              <a:rPr lang="fr-FR" smtClean="0"/>
              <a:pPr>
                <a:defRPr/>
              </a:pPr>
              <a:t>6</a:t>
            </a:fld>
            <a:endParaRPr lang="fr-FR"/>
          </a:p>
        </p:txBody>
      </p:sp>
      <p:sp>
        <p:nvSpPr>
          <p:cNvPr id="9220" name="ZoneTexte 4"/>
          <p:cNvSpPr txBox="1">
            <a:spLocks noChangeArrowheads="1"/>
          </p:cNvSpPr>
          <p:nvPr/>
        </p:nvSpPr>
        <p:spPr bwMode="auto">
          <a:xfrm>
            <a:off x="214313" y="1412776"/>
            <a:ext cx="8929687" cy="523220"/>
          </a:xfrm>
          <a:prstGeom prst="rect">
            <a:avLst/>
          </a:prstGeom>
          <a:noFill/>
          <a:ln w="9525">
            <a:noFill/>
            <a:miter lim="800000"/>
            <a:headEnd/>
            <a:tailEnd/>
          </a:ln>
        </p:spPr>
        <p:txBody>
          <a:bodyPr wrap="square">
            <a:spAutoFit/>
          </a:bodyPr>
          <a:lstStyle/>
          <a:p>
            <a:r>
              <a:rPr lang="fr-FR" sz="2800" dirty="0" smtClean="0">
                <a:solidFill>
                  <a:srgbClr val="FF0000"/>
                </a:solidFill>
              </a:rPr>
              <a:t> I. Définition de l’entreprise dans la théorie économique</a:t>
            </a:r>
          </a:p>
        </p:txBody>
      </p:sp>
      <p:sp>
        <p:nvSpPr>
          <p:cNvPr id="5" name="ZoneTexte 4"/>
          <p:cNvSpPr txBox="1">
            <a:spLocks noChangeArrowheads="1"/>
          </p:cNvSpPr>
          <p:nvPr/>
        </p:nvSpPr>
        <p:spPr bwMode="auto">
          <a:xfrm>
            <a:off x="366713" y="692696"/>
            <a:ext cx="8643937" cy="954107"/>
          </a:xfrm>
          <a:prstGeom prst="rect">
            <a:avLst/>
          </a:prstGeom>
          <a:noFill/>
          <a:ln w="9525">
            <a:noFill/>
            <a:miter lim="800000"/>
            <a:headEnd/>
            <a:tailEnd/>
          </a:ln>
        </p:spPr>
        <p:txBody>
          <a:bodyPr>
            <a:spAutoFit/>
          </a:bodyPr>
          <a:lstStyle/>
          <a:p>
            <a:r>
              <a:rPr lang="fr-FR" sz="2800" dirty="0" smtClean="0">
                <a:solidFill>
                  <a:srgbClr val="0070C0"/>
                </a:solidFill>
              </a:rPr>
              <a:t>Chapitre I : Approches et typologie de l’entreprise</a:t>
            </a:r>
          </a:p>
          <a:p>
            <a:endParaRPr lang="fr-FR" sz="2800" dirty="0">
              <a:solidFill>
                <a:srgbClr val="0070C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Espace réservé du contenu 2"/>
          <p:cNvSpPr>
            <a:spLocks noGrp="1"/>
          </p:cNvSpPr>
          <p:nvPr>
            <p:ph idx="1"/>
          </p:nvPr>
        </p:nvSpPr>
        <p:spPr>
          <a:xfrm>
            <a:off x="457200" y="1628800"/>
            <a:ext cx="8229600" cy="3300388"/>
          </a:xfrm>
        </p:spPr>
        <p:txBody>
          <a:bodyPr/>
          <a:lstStyle/>
          <a:p>
            <a:pPr>
              <a:buFont typeface="Wingdings" pitchFamily="2" charset="2"/>
              <a:buChar char="Ø"/>
            </a:pPr>
            <a:r>
              <a:rPr lang="fr-FR" sz="2800" dirty="0" smtClean="0"/>
              <a:t> Une approche en terme de « boîte noire »</a:t>
            </a:r>
          </a:p>
          <a:p>
            <a:pPr algn="just">
              <a:buFont typeface="Wingdings 2" pitchFamily="18" charset="2"/>
              <a:buNone/>
            </a:pPr>
            <a:r>
              <a:rPr lang="fr-FR" sz="2400" dirty="0" smtClean="0"/>
              <a:t>l’entreprise était conçue comme une boite noire qui transforme des flux d’entrées (biens intermédiaires, biens d’équipements et travail) en flux de sorties (biens et services marchands), selon une relation technique appelée fonction de production, en s’adaptant mécaniquement à son environnement.</a:t>
            </a:r>
          </a:p>
          <a:p>
            <a:pPr algn="just">
              <a:buFont typeface="Wingdings 2" pitchFamily="18" charset="2"/>
              <a:buNone/>
            </a:pPr>
            <a:endParaRPr lang="fr-FR" sz="2400" dirty="0" smtClean="0"/>
          </a:p>
          <a:p>
            <a:pPr>
              <a:buFont typeface="Wingdings 2" pitchFamily="18" charset="2"/>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699D8EF5-EC2B-487B-A443-7088C86FD755}" type="slidenum">
              <a:rPr lang="fr-FR" smtClean="0"/>
              <a:pPr>
                <a:defRPr/>
              </a:pPr>
              <a:t>7</a:t>
            </a:fld>
            <a:endParaRPr lang="fr-FR"/>
          </a:p>
        </p:txBody>
      </p:sp>
      <p:grpSp>
        <p:nvGrpSpPr>
          <p:cNvPr id="2" name="Groupe 11"/>
          <p:cNvGrpSpPr>
            <a:grpSpLocks/>
          </p:cNvGrpSpPr>
          <p:nvPr/>
        </p:nvGrpSpPr>
        <p:grpSpPr bwMode="auto">
          <a:xfrm>
            <a:off x="857250" y="4869160"/>
            <a:ext cx="7858125" cy="585788"/>
            <a:chOff x="857224" y="5274246"/>
            <a:chExt cx="7858180" cy="584775"/>
          </a:xfrm>
        </p:grpSpPr>
        <p:sp>
          <p:nvSpPr>
            <p:cNvPr id="6" name="ZoneTexte 5"/>
            <p:cNvSpPr txBox="1"/>
            <p:nvPr/>
          </p:nvSpPr>
          <p:spPr>
            <a:xfrm>
              <a:off x="3714744" y="5274246"/>
              <a:ext cx="1928827" cy="584775"/>
            </a:xfrm>
            <a:prstGeom prst="rect">
              <a:avLst/>
            </a:prstGeom>
            <a:solidFill>
              <a:schemeClr val="tx1"/>
            </a:solidFill>
          </p:spPr>
          <p:txBody>
            <a:bodyPr>
              <a:spAutoFit/>
            </a:bodyPr>
            <a:lstStyle/>
            <a:p>
              <a:pPr algn="ctr">
                <a:defRPr/>
              </a:pPr>
              <a:r>
                <a:rPr lang="fr-FR" sz="3200" b="1" dirty="0">
                  <a:solidFill>
                    <a:schemeClr val="bg1">
                      <a:lumMod val="95000"/>
                    </a:schemeClr>
                  </a:solidFill>
                </a:rPr>
                <a:t>Firme</a:t>
              </a:r>
            </a:p>
          </p:txBody>
        </p:sp>
        <p:sp>
          <p:nvSpPr>
            <p:cNvPr id="11271" name="ZoneTexte 6"/>
            <p:cNvSpPr txBox="1">
              <a:spLocks noChangeArrowheads="1"/>
            </p:cNvSpPr>
            <p:nvPr/>
          </p:nvSpPr>
          <p:spPr bwMode="auto">
            <a:xfrm>
              <a:off x="857224" y="5286388"/>
              <a:ext cx="1500198" cy="523220"/>
            </a:xfrm>
            <a:prstGeom prst="rect">
              <a:avLst/>
            </a:prstGeom>
            <a:noFill/>
            <a:ln w="9525">
              <a:noFill/>
              <a:miter lim="800000"/>
              <a:headEnd/>
              <a:tailEnd/>
            </a:ln>
          </p:spPr>
          <p:txBody>
            <a:bodyPr>
              <a:spAutoFit/>
            </a:bodyPr>
            <a:lstStyle/>
            <a:p>
              <a:r>
                <a:rPr lang="fr-FR" sz="2800" b="1"/>
                <a:t>inputs</a:t>
              </a:r>
            </a:p>
          </p:txBody>
        </p:sp>
        <p:sp>
          <p:nvSpPr>
            <p:cNvPr id="11272" name="ZoneTexte 7"/>
            <p:cNvSpPr txBox="1">
              <a:spLocks noChangeArrowheads="1"/>
            </p:cNvSpPr>
            <p:nvPr/>
          </p:nvSpPr>
          <p:spPr bwMode="auto">
            <a:xfrm>
              <a:off x="7215206" y="5286388"/>
              <a:ext cx="1500198" cy="523220"/>
            </a:xfrm>
            <a:prstGeom prst="rect">
              <a:avLst/>
            </a:prstGeom>
            <a:noFill/>
            <a:ln w="9525">
              <a:noFill/>
              <a:miter lim="800000"/>
              <a:headEnd/>
              <a:tailEnd/>
            </a:ln>
          </p:spPr>
          <p:txBody>
            <a:bodyPr>
              <a:spAutoFit/>
            </a:bodyPr>
            <a:lstStyle/>
            <a:p>
              <a:r>
                <a:rPr lang="fr-FR" sz="2800" b="1"/>
                <a:t>outputs</a:t>
              </a:r>
            </a:p>
          </p:txBody>
        </p:sp>
        <p:cxnSp>
          <p:nvCxnSpPr>
            <p:cNvPr id="10" name="Connecteur droit avec flèche 9"/>
            <p:cNvCxnSpPr/>
            <p:nvPr/>
          </p:nvCxnSpPr>
          <p:spPr>
            <a:xfrm>
              <a:off x="2357423" y="5572180"/>
              <a:ext cx="1000132" cy="1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6072199" y="5572180"/>
              <a:ext cx="1000132" cy="1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920112"/>
            <a:ext cx="8229600" cy="780696"/>
          </a:xfrm>
        </p:spPr>
        <p:txBody>
          <a:bodyPr>
            <a:normAutofit fontScale="90000"/>
          </a:bodyPr>
          <a:lstStyle/>
          <a:p>
            <a:r>
              <a:rPr lang="fr-FR" sz="3100" dirty="0" smtClean="0">
                <a:solidFill>
                  <a:srgbClr val="FF0000"/>
                </a:solidFill>
                <a:latin typeface="+mn-lt"/>
                <a:ea typeface="+mn-ea"/>
                <a:cs typeface="+mn-cs"/>
              </a:rPr>
              <a:t>II. Les approches de l’entreprise </a:t>
            </a:r>
            <a:r>
              <a:rPr lang="fr-FR" sz="3600" b="1" dirty="0" smtClean="0">
                <a:solidFill>
                  <a:srgbClr val="0070C0"/>
                </a:solidFill>
              </a:rPr>
              <a:t/>
            </a:r>
            <a:br>
              <a:rPr lang="fr-FR" sz="3600" b="1" dirty="0" smtClean="0">
                <a:solidFill>
                  <a:srgbClr val="0070C0"/>
                </a:solidFill>
              </a:rPr>
            </a:br>
            <a:endParaRPr lang="fr-FR" sz="3600" dirty="0">
              <a:solidFill>
                <a:srgbClr val="0070C0"/>
              </a:solidFill>
            </a:endParaRPr>
          </a:p>
        </p:txBody>
      </p:sp>
      <p:sp>
        <p:nvSpPr>
          <p:cNvPr id="4" name="Rectangle 3"/>
          <p:cNvSpPr>
            <a:spLocks noGrp="1"/>
          </p:cNvSpPr>
          <p:nvPr>
            <p:ph idx="1"/>
          </p:nvPr>
        </p:nvSpPr>
        <p:spPr>
          <a:xfrm>
            <a:off x="457200" y="1556792"/>
            <a:ext cx="8229600" cy="4767808"/>
          </a:xfrm>
        </p:spPr>
        <p:txBody>
          <a:bodyPr/>
          <a:lstStyle/>
          <a:p>
            <a:pPr algn="just">
              <a:buFont typeface="Wingdings 2" pitchFamily="18" charset="2"/>
              <a:buNone/>
            </a:pPr>
            <a:r>
              <a:rPr lang="fr-FR" sz="2000" dirty="0" smtClean="0">
                <a:latin typeface="Verdana" pitchFamily="34" charset="0"/>
              </a:rPr>
              <a:t>  </a:t>
            </a:r>
          </a:p>
          <a:p>
            <a:pPr algn="just">
              <a:buFont typeface="Wingdings 2" pitchFamily="18" charset="2"/>
              <a:buNone/>
            </a:pPr>
            <a:r>
              <a:rPr lang="fr-FR" sz="2000" b="1" u="sng" dirty="0" smtClean="0">
                <a:solidFill>
                  <a:srgbClr val="002060"/>
                </a:solidFill>
                <a:latin typeface="Verdana" pitchFamily="34" charset="0"/>
              </a:rPr>
              <a:t>Le concept d</a:t>
            </a:r>
            <a:r>
              <a:rPr lang="fr-FR" sz="2000" b="1" u="sng" dirty="0" smtClean="0">
                <a:solidFill>
                  <a:srgbClr val="002060"/>
                </a:solidFill>
              </a:rPr>
              <a:t>’</a:t>
            </a:r>
            <a:r>
              <a:rPr lang="fr-FR" sz="2000" b="1" u="sng" dirty="0" smtClean="0">
                <a:solidFill>
                  <a:srgbClr val="002060"/>
                </a:solidFill>
                <a:latin typeface="Verdana" pitchFamily="34" charset="0"/>
              </a:rPr>
              <a:t>entreprise</a:t>
            </a:r>
            <a:endParaRPr lang="fr-FR" sz="2000" u="sng" dirty="0" smtClean="0">
              <a:solidFill>
                <a:srgbClr val="002060"/>
              </a:solidFill>
              <a:latin typeface="Verdana" pitchFamily="34" charset="0"/>
            </a:endParaRPr>
          </a:p>
          <a:p>
            <a:pPr algn="just">
              <a:buNone/>
            </a:pPr>
            <a:r>
              <a:rPr lang="fr-FR" sz="2000" dirty="0" smtClean="0">
                <a:latin typeface="Verdana" pitchFamily="34" charset="0"/>
              </a:rPr>
              <a:t> </a:t>
            </a:r>
          </a:p>
          <a:p>
            <a:pPr algn="just">
              <a:buFont typeface="Wingdings" pitchFamily="2" charset="2"/>
              <a:buChar char="Ø"/>
            </a:pPr>
            <a:r>
              <a:rPr lang="fr-FR" sz="2000" dirty="0" smtClean="0">
                <a:latin typeface="Verdana" pitchFamily="34" charset="0"/>
              </a:rPr>
              <a:t>L</a:t>
            </a:r>
            <a:r>
              <a:rPr lang="fr-FR" sz="2000" dirty="0" smtClean="0"/>
              <a:t>’</a:t>
            </a:r>
            <a:r>
              <a:rPr lang="fr-FR" sz="2000" dirty="0" smtClean="0">
                <a:latin typeface="Verdana" pitchFamily="34" charset="0"/>
              </a:rPr>
              <a:t>entreprise est une unité de production de biens et de services, ainsi qu</a:t>
            </a:r>
            <a:r>
              <a:rPr lang="fr-FR" sz="2000" dirty="0" smtClean="0"/>
              <a:t>’</a:t>
            </a:r>
            <a:r>
              <a:rPr lang="fr-FR" sz="2000" dirty="0" smtClean="0">
                <a:latin typeface="Verdana" pitchFamily="34" charset="0"/>
              </a:rPr>
              <a:t>une unité de répartition des richesses. </a:t>
            </a:r>
          </a:p>
          <a:p>
            <a:pPr algn="just">
              <a:buFont typeface="Wingdings 2" pitchFamily="18" charset="2"/>
              <a:buNone/>
            </a:pPr>
            <a:endParaRPr lang="fr-FR" sz="2000" dirty="0" smtClean="0">
              <a:latin typeface="Verdana" pitchFamily="34" charset="0"/>
            </a:endParaRPr>
          </a:p>
          <a:p>
            <a:pPr algn="just">
              <a:buFont typeface="Wingdings" pitchFamily="2" charset="2"/>
              <a:buChar char="Ø"/>
            </a:pPr>
            <a:r>
              <a:rPr lang="fr-FR" sz="2000" dirty="0" smtClean="0">
                <a:latin typeface="Verdana" pitchFamily="34" charset="0"/>
              </a:rPr>
              <a:t>C’est également un système ayant des caractéristiques propres.</a:t>
            </a:r>
          </a:p>
        </p:txBody>
      </p:sp>
      <p:sp>
        <p:nvSpPr>
          <p:cNvPr id="7" name="Espace réservé du numéro de diapositive 6"/>
          <p:cNvSpPr>
            <a:spLocks noGrp="1"/>
          </p:cNvSpPr>
          <p:nvPr>
            <p:ph type="sldNum" sz="quarter" idx="12"/>
          </p:nvPr>
        </p:nvSpPr>
        <p:spPr/>
        <p:txBody>
          <a:bodyPr/>
          <a:lstStyle/>
          <a:p>
            <a:fld id="{8C4E9437-3D9C-4090-ABDA-323C8CF9BF8D}" type="slidenum">
              <a:rPr lang="fr-FR" smtClean="0"/>
              <a:pPr/>
              <a:t>8</a:t>
            </a:fld>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ce réservé du numéro de diapositive 17"/>
          <p:cNvSpPr>
            <a:spLocks noGrp="1"/>
          </p:cNvSpPr>
          <p:nvPr>
            <p:ph type="sldNum" sz="quarter" idx="12"/>
          </p:nvPr>
        </p:nvSpPr>
        <p:spPr/>
        <p:txBody>
          <a:bodyPr/>
          <a:lstStyle/>
          <a:p>
            <a:pPr>
              <a:defRPr/>
            </a:pPr>
            <a:fld id="{69B5E670-B30B-4AA1-A7CE-EF0A430A0B94}" type="slidenum">
              <a:rPr lang="fr-FR"/>
              <a:pPr>
                <a:defRPr/>
              </a:pPr>
              <a:t>9</a:t>
            </a:fld>
            <a:endParaRPr lang="fr-FR" dirty="0"/>
          </a:p>
        </p:txBody>
      </p:sp>
      <p:sp>
        <p:nvSpPr>
          <p:cNvPr id="159746" name="Rectangle 2"/>
          <p:cNvSpPr>
            <a:spLocks noGrp="1"/>
          </p:cNvSpPr>
          <p:nvPr>
            <p:ph type="body" idx="1"/>
          </p:nvPr>
        </p:nvSpPr>
        <p:spPr>
          <a:xfrm>
            <a:off x="251520" y="1484784"/>
            <a:ext cx="8892480" cy="4821168"/>
          </a:xfrm>
        </p:spPr>
        <p:txBody>
          <a:bodyPr/>
          <a:lstStyle/>
          <a:p>
            <a:pPr>
              <a:buNone/>
              <a:defRPr/>
            </a:pPr>
            <a:r>
              <a:rPr lang="fr-FR" sz="2000" dirty="0" smtClean="0">
                <a:solidFill>
                  <a:srgbClr val="0070C0"/>
                </a:solidFill>
                <a:effectLst>
                  <a:outerShdw blurRad="38100" dist="38100" dir="2700000" algn="tl">
                    <a:srgbClr val="C0C0C0"/>
                  </a:outerShdw>
                </a:effectLst>
              </a:rPr>
              <a:t>L’entreprise en tant qu’unité de production:</a:t>
            </a:r>
          </a:p>
          <a:p>
            <a:pPr lvl="1">
              <a:defRPr/>
            </a:pPr>
            <a:r>
              <a:rPr lang="fr-FR" sz="1800" dirty="0" smtClean="0"/>
              <a:t>Pour fabriquer des biens et des services, l’entreprise doit combiner différents facteurs de production:</a:t>
            </a:r>
          </a:p>
        </p:txBody>
      </p:sp>
      <p:sp>
        <p:nvSpPr>
          <p:cNvPr id="19461" name="Text Box 4"/>
          <p:cNvSpPr txBox="1">
            <a:spLocks noChangeArrowheads="1"/>
          </p:cNvSpPr>
          <p:nvPr/>
        </p:nvSpPr>
        <p:spPr bwMode="auto">
          <a:xfrm>
            <a:off x="287288" y="836712"/>
            <a:ext cx="7885112" cy="519112"/>
          </a:xfrm>
          <a:prstGeom prst="rect">
            <a:avLst/>
          </a:prstGeom>
          <a:noFill/>
          <a:ln w="9525">
            <a:noFill/>
            <a:miter lim="800000"/>
            <a:headEnd/>
            <a:tailEnd/>
          </a:ln>
        </p:spPr>
        <p:txBody>
          <a:bodyPr>
            <a:spAutoFit/>
          </a:bodyPr>
          <a:lstStyle/>
          <a:p>
            <a:pPr>
              <a:spcBef>
                <a:spcPct val="50000"/>
              </a:spcBef>
            </a:pPr>
            <a:r>
              <a:rPr lang="fr-FR" sz="2800" dirty="0">
                <a:solidFill>
                  <a:srgbClr val="660033"/>
                </a:solidFill>
                <a:latin typeface="Verdana" pitchFamily="34" charset="0"/>
                <a:cs typeface="Arial" charset="0"/>
              </a:rPr>
              <a:t>1- Approche traditionnelle de l’entreprise:</a:t>
            </a:r>
          </a:p>
        </p:txBody>
      </p:sp>
      <p:grpSp>
        <p:nvGrpSpPr>
          <p:cNvPr id="2" name="Group 5"/>
          <p:cNvGrpSpPr>
            <a:grpSpLocks/>
          </p:cNvGrpSpPr>
          <p:nvPr/>
        </p:nvGrpSpPr>
        <p:grpSpPr bwMode="auto">
          <a:xfrm>
            <a:off x="468313" y="2564905"/>
            <a:ext cx="8496300" cy="3888730"/>
            <a:chOff x="295" y="2115"/>
            <a:chExt cx="5352" cy="1509"/>
          </a:xfrm>
        </p:grpSpPr>
        <p:sp>
          <p:nvSpPr>
            <p:cNvPr id="19463" name="Text Box 6"/>
            <p:cNvSpPr txBox="1">
              <a:spLocks noChangeArrowheads="1"/>
            </p:cNvSpPr>
            <p:nvPr/>
          </p:nvSpPr>
          <p:spPr bwMode="auto">
            <a:xfrm>
              <a:off x="2562" y="2592"/>
              <a:ext cx="1225" cy="256"/>
            </a:xfrm>
            <a:prstGeom prst="rect">
              <a:avLst/>
            </a:prstGeom>
            <a:solidFill>
              <a:srgbClr val="FFFF66"/>
            </a:solidFill>
            <a:ln w="9525">
              <a:solidFill>
                <a:schemeClr val="tx1"/>
              </a:solidFill>
              <a:miter lim="800000"/>
              <a:headEnd/>
              <a:tailEnd/>
            </a:ln>
          </p:spPr>
          <p:txBody>
            <a:bodyPr>
              <a:spAutoFit/>
            </a:bodyPr>
            <a:lstStyle/>
            <a:p>
              <a:pPr>
                <a:spcBef>
                  <a:spcPct val="50000"/>
                </a:spcBef>
              </a:pPr>
              <a:r>
                <a:rPr lang="fr-FR" sz="2000" dirty="0">
                  <a:latin typeface="Verdana" pitchFamily="34" charset="0"/>
                  <a:cs typeface="Arial" charset="0"/>
                </a:rPr>
                <a:t>PRODUCTION</a:t>
              </a:r>
            </a:p>
          </p:txBody>
        </p:sp>
        <p:sp>
          <p:nvSpPr>
            <p:cNvPr id="19464" name="Text Box 7"/>
            <p:cNvSpPr txBox="1">
              <a:spLocks noChangeArrowheads="1"/>
            </p:cNvSpPr>
            <p:nvPr/>
          </p:nvSpPr>
          <p:spPr bwMode="auto">
            <a:xfrm>
              <a:off x="657" y="2115"/>
              <a:ext cx="908" cy="237"/>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fr-FR" dirty="0">
                  <a:latin typeface="Verdana" pitchFamily="34" charset="0"/>
                  <a:cs typeface="Arial" charset="0"/>
                </a:rPr>
                <a:t>Travail</a:t>
              </a:r>
            </a:p>
          </p:txBody>
        </p:sp>
        <p:sp>
          <p:nvSpPr>
            <p:cNvPr id="19465" name="Text Box 8"/>
            <p:cNvSpPr txBox="1">
              <a:spLocks noChangeArrowheads="1"/>
            </p:cNvSpPr>
            <p:nvPr/>
          </p:nvSpPr>
          <p:spPr bwMode="auto">
            <a:xfrm>
              <a:off x="295" y="2486"/>
              <a:ext cx="1859" cy="579"/>
            </a:xfrm>
            <a:prstGeom prst="rect">
              <a:avLst/>
            </a:prstGeom>
            <a:solidFill>
              <a:srgbClr val="CCFF99"/>
            </a:solidFill>
            <a:ln w="9525">
              <a:solidFill>
                <a:schemeClr val="tx1"/>
              </a:solidFill>
              <a:miter lim="800000"/>
              <a:headEnd/>
              <a:tailEnd/>
            </a:ln>
          </p:spPr>
          <p:txBody>
            <a:bodyPr wrap="square">
              <a:spAutoFit/>
            </a:bodyPr>
            <a:lstStyle/>
            <a:p>
              <a:pPr>
                <a:spcBef>
                  <a:spcPct val="50000"/>
                </a:spcBef>
              </a:pPr>
              <a:r>
                <a:rPr lang="fr-FR" sz="1600">
                  <a:latin typeface="Verdana" pitchFamily="34" charset="0"/>
                  <a:cs typeface="Arial" charset="0"/>
                </a:rPr>
                <a:t>Capital </a:t>
              </a:r>
              <a:r>
                <a:rPr lang="fr-FR" sz="1600" smtClean="0">
                  <a:latin typeface="Verdana" pitchFamily="34" charset="0"/>
                  <a:cs typeface="Arial" charset="0"/>
                </a:rPr>
                <a:t>technique fixe </a:t>
              </a:r>
              <a:endParaRPr lang="fr-FR" sz="1600" dirty="0">
                <a:latin typeface="Verdana" pitchFamily="34" charset="0"/>
                <a:cs typeface="Arial" charset="0"/>
              </a:endParaRPr>
            </a:p>
            <a:p>
              <a:pPr>
                <a:spcBef>
                  <a:spcPct val="50000"/>
                </a:spcBef>
              </a:pPr>
              <a:r>
                <a:rPr lang="fr-FR" sz="1600" dirty="0">
                  <a:latin typeface="Verdana" pitchFamily="34" charset="0"/>
                  <a:cs typeface="Arial" charset="0"/>
                </a:rPr>
                <a:t>(terrains, </a:t>
              </a:r>
              <a:r>
                <a:rPr lang="fr-FR" sz="1600">
                  <a:latin typeface="Verdana" pitchFamily="34" charset="0"/>
                  <a:cs typeface="Arial" charset="0"/>
                </a:rPr>
                <a:t>machines</a:t>
              </a:r>
              <a:r>
                <a:rPr lang="fr-FR" sz="1600" smtClean="0">
                  <a:latin typeface="Verdana" pitchFamily="34" charset="0"/>
                  <a:cs typeface="Arial" charset="0"/>
                </a:rPr>
                <a:t>,…)</a:t>
              </a:r>
            </a:p>
            <a:p>
              <a:pPr>
                <a:spcBef>
                  <a:spcPct val="50000"/>
                </a:spcBef>
              </a:pPr>
              <a:r>
                <a:rPr lang="fr-FR" sz="1600" b="1" smtClean="0">
                  <a:latin typeface="Verdana" pitchFamily="34" charset="0"/>
                  <a:cs typeface="Arial" charset="0"/>
                </a:rPr>
                <a:t>Les investissements</a:t>
              </a:r>
            </a:p>
            <a:p>
              <a:pPr>
                <a:spcBef>
                  <a:spcPct val="50000"/>
                </a:spcBef>
              </a:pPr>
              <a:endParaRPr lang="fr-FR" dirty="0">
                <a:latin typeface="Verdana" pitchFamily="34" charset="0"/>
                <a:cs typeface="Arial" charset="0"/>
              </a:endParaRPr>
            </a:p>
          </p:txBody>
        </p:sp>
        <p:sp>
          <p:nvSpPr>
            <p:cNvPr id="19466" name="Text Box 9"/>
            <p:cNvSpPr txBox="1">
              <a:spLocks noChangeArrowheads="1"/>
            </p:cNvSpPr>
            <p:nvPr/>
          </p:nvSpPr>
          <p:spPr bwMode="auto">
            <a:xfrm>
              <a:off x="295" y="3158"/>
              <a:ext cx="1859" cy="466"/>
            </a:xfrm>
            <a:prstGeom prst="rect">
              <a:avLst/>
            </a:prstGeom>
            <a:solidFill>
              <a:srgbClr val="FFCC66">
                <a:alpha val="94116"/>
              </a:srgbClr>
            </a:solidFill>
            <a:ln w="9525">
              <a:solidFill>
                <a:schemeClr val="tx1"/>
              </a:solidFill>
              <a:miter lim="800000"/>
              <a:headEnd/>
              <a:tailEnd/>
            </a:ln>
          </p:spPr>
          <p:txBody>
            <a:bodyPr>
              <a:spAutoFit/>
            </a:bodyPr>
            <a:lstStyle/>
            <a:p>
              <a:pPr>
                <a:spcBef>
                  <a:spcPct val="50000"/>
                </a:spcBef>
              </a:pPr>
              <a:r>
                <a:rPr lang="fr-FR" sz="1600" smtClean="0">
                  <a:latin typeface="Verdana" pitchFamily="34" charset="0"/>
                  <a:cs typeface="Arial" charset="0"/>
                </a:rPr>
                <a:t>Capital technique circulant  ou</a:t>
              </a:r>
            </a:p>
            <a:p>
              <a:pPr>
                <a:spcBef>
                  <a:spcPct val="50000"/>
                </a:spcBef>
              </a:pPr>
              <a:r>
                <a:rPr lang="fr-FR" sz="1600" smtClean="0">
                  <a:latin typeface="Verdana" pitchFamily="34" charset="0"/>
                  <a:cs typeface="Arial" charset="0"/>
                </a:rPr>
                <a:t>Consommations </a:t>
              </a:r>
              <a:r>
                <a:rPr lang="fr-FR" sz="1600" dirty="0">
                  <a:latin typeface="Verdana" pitchFamily="34" charset="0"/>
                  <a:cs typeface="Arial" charset="0"/>
                </a:rPr>
                <a:t>intermédiaires (fuel,…)</a:t>
              </a:r>
            </a:p>
          </p:txBody>
        </p:sp>
        <p:sp>
          <p:nvSpPr>
            <p:cNvPr id="19467" name="Text Box 10"/>
            <p:cNvSpPr txBox="1">
              <a:spLocks noChangeArrowheads="1"/>
            </p:cNvSpPr>
            <p:nvPr/>
          </p:nvSpPr>
          <p:spPr bwMode="auto">
            <a:xfrm>
              <a:off x="4105" y="2434"/>
              <a:ext cx="1542" cy="544"/>
            </a:xfrm>
            <a:prstGeom prst="rect">
              <a:avLst/>
            </a:prstGeom>
            <a:solidFill>
              <a:srgbClr val="FFCCFF"/>
            </a:solidFill>
            <a:ln w="9525">
              <a:solidFill>
                <a:schemeClr val="tx1"/>
              </a:solidFill>
              <a:miter lim="800000"/>
              <a:headEnd/>
              <a:tailEnd/>
            </a:ln>
          </p:spPr>
          <p:txBody>
            <a:bodyPr>
              <a:spAutoFit/>
            </a:bodyPr>
            <a:lstStyle/>
            <a:p>
              <a:pPr algn="ctr">
                <a:spcBef>
                  <a:spcPct val="50000"/>
                </a:spcBef>
              </a:pPr>
              <a:r>
                <a:rPr lang="fr-FR" sz="2000" dirty="0">
                  <a:latin typeface="Verdana" pitchFamily="34" charset="0"/>
                  <a:cs typeface="Arial" charset="0"/>
                </a:rPr>
                <a:t>Biens et services</a:t>
              </a:r>
            </a:p>
            <a:p>
              <a:pPr algn="ctr">
                <a:spcBef>
                  <a:spcPct val="50000"/>
                </a:spcBef>
              </a:pPr>
              <a:r>
                <a:rPr lang="fr-FR" sz="2000" dirty="0">
                  <a:latin typeface="Verdana" pitchFamily="34" charset="0"/>
                  <a:cs typeface="Arial" charset="0"/>
                </a:rPr>
                <a:t>marchands</a:t>
              </a:r>
            </a:p>
          </p:txBody>
        </p:sp>
        <p:sp>
          <p:nvSpPr>
            <p:cNvPr id="19468" name="Line 11"/>
            <p:cNvSpPr>
              <a:spLocks noChangeShapeType="1"/>
            </p:cNvSpPr>
            <p:nvPr/>
          </p:nvSpPr>
          <p:spPr bwMode="auto">
            <a:xfrm>
              <a:off x="1565" y="2205"/>
              <a:ext cx="997" cy="409"/>
            </a:xfrm>
            <a:prstGeom prst="line">
              <a:avLst/>
            </a:prstGeom>
            <a:noFill/>
            <a:ln w="9525">
              <a:solidFill>
                <a:schemeClr val="tx1"/>
              </a:solidFill>
              <a:round/>
              <a:headEnd/>
              <a:tailEnd type="triangle" w="med" len="med"/>
            </a:ln>
          </p:spPr>
          <p:txBody>
            <a:bodyPr/>
            <a:lstStyle/>
            <a:p>
              <a:endParaRPr lang="fr-FR" dirty="0"/>
            </a:p>
          </p:txBody>
        </p:sp>
        <p:sp>
          <p:nvSpPr>
            <p:cNvPr id="19469" name="Line 12"/>
            <p:cNvSpPr>
              <a:spLocks noChangeShapeType="1"/>
            </p:cNvSpPr>
            <p:nvPr/>
          </p:nvSpPr>
          <p:spPr bwMode="auto">
            <a:xfrm>
              <a:off x="2154" y="2750"/>
              <a:ext cx="408" cy="0"/>
            </a:xfrm>
            <a:prstGeom prst="line">
              <a:avLst/>
            </a:prstGeom>
            <a:noFill/>
            <a:ln w="9525">
              <a:solidFill>
                <a:schemeClr val="tx1"/>
              </a:solidFill>
              <a:round/>
              <a:headEnd/>
              <a:tailEnd type="triangle" w="med" len="med"/>
            </a:ln>
          </p:spPr>
          <p:txBody>
            <a:bodyPr/>
            <a:lstStyle/>
            <a:p>
              <a:endParaRPr lang="fr-FR" dirty="0"/>
            </a:p>
          </p:txBody>
        </p:sp>
        <p:sp>
          <p:nvSpPr>
            <p:cNvPr id="19470" name="Line 13"/>
            <p:cNvSpPr>
              <a:spLocks noChangeShapeType="1"/>
            </p:cNvSpPr>
            <p:nvPr/>
          </p:nvSpPr>
          <p:spPr bwMode="auto">
            <a:xfrm flipV="1">
              <a:off x="2154" y="2840"/>
              <a:ext cx="408" cy="499"/>
            </a:xfrm>
            <a:prstGeom prst="line">
              <a:avLst/>
            </a:prstGeom>
            <a:noFill/>
            <a:ln w="9525">
              <a:solidFill>
                <a:schemeClr val="tx1"/>
              </a:solidFill>
              <a:round/>
              <a:headEnd/>
              <a:tailEnd type="triangle" w="med" len="med"/>
            </a:ln>
          </p:spPr>
          <p:txBody>
            <a:bodyPr/>
            <a:lstStyle/>
            <a:p>
              <a:endParaRPr lang="fr-FR" dirty="0"/>
            </a:p>
          </p:txBody>
        </p:sp>
        <p:sp>
          <p:nvSpPr>
            <p:cNvPr id="19471" name="Line 14"/>
            <p:cNvSpPr>
              <a:spLocks noChangeShapeType="1"/>
            </p:cNvSpPr>
            <p:nvPr/>
          </p:nvSpPr>
          <p:spPr bwMode="auto">
            <a:xfrm>
              <a:off x="3787" y="2704"/>
              <a:ext cx="318" cy="0"/>
            </a:xfrm>
            <a:prstGeom prst="line">
              <a:avLst/>
            </a:prstGeom>
            <a:noFill/>
            <a:ln w="9525">
              <a:solidFill>
                <a:schemeClr val="tx1"/>
              </a:solidFill>
              <a:round/>
              <a:headEnd/>
              <a:tailEnd type="triangle" w="med" len="med"/>
            </a:ln>
          </p:spPr>
          <p:txBody>
            <a:bodyPr/>
            <a:lstStyle/>
            <a:p>
              <a:endParaRPr lang="fr-FR" dirty="0"/>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6308</TotalTime>
  <Words>1450</Words>
  <Application>Microsoft Office PowerPoint</Application>
  <PresentationFormat>Affichage à l'écran (4:3)</PresentationFormat>
  <Paragraphs>393</Paragraphs>
  <Slides>46</Slides>
  <Notes>9</Notes>
  <HiddenSlides>1</HiddenSlides>
  <MMClips>0</MMClips>
  <ScaleCrop>false</ScaleCrop>
  <HeadingPairs>
    <vt:vector size="4" baseType="variant">
      <vt:variant>
        <vt:lpstr>Thème</vt:lpstr>
      </vt:variant>
      <vt:variant>
        <vt:i4>1</vt:i4>
      </vt:variant>
      <vt:variant>
        <vt:lpstr>Titres des diapositives</vt:lpstr>
      </vt:variant>
      <vt:variant>
        <vt:i4>46</vt:i4>
      </vt:variant>
    </vt:vector>
  </HeadingPairs>
  <TitlesOfParts>
    <vt:vector size="47" baseType="lpstr">
      <vt:lpstr>Débit</vt:lpstr>
      <vt:lpstr>Diapositive 1</vt:lpstr>
      <vt:lpstr>Objectifs du cours  </vt:lpstr>
      <vt:lpstr>Diapositive 3</vt:lpstr>
      <vt:lpstr>Diapositive 4</vt:lpstr>
      <vt:lpstr>Diapositive 5</vt:lpstr>
      <vt:lpstr>Diapositive 6</vt:lpstr>
      <vt:lpstr>Diapositive 7</vt:lpstr>
      <vt:lpstr>II. Les approches de l’entreprise  </vt:lpstr>
      <vt:lpstr>Diapositive 9</vt:lpstr>
      <vt:lpstr>Diapositive 10</vt:lpstr>
      <vt:lpstr>2- Approche systémique de l’entreprise:</vt:lpstr>
      <vt:lpstr>2- Approche systémique de l’entreprise:</vt:lpstr>
      <vt:lpstr>ChapitreII: Les caractéristiques du système-entreprise </vt:lpstr>
      <vt:lpstr> </vt:lpstr>
      <vt:lpstr> </vt:lpstr>
      <vt:lpstr> </vt:lpstr>
      <vt:lpstr> </vt:lpstr>
      <vt:lpstr> </vt:lpstr>
      <vt:lpstr> </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La structure matricielle </vt:lpstr>
      <vt:lpstr>Diapositive 45</vt:lpstr>
      <vt:lpstr>Diapositive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Khalid</dc:creator>
  <cp:lastModifiedBy>Admin</cp:lastModifiedBy>
  <cp:revision>337</cp:revision>
  <dcterms:created xsi:type="dcterms:W3CDTF">2012-10-10T17:39:55Z</dcterms:created>
  <dcterms:modified xsi:type="dcterms:W3CDTF">2016-04-14T22:04:02Z</dcterms:modified>
</cp:coreProperties>
</file>