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69.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158.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72.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77"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7" r:id="rId77"/>
    <p:sldId id="332" r:id="rId78"/>
    <p:sldId id="338" r:id="rId79"/>
    <p:sldId id="339" r:id="rId80"/>
    <p:sldId id="340" r:id="rId81"/>
    <p:sldId id="341" r:id="rId82"/>
    <p:sldId id="342" r:id="rId83"/>
    <p:sldId id="343" r:id="rId84"/>
    <p:sldId id="344" r:id="rId85"/>
    <p:sldId id="345" r:id="rId86"/>
    <p:sldId id="346" r:id="rId87"/>
    <p:sldId id="347" r:id="rId88"/>
    <p:sldId id="348" r:id="rId89"/>
    <p:sldId id="349" r:id="rId90"/>
    <p:sldId id="351" r:id="rId91"/>
    <p:sldId id="350"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66" r:id="rId107"/>
    <p:sldId id="367" r:id="rId108"/>
    <p:sldId id="368" r:id="rId109"/>
    <p:sldId id="369" r:id="rId110"/>
    <p:sldId id="370" r:id="rId111"/>
    <p:sldId id="371"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 id="395" r:id="rId128"/>
    <p:sldId id="387" r:id="rId129"/>
    <p:sldId id="388" r:id="rId130"/>
    <p:sldId id="389" r:id="rId131"/>
    <p:sldId id="390" r:id="rId132"/>
    <p:sldId id="391" r:id="rId133"/>
    <p:sldId id="392" r:id="rId134"/>
    <p:sldId id="393" r:id="rId135"/>
    <p:sldId id="396" r:id="rId136"/>
    <p:sldId id="397" r:id="rId137"/>
    <p:sldId id="398" r:id="rId138"/>
    <p:sldId id="399" r:id="rId139"/>
    <p:sldId id="400" r:id="rId140"/>
    <p:sldId id="401" r:id="rId141"/>
    <p:sldId id="402" r:id="rId142"/>
    <p:sldId id="403" r:id="rId143"/>
    <p:sldId id="404" r:id="rId144"/>
    <p:sldId id="394" r:id="rId145"/>
    <p:sldId id="405" r:id="rId146"/>
    <p:sldId id="406" r:id="rId147"/>
    <p:sldId id="407" r:id="rId148"/>
    <p:sldId id="408" r:id="rId149"/>
    <p:sldId id="409" r:id="rId150"/>
    <p:sldId id="410" r:id="rId151"/>
    <p:sldId id="411" r:id="rId152"/>
    <p:sldId id="412" r:id="rId153"/>
    <p:sldId id="413" r:id="rId154"/>
    <p:sldId id="414" r:id="rId155"/>
    <p:sldId id="415" r:id="rId156"/>
    <p:sldId id="416" r:id="rId157"/>
    <p:sldId id="417" r:id="rId158"/>
    <p:sldId id="418" r:id="rId159"/>
    <p:sldId id="419" r:id="rId160"/>
    <p:sldId id="420" r:id="rId161"/>
    <p:sldId id="421" r:id="rId162"/>
    <p:sldId id="422" r:id="rId163"/>
    <p:sldId id="423" r:id="rId164"/>
    <p:sldId id="424" r:id="rId165"/>
    <p:sldId id="425" r:id="rId166"/>
    <p:sldId id="426" r:id="rId167"/>
    <p:sldId id="427" r:id="rId168"/>
    <p:sldId id="428" r:id="rId169"/>
    <p:sldId id="429" r:id="rId170"/>
    <p:sldId id="430" r:id="rId171"/>
    <p:sldId id="431" r:id="rId172"/>
    <p:sldId id="432" r:id="rId173"/>
    <p:sldId id="433" r:id="rId174"/>
    <p:sldId id="434" r:id="rId175"/>
    <p:sldId id="435" r:id="rId17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Sous-titr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Titr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fr-FR" smtClean="0"/>
              <a:t>Cliquez pour modifier le style du titre</a:t>
            </a:r>
            <a:endParaRPr kumimoji="0" lang="en-US"/>
          </a:p>
        </p:txBody>
      </p:sp>
      <p:cxnSp>
        <p:nvCxnSpPr>
          <p:cNvPr id="8" name="Connecteur droit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Ellipse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Espace réservé de la date 14"/>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16" name="Espace réservé du numéro de diapositive 15"/>
          <p:cNvSpPr>
            <a:spLocks noGrp="1"/>
          </p:cNvSpPr>
          <p:nvPr>
            <p:ph type="sldNum" sz="quarter" idx="11"/>
          </p:nvPr>
        </p:nvSpPr>
        <p:spPr/>
        <p:txBody>
          <a:bodyPr/>
          <a:lstStyle/>
          <a:p>
            <a:fld id="{EB18E7B9-A926-47BD-B121-C6E8060462B6}" type="slidenum">
              <a:rPr lang="fr-FR" smtClean="0"/>
              <a:pPr/>
              <a:t>‹N°›</a:t>
            </a:fld>
            <a:endParaRPr lang="fr-FR"/>
          </a:p>
        </p:txBody>
      </p:sp>
      <p:sp>
        <p:nvSpPr>
          <p:cNvPr id="17" name="Espace réservé du pied de page 16"/>
          <p:cNvSpPr>
            <a:spLocks noGrp="1"/>
          </p:cNvSpPr>
          <p:nvPr>
            <p:ph type="ftr" sz="quarter" idx="12"/>
          </p:nvPr>
        </p:nvSpPr>
        <p:spPr/>
        <p:txBody>
          <a:bodyPr/>
          <a:lstStyle/>
          <a:p>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18E7B9-A926-47BD-B121-C6E8060462B6}"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18E7B9-A926-47BD-B121-C6E8060462B6}"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9" name="Espace réservé du contenu 8"/>
          <p:cNvSpPr>
            <a:spLocks noGrp="1"/>
          </p:cNvSpPr>
          <p:nvPr>
            <p:ph idx="1"/>
          </p:nvPr>
        </p:nvSpPr>
        <p:spPr>
          <a:xfrm>
            <a:off x="457200" y="1524000"/>
            <a:ext cx="8229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4" name="Espace réservé de la date 13"/>
          <p:cNvSpPr>
            <a:spLocks noGrp="1"/>
          </p:cNvSpPr>
          <p:nvPr>
            <p:ph type="dt" sz="half" idx="14"/>
          </p:nvPr>
        </p:nvSpPr>
        <p:spPr/>
        <p:txBody>
          <a:bodyPr/>
          <a:lstStyle/>
          <a:p>
            <a:fld id="{10949E17-2F6E-49C8-B762-A5032296AE46}" type="datetimeFigureOut">
              <a:rPr lang="fr-FR" smtClean="0"/>
              <a:pPr/>
              <a:t>18/05/2017</a:t>
            </a:fld>
            <a:endParaRPr lang="fr-FR"/>
          </a:p>
        </p:txBody>
      </p:sp>
      <p:sp>
        <p:nvSpPr>
          <p:cNvPr id="15" name="Espace réservé du numéro de diapositive 14"/>
          <p:cNvSpPr>
            <a:spLocks noGrp="1"/>
          </p:cNvSpPr>
          <p:nvPr>
            <p:ph type="sldNum" sz="quarter" idx="15"/>
          </p:nvPr>
        </p:nvSpPr>
        <p:spPr/>
        <p:txBody>
          <a:bodyPr/>
          <a:lstStyle>
            <a:lvl1pPr algn="ctr">
              <a:defRPr/>
            </a:lvl1pPr>
          </a:lstStyle>
          <a:p>
            <a:fld id="{EB18E7B9-A926-47BD-B121-C6E8060462B6}" type="slidenum">
              <a:rPr lang="fr-FR" smtClean="0"/>
              <a:pPr/>
              <a:t>‹N°›</a:t>
            </a:fld>
            <a:endParaRPr lang="fr-FR"/>
          </a:p>
        </p:txBody>
      </p:sp>
      <p:sp>
        <p:nvSpPr>
          <p:cNvPr id="16" name="Espace réservé du pied de page 15"/>
          <p:cNvSpPr>
            <a:spLocks noGrp="1"/>
          </p:cNvSpPr>
          <p:nvPr>
            <p:ph type="ftr" sz="quarter" idx="16"/>
          </p:nvPr>
        </p:nvSpPr>
        <p:spPr/>
        <p:txBody>
          <a:bodyPr/>
          <a:lstStyle/>
          <a:p>
            <a:endParaRPr lang="fr-FR"/>
          </a:p>
        </p:txBody>
      </p:sp>
      <p:sp>
        <p:nvSpPr>
          <p:cNvPr id="17" name="Titre 16"/>
          <p:cNvSpPr>
            <a:spLocks noGrp="1"/>
          </p:cNvSpPr>
          <p:nvPr>
            <p:ph type="title"/>
          </p:nvPr>
        </p:nvSpPr>
        <p:spPr/>
        <p:txBody>
          <a:bodyPr rtlCol="0" anchor="b" anchorCtr="0"/>
          <a:lstStyle/>
          <a:p>
            <a:r>
              <a:rPr kumimoji="0" lang="fr-FR" smtClean="0"/>
              <a:t>Cliquez pour modifier le style du titre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B18E7B9-A926-47BD-B121-C6E8060462B6}" type="slidenum">
              <a:rPr lang="fr-FR" smtClean="0"/>
              <a:pPr/>
              <a:t>‹N°›</a:t>
            </a:fld>
            <a:endParaRPr lang="fr-FR"/>
          </a:p>
        </p:txBody>
      </p:sp>
      <p:sp>
        <p:nvSpPr>
          <p:cNvPr id="2" name="Titr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cxnSp>
        <p:nvCxnSpPr>
          <p:cNvPr id="7" name="Connecteur droit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Espace réservé de la date 4"/>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B18E7B9-A926-47BD-B121-C6E8060462B6}" type="slidenum">
              <a:rPr lang="fr-FR" smtClean="0"/>
              <a:pPr/>
              <a:t>‹N°›</a:t>
            </a:fld>
            <a:endParaRPr lang="fr-FR"/>
          </a:p>
        </p:txBody>
      </p:sp>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11" name="Espace réservé du contenu 10"/>
          <p:cNvSpPr>
            <a:spLocks noGrp="1"/>
          </p:cNvSpPr>
          <p:nvPr>
            <p:ph sz="half" idx="1"/>
          </p:nvPr>
        </p:nvSpPr>
        <p:spPr>
          <a:xfrm>
            <a:off x="457200" y="1524000"/>
            <a:ext cx="4059936"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2"/>
          </p:nvPr>
        </p:nvSpPr>
        <p:spPr>
          <a:xfrm>
            <a:off x="4648200" y="1524000"/>
            <a:ext cx="4059936"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9" name="Espace réservé du numéro de diapositive 8"/>
          <p:cNvSpPr>
            <a:spLocks noGrp="1"/>
          </p:cNvSpPr>
          <p:nvPr>
            <p:ph type="sldNum" sz="quarter" idx="12"/>
          </p:nvPr>
        </p:nvSpPr>
        <p:spPr/>
        <p:txBody>
          <a:bodyPr/>
          <a:lstStyle/>
          <a:p>
            <a:fld id="{EB18E7B9-A926-47BD-B121-C6E8060462B6}" type="slidenum">
              <a:rPr lang="fr-FR" smtClean="0"/>
              <a:pPr/>
              <a:t>‹N°›</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7" name="Espace réservé de la date 6"/>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3" name="Espace réservé du texte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32" name="Espace réservé du contenu 31"/>
          <p:cNvSpPr>
            <a:spLocks noGrp="1"/>
          </p:cNvSpPr>
          <p:nvPr>
            <p:ph sz="half" idx="2"/>
          </p:nvPr>
        </p:nvSpPr>
        <p:spPr>
          <a:xfrm>
            <a:off x="457200" y="2201896"/>
            <a:ext cx="4038600" cy="391363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34" name="Espace réservé du contenu 33"/>
          <p:cNvSpPr>
            <a:spLocks noGrp="1"/>
          </p:cNvSpPr>
          <p:nvPr>
            <p:ph sz="quarter" idx="4"/>
          </p:nvPr>
        </p:nvSpPr>
        <p:spPr>
          <a:xfrm>
            <a:off x="4649788" y="2201896"/>
            <a:ext cx="4038600" cy="3913632"/>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 name="Titre 1"/>
          <p:cNvSpPr>
            <a:spLocks noGrp="1"/>
          </p:cNvSpPr>
          <p:nvPr>
            <p:ph type="title"/>
          </p:nvPr>
        </p:nvSpPr>
        <p:spPr>
          <a:xfrm>
            <a:off x="457200" y="155448"/>
            <a:ext cx="8229600" cy="1143000"/>
          </a:xfrm>
        </p:spPr>
        <p:txBody>
          <a:bodyPr anchor="b" anchorCtr="0"/>
          <a:lstStyle>
            <a:lvl1pPr>
              <a:defRPr/>
            </a:lvl1pPr>
          </a:lstStyle>
          <a:p>
            <a:r>
              <a:rPr kumimoji="0" lang="fr-FR" smtClean="0"/>
              <a:t>Cliquez pour modifier le style du titre</a:t>
            </a:r>
            <a:endParaRPr kumimoji="0" lang="en-US"/>
          </a:p>
        </p:txBody>
      </p:sp>
      <p:sp>
        <p:nvSpPr>
          <p:cNvPr id="12" name="Espace réservé du texte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cxnSp>
        <p:nvCxnSpPr>
          <p:cNvPr id="10" name="Connecteur droit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B18E7B9-A926-47BD-B121-C6E8060462B6}" type="slidenum">
              <a:rPr lang="fr-FR" smtClean="0"/>
              <a:pPr/>
              <a:t>‹N°›</a:t>
            </a:fld>
            <a:endParaRPr lang="fr-FR"/>
          </a:p>
        </p:txBody>
      </p:sp>
      <p:sp>
        <p:nvSpPr>
          <p:cNvPr id="2" name="Titre 1"/>
          <p:cNvSpPr>
            <a:spLocks noGrp="1"/>
          </p:cNvSpPr>
          <p:nvPr>
            <p:ph type="title"/>
          </p:nvPr>
        </p:nvSpPr>
        <p:spPr/>
        <p:txBody>
          <a:bodyPr/>
          <a:lstStyle/>
          <a:p>
            <a:r>
              <a:rPr kumimoji="0" lang="fr-FR" smtClean="0"/>
              <a:t>Cliquez pour modifier le style du titre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B18E7B9-A926-47BD-B121-C6E8060462B6}"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9" name="Espace réservé du contenu 28"/>
          <p:cNvSpPr>
            <a:spLocks noGrp="1"/>
          </p:cNvSpPr>
          <p:nvPr>
            <p:ph sz="quarter" idx="1"/>
          </p:nvPr>
        </p:nvSpPr>
        <p:spPr>
          <a:xfrm>
            <a:off x="457200" y="457200"/>
            <a:ext cx="6248400" cy="5715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3" name="Espace réservé du texte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31" name="Titr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fr-FR" smtClean="0"/>
              <a:t>Cliquez pour modifier le style du titre</a:t>
            </a:r>
            <a:endParaRPr kumimoji="0" lang="en-US"/>
          </a:p>
        </p:txBody>
      </p:sp>
      <p:sp>
        <p:nvSpPr>
          <p:cNvPr id="8" name="Espace réservé de la date 7"/>
          <p:cNvSpPr>
            <a:spLocks noGrp="1"/>
          </p:cNvSpPr>
          <p:nvPr>
            <p:ph type="dt" sz="half" idx="14"/>
          </p:nvPr>
        </p:nvSpPr>
        <p:spPr/>
        <p:txBody>
          <a:bodyPr/>
          <a:lstStyle/>
          <a:p>
            <a:fld id="{10949E17-2F6E-49C8-B762-A5032296AE46}" type="datetimeFigureOut">
              <a:rPr lang="fr-FR" smtClean="0"/>
              <a:pPr/>
              <a:t>18/05/2017</a:t>
            </a:fld>
            <a:endParaRPr lang="fr-FR"/>
          </a:p>
        </p:txBody>
      </p:sp>
      <p:sp>
        <p:nvSpPr>
          <p:cNvPr id="9" name="Espace réservé du numéro de diapositive 8"/>
          <p:cNvSpPr>
            <a:spLocks noGrp="1"/>
          </p:cNvSpPr>
          <p:nvPr>
            <p:ph type="sldNum" sz="quarter" idx="15"/>
          </p:nvPr>
        </p:nvSpPr>
        <p:spPr/>
        <p:txBody>
          <a:bodyPr/>
          <a:lstStyle/>
          <a:p>
            <a:fld id="{EB18E7B9-A926-47BD-B121-C6E8060462B6}" type="slidenum">
              <a:rPr lang="fr-FR" smtClean="0"/>
              <a:pPr/>
              <a:t>‹N°›</a:t>
            </a:fld>
            <a:endParaRPr lang="fr-FR"/>
          </a:p>
        </p:txBody>
      </p:sp>
      <p:sp>
        <p:nvSpPr>
          <p:cNvPr id="10" name="Espace réservé du pied de page 9"/>
          <p:cNvSpPr>
            <a:spLocks noGrp="1"/>
          </p:cNvSpPr>
          <p:nvPr>
            <p:ph type="ftr" sz="quarter" idx="16"/>
          </p:nvPr>
        </p:nvSpPr>
        <p:spPr/>
        <p:txBody>
          <a:bodyPr/>
          <a:lstStyle/>
          <a:p>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fr-FR" smtClean="0"/>
              <a:t>Cliquez sur l'icône pour ajouter une image</a:t>
            </a:r>
            <a:endParaRPr kumimoji="0" lang="en-US"/>
          </a:p>
        </p:txBody>
      </p:sp>
      <p:sp>
        <p:nvSpPr>
          <p:cNvPr id="4" name="Espace réservé du texte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8" name="Espace réservé de la date 7"/>
          <p:cNvSpPr>
            <a:spLocks noGrp="1"/>
          </p:cNvSpPr>
          <p:nvPr>
            <p:ph type="dt" sz="half" idx="10"/>
          </p:nvPr>
        </p:nvSpPr>
        <p:spPr/>
        <p:txBody>
          <a:bodyPr/>
          <a:lstStyle/>
          <a:p>
            <a:fld id="{10949E17-2F6E-49C8-B762-A5032296AE46}" type="datetimeFigureOut">
              <a:rPr lang="fr-FR" smtClean="0"/>
              <a:pPr/>
              <a:t>18/05/2017</a:t>
            </a:fld>
            <a:endParaRPr lang="fr-FR"/>
          </a:p>
        </p:txBody>
      </p:sp>
      <p:sp>
        <p:nvSpPr>
          <p:cNvPr id="9" name="Espace réservé du numéro de diapositive 8"/>
          <p:cNvSpPr>
            <a:spLocks noGrp="1"/>
          </p:cNvSpPr>
          <p:nvPr>
            <p:ph type="sldNum" sz="quarter" idx="11"/>
          </p:nvPr>
        </p:nvSpPr>
        <p:spPr/>
        <p:txBody>
          <a:bodyPr/>
          <a:lstStyle/>
          <a:p>
            <a:fld id="{EB18E7B9-A926-47BD-B121-C6E8060462B6}" type="slidenum">
              <a:rPr lang="fr-FR" smtClean="0"/>
              <a:pPr/>
              <a:t>‹N°›</a:t>
            </a:fld>
            <a:endParaRPr lang="fr-FR"/>
          </a:p>
        </p:txBody>
      </p:sp>
      <p:sp>
        <p:nvSpPr>
          <p:cNvPr id="10" name="Espace réservé du pied de page 9"/>
          <p:cNvSpPr>
            <a:spLocks noGrp="1"/>
          </p:cNvSpPr>
          <p:nvPr>
            <p:ph type="ftr" sz="quarter" idx="12"/>
          </p:nvPr>
        </p:nvSpPr>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Espace réservé du texte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0949E17-2F6E-49C8-B762-A5032296AE46}" type="datetimeFigureOut">
              <a:rPr lang="fr-FR" smtClean="0"/>
              <a:pPr/>
              <a:t>18/05/2017</a:t>
            </a:fld>
            <a:endParaRPr lang="fr-FR"/>
          </a:p>
        </p:txBody>
      </p:sp>
      <p:sp>
        <p:nvSpPr>
          <p:cNvPr id="10" name="Espace réservé du pied de page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fr-FR"/>
          </a:p>
        </p:txBody>
      </p:sp>
      <p:sp>
        <p:nvSpPr>
          <p:cNvPr id="22" name="Espace réservé du numéro de diapositive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EB18E7B9-A926-47BD-B121-C6E8060462B6}" type="slidenum">
              <a:rPr lang="fr-FR" smtClean="0"/>
              <a:pPr/>
              <a:t>‹N°›</a:t>
            </a:fld>
            <a:endParaRPr lang="fr-FR"/>
          </a:p>
        </p:txBody>
      </p:sp>
      <p:sp>
        <p:nvSpPr>
          <p:cNvPr id="5" name="Espace réservé du titre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fr-FR" smtClean="0"/>
              <a:t>Cliquez pour modifier le style du titre</a:t>
            </a:r>
            <a:endParaRPr kumimoji="0"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371600" y="1714488"/>
            <a:ext cx="6400800" cy="3924312"/>
          </a:xfrm>
        </p:spPr>
        <p:txBody>
          <a:bodyPr>
            <a:normAutofit/>
          </a:bodyPr>
          <a:lstStyle/>
          <a:p>
            <a:endParaRPr lang="fr-FR" dirty="0" smtClean="0">
              <a:solidFill>
                <a:schemeClr val="tx1"/>
              </a:solidFill>
            </a:endParaRPr>
          </a:p>
          <a:p>
            <a:pPr algn="just"/>
            <a:r>
              <a:rPr lang="fr-FR" dirty="0" smtClean="0">
                <a:solidFill>
                  <a:schemeClr val="tx1"/>
                </a:solidFill>
              </a:rPr>
              <a:t>C’est une innovation du </a:t>
            </a:r>
            <a:r>
              <a:rPr lang="fr-FR" dirty="0" smtClean="0">
                <a:solidFill>
                  <a:srgbClr val="FF0000"/>
                </a:solidFill>
              </a:rPr>
              <a:t>code de 1996. </a:t>
            </a:r>
            <a:r>
              <a:rPr lang="fr-FR" dirty="0" smtClean="0">
                <a:solidFill>
                  <a:schemeClr val="tx1"/>
                </a:solidFill>
              </a:rPr>
              <a:t>Ce sont des lieux mis par les propriétaires à la disposition des personnes qui veulent déposer leur marchandise en contrepartie d’un prix à convenir. Ces dépôts sont constatés par des récépissés datés et signés, extraits d’un registre à souches </a:t>
            </a:r>
            <a:r>
              <a:rPr lang="fr-FR" dirty="0" smtClean="0"/>
              <a:t>et délivrés aux déposants. </a:t>
            </a:r>
            <a:endParaRPr lang="fr-FR" dirty="0">
              <a:solidFill>
                <a:schemeClr val="tx1"/>
              </a:solidFill>
            </a:endParaRPr>
          </a:p>
        </p:txBody>
      </p:sp>
      <p:sp>
        <p:nvSpPr>
          <p:cNvPr id="2" name="Titre 1"/>
          <p:cNvSpPr>
            <a:spLocks noGrp="1"/>
          </p:cNvSpPr>
          <p:nvPr>
            <p:ph type="ctrTitle"/>
          </p:nvPr>
        </p:nvSpPr>
        <p:spPr>
          <a:xfrm>
            <a:off x="685800" y="642919"/>
            <a:ext cx="7772400" cy="928693"/>
          </a:xfrm>
        </p:spPr>
        <p:txBody>
          <a:bodyPr>
            <a:noAutofit/>
          </a:bodyPr>
          <a:lstStyle/>
          <a:p>
            <a:r>
              <a:rPr lang="fr-FR" sz="2800" b="1" dirty="0" smtClean="0">
                <a:solidFill>
                  <a:srgbClr val="FF0000"/>
                </a:solidFill>
              </a:rPr>
              <a:t>Droit des affaires</a:t>
            </a:r>
            <a:r>
              <a:rPr lang="fr-FR" sz="2800" b="1" dirty="0" smtClean="0"/>
              <a:t/>
            </a:r>
            <a:br>
              <a:rPr lang="fr-FR" sz="2800" b="1" dirty="0" smtClean="0"/>
            </a:br>
            <a:r>
              <a:rPr lang="fr-FR" sz="2800" b="1" dirty="0" smtClean="0">
                <a:solidFill>
                  <a:schemeClr val="tx1"/>
                </a:solidFill>
              </a:rPr>
              <a:t> </a:t>
            </a:r>
            <a:r>
              <a:rPr lang="fr-FR" sz="2800" b="1" dirty="0" smtClean="0">
                <a:solidFill>
                  <a:schemeClr val="bg1"/>
                </a:solidFill>
              </a:rPr>
              <a:t>Exploitation d’entrepôts et de magasins généraux (art. 6, al. </a:t>
            </a:r>
            <a:r>
              <a:rPr lang="fr-FR" sz="2800" b="1" dirty="0" smtClean="0">
                <a:solidFill>
                  <a:schemeClr val="bg1"/>
                </a:solidFill>
              </a:rPr>
              <a:t>10)</a:t>
            </a:r>
            <a:endParaRPr lang="fr-FR" sz="28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Dans le même ordres d’idées, il faut aussi relever que les sociétés de banque, de crédit, d’assurance et d’investissement ne peuvent adopter la forme d’une société à responsabilité limitée </a:t>
            </a:r>
            <a:r>
              <a:rPr lang="fr-FR" dirty="0" smtClean="0">
                <a:solidFill>
                  <a:srgbClr val="FF0000"/>
                </a:solidFill>
              </a:rPr>
              <a:t>( art. 44 de la loi n° 5-96 du 13/02/97</a:t>
            </a:r>
            <a:r>
              <a:rPr lang="fr-FR" dirty="0" smtClean="0"/>
              <a:t> sur les différentes sociétés autre que la société anonyme)</a:t>
            </a:r>
          </a:p>
          <a:p>
            <a:endParaRPr lang="fr-FR" dirty="0"/>
          </a:p>
        </p:txBody>
      </p:sp>
      <p:sp>
        <p:nvSpPr>
          <p:cNvPr id="2" name="Titre 1"/>
          <p:cNvSpPr>
            <a:spLocks noGrp="1"/>
          </p:cNvSpPr>
          <p:nvPr>
            <p:ph type="title"/>
          </p:nvPr>
        </p:nvSpPr>
        <p:spPr/>
        <p:txBody>
          <a:bodyPr/>
          <a:lstStyle/>
          <a:p>
            <a:endParaRPr lang="fr-F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lgn="just"/>
            <a:r>
              <a:rPr lang="fr-FR" b="1" dirty="0" smtClean="0">
                <a:solidFill>
                  <a:srgbClr val="C00000"/>
                </a:solidFill>
              </a:rPr>
              <a:t>L’art 66 </a:t>
            </a:r>
            <a:r>
              <a:rPr lang="fr-FR" dirty="0" smtClean="0"/>
              <a:t>à prévu les mêmes sanctions pour les commerçants de mauvaise foi donnant des indications inexactes sur les papiers de commerce des commerçants et des sociétés commerciales.</a:t>
            </a:r>
          </a:p>
          <a:p>
            <a:pPr algn="just"/>
            <a:r>
              <a:rPr lang="fr-FR" dirty="0" smtClean="0"/>
              <a:t>Quant à </a:t>
            </a:r>
            <a:r>
              <a:rPr lang="fr-FR" b="1" dirty="0" smtClean="0">
                <a:solidFill>
                  <a:srgbClr val="C00000"/>
                </a:solidFill>
              </a:rPr>
              <a:t>l’art 68 </a:t>
            </a:r>
            <a:r>
              <a:rPr lang="fr-FR" dirty="0" smtClean="0"/>
              <a:t>précise que «  Les dispositions des articles </a:t>
            </a:r>
            <a:r>
              <a:rPr lang="fr-FR" dirty="0" smtClean="0">
                <a:solidFill>
                  <a:srgbClr val="FFFF00"/>
                </a:solidFill>
              </a:rPr>
              <a:t>64 et 66 n'excluent pas </a:t>
            </a:r>
            <a:r>
              <a:rPr lang="fr-FR" dirty="0" smtClean="0"/>
              <a:t>l' application, le cas échéant, des  dispositions </a:t>
            </a:r>
            <a:r>
              <a:rPr lang="fr-FR" dirty="0" smtClean="0">
                <a:solidFill>
                  <a:srgbClr val="FFFF00"/>
                </a:solidFill>
              </a:rPr>
              <a:t>du code pénal </a:t>
            </a:r>
            <a:r>
              <a:rPr lang="fr-FR" dirty="0" smtClean="0"/>
              <a:t>».</a:t>
            </a:r>
          </a:p>
          <a:p>
            <a:pPr algn="just"/>
            <a:r>
              <a:rPr lang="fr-FR" dirty="0" smtClean="0"/>
              <a:t>Ce qui revient à dire que la sanction peut être plus lourde si le fait a été accompagné d’agissements réprimés par la loi pénale. </a:t>
            </a:r>
          </a:p>
          <a:p>
            <a:pPr algn="just"/>
            <a:r>
              <a:rPr lang="fr-FR" dirty="0" smtClean="0">
                <a:solidFill>
                  <a:srgbClr val="FF0000"/>
                </a:solidFill>
              </a:rPr>
              <a:t>EX: </a:t>
            </a:r>
            <a:r>
              <a:rPr lang="fr-FR" dirty="0" smtClean="0"/>
              <a:t>si l’inexactitude des indications est le résultat d’une falsification de documents.</a:t>
            </a:r>
          </a:p>
          <a:p>
            <a:pPr algn="just"/>
            <a:r>
              <a:rPr lang="fr-FR" dirty="0" smtClean="0"/>
              <a:t>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lgn="just"/>
            <a:r>
              <a:rPr lang="fr-FR" dirty="0" smtClean="0"/>
              <a:t>On peut  finalement dire que les inscriptions au RC  </a:t>
            </a:r>
            <a:r>
              <a:rPr lang="fr-FR" dirty="0" smtClean="0">
                <a:solidFill>
                  <a:srgbClr val="FFFF00"/>
                </a:solidFill>
              </a:rPr>
              <a:t>sont à l’origine d’une publicité directe. </a:t>
            </a:r>
            <a:r>
              <a:rPr lang="fr-FR" dirty="0" smtClean="0"/>
              <a:t>Elles permettent à chaque personne intéressé d’obtenir à ses frais les informations dont elle a besoin auprès du secrétaire-greffier ou des services du R Central.</a:t>
            </a:r>
          </a:p>
          <a:p>
            <a:pPr algn="just"/>
            <a:r>
              <a:rPr lang="fr-FR" dirty="0" smtClean="0"/>
              <a:t>La publicité indirecte a également été prévue par la loi.</a:t>
            </a:r>
          </a:p>
          <a:p>
            <a:pPr algn="just"/>
            <a:r>
              <a:rPr lang="fr-FR" dirty="0" smtClean="0"/>
              <a:t>Elle résulte de </a:t>
            </a:r>
            <a:r>
              <a:rPr lang="fr-FR" dirty="0" smtClean="0">
                <a:solidFill>
                  <a:srgbClr val="FFFF00"/>
                </a:solidFill>
              </a:rPr>
              <a:t>l’obligation imposé à tout commerçant ou société de faire mentionner sur ses factures, tarifs</a:t>
            </a:r>
            <a:r>
              <a:rPr lang="fr-FR" dirty="0" smtClean="0"/>
              <a:t>, bons de commande, </a:t>
            </a:r>
            <a:r>
              <a:rPr lang="fr-FR" dirty="0" smtClean="0">
                <a:solidFill>
                  <a:srgbClr val="FFFF00"/>
                </a:solidFill>
              </a:rPr>
              <a:t>prospectus et autres papiers </a:t>
            </a:r>
            <a:r>
              <a:rPr lang="fr-FR" dirty="0" smtClean="0"/>
              <a:t>de commerce destinés à des tiers, le n° et le lieu de son immatriculation au R. analytique.</a:t>
            </a:r>
          </a:p>
          <a:p>
            <a:pPr algn="just"/>
            <a:r>
              <a:rPr lang="fr-FR" dirty="0" smtClean="0">
                <a:solidFill>
                  <a:srgbClr val="C00000"/>
                </a:solidFill>
              </a:rPr>
              <a:t>L’al.2 de l’art 49 </a:t>
            </a:r>
            <a:r>
              <a:rPr lang="fr-FR" dirty="0" smtClean="0"/>
              <a:t>dispose que les documents émanant des agences et des succursales doivent mentionner en sus de leur n°, celui de l’établissement principal ou du siège social.  </a:t>
            </a:r>
          </a:p>
        </p:txBody>
      </p:sp>
      <p:sp>
        <p:nvSpPr>
          <p:cNvPr id="3" name="Titre 2"/>
          <p:cNvSpPr>
            <a:spLocks noGrp="1"/>
          </p:cNvSpPr>
          <p:nvPr>
            <p:ph type="title"/>
          </p:nvPr>
        </p:nvSpPr>
        <p:spPr/>
        <p:txBody>
          <a:bodyPr/>
          <a:lstStyle/>
          <a:p>
            <a:endParaRPr lang="fr-F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r>
              <a:rPr lang="fr-FR" dirty="0" smtClean="0"/>
              <a:t>Le RC assure une fonction informative pour tiers. </a:t>
            </a:r>
          </a:p>
          <a:p>
            <a:pPr>
              <a:buNone/>
            </a:pPr>
            <a:r>
              <a:rPr lang="fr-FR" dirty="0" smtClean="0">
                <a:solidFill>
                  <a:srgbClr val="C00000"/>
                </a:solidFill>
              </a:rPr>
              <a:t>Les tiers peuvent:</a:t>
            </a:r>
          </a:p>
          <a:p>
            <a:pPr>
              <a:buNone/>
            </a:pPr>
            <a:r>
              <a:rPr lang="fr-FR" dirty="0" smtClean="0"/>
              <a:t>Recevoir des copies ou des extraits du RC  pour s’informer sur la situation professionnelle du  commerçant ou de la société. </a:t>
            </a:r>
          </a:p>
          <a:p>
            <a:pPr>
              <a:buNone/>
            </a:pPr>
            <a:r>
              <a:rPr lang="fr-FR" dirty="0" smtClean="0">
                <a:solidFill>
                  <a:srgbClr val="002060"/>
                </a:solidFill>
              </a:rPr>
              <a:t>Exception :</a:t>
            </a:r>
          </a:p>
          <a:p>
            <a:pPr>
              <a:buNone/>
            </a:pPr>
            <a:r>
              <a:rPr lang="fr-FR" dirty="0" smtClean="0">
                <a:solidFill>
                  <a:srgbClr val="FFC000"/>
                </a:solidFill>
              </a:rPr>
              <a:t>Certaines informations ne peuvent être mentionnées sur les copies:</a:t>
            </a:r>
          </a:p>
          <a:p>
            <a:pPr>
              <a:buFont typeface="Wingdings" pitchFamily="2" charset="2"/>
              <a:buChar char="Ø"/>
            </a:pPr>
            <a:r>
              <a:rPr lang="fr-FR" dirty="0" smtClean="0">
                <a:solidFill>
                  <a:srgbClr val="FFFF00"/>
                </a:solidFill>
              </a:rPr>
              <a:t>Les jugements déclaratifs de redressement ou de liquidation s’il y a eu réhabilitation.</a:t>
            </a:r>
          </a:p>
          <a:p>
            <a:pPr>
              <a:buNone/>
            </a:pPr>
            <a:endParaRPr lang="fr-FR" dirty="0" smtClean="0"/>
          </a:p>
          <a:p>
            <a:pPr>
              <a:buNone/>
            </a:pPr>
            <a:endParaRPr lang="fr-FR" dirty="0" smtClean="0"/>
          </a:p>
          <a:p>
            <a:pPr>
              <a:buNone/>
            </a:pPr>
            <a:endParaRPr lang="fr-FR" dirty="0" smtClean="0"/>
          </a:p>
          <a:p>
            <a:pPr>
              <a:buNone/>
            </a:pPr>
            <a:endParaRPr lang="fr-FR" dirty="0" smtClean="0"/>
          </a:p>
          <a:p>
            <a:pPr>
              <a:buNone/>
            </a:pP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itchFamily="2" charset="2"/>
              <a:buChar char="Ø"/>
            </a:pPr>
            <a:r>
              <a:rPr lang="fr-FR" dirty="0" smtClean="0">
                <a:solidFill>
                  <a:srgbClr val="FFFF00"/>
                </a:solidFill>
              </a:rPr>
              <a:t>Des jugements sur l’incapacité ou interdiction</a:t>
            </a:r>
          </a:p>
          <a:p>
            <a:pPr>
              <a:buFont typeface="Wingdings" pitchFamily="2" charset="2"/>
              <a:buChar char="Ø"/>
            </a:pPr>
            <a:r>
              <a:rPr lang="fr-FR" dirty="0" smtClean="0"/>
              <a:t>Des nantissements du fonds de commerce, quand l’inscription du privilège du créancier gagiste a été  rayée ou est périmée par le défaut de renouvèlement dans un délai de 5 ans.</a:t>
            </a:r>
          </a:p>
          <a:p>
            <a:r>
              <a:rPr lang="fr-FR" dirty="0" smtClean="0"/>
              <a:t>Le RC a aussi un rôle économique, il permet de faire une évaluation de l’évolution de l’activité commerciale dans le royaume.</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20000"/>
          </a:bodyPr>
          <a:lstStyle/>
          <a:p>
            <a:r>
              <a:rPr lang="fr-FR" dirty="0" smtClean="0"/>
              <a:t>Présomption de commercialité:</a:t>
            </a:r>
          </a:p>
          <a:p>
            <a:r>
              <a:rPr lang="fr-FR" dirty="0" smtClean="0"/>
              <a:t>L’immatriculation attribue automatiquement la qualité de commerçant( droit allemand)</a:t>
            </a:r>
          </a:p>
          <a:p>
            <a:r>
              <a:rPr lang="fr-FR" dirty="0" smtClean="0"/>
              <a:t>L’immatriculation n’est qu’un élément parmi d’autres pour prouver la qualité de commerçant (Droit libanais et Egyptien)</a:t>
            </a:r>
          </a:p>
          <a:p>
            <a:r>
              <a:rPr lang="fr-FR" dirty="0" smtClean="0">
                <a:solidFill>
                  <a:srgbClr val="FF0000"/>
                </a:solidFill>
              </a:rPr>
              <a:t>Le législateur marocain a adopté une position médiane en considérant que « L’immatriculation au registre de commerce de commerce constitue une présomption simple de la qualité de commerçant » art 58</a:t>
            </a:r>
            <a:r>
              <a:rPr lang="fr-FR" dirty="0" smtClean="0">
                <a:solidFill>
                  <a:srgbClr val="FFFF00"/>
                </a:solidFill>
              </a:rPr>
              <a:t>.</a:t>
            </a:r>
          </a:p>
          <a:p>
            <a:pPr algn="just"/>
            <a:r>
              <a:rPr lang="fr-FR" dirty="0" smtClean="0"/>
              <a:t>Alors que le dahir du </a:t>
            </a:r>
            <a:r>
              <a:rPr lang="fr-FR" dirty="0" smtClean="0">
                <a:solidFill>
                  <a:srgbClr val="FF0000"/>
                </a:solidFill>
              </a:rPr>
              <a:t>1er septembre 1926 </a:t>
            </a:r>
            <a:r>
              <a:rPr lang="fr-FR" dirty="0" smtClean="0"/>
              <a:t>avait poussé la jurisprudence à juger que </a:t>
            </a:r>
            <a:r>
              <a:rPr lang="fr-FR" dirty="0" smtClean="0">
                <a:solidFill>
                  <a:schemeClr val="bg1"/>
                </a:solidFill>
              </a:rPr>
              <a:t>«la seule inscription au R.C. ne suffit pas pour donner à la personne inscrite la qualité de commerçant ».</a:t>
            </a:r>
            <a:r>
              <a:rPr lang="fr-FR" dirty="0" smtClean="0"/>
              <a:t> L’immatriculation au R.C. </a:t>
            </a:r>
            <a:r>
              <a:rPr lang="fr-FR" dirty="0" smtClean="0">
                <a:solidFill>
                  <a:srgbClr val="FF0000"/>
                </a:solidFill>
              </a:rPr>
              <a:t>ne constituait nullement une présomption d’être commerçant. </a:t>
            </a:r>
          </a:p>
        </p:txBody>
      </p:sp>
      <p:sp>
        <p:nvSpPr>
          <p:cNvPr id="3" name="Titre 2"/>
          <p:cNvSpPr>
            <a:spLocks noGrp="1"/>
          </p:cNvSpPr>
          <p:nvPr>
            <p:ph type="title"/>
          </p:nvPr>
        </p:nvSpPr>
        <p:spPr/>
        <p:txBody>
          <a:bodyPr/>
          <a:lstStyle/>
          <a:p>
            <a:r>
              <a:rPr lang="fr-FR" dirty="0" smtClean="0">
                <a:solidFill>
                  <a:srgbClr val="FF0000"/>
                </a:solidFill>
              </a:rPr>
              <a:t>Les effets de l’immatriculation</a:t>
            </a:r>
            <a:r>
              <a:rPr lang="fr-FR" dirty="0" smtClean="0"/>
              <a:t>:</a:t>
            </a:r>
            <a:endParaRPr lang="fr-FR"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Désormais, </a:t>
            </a:r>
            <a:r>
              <a:rPr lang="fr-FR" dirty="0" smtClean="0">
                <a:solidFill>
                  <a:srgbClr val="FF0000"/>
                </a:solidFill>
              </a:rPr>
              <a:t>les personnes physiques </a:t>
            </a:r>
            <a:r>
              <a:rPr lang="fr-FR" dirty="0" smtClean="0"/>
              <a:t>immatriculées au registre du commerce sont présumées, sauf preuve contraire, avoir </a:t>
            </a:r>
            <a:r>
              <a:rPr lang="fr-FR" dirty="0" smtClean="0">
                <a:solidFill>
                  <a:srgbClr val="FFC000"/>
                </a:solidFill>
              </a:rPr>
              <a:t>la</a:t>
            </a:r>
            <a:r>
              <a:rPr lang="fr-FR" dirty="0" smtClean="0">
                <a:solidFill>
                  <a:srgbClr val="FF0000"/>
                </a:solidFill>
              </a:rPr>
              <a:t> qualité de commerçant</a:t>
            </a:r>
            <a:r>
              <a:rPr lang="fr-FR" dirty="0" smtClean="0">
                <a:solidFill>
                  <a:srgbClr val="FFC000"/>
                </a:solidFill>
              </a:rPr>
              <a:t>. </a:t>
            </a:r>
          </a:p>
          <a:p>
            <a:pPr algn="just"/>
            <a:r>
              <a:rPr lang="fr-FR" dirty="0" smtClean="0"/>
              <a:t>Pour les commerçant </a:t>
            </a:r>
            <a:r>
              <a:rPr lang="fr-FR" dirty="0" smtClean="0">
                <a:solidFill>
                  <a:srgbClr val="FF0000"/>
                </a:solidFill>
              </a:rPr>
              <a:t>personnes morales</a:t>
            </a:r>
            <a:r>
              <a:rPr lang="fr-FR" dirty="0" smtClean="0"/>
              <a:t>, contrairement aux dispositions de l’ancien code, l’immatriculation est une condition de fond pour l’acquisition de la personnalité juridique.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Par ailleurs, toute </a:t>
            </a:r>
            <a:r>
              <a:rPr lang="fr-FR" dirty="0" smtClean="0">
                <a:solidFill>
                  <a:schemeClr val="bg1"/>
                </a:solidFill>
              </a:rPr>
              <a:t>personnes assujettie est tenues de mentionner sur ses factures, lettres, bons de commande, tarifs, prospectus et tous ses papiers de commerce destinés aux tirs le numéro et le lieu de son immatriculation </a:t>
            </a:r>
            <a:r>
              <a:rPr lang="fr-FR" dirty="0" smtClean="0"/>
              <a:t>et, s’il y lieu, celui de la déclaration sous laquelle l’agence ou la succursale a été inscrite.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La tenue d’une </a:t>
            </a:r>
            <a:r>
              <a:rPr lang="fr-FR" dirty="0" smtClean="0">
                <a:solidFill>
                  <a:schemeClr val="bg1"/>
                </a:solidFill>
              </a:rPr>
              <a:t>comptabilité régulière </a:t>
            </a:r>
            <a:r>
              <a:rPr lang="fr-FR" dirty="0" smtClean="0"/>
              <a:t>est une </a:t>
            </a:r>
            <a:r>
              <a:rPr lang="fr-FR" dirty="0" smtClean="0">
                <a:solidFill>
                  <a:srgbClr val="FF0000"/>
                </a:solidFill>
              </a:rPr>
              <a:t>obligation majeure </a:t>
            </a:r>
            <a:r>
              <a:rPr lang="fr-FR" dirty="0" smtClean="0"/>
              <a:t>et caractéristique du statut de commençant. La comptabilité commerciale est régie </a:t>
            </a:r>
            <a:r>
              <a:rPr lang="fr-FR" dirty="0" smtClean="0">
                <a:solidFill>
                  <a:srgbClr val="FF0000"/>
                </a:solidFill>
              </a:rPr>
              <a:t>par la loi 9-88 </a:t>
            </a:r>
            <a:r>
              <a:rPr lang="fr-FR" dirty="0" smtClean="0"/>
              <a:t>à quoi le code du commerce ajoute des précisions sur son application. </a:t>
            </a:r>
          </a:p>
          <a:p>
            <a:pPr algn="just"/>
            <a:endParaRPr lang="fr-FR" dirty="0"/>
          </a:p>
        </p:txBody>
      </p:sp>
      <p:sp>
        <p:nvSpPr>
          <p:cNvPr id="3" name="Titre 2"/>
          <p:cNvSpPr>
            <a:spLocks noGrp="1"/>
          </p:cNvSpPr>
          <p:nvPr>
            <p:ph type="title"/>
          </p:nvPr>
        </p:nvSpPr>
        <p:spPr/>
        <p:txBody>
          <a:bodyPr>
            <a:normAutofit fontScale="90000"/>
          </a:bodyPr>
          <a:lstStyle/>
          <a:p>
            <a:r>
              <a:rPr lang="fr-FR" dirty="0" smtClean="0">
                <a:solidFill>
                  <a:srgbClr val="FF0000"/>
                </a:solidFill>
              </a:rPr>
              <a:t>La tenue d’une comptabilité commerciale </a:t>
            </a:r>
            <a:endParaRPr lang="fr-FR" dirty="0">
              <a:solidFill>
                <a:srgbClr val="FF0000"/>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solidFill>
                  <a:srgbClr val="C00000"/>
                </a:solidFill>
              </a:rPr>
              <a:t>La loi 9-88 sur </a:t>
            </a:r>
            <a:r>
              <a:rPr lang="fr-FR" dirty="0" smtClean="0"/>
              <a:t>les obligations </a:t>
            </a:r>
            <a:r>
              <a:rPr lang="fr-FR" dirty="0" smtClean="0">
                <a:solidFill>
                  <a:srgbClr val="FFC000"/>
                </a:solidFill>
              </a:rPr>
              <a:t>comptables des commerçants énonce un certain nombre de principes </a:t>
            </a:r>
            <a:r>
              <a:rPr lang="fr-FR" dirty="0" smtClean="0"/>
              <a:t>et de règles de la tenue d’une comptabilité tel que : </a:t>
            </a:r>
          </a:p>
          <a:p>
            <a:r>
              <a:rPr lang="fr-FR" dirty="0" smtClean="0"/>
              <a:t>L’obligation d’établir en monnaie nationale les documents comptables - qui sont de deux sortes : </a:t>
            </a:r>
          </a:p>
          <a:p>
            <a:r>
              <a:rPr lang="fr-FR" dirty="0" smtClean="0">
                <a:solidFill>
                  <a:srgbClr val="C00000"/>
                </a:solidFill>
              </a:rPr>
              <a:t>les livres comptables (LJ, GL, LI</a:t>
            </a:r>
            <a:r>
              <a:rPr lang="fr-FR" dirty="0" smtClean="0"/>
              <a:t>) qui doivent être cotés et paraphé sans frais et les états de synthèse </a:t>
            </a:r>
            <a:r>
              <a:rPr lang="fr-FR" dirty="0" smtClean="0">
                <a:solidFill>
                  <a:srgbClr val="FFC000"/>
                </a:solidFill>
              </a:rPr>
              <a:t>(BL, CPC, ETIC, ESG, TF</a:t>
            </a:r>
            <a:r>
              <a:rPr lang="fr-FR" dirty="0" smtClean="0"/>
              <a:t>) </a:t>
            </a:r>
          </a:p>
          <a:p>
            <a:r>
              <a:rPr lang="fr-FR" dirty="0" smtClean="0"/>
              <a:t> et selon les formalités et le modèles proposés par la loi ; </a:t>
            </a:r>
          </a:p>
          <a:p>
            <a:r>
              <a:rPr lang="fr-FR" dirty="0" smtClean="0"/>
              <a:t>L’obligation de tenir </a:t>
            </a:r>
            <a:r>
              <a:rPr lang="fr-FR" dirty="0" smtClean="0">
                <a:solidFill>
                  <a:srgbClr val="FFC000"/>
                </a:solidFill>
              </a:rPr>
              <a:t>chronologiquement le LJ </a:t>
            </a:r>
            <a:r>
              <a:rPr lang="fr-FR" dirty="0" smtClean="0"/>
              <a:t>et le GL sans blanc ni rature ;</a:t>
            </a:r>
          </a:p>
          <a:p>
            <a:r>
              <a:rPr lang="fr-FR" dirty="0" smtClean="0"/>
              <a:t> L’obligation de faire un inventaire des éléments actifs et passif au moins tous les 12 mois et d’en porter la transcription dans le LI;</a:t>
            </a:r>
            <a:endParaRPr lang="fr-FR" dirty="0"/>
          </a:p>
        </p:txBody>
      </p:sp>
      <p:sp>
        <p:nvSpPr>
          <p:cNvPr id="3" name="Titre 2"/>
          <p:cNvSpPr>
            <a:spLocks noGrp="1"/>
          </p:cNvSpPr>
          <p:nvPr>
            <p:ph type="title"/>
          </p:nvPr>
        </p:nvSpPr>
        <p:spPr/>
        <p:txBody>
          <a:bodyPr/>
          <a:lstStyle/>
          <a:p>
            <a:r>
              <a:rPr lang="fr-FR" dirty="0" smtClean="0">
                <a:solidFill>
                  <a:srgbClr val="FF0000"/>
                </a:solidFill>
              </a:rPr>
              <a:t>Les exigences comptables : </a:t>
            </a:r>
            <a:endParaRPr lang="fr-FR" dirty="0">
              <a:solidFill>
                <a:srgbClr val="FF000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L’obligation de présenter les états de </a:t>
            </a:r>
            <a:r>
              <a:rPr lang="fr-FR" dirty="0" smtClean="0">
                <a:solidFill>
                  <a:srgbClr val="C00000"/>
                </a:solidFill>
              </a:rPr>
              <a:t>synthèse dans les trois mois qui suivent </a:t>
            </a:r>
            <a:r>
              <a:rPr lang="fr-FR" dirty="0" smtClean="0">
                <a:solidFill>
                  <a:srgbClr val="FFFF00"/>
                </a:solidFill>
              </a:rPr>
              <a:t>la clôture de l’exercice ; Ces états de synthèse </a:t>
            </a:r>
            <a:r>
              <a:rPr lang="fr-FR" dirty="0" smtClean="0"/>
              <a:t>doivent donner une image fidèle du </a:t>
            </a:r>
            <a:r>
              <a:rPr lang="fr-FR" dirty="0" smtClean="0">
                <a:solidFill>
                  <a:srgbClr val="FFFF00"/>
                </a:solidFill>
              </a:rPr>
              <a:t>patrimoine de l’entreprise, de sa situation financière et de ses résultats. </a:t>
            </a:r>
          </a:p>
          <a:p>
            <a:pPr algn="just"/>
            <a:r>
              <a:rPr lang="fr-FR" dirty="0" smtClean="0"/>
              <a:t>L’obligation de </a:t>
            </a:r>
            <a:r>
              <a:rPr lang="fr-FR" dirty="0" smtClean="0">
                <a:solidFill>
                  <a:srgbClr val="FFFF00"/>
                </a:solidFill>
              </a:rPr>
              <a:t>conserver les documents comptables </a:t>
            </a:r>
            <a:r>
              <a:rPr lang="fr-FR" dirty="0" smtClean="0"/>
              <a:t>ainsi que les pièces justificatifs pendant </a:t>
            </a:r>
            <a:r>
              <a:rPr lang="fr-FR" dirty="0" smtClean="0">
                <a:solidFill>
                  <a:srgbClr val="FFFF00"/>
                </a:solidFill>
              </a:rPr>
              <a:t>dix ans </a:t>
            </a:r>
            <a:r>
              <a:rPr lang="fr-FR" dirty="0" smtClean="0"/>
              <a:t>;</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Enfin, il faut également préciser qu’il s’agit à ce niveau des assurances à primes fixes, ce qui est différent des assurances mutuelles. Les deux n’ont pas les mêmes finalités et ne se réfèrent pas au même esprit. </a:t>
            </a:r>
          </a:p>
          <a:p>
            <a:pPr algn="just"/>
            <a:r>
              <a:rPr lang="fr-FR" dirty="0" smtClean="0"/>
              <a:t>C’est la solidarité qui est au centre de l’institution de l’assurance mutuelle. </a:t>
            </a:r>
            <a:endParaRPr lang="fr-FR" dirty="0"/>
          </a:p>
        </p:txBody>
      </p:sp>
      <p:sp>
        <p:nvSpPr>
          <p:cNvPr id="2" name="Titre 1"/>
          <p:cNvSpPr>
            <a:spLocks noGrp="1"/>
          </p:cNvSpPr>
          <p:nvPr>
            <p:ph type="title"/>
          </p:nvPr>
        </p:nvSpPr>
        <p:spPr/>
        <p:txBody>
          <a:bodyPr/>
          <a:lstStyle/>
          <a:p>
            <a:endParaRPr lang="fr-F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t>Sans reproduire les dispositions de la </a:t>
            </a:r>
            <a:r>
              <a:rPr lang="fr-FR" dirty="0" smtClean="0">
                <a:solidFill>
                  <a:srgbClr val="0070C0"/>
                </a:solidFill>
              </a:rPr>
              <a:t>loi 9-88, </a:t>
            </a:r>
            <a:r>
              <a:rPr lang="fr-FR" dirty="0" smtClean="0"/>
              <a:t>le code de commerce </a:t>
            </a:r>
            <a:r>
              <a:rPr lang="fr-FR" dirty="0" smtClean="0">
                <a:solidFill>
                  <a:srgbClr val="FF0000"/>
                </a:solidFill>
              </a:rPr>
              <a:t>impose aux commerçants </a:t>
            </a:r>
            <a:r>
              <a:rPr lang="fr-FR" dirty="0" smtClean="0"/>
              <a:t>de se conformer à ces dispositions et précise la portée de cette obligation.</a:t>
            </a:r>
          </a:p>
          <a:p>
            <a:pPr algn="just"/>
            <a:r>
              <a:rPr lang="fr-FR" dirty="0" smtClean="0"/>
              <a:t>Ainsi, le code de commerce précise qu’une </a:t>
            </a:r>
            <a:r>
              <a:rPr lang="fr-FR" dirty="0" smtClean="0">
                <a:solidFill>
                  <a:srgbClr val="C00000"/>
                </a:solidFill>
              </a:rPr>
              <a:t>comptabilité régulièrement tenue est admise par le juge pour faire preuve entre commerçants</a:t>
            </a:r>
            <a:r>
              <a:rPr lang="fr-FR" dirty="0" smtClean="0"/>
              <a:t> à raison des faits de commerce, et même en faveur de celui qui la tient </a:t>
            </a:r>
            <a:r>
              <a:rPr lang="fr-FR" dirty="0" smtClean="0">
                <a:solidFill>
                  <a:srgbClr val="FFFF00"/>
                </a:solidFill>
              </a:rPr>
              <a:t>(article 19 du Code de Commerce). </a:t>
            </a:r>
            <a:r>
              <a:rPr lang="fr-FR" dirty="0" smtClean="0"/>
              <a:t>En revanche, les tiers peuvent faire valoir contre le commerçant le contenu de sa comptabilité même irrégulièrement tenue </a:t>
            </a:r>
            <a:r>
              <a:rPr lang="fr-FR" dirty="0" smtClean="0">
                <a:solidFill>
                  <a:srgbClr val="FFFF00"/>
                </a:solidFill>
              </a:rPr>
              <a:t>(article 20 du Code de Commerce). </a:t>
            </a:r>
            <a:endParaRPr lang="fr-FR" dirty="0">
              <a:solidFill>
                <a:srgbClr val="FFFF00"/>
              </a:solidFill>
            </a:endParaRPr>
          </a:p>
        </p:txBody>
      </p:sp>
      <p:sp>
        <p:nvSpPr>
          <p:cNvPr id="3" name="Titre 2"/>
          <p:cNvSpPr>
            <a:spLocks noGrp="1"/>
          </p:cNvSpPr>
          <p:nvPr>
            <p:ph type="title"/>
          </p:nvPr>
        </p:nvSpPr>
        <p:spPr/>
        <p:txBody>
          <a:bodyPr>
            <a:normAutofit fontScale="90000"/>
          </a:bodyPr>
          <a:lstStyle/>
          <a:p>
            <a:r>
              <a:rPr lang="fr-FR" dirty="0" smtClean="0">
                <a:solidFill>
                  <a:srgbClr val="FF0000"/>
                </a:solidFill>
              </a:rPr>
              <a:t>Portée de l’obligation comptable : la preuve comptable</a:t>
            </a:r>
            <a:endParaRPr lang="fr-FR" dirty="0">
              <a:solidFill>
                <a:srgbClr val="FF0000"/>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une comptabilité régulièrement tenue ne </a:t>
            </a:r>
            <a:r>
              <a:rPr lang="fr-FR" dirty="0" smtClean="0">
                <a:solidFill>
                  <a:srgbClr val="FF0000"/>
                </a:solidFill>
              </a:rPr>
              <a:t>peut servir de preuve </a:t>
            </a:r>
            <a:r>
              <a:rPr lang="fr-FR" dirty="0" smtClean="0"/>
              <a:t>dans une action dirigée contre un non commerçant </a:t>
            </a:r>
            <a:r>
              <a:rPr lang="fr-FR" dirty="0" smtClean="0">
                <a:solidFill>
                  <a:srgbClr val="0070C0"/>
                </a:solidFill>
              </a:rPr>
              <a:t>(article 4 du Code de Commerce). </a:t>
            </a:r>
            <a:r>
              <a:rPr lang="fr-FR" dirty="0" smtClean="0"/>
              <a:t>Une atténuation à cette règle est posée par l’article 21 du code de commerce </a:t>
            </a:r>
            <a:r>
              <a:rPr lang="fr-FR" dirty="0" smtClean="0">
                <a:solidFill>
                  <a:srgbClr val="0070C0"/>
                </a:solidFill>
              </a:rPr>
              <a:t>«</a:t>
            </a:r>
            <a:r>
              <a:rPr lang="fr-FR" dirty="0" smtClean="0">
                <a:solidFill>
                  <a:srgbClr val="FFFF00"/>
                </a:solidFill>
              </a:rPr>
              <a:t>lorsque les documents comptables correspondent à un double qui se trouve entre les mains de la partie adverse, ils constituent pleine preuve contre elle et en sa faveur </a:t>
            </a:r>
            <a:r>
              <a:rPr lang="fr-FR" dirty="0" smtClean="0">
                <a:solidFill>
                  <a:srgbClr val="0070C0"/>
                </a:solidFill>
              </a:rPr>
              <a:t>»</a:t>
            </a:r>
            <a:r>
              <a:rPr lang="fr-FR" dirty="0" smtClean="0"/>
              <a:t>.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Les documents comptables </a:t>
            </a:r>
            <a:r>
              <a:rPr lang="fr-FR" dirty="0" smtClean="0">
                <a:solidFill>
                  <a:srgbClr val="FF0000"/>
                </a:solidFill>
              </a:rPr>
              <a:t>peuvent donc être invoqués en justice comme preuve </a:t>
            </a:r>
            <a:r>
              <a:rPr lang="fr-FR" dirty="0" smtClean="0"/>
              <a:t>soit par le </a:t>
            </a:r>
            <a:r>
              <a:rPr lang="fr-FR" dirty="0" smtClean="0">
                <a:solidFill>
                  <a:srgbClr val="FF0000"/>
                </a:solidFill>
              </a:rPr>
              <a:t>commerçant</a:t>
            </a:r>
            <a:r>
              <a:rPr lang="fr-FR" dirty="0" smtClean="0"/>
              <a:t> qui les tient, dans ce cas il les mettra de sa propre volonté entre les mains de la justice, soit par </a:t>
            </a:r>
            <a:r>
              <a:rPr lang="fr-FR" dirty="0" smtClean="0">
                <a:solidFill>
                  <a:srgbClr val="FF0000"/>
                </a:solidFill>
              </a:rPr>
              <a:t>les tiers.</a:t>
            </a:r>
            <a:endParaRPr lang="fr-FR" dirty="0" smtClean="0"/>
          </a:p>
          <a:p>
            <a:pPr algn="just"/>
            <a:r>
              <a:rPr lang="fr-FR" dirty="0" smtClean="0">
                <a:solidFill>
                  <a:srgbClr val="FFFF00"/>
                </a:solidFill>
              </a:rPr>
              <a:t>Loi met à leur disposition deux procédés : </a:t>
            </a:r>
          </a:p>
          <a:p>
            <a:pPr algn="just"/>
            <a:r>
              <a:rPr lang="fr-FR" dirty="0" smtClean="0"/>
              <a:t>la communication et la représentation. Mais le juge </a:t>
            </a:r>
            <a:r>
              <a:rPr lang="fr-FR" dirty="0" smtClean="0">
                <a:solidFill>
                  <a:srgbClr val="FF0000"/>
                </a:solidFill>
              </a:rPr>
              <a:t>peut ordonner d’office </a:t>
            </a:r>
            <a:r>
              <a:rPr lang="fr-FR" dirty="0" smtClean="0"/>
              <a:t>l’un ou l’autre de ces procédés, c’est-à-dire sans que ce soit requis par les parties.</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FF0000"/>
                </a:solidFill>
              </a:rPr>
              <a:t>La production en justice de documents comptable : </a:t>
            </a:r>
            <a:endParaRPr lang="fr-FR" dirty="0">
              <a:solidFill>
                <a:srgbClr val="FF0000"/>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buFont typeface="Wingdings" pitchFamily="2" charset="2"/>
              <a:buChar char="Ø"/>
            </a:pPr>
            <a:r>
              <a:rPr lang="fr-FR" dirty="0" smtClean="0"/>
              <a:t>La communication (</a:t>
            </a:r>
            <a:r>
              <a:rPr lang="fr-FR" dirty="0" smtClean="0">
                <a:solidFill>
                  <a:srgbClr val="FFFF00"/>
                </a:solidFill>
              </a:rPr>
              <a:t>article 24 du Code de Commerce)</a:t>
            </a:r>
            <a:r>
              <a:rPr lang="fr-FR" dirty="0" smtClean="0"/>
              <a:t> : c’est la </a:t>
            </a:r>
            <a:r>
              <a:rPr lang="fr-FR" dirty="0" smtClean="0">
                <a:solidFill>
                  <a:srgbClr val="FF0000"/>
                </a:solidFill>
              </a:rPr>
              <a:t>production intégrale </a:t>
            </a:r>
            <a:r>
              <a:rPr lang="fr-FR" dirty="0" smtClean="0"/>
              <a:t>des documents comptables. Elle ne peut être ordonnée qu’exceptionnellement (</a:t>
            </a:r>
            <a:r>
              <a:rPr lang="fr-FR" dirty="0" smtClean="0">
                <a:solidFill>
                  <a:srgbClr val="FF0000"/>
                </a:solidFill>
              </a:rPr>
              <a:t>dans les affaires de succession, de partage, de redressement ou de liquidation judicaire). </a:t>
            </a:r>
          </a:p>
          <a:p>
            <a:pPr algn="just">
              <a:buFont typeface="Wingdings" pitchFamily="2" charset="2"/>
              <a:buChar char="Ø"/>
            </a:pPr>
            <a:r>
              <a:rPr lang="fr-FR" dirty="0" smtClean="0"/>
              <a:t>La représentation (</a:t>
            </a:r>
            <a:r>
              <a:rPr lang="fr-FR" dirty="0" smtClean="0">
                <a:solidFill>
                  <a:srgbClr val="FFFF00"/>
                </a:solidFill>
              </a:rPr>
              <a:t>article 24 du Code de Commerce) : qui consiste à extraire de la comptabilité les seules écritures</a:t>
            </a:r>
            <a:r>
              <a:rPr lang="fr-FR" dirty="0" smtClean="0"/>
              <a:t> intéressant l’affaire soumise au juge.</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Il reste à signaler que si le </a:t>
            </a:r>
            <a:r>
              <a:rPr lang="fr-FR" dirty="0" smtClean="0">
                <a:solidFill>
                  <a:srgbClr val="FF0000"/>
                </a:solidFill>
              </a:rPr>
              <a:t>commerçant refuse</a:t>
            </a:r>
            <a:r>
              <a:rPr lang="fr-FR" dirty="0" smtClean="0"/>
              <a:t>, sur injonction du juge, de produire sa comptabilité, ou s’il déclare ne pas avoir de comptabilité, le juge </a:t>
            </a:r>
            <a:r>
              <a:rPr lang="fr-FR" dirty="0" smtClean="0">
                <a:solidFill>
                  <a:srgbClr val="FF0000"/>
                </a:solidFill>
              </a:rPr>
              <a:t>peut déférer le serment à l’autre partie </a:t>
            </a:r>
            <a:r>
              <a:rPr lang="fr-FR" dirty="0" smtClean="0"/>
              <a:t>pour appuyer ses prétentions.</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smtClean="0">
                <a:solidFill>
                  <a:srgbClr val="C00000"/>
                </a:solidFill>
              </a:rPr>
              <a:t>L’irrégularité est constituée par plusieurs faits : </a:t>
            </a:r>
          </a:p>
          <a:p>
            <a:pPr>
              <a:buFont typeface="Wingdings" pitchFamily="2" charset="2"/>
              <a:buChar char="v"/>
            </a:pPr>
            <a:r>
              <a:rPr lang="fr-FR" b="1" dirty="0" smtClean="0">
                <a:solidFill>
                  <a:schemeClr val="bg1"/>
                </a:solidFill>
              </a:rPr>
              <a:t>tenir une comptabilité fictive ou incomplète ; </a:t>
            </a:r>
          </a:p>
          <a:p>
            <a:pPr>
              <a:buFont typeface="Wingdings" pitchFamily="2" charset="2"/>
              <a:buChar char="v"/>
            </a:pPr>
            <a:r>
              <a:rPr lang="fr-FR" b="1" dirty="0" smtClean="0">
                <a:solidFill>
                  <a:schemeClr val="bg1"/>
                </a:solidFill>
              </a:rPr>
              <a:t>faire disparaitre des documents comptables de l’entreprise, </a:t>
            </a:r>
          </a:p>
          <a:p>
            <a:pPr>
              <a:buFont typeface="Wingdings" pitchFamily="2" charset="2"/>
              <a:buChar char="v"/>
            </a:pPr>
            <a:r>
              <a:rPr lang="fr-FR" b="1" dirty="0" smtClean="0">
                <a:solidFill>
                  <a:schemeClr val="bg1"/>
                </a:solidFill>
              </a:rPr>
              <a:t>détourner ou dissimuler une partie de l’actif ou augmenter frauduleusement son passif… </a:t>
            </a:r>
          </a:p>
          <a:p>
            <a:pPr>
              <a:buFont typeface="Wingdings" pitchFamily="2" charset="2"/>
              <a:buChar char="v"/>
            </a:pPr>
            <a:r>
              <a:rPr lang="fr-FR" b="1" dirty="0" smtClean="0">
                <a:solidFill>
                  <a:schemeClr val="bg1"/>
                </a:solidFill>
              </a:rPr>
              <a:t>Les sanctions de ces irrégularités sont d’ordre fiscal et pénal. </a:t>
            </a:r>
            <a:endParaRPr lang="fr-FR" b="1" dirty="0">
              <a:solidFill>
                <a:schemeClr val="bg1"/>
              </a:solidFill>
            </a:endParaRPr>
          </a:p>
        </p:txBody>
      </p:sp>
      <p:sp>
        <p:nvSpPr>
          <p:cNvPr id="3" name="Titre 2"/>
          <p:cNvSpPr>
            <a:spLocks noGrp="1"/>
          </p:cNvSpPr>
          <p:nvPr>
            <p:ph type="title"/>
          </p:nvPr>
        </p:nvSpPr>
        <p:spPr/>
        <p:txBody>
          <a:bodyPr/>
          <a:lstStyle/>
          <a:p>
            <a:r>
              <a:rPr lang="fr-FR" dirty="0" smtClean="0">
                <a:solidFill>
                  <a:srgbClr val="FF0000"/>
                </a:solidFill>
              </a:rPr>
              <a:t>Sanction pour irrégularité : </a:t>
            </a:r>
            <a:endParaRPr lang="fr-FR" dirty="0">
              <a:solidFill>
                <a:srgbClr val="FF0000"/>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solidFill>
                  <a:srgbClr val="FFFF00"/>
                </a:solidFill>
              </a:rPr>
              <a:t>Les sanctions fiscales : </a:t>
            </a:r>
            <a:r>
              <a:rPr lang="fr-FR" dirty="0" smtClean="0">
                <a:solidFill>
                  <a:schemeClr val="bg1"/>
                </a:solidFill>
              </a:rPr>
              <a:t>Comme les documents comptables servent de base à l’établissement des </a:t>
            </a:r>
            <a:r>
              <a:rPr lang="fr-FR" dirty="0" smtClean="0">
                <a:solidFill>
                  <a:srgbClr val="C00000"/>
                </a:solidFill>
              </a:rPr>
              <a:t>déclarations fiscales, </a:t>
            </a:r>
            <a:r>
              <a:rPr lang="fr-FR" dirty="0" smtClean="0">
                <a:solidFill>
                  <a:schemeClr val="bg1"/>
                </a:solidFill>
              </a:rPr>
              <a:t>ils peuvent faire l’objet de </a:t>
            </a:r>
            <a:r>
              <a:rPr lang="fr-FR" dirty="0" smtClean="0">
                <a:solidFill>
                  <a:srgbClr val="C00000"/>
                </a:solidFill>
              </a:rPr>
              <a:t>vérification par les inspecteurs </a:t>
            </a:r>
            <a:r>
              <a:rPr lang="fr-FR" dirty="0" smtClean="0">
                <a:solidFill>
                  <a:schemeClr val="bg1"/>
                </a:solidFill>
              </a:rPr>
              <a:t>d’impôt. Aussi, lorsque ces documents ne respectent pas les normes prescrites par la </a:t>
            </a:r>
            <a:r>
              <a:rPr lang="fr-FR" dirty="0" smtClean="0">
                <a:solidFill>
                  <a:srgbClr val="FF0000"/>
                </a:solidFill>
              </a:rPr>
              <a:t>loi 9-88, l’article 23 </a:t>
            </a:r>
            <a:r>
              <a:rPr lang="fr-FR" dirty="0" smtClean="0">
                <a:solidFill>
                  <a:schemeClr val="bg1"/>
                </a:solidFill>
              </a:rPr>
              <a:t>de cette dernière laisse la faculté à </a:t>
            </a:r>
            <a:r>
              <a:rPr lang="fr-FR" dirty="0" smtClean="0">
                <a:solidFill>
                  <a:srgbClr val="C00000"/>
                </a:solidFill>
              </a:rPr>
              <a:t>l’administration des impôts </a:t>
            </a:r>
            <a:r>
              <a:rPr lang="fr-FR" dirty="0" smtClean="0">
                <a:solidFill>
                  <a:schemeClr val="bg1"/>
                </a:solidFill>
              </a:rPr>
              <a:t>de les rejeter et d’établir une </a:t>
            </a:r>
            <a:r>
              <a:rPr lang="fr-FR" dirty="0" smtClean="0">
                <a:solidFill>
                  <a:srgbClr val="C00000"/>
                </a:solidFill>
              </a:rPr>
              <a:t>imposition forfaitaire</a:t>
            </a:r>
            <a:r>
              <a:rPr lang="fr-FR" dirty="0" smtClean="0">
                <a:solidFill>
                  <a:schemeClr val="bg1"/>
                </a:solidFill>
              </a:rPr>
              <a:t>. </a:t>
            </a:r>
          </a:p>
          <a:p>
            <a:pPr algn="just"/>
            <a:r>
              <a:rPr lang="fr-FR" dirty="0" smtClean="0">
                <a:solidFill>
                  <a:schemeClr val="bg1"/>
                </a:solidFill>
              </a:rPr>
              <a:t>Elle peut même appliquer, le cas échéant, des sanctions pécuniaires (</a:t>
            </a:r>
            <a:r>
              <a:rPr lang="fr-FR" dirty="0" smtClean="0">
                <a:solidFill>
                  <a:srgbClr val="C00000"/>
                </a:solidFill>
              </a:rPr>
              <a:t>majorations, indemnités de retard, etc.).</a:t>
            </a:r>
            <a:endParaRPr lang="fr-FR" dirty="0">
              <a:solidFill>
                <a:srgbClr val="C00000"/>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smtClean="0">
                <a:solidFill>
                  <a:srgbClr val="FFFF00"/>
                </a:solidFill>
              </a:rPr>
              <a:t>Les sanctions pénales </a:t>
            </a:r>
            <a:r>
              <a:rPr lang="fr-FR" dirty="0" smtClean="0"/>
              <a:t>: </a:t>
            </a:r>
          </a:p>
          <a:p>
            <a:pPr algn="just"/>
            <a:r>
              <a:rPr lang="fr-FR" dirty="0" smtClean="0">
                <a:solidFill>
                  <a:schemeClr val="bg1"/>
                </a:solidFill>
              </a:rPr>
              <a:t>Face aux irrégularités comptables, les commerçants peuvent être déclarés en état de redressement judiciaire, ou de déchéance pendant </a:t>
            </a:r>
            <a:r>
              <a:rPr lang="fr-FR" dirty="0" smtClean="0">
                <a:solidFill>
                  <a:srgbClr val="FF0000"/>
                </a:solidFill>
              </a:rPr>
              <a:t>5ans</a:t>
            </a:r>
            <a:r>
              <a:rPr lang="fr-FR" dirty="0" smtClean="0">
                <a:solidFill>
                  <a:schemeClr val="bg1"/>
                </a:solidFill>
              </a:rPr>
              <a:t>. Les dirigeants des sociétés commerciales encourent la banqueroute avec des peines allant d’un à cinq ans et </a:t>
            </a:r>
            <a:r>
              <a:rPr lang="fr-FR" dirty="0" smtClean="0">
                <a:solidFill>
                  <a:srgbClr val="FF0000"/>
                </a:solidFill>
              </a:rPr>
              <a:t>10 000dhs à 100 000dhs d’amende</a:t>
            </a:r>
            <a:r>
              <a:rPr lang="fr-FR" dirty="0" smtClean="0">
                <a:solidFill>
                  <a:schemeClr val="bg1"/>
                </a:solidFill>
              </a:rPr>
              <a:t>, ces peines sont doublées lorsque le banqueroutier est un dirigeant de société dont les actions sont côtés à la bourse.</a:t>
            </a:r>
            <a:endParaRPr lang="fr-FR" dirty="0">
              <a:solidFill>
                <a:schemeClr val="bg1"/>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10000"/>
          </a:bodyPr>
          <a:lstStyle/>
          <a:p>
            <a:pPr algn="just"/>
            <a:r>
              <a:rPr lang="fr-FR" dirty="0" smtClean="0"/>
              <a:t>Dans le but d’assurer un meilleur contrôle fiscal, le code de commerce a institué de nouvelles </a:t>
            </a:r>
            <a:r>
              <a:rPr lang="fr-FR" dirty="0" smtClean="0">
                <a:solidFill>
                  <a:srgbClr val="C00000"/>
                </a:solidFill>
              </a:rPr>
              <a:t>obligations à la charge des commerçants, il s’agit de :</a:t>
            </a:r>
          </a:p>
          <a:p>
            <a:pPr algn="just">
              <a:buFont typeface="Wingdings" pitchFamily="2" charset="2"/>
              <a:buChar char="q"/>
            </a:pPr>
            <a:r>
              <a:rPr lang="fr-FR" dirty="0" smtClean="0"/>
              <a:t> - </a:t>
            </a:r>
            <a:r>
              <a:rPr lang="fr-FR" dirty="0" smtClean="0">
                <a:solidFill>
                  <a:srgbClr val="C00000"/>
                </a:solidFill>
              </a:rPr>
              <a:t>L’obligation d’ouvrir un compte dans un établissement bancaire, pour les besoins de son </a:t>
            </a:r>
            <a:r>
              <a:rPr lang="fr-FR" dirty="0" smtClean="0"/>
              <a:t>commerce (</a:t>
            </a:r>
            <a:r>
              <a:rPr lang="fr-FR" dirty="0" smtClean="0">
                <a:solidFill>
                  <a:schemeClr val="tx2">
                    <a:lumMod val="75000"/>
                  </a:schemeClr>
                </a:solidFill>
              </a:rPr>
              <a:t>article 18 </a:t>
            </a:r>
            <a:r>
              <a:rPr lang="fr-FR" dirty="0" smtClean="0"/>
              <a:t>du Code de Commerce). </a:t>
            </a:r>
          </a:p>
          <a:p>
            <a:pPr algn="just">
              <a:buFont typeface="Wingdings" pitchFamily="2" charset="2"/>
              <a:buChar char="q"/>
            </a:pPr>
            <a:r>
              <a:rPr lang="fr-FR" dirty="0" smtClean="0"/>
              <a:t>Et l’obligation de </a:t>
            </a:r>
            <a:r>
              <a:rPr lang="fr-FR" dirty="0" smtClean="0">
                <a:solidFill>
                  <a:srgbClr val="C00000"/>
                </a:solidFill>
              </a:rPr>
              <a:t>payer par chèque barré </a:t>
            </a:r>
            <a:r>
              <a:rPr lang="fr-FR" dirty="0" smtClean="0"/>
              <a:t>ou par </a:t>
            </a:r>
            <a:r>
              <a:rPr lang="fr-FR" dirty="0" smtClean="0">
                <a:solidFill>
                  <a:srgbClr val="C00000"/>
                </a:solidFill>
              </a:rPr>
              <a:t>virement bancaire, </a:t>
            </a:r>
            <a:r>
              <a:rPr lang="fr-FR" dirty="0" smtClean="0"/>
              <a:t>toute opération entre commerçants pour faits de commerce d’une valeur supérieure à </a:t>
            </a:r>
            <a:r>
              <a:rPr lang="fr-FR" dirty="0" smtClean="0">
                <a:solidFill>
                  <a:srgbClr val="C00000"/>
                </a:solidFill>
              </a:rPr>
              <a:t>10 000dhs. </a:t>
            </a:r>
            <a:r>
              <a:rPr lang="fr-FR" dirty="0" smtClean="0"/>
              <a:t>L’inobservation de cette règle est passible d’une </a:t>
            </a:r>
            <a:r>
              <a:rPr lang="fr-FR" dirty="0" smtClean="0">
                <a:solidFill>
                  <a:srgbClr val="C00000"/>
                </a:solidFill>
              </a:rPr>
              <a:t>amende </a:t>
            </a:r>
            <a:r>
              <a:rPr lang="fr-FR" dirty="0" smtClean="0"/>
              <a:t>qui ne peut être inférieure à </a:t>
            </a:r>
            <a:r>
              <a:rPr lang="fr-FR" dirty="0" smtClean="0">
                <a:solidFill>
                  <a:schemeClr val="tx2">
                    <a:lumMod val="75000"/>
                  </a:schemeClr>
                </a:solidFill>
              </a:rPr>
              <a:t>6% de la valeur payée </a:t>
            </a:r>
            <a:r>
              <a:rPr lang="fr-FR" dirty="0" smtClean="0"/>
              <a:t>autrement que par chèque ou virement bancaire ; les deux commerçants, c’est-à-dire le </a:t>
            </a:r>
            <a:r>
              <a:rPr lang="fr-FR" dirty="0" smtClean="0">
                <a:solidFill>
                  <a:srgbClr val="C00000"/>
                </a:solidFill>
              </a:rPr>
              <a:t>créancier et le débiteur</a:t>
            </a:r>
            <a:r>
              <a:rPr lang="fr-FR" dirty="0" smtClean="0"/>
              <a:t>, sont responsables </a:t>
            </a:r>
            <a:r>
              <a:rPr lang="fr-FR" dirty="0" smtClean="0">
                <a:solidFill>
                  <a:srgbClr val="C00000"/>
                </a:solidFill>
              </a:rPr>
              <a:t>solidairement</a:t>
            </a:r>
            <a:r>
              <a:rPr lang="fr-FR" dirty="0" smtClean="0"/>
              <a:t> du paiement de cette amende (</a:t>
            </a:r>
            <a:r>
              <a:rPr lang="fr-FR" dirty="0" smtClean="0">
                <a:solidFill>
                  <a:schemeClr val="tx2">
                    <a:lumMod val="75000"/>
                  </a:schemeClr>
                </a:solidFill>
              </a:rPr>
              <a:t>article 306 du Code de Commerce</a:t>
            </a:r>
            <a:r>
              <a:rPr lang="fr-FR" dirty="0" smtClean="0"/>
              <a:t>).</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FF0000"/>
                </a:solidFill>
              </a:rPr>
              <a:t>Les autres obligations du commerçant : </a:t>
            </a:r>
            <a:r>
              <a:rPr lang="fr-FR" dirty="0" smtClean="0"/>
              <a:t/>
            </a:r>
            <a:br>
              <a:rPr lang="fr-FR" dirty="0" smtClean="0"/>
            </a:br>
            <a:endParaRPr lang="fr-FR"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10000"/>
          </a:bodyPr>
          <a:lstStyle/>
          <a:p>
            <a:r>
              <a:rPr lang="fr-FR" b="1" dirty="0" smtClean="0">
                <a:solidFill>
                  <a:srgbClr val="002060"/>
                </a:solidFill>
              </a:rPr>
              <a:t>Chapitre 1: </a:t>
            </a:r>
            <a:r>
              <a:rPr lang="fr-FR" b="1" dirty="0" smtClean="0">
                <a:solidFill>
                  <a:schemeClr val="bg1"/>
                </a:solidFill>
              </a:rPr>
              <a:t>les éléments du fonds de commerce:</a:t>
            </a:r>
          </a:p>
          <a:p>
            <a:pPr algn="just"/>
            <a:r>
              <a:rPr lang="fr-FR" b="1" dirty="0" smtClean="0"/>
              <a:t>En vertu </a:t>
            </a:r>
            <a:r>
              <a:rPr lang="fr-FR" b="1" dirty="0" smtClean="0">
                <a:solidFill>
                  <a:srgbClr val="FFFF00"/>
                </a:solidFill>
              </a:rPr>
              <a:t>de l’article 80 </a:t>
            </a:r>
            <a:r>
              <a:rPr lang="fr-FR" b="1" dirty="0" smtClean="0"/>
              <a:t>du code de commerce marocain, le fonds de commerce comprend obligatoirement, la </a:t>
            </a:r>
            <a:r>
              <a:rPr lang="fr-FR" b="1" dirty="0" smtClean="0">
                <a:solidFill>
                  <a:srgbClr val="FFFF00"/>
                </a:solidFill>
              </a:rPr>
              <a:t>clientèle et l'achalandage. </a:t>
            </a:r>
            <a:r>
              <a:rPr lang="fr-FR" b="1" dirty="0" smtClean="0"/>
              <a:t>De</a:t>
            </a:r>
            <a:r>
              <a:rPr lang="fr-FR" b="1" dirty="0" smtClean="0">
                <a:solidFill>
                  <a:srgbClr val="FFFF00"/>
                </a:solidFill>
              </a:rPr>
              <a:t> </a:t>
            </a:r>
            <a:r>
              <a:rPr lang="fr-FR" b="1" dirty="0" smtClean="0"/>
              <a:t>plus, il englobe tous autres biens nécessaires à l'exploitation du fonds tels </a:t>
            </a:r>
            <a:r>
              <a:rPr lang="fr-FR" b="1" dirty="0" smtClean="0">
                <a:solidFill>
                  <a:srgbClr val="FFFF00"/>
                </a:solidFill>
              </a:rPr>
              <a:t>que le nom commercial, l'enseigne, le droit au bail, le mobilier commercial, les marchandises, le matériel et l'outillage</a:t>
            </a:r>
            <a:r>
              <a:rPr lang="fr-FR" b="1" dirty="0" smtClean="0"/>
              <a:t>, les </a:t>
            </a:r>
            <a:r>
              <a:rPr lang="fr-FR" b="1" dirty="0" smtClean="0">
                <a:solidFill>
                  <a:srgbClr val="FFFF00"/>
                </a:solidFill>
              </a:rPr>
              <a:t>brevets d'invention, les licences, les marques de fabrique, de commerce et de service, les desseins et modèles industriels </a:t>
            </a:r>
            <a:r>
              <a:rPr lang="fr-FR" b="1" dirty="0" smtClean="0"/>
              <a:t>et, généralement, tous droits de propriété industrielle, littéraire ou artistique qui y sont attachés.</a:t>
            </a:r>
            <a:br>
              <a:rPr lang="fr-FR" b="1" dirty="0" smtClean="0"/>
            </a:br>
            <a:endParaRPr lang="fr-FR" b="1" dirty="0" smtClean="0"/>
          </a:p>
          <a:p>
            <a:pPr algn="just"/>
            <a:r>
              <a:rPr lang="fr-FR" dirty="0" smtClean="0"/>
              <a:t/>
            </a:r>
            <a:br>
              <a:rPr lang="fr-FR" dirty="0" smtClean="0"/>
            </a:br>
            <a:endParaRPr lang="fr-FR" dirty="0" smtClean="0">
              <a:solidFill>
                <a:schemeClr val="bg1"/>
              </a:solidFill>
            </a:endParaRPr>
          </a:p>
          <a:p>
            <a:endParaRPr lang="fr-FR" dirty="0">
              <a:solidFill>
                <a:schemeClr val="bg1"/>
              </a:solidFill>
            </a:endParaRPr>
          </a:p>
        </p:txBody>
      </p:sp>
      <p:sp>
        <p:nvSpPr>
          <p:cNvPr id="3" name="Titre 2"/>
          <p:cNvSpPr>
            <a:spLocks noGrp="1"/>
          </p:cNvSpPr>
          <p:nvPr>
            <p:ph type="title"/>
          </p:nvPr>
        </p:nvSpPr>
        <p:spPr/>
        <p:txBody>
          <a:bodyPr>
            <a:normAutofit fontScale="90000"/>
          </a:bodyPr>
          <a:lstStyle/>
          <a:p>
            <a:r>
              <a:rPr lang="fr-FR" dirty="0" smtClean="0">
                <a:solidFill>
                  <a:schemeClr val="bg2">
                    <a:lumMod val="60000"/>
                    <a:lumOff val="40000"/>
                  </a:schemeClr>
                </a:solidFill>
              </a:rPr>
              <a:t>Partie II: </a:t>
            </a:r>
            <a:r>
              <a:rPr lang="fr-FR" dirty="0" smtClean="0">
                <a:solidFill>
                  <a:srgbClr val="FF0000"/>
                </a:solidFill>
              </a:rPr>
              <a:t>identification du fonds de commerce : </a:t>
            </a:r>
            <a:endParaRPr lang="fr-FR"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Pour les assurances à primes fixes, c’est plutôt la spéculation et le profit. Les montants payés dans les assurances mutuelles peuvent être reportés sur des années. Dans l’assurance à primes fixes, il faut payer à l’expiration du délai du contrat même si le risque ne se réalise pas.</a:t>
            </a:r>
            <a:endParaRPr lang="fr-FR" dirty="0"/>
          </a:p>
        </p:txBody>
      </p:sp>
      <p:sp>
        <p:nvSpPr>
          <p:cNvPr id="2" name="Titre 1"/>
          <p:cNvSpPr>
            <a:spLocks noGrp="1"/>
          </p:cNvSpPr>
          <p:nvPr>
            <p:ph type="title"/>
          </p:nvPr>
        </p:nvSpPr>
        <p:spPr/>
        <p:txBody>
          <a:bodyPr/>
          <a:lstStyle/>
          <a:p>
            <a:endParaRPr lang="fr-F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solidFill>
                  <a:srgbClr val="002060"/>
                </a:solidFill>
              </a:rPr>
              <a:t>Les marchandises :</a:t>
            </a:r>
          </a:p>
          <a:p>
            <a:pPr algn="just"/>
            <a:r>
              <a:rPr lang="fr-FR" dirty="0" smtClean="0"/>
              <a:t>Les marchandises concernent la matière première destinée à la transformation (</a:t>
            </a:r>
            <a:r>
              <a:rPr lang="fr-FR" dirty="0" smtClean="0">
                <a:solidFill>
                  <a:srgbClr val="FFFF00"/>
                </a:solidFill>
              </a:rPr>
              <a:t>entreprise industrielle) d’une part, et d’autre part les produits et les marchandises destinés à la vente. </a:t>
            </a:r>
            <a:r>
              <a:rPr lang="fr-FR" dirty="0" smtClean="0"/>
              <a:t>La loi fait porter le privilège du vendeur sur les marchandises </a:t>
            </a:r>
            <a:r>
              <a:rPr lang="fr-FR" dirty="0" smtClean="0">
                <a:solidFill>
                  <a:srgbClr val="FFFF00"/>
                </a:solidFill>
              </a:rPr>
              <a:t>(art. 91), </a:t>
            </a:r>
            <a:r>
              <a:rPr lang="fr-FR" dirty="0" smtClean="0"/>
              <a:t>mais elle considère le gage comme trop fragile pour l’inclure dans le nantissement </a:t>
            </a:r>
            <a:r>
              <a:rPr lang="fr-FR" dirty="0" smtClean="0">
                <a:solidFill>
                  <a:srgbClr val="FFFF00"/>
                </a:solidFill>
              </a:rPr>
              <a:t>(art. 107). </a:t>
            </a:r>
            <a:r>
              <a:rPr lang="fr-FR" dirty="0" smtClean="0"/>
              <a:t>En effet, d’un côté, la propriété du </a:t>
            </a:r>
            <a:r>
              <a:rPr lang="fr-FR" dirty="0" smtClean="0">
                <a:solidFill>
                  <a:srgbClr val="FFFF00"/>
                </a:solidFill>
              </a:rPr>
              <a:t>bien fabriqué peut avoir été transférée alors que ce bien est encore dans </a:t>
            </a:r>
            <a:r>
              <a:rPr lang="fr-FR" dirty="0" smtClean="0"/>
              <a:t>les locaux du commerçant en attendant que l’acheteur vienne en prendre livraison. </a:t>
            </a:r>
          </a:p>
          <a:p>
            <a:pPr algn="just"/>
            <a:r>
              <a:rPr lang="fr-FR" dirty="0" smtClean="0"/>
              <a:t>D’un autre côté, les matières premières peuvent appartenir encore à leur vendeur si celui-ci a inséré dans le contrat de vente une clause de réserve de propriété. </a:t>
            </a:r>
          </a:p>
          <a:p>
            <a:endParaRPr lang="fr-FR" dirty="0"/>
          </a:p>
        </p:txBody>
      </p:sp>
      <p:sp>
        <p:nvSpPr>
          <p:cNvPr id="3" name="Titre 2"/>
          <p:cNvSpPr>
            <a:spLocks noGrp="1"/>
          </p:cNvSpPr>
          <p:nvPr>
            <p:ph type="title"/>
          </p:nvPr>
        </p:nvSpPr>
        <p:spPr/>
        <p:txBody>
          <a:bodyPr/>
          <a:lstStyle/>
          <a:p>
            <a:r>
              <a:rPr lang="fr-FR" dirty="0" err="1" smtClean="0">
                <a:solidFill>
                  <a:srgbClr val="C00000"/>
                </a:solidFill>
              </a:rPr>
              <a:t>A-Les</a:t>
            </a:r>
            <a:r>
              <a:rPr lang="fr-FR" dirty="0" smtClean="0">
                <a:solidFill>
                  <a:srgbClr val="C00000"/>
                </a:solidFill>
              </a:rPr>
              <a:t> éléments corporels </a:t>
            </a:r>
            <a:r>
              <a:rPr lang="fr-FR" dirty="0" smtClean="0"/>
              <a:t>:</a:t>
            </a:r>
            <a:endParaRPr lang="fr-F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lgn="just"/>
            <a:r>
              <a:rPr lang="fr-FR" dirty="0" smtClean="0"/>
              <a:t>Aux termes de cette clause, le </a:t>
            </a:r>
            <a:r>
              <a:rPr lang="fr-FR" dirty="0" smtClean="0">
                <a:solidFill>
                  <a:srgbClr val="FFFF00"/>
                </a:solidFill>
              </a:rPr>
              <a:t>vendeur demeure propriétaire jusqu'à l’entier paiement du prix.</a:t>
            </a:r>
            <a:r>
              <a:rPr lang="fr-FR" dirty="0" smtClean="0"/>
              <a:t> </a:t>
            </a:r>
          </a:p>
          <a:p>
            <a:pPr algn="just"/>
            <a:r>
              <a:rPr lang="fr-FR" dirty="0" smtClean="0"/>
              <a:t>En cas de faillite de l’acheteur, le propriétaire pourra récupérer la </a:t>
            </a:r>
            <a:r>
              <a:rPr lang="fr-FR" dirty="0" smtClean="0">
                <a:solidFill>
                  <a:srgbClr val="FFFF00"/>
                </a:solidFill>
              </a:rPr>
              <a:t>propriété de ces marchandises, </a:t>
            </a:r>
            <a:r>
              <a:rPr lang="fr-FR" dirty="0" smtClean="0"/>
              <a:t>mais à condition que ces marchandises n’aient pas été travaillées et incorporées à d’autres matières et que la clause de réserve ait été convenue et établie </a:t>
            </a:r>
            <a:r>
              <a:rPr lang="fr-FR" dirty="0" smtClean="0">
                <a:solidFill>
                  <a:srgbClr val="FFFF00"/>
                </a:solidFill>
              </a:rPr>
              <a:t>par écrit au moment de la livraison.</a:t>
            </a:r>
            <a:r>
              <a:rPr lang="fr-FR" dirty="0" smtClean="0"/>
              <a:t> Il existe des cas où l’entreprise ne dispose pas de marchandises dans son fonds de commerce, c’est notamment le cas </a:t>
            </a:r>
            <a:r>
              <a:rPr lang="fr-FR" dirty="0" smtClean="0">
                <a:solidFill>
                  <a:srgbClr val="FFFF00"/>
                </a:solidFill>
              </a:rPr>
              <a:t>des entreprises de services</a:t>
            </a:r>
            <a:r>
              <a:rPr lang="fr-FR" dirty="0" smtClean="0"/>
              <a:t>, vu l’intangibilité de ses produits, (</a:t>
            </a:r>
            <a:r>
              <a:rPr lang="fr-FR" dirty="0" smtClean="0">
                <a:solidFill>
                  <a:srgbClr val="FFC000"/>
                </a:solidFill>
              </a:rPr>
              <a:t>ex : agences de voyage, assurance…),</a:t>
            </a:r>
            <a:r>
              <a:rPr lang="fr-FR" dirty="0" smtClean="0"/>
              <a:t> mais la clientèle et l’achalandage reste les éléments indispensables pour constituer un fonds de commerce.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Ces deux mots ont le même sens. Par matériels on vise l’outillage comme les appareils de manutention ou les véhicules. Ce matériel désigne </a:t>
            </a:r>
            <a:r>
              <a:rPr lang="fr-FR" dirty="0" smtClean="0">
                <a:solidFill>
                  <a:srgbClr val="FFFF00"/>
                </a:solidFill>
              </a:rPr>
              <a:t>les objets mobiliers servant à l’exploitation.</a:t>
            </a:r>
            <a:r>
              <a:rPr lang="fr-FR" dirty="0" smtClean="0"/>
              <a:t> Il a plus d’importance dans l’industrie que dans le commerce. Il peut être compris dans </a:t>
            </a:r>
            <a:r>
              <a:rPr lang="fr-FR" dirty="0" smtClean="0">
                <a:solidFill>
                  <a:srgbClr val="FFFF00"/>
                </a:solidFill>
              </a:rPr>
              <a:t>le nantissement par stipulation </a:t>
            </a:r>
            <a:r>
              <a:rPr lang="fr-FR" dirty="0" smtClean="0"/>
              <a:t>express et il est frappé légalement du privilège du vendeur (</a:t>
            </a:r>
            <a:r>
              <a:rPr lang="fr-FR" dirty="0" smtClean="0">
                <a:solidFill>
                  <a:srgbClr val="00B050"/>
                </a:solidFill>
              </a:rPr>
              <a:t>l’article 91). </a:t>
            </a:r>
            <a:endParaRPr lang="fr-FR" dirty="0">
              <a:solidFill>
                <a:srgbClr val="00B050"/>
              </a:solidFill>
            </a:endParaRPr>
          </a:p>
        </p:txBody>
      </p:sp>
      <p:sp>
        <p:nvSpPr>
          <p:cNvPr id="3" name="Titre 2"/>
          <p:cNvSpPr>
            <a:spLocks noGrp="1"/>
          </p:cNvSpPr>
          <p:nvPr>
            <p:ph type="title"/>
          </p:nvPr>
        </p:nvSpPr>
        <p:spPr/>
        <p:txBody>
          <a:bodyPr/>
          <a:lstStyle/>
          <a:p>
            <a:r>
              <a:rPr lang="fr-FR" dirty="0" smtClean="0">
                <a:solidFill>
                  <a:srgbClr val="FF0000"/>
                </a:solidFill>
              </a:rPr>
              <a:t>Le matériel et l’outillage :</a:t>
            </a:r>
            <a:endParaRPr lang="fr-FR" dirty="0">
              <a:solidFill>
                <a:srgbClr val="FF0000"/>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t>Cependant, lorsque le </a:t>
            </a:r>
            <a:r>
              <a:rPr lang="fr-FR" dirty="0" smtClean="0">
                <a:solidFill>
                  <a:srgbClr val="FF0000"/>
                </a:solidFill>
              </a:rPr>
              <a:t>propriétaire est seulement locataire du matériel considéré ; c’est l’hypothèse </a:t>
            </a:r>
            <a:r>
              <a:rPr lang="fr-FR" dirty="0" smtClean="0"/>
              <a:t>du leasing ou crédit bail, le matériel n’est pas un élément du fonds du commerce. </a:t>
            </a:r>
          </a:p>
          <a:p>
            <a:pPr algn="just"/>
            <a:r>
              <a:rPr lang="fr-FR" dirty="0" smtClean="0"/>
              <a:t>Il est utilisé à </a:t>
            </a:r>
            <a:r>
              <a:rPr lang="fr-FR" dirty="0" smtClean="0">
                <a:solidFill>
                  <a:srgbClr val="FF0000"/>
                </a:solidFill>
              </a:rPr>
              <a:t>l’occasion de l’exploitation de ce fonds, mais les créanciers du commerçant ou l’industriel pourraient être abusés sur la surface financière </a:t>
            </a:r>
            <a:r>
              <a:rPr lang="fr-FR" dirty="0" smtClean="0"/>
              <a:t>de celui-ci, d’où la mesure utile de publicité mise en place qui prend la forme d’une publication au greffe du tribunal de commerce. A défaut, la société spécialisée qui a loué le matériel ne pourra pas opposer aux tiers sons droit sur le bien.</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solidFill>
                  <a:srgbClr val="002060"/>
                </a:solidFill>
              </a:rPr>
              <a:t>La clientèle et l’achalandage : </a:t>
            </a:r>
          </a:p>
          <a:p>
            <a:pPr algn="just"/>
            <a:r>
              <a:rPr lang="fr-FR" dirty="0" smtClean="0"/>
              <a:t>La clientèle désigne l’ensemble des personnes avec lesquelles le commerçant entretient des relations contractuelles. La notion de clientèle n’est pas définie en droit marocain</a:t>
            </a:r>
            <a:r>
              <a:rPr lang="fr-FR" dirty="0" smtClean="0">
                <a:solidFill>
                  <a:srgbClr val="FF0000"/>
                </a:solidFill>
              </a:rPr>
              <a:t>, aussi illustrerons-nous cette notion importante à travers certaines des nombreuses décisions de la jurisprudence française</a:t>
            </a:r>
            <a:r>
              <a:rPr lang="fr-FR" dirty="0" smtClean="0">
                <a:solidFill>
                  <a:srgbClr val="92D050"/>
                </a:solidFill>
              </a:rPr>
              <a:t>. </a:t>
            </a:r>
          </a:p>
          <a:p>
            <a:pPr algn="just"/>
            <a:r>
              <a:rPr lang="fr-FR" dirty="0" smtClean="0"/>
              <a:t>Celle-ci considère par exemple que le nombre de </a:t>
            </a:r>
            <a:r>
              <a:rPr lang="fr-FR" dirty="0" smtClean="0">
                <a:solidFill>
                  <a:srgbClr val="FF0000"/>
                </a:solidFill>
              </a:rPr>
              <a:t>clients est indifférent </a:t>
            </a:r>
            <a:r>
              <a:rPr lang="fr-FR" dirty="0" smtClean="0"/>
              <a:t>pour constituer une clientèle. Il a été jugé que </a:t>
            </a:r>
            <a:r>
              <a:rPr lang="fr-FR" dirty="0" smtClean="0">
                <a:solidFill>
                  <a:srgbClr val="FF0000"/>
                </a:solidFill>
              </a:rPr>
              <a:t>seize clients suffisent </a:t>
            </a:r>
            <a:r>
              <a:rPr lang="fr-FR" dirty="0" smtClean="0"/>
              <a:t>à constituer une clientèle voire un seul. C’est le cas notamment des entreprises de sous-traitance.</a:t>
            </a:r>
            <a:endParaRPr lang="fr-FR" dirty="0"/>
          </a:p>
        </p:txBody>
      </p:sp>
      <p:sp>
        <p:nvSpPr>
          <p:cNvPr id="3" name="Titre 2"/>
          <p:cNvSpPr>
            <a:spLocks noGrp="1"/>
          </p:cNvSpPr>
          <p:nvPr>
            <p:ph type="title"/>
          </p:nvPr>
        </p:nvSpPr>
        <p:spPr/>
        <p:txBody>
          <a:bodyPr/>
          <a:lstStyle/>
          <a:p>
            <a:r>
              <a:rPr lang="fr-FR" dirty="0" smtClean="0">
                <a:solidFill>
                  <a:srgbClr val="C00000"/>
                </a:solidFill>
              </a:rPr>
              <a:t>B- Les éléments incorporels </a:t>
            </a:r>
            <a:r>
              <a:rPr lang="fr-FR" dirty="0" smtClean="0"/>
              <a:t>: </a:t>
            </a:r>
            <a:endParaRPr lang="fr-FR"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A côté de </a:t>
            </a:r>
            <a:r>
              <a:rPr lang="fr-FR" dirty="0" smtClean="0">
                <a:solidFill>
                  <a:srgbClr val="FFFF00"/>
                </a:solidFill>
              </a:rPr>
              <a:t>la clientèle fidèle, </a:t>
            </a:r>
            <a:r>
              <a:rPr lang="fr-FR" dirty="0" smtClean="0"/>
              <a:t>chaque fonds de commerce dispose d’une capacité d’attirer des clients de passage ou occasionnels, cette capacité est conditionnée généralement par sa situation géographique, c’est ce qu’on appelle l’achalandage. </a:t>
            </a:r>
          </a:p>
          <a:p>
            <a:pPr algn="just"/>
            <a:r>
              <a:rPr lang="fr-FR" dirty="0" smtClean="0">
                <a:solidFill>
                  <a:srgbClr val="FFFF00"/>
                </a:solidFill>
              </a:rPr>
              <a:t>La clientèle et l’achalandage </a:t>
            </a:r>
            <a:r>
              <a:rPr lang="fr-FR" dirty="0" smtClean="0"/>
              <a:t>sont considérés comme </a:t>
            </a:r>
            <a:r>
              <a:rPr lang="fr-FR" dirty="0" smtClean="0">
                <a:solidFill>
                  <a:srgbClr val="FF66FF"/>
                </a:solidFill>
              </a:rPr>
              <a:t>les deux piliers </a:t>
            </a:r>
            <a:r>
              <a:rPr lang="fr-FR" dirty="0" smtClean="0"/>
              <a:t>indispensables pour un fonds de commerce, en d’autres termes un fonds de commerce n’existe juridiquement que s’il a une clientèle réelle et certaine.</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pPr algn="just"/>
            <a:r>
              <a:rPr lang="fr-FR" b="1" dirty="0" smtClean="0">
                <a:solidFill>
                  <a:srgbClr val="FF66FF"/>
                </a:solidFill>
              </a:rPr>
              <a:t>L’expression nom commercial:</a:t>
            </a:r>
          </a:p>
          <a:p>
            <a:pPr algn="just"/>
            <a:r>
              <a:rPr lang="fr-FR" dirty="0" smtClean="0"/>
              <a:t> désigne de façon générale toute appellation sous laquelle un commerçant, personne physique ou morale, exerce son commerce. </a:t>
            </a:r>
          </a:p>
          <a:p>
            <a:pPr algn="just"/>
            <a:r>
              <a:rPr lang="fr-FR" dirty="0" smtClean="0">
                <a:solidFill>
                  <a:srgbClr val="FF66FF"/>
                </a:solidFill>
              </a:rPr>
              <a:t>L'enseigne est:</a:t>
            </a:r>
          </a:p>
          <a:p>
            <a:pPr algn="just"/>
            <a:r>
              <a:rPr lang="fr-FR" dirty="0" smtClean="0"/>
              <a:t> </a:t>
            </a:r>
            <a:r>
              <a:rPr lang="fr-FR" dirty="0" smtClean="0">
                <a:solidFill>
                  <a:schemeClr val="bg1"/>
                </a:solidFill>
              </a:rPr>
              <a:t>un signe extérieur qui permet d'individualiser un établissement et le signaler aux tiers. Elle prend la forme d’un emblème, ou d’une dénomination de fantaisie. L’enseigne est différente de la marque. Celle-ci fait partie des droits de la propriété industrielle, ce qui lui procure une protection spéciale au niveau international et national. </a:t>
            </a:r>
            <a:endParaRPr lang="fr-FR" dirty="0">
              <a:solidFill>
                <a:schemeClr val="bg1"/>
              </a:solidFill>
            </a:endParaRPr>
          </a:p>
        </p:txBody>
      </p:sp>
      <p:sp>
        <p:nvSpPr>
          <p:cNvPr id="3" name="Titre 2"/>
          <p:cNvSpPr>
            <a:spLocks noGrp="1"/>
          </p:cNvSpPr>
          <p:nvPr>
            <p:ph type="title"/>
          </p:nvPr>
        </p:nvSpPr>
        <p:spPr/>
        <p:txBody>
          <a:bodyPr/>
          <a:lstStyle/>
          <a:p>
            <a:r>
              <a:rPr lang="fr-FR" dirty="0" smtClean="0">
                <a:solidFill>
                  <a:srgbClr val="C00000"/>
                </a:solidFill>
              </a:rPr>
              <a:t>Le nom commercial et l’enseigne :</a:t>
            </a:r>
            <a:endParaRPr lang="fr-FR" dirty="0">
              <a:solidFill>
                <a:srgbClr val="C00000"/>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r>
              <a:rPr lang="fr-FR" dirty="0" smtClean="0">
                <a:solidFill>
                  <a:schemeClr val="bg1"/>
                </a:solidFill>
              </a:rPr>
              <a:t>L’enseigne permet de spécifier le commerce, la marque concerne plutôt le produit. ( il peut y avoir plusieurs marques dans le même commerce).</a:t>
            </a:r>
          </a:p>
          <a:p>
            <a:pPr algn="just"/>
            <a:r>
              <a:rPr lang="fr-FR" dirty="0" smtClean="0">
                <a:solidFill>
                  <a:schemeClr val="bg1"/>
                </a:solidFill>
              </a:rPr>
              <a:t>Le nom commercial comme l’enseigne sont protégés par l’action en concurrence déloyale. Les faits de concurrence déloyale ne peuvent donner lieu qu’à une action civile en cessation des actes qui la constituent et en dommages et intérêts. </a:t>
            </a:r>
          </a:p>
          <a:p>
            <a:pPr algn="just"/>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Droit de propriété commerciale ou encore droit au bail est un droit reconnu au </a:t>
            </a:r>
            <a:r>
              <a:rPr lang="fr-FR" dirty="0" smtClean="0">
                <a:solidFill>
                  <a:srgbClr val="FF0000"/>
                </a:solidFill>
              </a:rPr>
              <a:t>commerçant locataire des locaux dans lesquels il exerce le commerce. </a:t>
            </a:r>
            <a:r>
              <a:rPr lang="fr-FR" dirty="0" smtClean="0"/>
              <a:t>Ce droit au bail constitue un élément </a:t>
            </a:r>
            <a:r>
              <a:rPr lang="fr-FR" dirty="0" smtClean="0">
                <a:solidFill>
                  <a:srgbClr val="FF0000"/>
                </a:solidFill>
              </a:rPr>
              <a:t>très important du fonds et parfois même l’élément le plus important</a:t>
            </a:r>
            <a:r>
              <a:rPr lang="fr-FR" dirty="0" smtClean="0"/>
              <a:t>. Il peut d’ailleurs le céder contre le gré du propriétaire. </a:t>
            </a:r>
            <a:endParaRPr lang="fr-FR" dirty="0"/>
          </a:p>
        </p:txBody>
      </p:sp>
      <p:sp>
        <p:nvSpPr>
          <p:cNvPr id="3" name="Titre 2"/>
          <p:cNvSpPr>
            <a:spLocks noGrp="1"/>
          </p:cNvSpPr>
          <p:nvPr>
            <p:ph type="title"/>
          </p:nvPr>
        </p:nvSpPr>
        <p:spPr/>
        <p:txBody>
          <a:bodyPr/>
          <a:lstStyle/>
          <a:p>
            <a:r>
              <a:rPr lang="fr-FR" dirty="0" smtClean="0">
                <a:solidFill>
                  <a:srgbClr val="C00000"/>
                </a:solidFill>
              </a:rPr>
              <a:t>Le droit au bail:</a:t>
            </a:r>
            <a:endParaRPr lang="fr-FR" dirty="0">
              <a:solidFill>
                <a:srgbClr val="C00000"/>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 bénéfice de  l’application du dahir de 1955 est subordonné à l’exploitation dans les biens loués d’un fonds de commerce. Le statut des baux commerciaux a été institué pour protéger </a:t>
            </a:r>
            <a:r>
              <a:rPr lang="fr-FR" dirty="0" smtClean="0">
                <a:solidFill>
                  <a:srgbClr val="FFC000"/>
                </a:solidFill>
              </a:rPr>
              <a:t>en 1</a:t>
            </a:r>
            <a:r>
              <a:rPr lang="fr-FR" baseline="30000" dirty="0" smtClean="0">
                <a:solidFill>
                  <a:srgbClr val="FFC000"/>
                </a:solidFill>
              </a:rPr>
              <a:t>er</a:t>
            </a:r>
            <a:r>
              <a:rPr lang="fr-FR" dirty="0" smtClean="0">
                <a:solidFill>
                  <a:srgbClr val="FFC000"/>
                </a:solidFill>
              </a:rPr>
              <a:t> lieu le fonds de commerce, donc la clientèle. </a:t>
            </a:r>
          </a:p>
          <a:p>
            <a:r>
              <a:rPr lang="fr-FR" dirty="0" smtClean="0"/>
              <a:t>Le statut a été étendu à certains baux d’immeubles même si aucun de fonds de commerce n’est exploité. </a:t>
            </a:r>
          </a:p>
          <a:p>
            <a:endParaRPr lang="fr-FR" dirty="0"/>
          </a:p>
        </p:txBody>
      </p:sp>
      <p:sp>
        <p:nvSpPr>
          <p:cNvPr id="3" name="Titre 2"/>
          <p:cNvSpPr>
            <a:spLocks noGrp="1"/>
          </p:cNvSpPr>
          <p:nvPr>
            <p:ph type="title"/>
          </p:nvPr>
        </p:nvSpPr>
        <p:spPr/>
        <p:txBody>
          <a:bodyPr>
            <a:normAutofit fontScale="90000"/>
          </a:bodyPr>
          <a:lstStyle/>
          <a:p>
            <a:r>
              <a:rPr lang="fr-FR" dirty="0" smtClean="0">
                <a:solidFill>
                  <a:schemeClr val="bg2">
                    <a:lumMod val="60000"/>
                    <a:lumOff val="40000"/>
                  </a:schemeClr>
                </a:solidFill>
              </a:rPr>
              <a:t>Chapitre II- </a:t>
            </a:r>
            <a:r>
              <a:rPr lang="fr-FR" dirty="0" smtClean="0">
                <a:solidFill>
                  <a:srgbClr val="FF0000"/>
                </a:solidFill>
              </a:rPr>
              <a:t>L’exploitation du fonds de commerce :</a:t>
            </a:r>
            <a:endParaRPr lang="fr-FR"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Le code de commerce n’a pas prévu explicitement ces opérations. Il a évoqué les transactions financières. Ces opérations se font dans le cadre du marché financier. </a:t>
            </a:r>
          </a:p>
          <a:p>
            <a:pPr algn="just"/>
            <a:r>
              <a:rPr lang="fr-FR" dirty="0" smtClean="0"/>
              <a:t>A ce niveau aussi, les sociétés prennent la forme de société anonyme, ce qui revient à dire que leurs activités sont commerciales.</a:t>
            </a:r>
            <a:endParaRPr lang="fr-FR" dirty="0"/>
          </a:p>
        </p:txBody>
      </p:sp>
      <p:sp>
        <p:nvSpPr>
          <p:cNvPr id="2" name="Titre 1"/>
          <p:cNvSpPr>
            <a:spLocks noGrp="1"/>
          </p:cNvSpPr>
          <p:nvPr>
            <p:ph type="title"/>
          </p:nvPr>
        </p:nvSpPr>
        <p:spPr/>
        <p:txBody>
          <a:bodyPr/>
          <a:lstStyle/>
          <a:p>
            <a:r>
              <a:rPr lang="fr-FR" dirty="0" smtClean="0">
                <a:solidFill>
                  <a:srgbClr val="00B050"/>
                </a:solidFill>
              </a:rPr>
              <a:t>** Les opérations de bourse</a:t>
            </a:r>
            <a:endParaRPr lang="fr-FR" dirty="0">
              <a:solidFill>
                <a:srgbClr val="00B050"/>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pPr algn="just"/>
            <a:r>
              <a:rPr lang="fr-FR" dirty="0" smtClean="0"/>
              <a:t>Les dispositions du présent dahir s'appliquent aux baux des immeubles ou locaux dans lesquels un fonds de commerce est exploité, que ce fonds appartienne à un commerçant, à un industriel ou à un artisan.  </a:t>
            </a:r>
            <a:r>
              <a:rPr lang="fr-FR" dirty="0" smtClean="0">
                <a:solidFill>
                  <a:schemeClr val="tx2">
                    <a:lumMod val="50000"/>
                  </a:schemeClr>
                </a:solidFill>
              </a:rPr>
              <a:t>Elles s'appliquent en outre:  </a:t>
            </a:r>
            <a:r>
              <a:rPr lang="fr-FR" dirty="0" smtClean="0">
                <a:solidFill>
                  <a:schemeClr val="bg1"/>
                </a:solidFill>
              </a:rPr>
              <a:t>I° aux baux d'immeubles ou de locaux accessoires dépendant du fonds, à la condition qu'ils soient indispensables à l'exploitation de ce dernier et, en outre, dans le cas où ils appartiennent à un propriétaire différent, à la condition que les locaux  accessoires aient été loués en vue de l'utilisation jointe que leur destinait le preneur et que cette destination ait été connue du bailleur desdits locaux au moment de la location ; </a:t>
            </a:r>
            <a:endParaRPr lang="fr-FR" dirty="0">
              <a:solidFill>
                <a:schemeClr val="bg1"/>
              </a:solidFill>
            </a:endParaRPr>
          </a:p>
        </p:txBody>
      </p:sp>
      <p:sp>
        <p:nvSpPr>
          <p:cNvPr id="3" name="Titre 2"/>
          <p:cNvSpPr>
            <a:spLocks noGrp="1"/>
          </p:cNvSpPr>
          <p:nvPr>
            <p:ph type="title"/>
          </p:nvPr>
        </p:nvSpPr>
        <p:spPr>
          <a:xfrm>
            <a:off x="642910" y="285728"/>
            <a:ext cx="8229600" cy="1504952"/>
          </a:xfrm>
        </p:spPr>
        <p:txBody>
          <a:bodyPr>
            <a:noAutofit/>
          </a:bodyPr>
          <a:lstStyle/>
          <a:p>
            <a:r>
              <a:rPr lang="fr-FR" sz="3200" dirty="0" smtClean="0">
                <a:solidFill>
                  <a:srgbClr val="FF0000"/>
                </a:solidFill>
              </a:rPr>
              <a:t>L’art 1 et 2 du dahir ont prévu les situations suivantes:</a:t>
            </a:r>
            <a:br>
              <a:rPr lang="fr-FR" sz="3200" dirty="0" smtClean="0">
                <a:solidFill>
                  <a:srgbClr val="FF0000"/>
                </a:solidFill>
              </a:rPr>
            </a:br>
            <a:endParaRPr lang="fr-FR" sz="3200" dirty="0">
              <a:solidFill>
                <a:srgbClr val="FF0000"/>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C00000"/>
                </a:solidFill>
              </a:rPr>
              <a:t>2°</a:t>
            </a:r>
            <a:r>
              <a:rPr lang="fr-FR" dirty="0" smtClean="0"/>
              <a:t> </a:t>
            </a:r>
            <a:r>
              <a:rPr lang="fr-FR" dirty="0" smtClean="0">
                <a:solidFill>
                  <a:schemeClr val="bg1"/>
                </a:solidFill>
              </a:rPr>
              <a:t>aux baux portant sur des terrains nus sur lesquels ont été édifié e s,  soit avant, soit après la conclusion du bail, des constructions à usage industriel, commercial ou artisanal, à la condition que ces constructions aient été élevées ou exploitées avec le consentement du propriétaire et dans la limite indispensable à cette exploitation. </a:t>
            </a:r>
            <a:endParaRPr lang="fr-FR" dirty="0">
              <a:solidFill>
                <a:schemeClr val="bg1"/>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pour les baux </a:t>
            </a:r>
            <a:r>
              <a:rPr lang="fr-FR" dirty="0" smtClean="0">
                <a:solidFill>
                  <a:srgbClr val="92D050"/>
                </a:solidFill>
              </a:rPr>
              <a:t>consentis postérieurement à la date de la publication du présent dahir</a:t>
            </a:r>
            <a:r>
              <a:rPr lang="fr-FR" dirty="0" smtClean="0"/>
              <a:t>, l'application des dispositions des paragraphes </a:t>
            </a:r>
            <a:r>
              <a:rPr lang="fr-FR" dirty="0" smtClean="0">
                <a:solidFill>
                  <a:srgbClr val="C00000"/>
                </a:solidFill>
              </a:rPr>
              <a:t>I ° et 2° </a:t>
            </a:r>
            <a:r>
              <a:rPr lang="fr-FR" dirty="0" smtClean="0"/>
              <a:t>de l'alinéa précédent est subordonnée à l'accord écrit du propriétaire intéressé. Cette règle ne s'applique pas toutefois pour le renouvellement des baux conclus antérieurement à cette date.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solidFill>
                  <a:srgbClr val="92D050"/>
                </a:solidFill>
              </a:rPr>
              <a:t>Art .  2  </a:t>
            </a:r>
            <a:r>
              <a:rPr lang="fr-FR" dirty="0" smtClean="0"/>
              <a:t>Les dispositions du présent dahir et, notamment, celles des 2e et 3e alinéas de l'article </a:t>
            </a:r>
            <a:r>
              <a:rPr lang="fr-FR" dirty="0" smtClean="0">
                <a:solidFill>
                  <a:srgbClr val="FFFF00"/>
                </a:solidFill>
              </a:rPr>
              <a:t>premier s'appliquent également :  </a:t>
            </a:r>
          </a:p>
          <a:p>
            <a:pPr algn="just"/>
            <a:r>
              <a:rPr lang="fr-FR" dirty="0" smtClean="0">
                <a:solidFill>
                  <a:srgbClr val="C00000"/>
                </a:solidFill>
              </a:rPr>
              <a:t>I°</a:t>
            </a:r>
            <a:r>
              <a:rPr lang="fr-FR" dirty="0" smtClean="0"/>
              <a:t>  </a:t>
            </a:r>
            <a:r>
              <a:rPr lang="fr-FR" dirty="0" smtClean="0">
                <a:solidFill>
                  <a:schemeClr val="bg1"/>
                </a:solidFill>
              </a:rPr>
              <a:t>aux baux d'immeubles ou de locaux à usage commercial ou industriel consentis à  l' État, aux autres collectivités publiques ou aux établissements publics ,  pour des immeubles ou locaux affectés à des services exploités en régie soit au moment de la location, soit ultérieurement. Si l'affectation en cours de bail est réalisée après la publication du présent dahir, l'application des dispositions ci dessus est subordonnée à l'accord écrit du propriétaire intéressé ; </a:t>
            </a:r>
            <a:endParaRPr lang="fr-FR" dirty="0">
              <a:solidFill>
                <a:schemeClr val="bg1"/>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C00000"/>
                </a:solidFill>
              </a:rPr>
              <a:t>2°</a:t>
            </a:r>
            <a:r>
              <a:rPr lang="fr-FR" dirty="0" smtClean="0"/>
              <a:t> </a:t>
            </a:r>
            <a:r>
              <a:rPr lang="fr-FR" dirty="0" smtClean="0">
                <a:solidFill>
                  <a:schemeClr val="bg1"/>
                </a:solidFill>
              </a:rPr>
              <a:t>aux baux d'immeubles ou de locaux occupés par tous établissements d'enseigne ment ;  3°  aux baux d'immeubles ou de locaux occupés par des façonniers</a:t>
            </a:r>
            <a:endParaRPr lang="fr-FR" dirty="0">
              <a:solidFill>
                <a:schemeClr val="bg1"/>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La propriété du fonds de commerce peut résulter de sa création ou de son acquisition par l'entrepreneur, elle peut être aussi la conséquence d'un crédit-bail. </a:t>
            </a:r>
          </a:p>
          <a:p>
            <a:r>
              <a:rPr lang="fr-FR" dirty="0" smtClean="0">
                <a:solidFill>
                  <a:srgbClr val="002060"/>
                </a:solidFill>
              </a:rPr>
              <a:t>Le crédit-bail du fonds de commerce:</a:t>
            </a:r>
          </a:p>
          <a:p>
            <a:r>
              <a:rPr lang="fr-FR" dirty="0" smtClean="0">
                <a:solidFill>
                  <a:srgbClr val="002060"/>
                </a:solidFill>
              </a:rPr>
              <a:t> </a:t>
            </a:r>
            <a:r>
              <a:rPr lang="fr-FR" dirty="0" smtClean="0"/>
              <a:t>Par cette technique, le commerçant à la possibilité d'acquérir progressivement la propriété de son fonds. Dans une première étape, l'entrepreneur n'est que locataire de son fonds, puis à l'expiration du bail, il lui est possible d'opter pour l'option d'achat qui lui était originairement consentie, moyennant un prix résiduel. </a:t>
            </a:r>
            <a:endParaRPr lang="fr-FR" dirty="0">
              <a:solidFill>
                <a:srgbClr val="002060"/>
              </a:solidFill>
            </a:endParaRPr>
          </a:p>
        </p:txBody>
      </p:sp>
      <p:sp>
        <p:nvSpPr>
          <p:cNvPr id="3" name="Titre 2"/>
          <p:cNvSpPr>
            <a:spLocks noGrp="1"/>
          </p:cNvSpPr>
          <p:nvPr>
            <p:ph type="title"/>
          </p:nvPr>
        </p:nvSpPr>
        <p:spPr/>
        <p:txBody>
          <a:bodyPr>
            <a:normAutofit fontScale="90000"/>
          </a:bodyPr>
          <a:lstStyle/>
          <a:p>
            <a:r>
              <a:rPr lang="fr-FR" dirty="0" smtClean="0">
                <a:solidFill>
                  <a:srgbClr val="002060"/>
                </a:solidFill>
              </a:rPr>
              <a:t>L'exploitation par le propriétaire du fonds de commerce</a:t>
            </a:r>
            <a:endParaRPr lang="fr-FR" dirty="0">
              <a:solidFill>
                <a:srgbClr val="002060"/>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pPr algn="just"/>
            <a:r>
              <a:rPr lang="fr-FR" dirty="0" smtClean="0"/>
              <a:t>une entreprise de crédit-bail achète le fonds de commerce, et le donne ensuite en location au commerçant. </a:t>
            </a:r>
            <a:r>
              <a:rPr lang="fr-FR" dirty="0" smtClean="0">
                <a:solidFill>
                  <a:srgbClr val="C00000"/>
                </a:solidFill>
              </a:rPr>
              <a:t>Le contrat de location est conclu pour une longue période, </a:t>
            </a:r>
            <a:r>
              <a:rPr lang="fr-FR" dirty="0" smtClean="0"/>
              <a:t>en fonction du prix du fonds et de la durée de l'amortissement. </a:t>
            </a:r>
            <a:r>
              <a:rPr lang="fr-FR" dirty="0" smtClean="0">
                <a:solidFill>
                  <a:srgbClr val="C00000"/>
                </a:solidFill>
              </a:rPr>
              <a:t>Les redevances du loyer sont constantes ou dégressive, payables d'avance ou à terme échu. </a:t>
            </a:r>
            <a:r>
              <a:rPr lang="fr-FR" dirty="0" smtClean="0"/>
              <a:t>En fin de bail, le locataire acquiert la propriété du fonds. </a:t>
            </a:r>
          </a:p>
          <a:p>
            <a:pPr algn="just"/>
            <a:r>
              <a:rPr lang="fr-FR" dirty="0" smtClean="0">
                <a:solidFill>
                  <a:srgbClr val="002060"/>
                </a:solidFill>
              </a:rPr>
              <a:t>Cette technique facilite la transmission des entreprises: </a:t>
            </a:r>
          </a:p>
          <a:p>
            <a:pPr algn="just"/>
            <a:r>
              <a:rPr lang="fr-FR" dirty="0" smtClean="0"/>
              <a:t>le vendeur du fonds reçoit immédiatement </a:t>
            </a:r>
            <a:r>
              <a:rPr lang="fr-FR" dirty="0" smtClean="0">
                <a:solidFill>
                  <a:srgbClr val="FFFF00"/>
                </a:solidFill>
              </a:rPr>
              <a:t>le prix tandis que l'acquéreur n'a besoin ni d'un apport </a:t>
            </a:r>
            <a:r>
              <a:rPr lang="fr-FR" dirty="0" smtClean="0"/>
              <a:t>initial, ni de garanties initiales. </a:t>
            </a:r>
            <a:endParaRPr lang="fr-FR" dirty="0"/>
          </a:p>
        </p:txBody>
      </p:sp>
      <p:sp>
        <p:nvSpPr>
          <p:cNvPr id="3" name="Titre 2"/>
          <p:cNvSpPr>
            <a:spLocks noGrp="1"/>
          </p:cNvSpPr>
          <p:nvPr>
            <p:ph type="title"/>
          </p:nvPr>
        </p:nvSpPr>
        <p:spPr>
          <a:xfrm>
            <a:off x="457200" y="0"/>
            <a:ext cx="8229600" cy="1371600"/>
          </a:xfrm>
        </p:spPr>
        <p:txBody>
          <a:bodyPr>
            <a:noAutofit/>
          </a:bodyPr>
          <a:lstStyle/>
          <a:p>
            <a:r>
              <a:rPr lang="fr-FR" sz="2800" dirty="0" smtClean="0">
                <a:solidFill>
                  <a:srgbClr val="002060"/>
                </a:solidFill>
              </a:rPr>
              <a:t>La technique du crédit bail permet donc au commerçant de financer progressivement l'acquisition du fonds : </a:t>
            </a:r>
            <a:br>
              <a:rPr lang="fr-FR" sz="2800" dirty="0" smtClean="0">
                <a:solidFill>
                  <a:srgbClr val="002060"/>
                </a:solidFill>
              </a:rPr>
            </a:br>
            <a:endParaRPr lang="fr-FR" sz="2800" dirty="0">
              <a:solidFill>
                <a:srgbClr val="002060"/>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Les mots location-gérance et gérance libre sont synonymes. Ils désignent un contrat de bail mobilier, et plus précisément l'opération par laquelle le </a:t>
            </a:r>
            <a:r>
              <a:rPr lang="fr-FR" dirty="0" smtClean="0">
                <a:solidFill>
                  <a:srgbClr val="FFFF00"/>
                </a:solidFill>
              </a:rPr>
              <a:t>propriétaire d'un fonds de commerce (qu'on appelle bailleur ou loueur), donne ce </a:t>
            </a:r>
            <a:r>
              <a:rPr lang="fr-FR" dirty="0" smtClean="0"/>
              <a:t>fonds de commerce en </a:t>
            </a:r>
            <a:r>
              <a:rPr lang="fr-FR" dirty="0" smtClean="0">
                <a:solidFill>
                  <a:srgbClr val="FFFF00"/>
                </a:solidFill>
              </a:rPr>
              <a:t>location à un preneur nommé gérant libre </a:t>
            </a:r>
            <a:r>
              <a:rPr lang="fr-FR" dirty="0" smtClean="0"/>
              <a:t>ou </a:t>
            </a:r>
            <a:r>
              <a:rPr lang="fr-FR" dirty="0" smtClean="0">
                <a:solidFill>
                  <a:srgbClr val="FFFF00"/>
                </a:solidFill>
              </a:rPr>
              <a:t>locataire </a:t>
            </a:r>
            <a:r>
              <a:rPr lang="fr-FR" dirty="0" smtClean="0"/>
              <a:t>gérant. Ce dernier a la qualité de commerçant, est inscrit </a:t>
            </a:r>
            <a:r>
              <a:rPr lang="fr-FR" dirty="0" smtClean="0">
                <a:solidFill>
                  <a:srgbClr val="FFFF00"/>
                </a:solidFill>
              </a:rPr>
              <a:t>au registre du commerce</a:t>
            </a:r>
            <a:r>
              <a:rPr lang="fr-FR" dirty="0" smtClean="0"/>
              <a:t>, exploite le fonds sous sa </a:t>
            </a:r>
            <a:r>
              <a:rPr lang="fr-FR" dirty="0" smtClean="0">
                <a:solidFill>
                  <a:srgbClr val="FFFF00"/>
                </a:solidFill>
              </a:rPr>
              <a:t>propre responsabilité et verse au loueur des redevances (loyer). </a:t>
            </a:r>
            <a:endParaRPr lang="fr-FR" dirty="0">
              <a:solidFill>
                <a:srgbClr val="FFFF00"/>
              </a:solidFill>
            </a:endParaRPr>
          </a:p>
        </p:txBody>
      </p:sp>
      <p:sp>
        <p:nvSpPr>
          <p:cNvPr id="3" name="Titre 2"/>
          <p:cNvSpPr>
            <a:spLocks noGrp="1"/>
          </p:cNvSpPr>
          <p:nvPr>
            <p:ph type="title"/>
          </p:nvPr>
        </p:nvSpPr>
        <p:spPr/>
        <p:txBody>
          <a:bodyPr>
            <a:normAutofit fontScale="90000"/>
          </a:bodyPr>
          <a:lstStyle/>
          <a:p>
            <a:r>
              <a:rPr lang="fr-FR" dirty="0" smtClean="0">
                <a:solidFill>
                  <a:srgbClr val="002060"/>
                </a:solidFill>
              </a:rPr>
              <a:t>La location-gérance du fonds de commerce</a:t>
            </a:r>
            <a:endParaRPr lang="fr-FR" dirty="0">
              <a:solidFill>
                <a:srgbClr val="002060"/>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0000"/>
                </a:solidFill>
              </a:rPr>
              <a:t>Gérance libre et gérance salariée :</a:t>
            </a:r>
          </a:p>
          <a:p>
            <a:r>
              <a:rPr lang="fr-FR" dirty="0" smtClean="0"/>
              <a:t> La location-gérance et à distinguer de la gérance salariée, dans ce dernier cas, un salarié, lié à l'employeur par un contrat de travail, </a:t>
            </a:r>
            <a:r>
              <a:rPr lang="fr-FR" dirty="0" smtClean="0">
                <a:solidFill>
                  <a:srgbClr val="FFFF00"/>
                </a:solidFill>
              </a:rPr>
              <a:t>gère le fonds de commerce pour le compte du propriétaire de ce fonds</a:t>
            </a:r>
            <a:r>
              <a:rPr lang="fr-FR" dirty="0" smtClean="0"/>
              <a:t>, qui est seul commerçant et supporte seul les risques et pertes d'exploitation. </a:t>
            </a:r>
            <a:r>
              <a:rPr lang="fr-FR" dirty="0" smtClean="0">
                <a:solidFill>
                  <a:srgbClr val="FF0000"/>
                </a:solidFill>
              </a:rPr>
              <a:t>La gérance salariée </a:t>
            </a:r>
            <a:r>
              <a:rPr lang="fr-FR" dirty="0" smtClean="0"/>
              <a:t>se rencontre notamment dans le secteur </a:t>
            </a:r>
            <a:r>
              <a:rPr lang="fr-FR" dirty="0" smtClean="0">
                <a:solidFill>
                  <a:srgbClr val="FFFF00"/>
                </a:solidFill>
              </a:rPr>
              <a:t>des magasins à succursales ; c'est une situation qui relève du droit du travail et </a:t>
            </a:r>
            <a:r>
              <a:rPr lang="fr-FR" dirty="0" smtClean="0"/>
              <a:t>non pas du droit commercial.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 fonds de commerce sera mis en location lorsqu'il a été hérité par un mineur </a:t>
            </a:r>
            <a:r>
              <a:rPr lang="fr-FR" dirty="0" smtClean="0">
                <a:solidFill>
                  <a:srgbClr val="FFFF00"/>
                </a:solidFill>
              </a:rPr>
              <a:t>(incapable</a:t>
            </a:r>
            <a:r>
              <a:rPr lang="fr-FR" dirty="0" smtClean="0"/>
              <a:t>), ou lorsqu'un commerçant est frappé d'une incapacité. </a:t>
            </a:r>
          </a:p>
          <a:p>
            <a:r>
              <a:rPr lang="fr-FR" dirty="0" smtClean="0"/>
              <a:t>La location-gérance est un moyen de reprise des entreprises en difficultés. </a:t>
            </a:r>
          </a:p>
          <a:p>
            <a:r>
              <a:rPr lang="fr-FR" dirty="0" smtClean="0"/>
              <a:t>Enfin, la location-gérance a </a:t>
            </a:r>
            <a:r>
              <a:rPr lang="fr-FR" dirty="0" smtClean="0">
                <a:solidFill>
                  <a:srgbClr val="FFFF00"/>
                </a:solidFill>
              </a:rPr>
              <a:t>permis le développement de certaines entreprises </a:t>
            </a:r>
            <a:r>
              <a:rPr lang="fr-FR" dirty="0" smtClean="0"/>
              <a:t>qui exploitent des réseaux de distribution et écoulent, sous contrat d'exclusivité, les produits qu'elles fabriquent ou distribuent. </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002060"/>
                </a:solidFill>
              </a:rPr>
              <a:t>La location-gérance présente plusieurs intérêts :</a:t>
            </a:r>
            <a:endParaRPr lang="fr-FR" dirty="0">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Les conditions exigées par </a:t>
            </a:r>
            <a:r>
              <a:rPr lang="fr-FR" dirty="0" smtClean="0">
                <a:solidFill>
                  <a:srgbClr val="FF0000"/>
                </a:solidFill>
              </a:rPr>
              <a:t>l’article 36 </a:t>
            </a:r>
            <a:r>
              <a:rPr lang="fr-FR" dirty="0" smtClean="0"/>
              <a:t>du dahir relative à la bourse des valeurs, ainsi que les garanties imposées, ne permettent à aucune forme de société autres que la société anonyme d’opérer dans ce secteur.</a:t>
            </a:r>
          </a:p>
          <a:p>
            <a:pPr algn="just"/>
            <a:endParaRPr lang="fr-FR" dirty="0"/>
          </a:p>
        </p:txBody>
      </p:sp>
      <p:sp>
        <p:nvSpPr>
          <p:cNvPr id="2" name="Titre 1"/>
          <p:cNvSpPr>
            <a:spLocks noGrp="1"/>
          </p:cNvSpPr>
          <p:nvPr>
            <p:ph type="title"/>
          </p:nvPr>
        </p:nvSpPr>
        <p:spPr/>
        <p:txBody>
          <a:bodyPr/>
          <a:lstStyle/>
          <a:p>
            <a:endParaRPr lang="fr-F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En particulier, la </a:t>
            </a:r>
            <a:r>
              <a:rPr lang="fr-FR" dirty="0" smtClean="0">
                <a:solidFill>
                  <a:srgbClr val="FF0000"/>
                </a:solidFill>
              </a:rPr>
              <a:t>location-gérance de fonds </a:t>
            </a:r>
            <a:r>
              <a:rPr lang="fr-FR" dirty="0" smtClean="0"/>
              <a:t>de commerce risque de </a:t>
            </a:r>
            <a:r>
              <a:rPr lang="fr-FR" dirty="0" smtClean="0">
                <a:solidFill>
                  <a:srgbClr val="FFFF00"/>
                </a:solidFill>
              </a:rPr>
              <a:t>favoriser la spéculation dans l'hypothèse </a:t>
            </a:r>
            <a:r>
              <a:rPr lang="fr-FR" dirty="0" smtClean="0"/>
              <a:t>où son propriétaire ne désirerait pas exploiter le fonds de commerce mais uniquement réaliser un placement.</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002060"/>
                </a:solidFill>
              </a:rPr>
              <a:t> La location présente aussi des inconvénients</a:t>
            </a:r>
            <a:endParaRPr lang="fr-FR" dirty="0">
              <a:solidFill>
                <a:srgbClr val="002060"/>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t>Ils se produisent sur deux plans : il faut déterminer la situation des parties avant d'examiner le sort des dettes nées de l'exploitation. </a:t>
            </a:r>
          </a:p>
          <a:p>
            <a:r>
              <a:rPr lang="fr-FR" b="1" dirty="0" smtClean="0">
                <a:solidFill>
                  <a:srgbClr val="FF66FF"/>
                </a:solidFill>
              </a:rPr>
              <a:t>La situation des parties : </a:t>
            </a:r>
          </a:p>
          <a:p>
            <a:r>
              <a:rPr lang="fr-FR" dirty="0" smtClean="0"/>
              <a:t>le propriétaire du fonds qui donne ce dernier en location-gérance perd la qualité de commerçant. Il est tenu de toutes les obligations du droit commun du bail : les obligations de délivrance et de garantie qui lui interdiront à l'avenir de faire concurrence à son locataire. C'est au bailleur, parce qu'il est propriétaire du fonds, qu'il reviendra en outre de demander le renouvellement du bail commercial. </a:t>
            </a:r>
          </a:p>
        </p:txBody>
      </p:sp>
      <p:sp>
        <p:nvSpPr>
          <p:cNvPr id="3" name="Titre 2"/>
          <p:cNvSpPr>
            <a:spLocks noGrp="1"/>
          </p:cNvSpPr>
          <p:nvPr>
            <p:ph type="title"/>
          </p:nvPr>
        </p:nvSpPr>
        <p:spPr/>
        <p:txBody>
          <a:bodyPr/>
          <a:lstStyle/>
          <a:p>
            <a:r>
              <a:rPr lang="fr-FR" dirty="0" smtClean="0">
                <a:solidFill>
                  <a:srgbClr val="002060"/>
                </a:solidFill>
              </a:rPr>
              <a:t>Les effets de la location-gérance</a:t>
            </a:r>
            <a:endParaRPr lang="fr-FR" dirty="0">
              <a:solidFill>
                <a:srgbClr val="002060"/>
              </a:solidFill>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solidFill>
                  <a:srgbClr val="C00000"/>
                </a:solidFill>
              </a:rPr>
              <a:t>Le locataire-gérant, </a:t>
            </a:r>
            <a:r>
              <a:rPr lang="fr-FR" dirty="0" smtClean="0"/>
              <a:t>de son côté, acquiert par son contrat la qualité de commerçant, il en a toutes les obligations : </a:t>
            </a:r>
          </a:p>
          <a:p>
            <a:pPr algn="just">
              <a:buFont typeface="Wingdings" pitchFamily="2" charset="2"/>
              <a:buChar char="Ø"/>
            </a:pPr>
            <a:r>
              <a:rPr lang="fr-FR" dirty="0" smtClean="0">
                <a:solidFill>
                  <a:schemeClr val="bg1"/>
                </a:solidFill>
              </a:rPr>
              <a:t>il gère à ses risques et périls le fonds de commerce dont</a:t>
            </a:r>
          </a:p>
          <a:p>
            <a:pPr algn="just">
              <a:buFont typeface="Wingdings" pitchFamily="2" charset="2"/>
              <a:buChar char="Ø"/>
            </a:pPr>
            <a:r>
              <a:rPr lang="fr-FR" dirty="0" smtClean="0">
                <a:solidFill>
                  <a:schemeClr val="bg1"/>
                </a:solidFill>
              </a:rPr>
              <a:t>il supporte les pertes et perçoit les bénéfices. </a:t>
            </a:r>
          </a:p>
          <a:p>
            <a:pPr algn="just">
              <a:buFont typeface="Wingdings" pitchFamily="2" charset="2"/>
              <a:buChar char="Ø"/>
            </a:pPr>
            <a:r>
              <a:rPr lang="fr-FR" dirty="0" smtClean="0">
                <a:solidFill>
                  <a:schemeClr val="bg1"/>
                </a:solidFill>
              </a:rPr>
              <a:t>Le contrat de location-gérance ne peut pas être cédé par le locataire-gérant, c'est un contrat précaire qui ne comporte pas de droit au renouvellement ou à indemnité.</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solidFill>
                  <a:srgbClr val="FF66FF"/>
                </a:solidFill>
              </a:rPr>
              <a:t>Le sort des dettes d'exploitation : </a:t>
            </a:r>
            <a:r>
              <a:rPr lang="fr-FR" dirty="0" smtClean="0"/>
              <a:t>Les dettes antérieures au contrat de location-gérance n'incombent qu'au bailleur. Le bailleur du fonds est également solidairement responsable des dettes contractées par le locataire-gérant pour l'exploitation du fonds tant que la publication du contrat de la location-gérance n'a pas été faite et pendant les six mois suivant cette publication par un avis dans un journal d'annonces légales. A l'issue de ce délai, les dettes contractées par le gérant à l'occasion de l'exploitation du fonds de commerce, incombe au seul </a:t>
            </a:r>
            <a:r>
              <a:rPr lang="fr-FR" dirty="0" err="1" smtClean="0"/>
              <a:t>locatairegérant</a:t>
            </a:r>
            <a:r>
              <a:rPr lang="fr-FR" dirty="0" smtClean="0"/>
              <a:t>.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Comme tout bien, le fonds de commerce peut être cédé à titre onéreux, c'est-à-dire vendu ou encore apporté en société. Il peut aussi faire l'objet d'un nantissement, la valeur du fonds de commerce lui permet alors de devenir un instrument de crédit, de sorte qu'un créancier prêtera de l'argent contre prise d'un gage portant sur le fonds de commerce. </a:t>
            </a:r>
            <a:endParaRPr lang="fr-FR" dirty="0"/>
          </a:p>
        </p:txBody>
      </p:sp>
      <p:sp>
        <p:nvSpPr>
          <p:cNvPr id="3" name="Titre 2"/>
          <p:cNvSpPr>
            <a:spLocks noGrp="1"/>
          </p:cNvSpPr>
          <p:nvPr>
            <p:ph type="title"/>
          </p:nvPr>
        </p:nvSpPr>
        <p:spPr/>
        <p:txBody>
          <a:bodyPr>
            <a:normAutofit/>
          </a:bodyPr>
          <a:lstStyle/>
          <a:p>
            <a:r>
              <a:rPr lang="fr-FR" dirty="0" smtClean="0">
                <a:solidFill>
                  <a:srgbClr val="FF0000"/>
                </a:solidFill>
              </a:rPr>
              <a:t>Opérations sur fonds de commerce</a:t>
            </a:r>
            <a:endParaRPr lang="fr-FR" dirty="0">
              <a:solidFill>
                <a:srgbClr val="FF0000"/>
              </a:solidFill>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La vente ou cession d'un fonds de commerce peut porter, selon les cas, sur tout ou partie des éléments énumérés ci-dessus : marchandises, droit au bail, etc. Toutefois l'achalandage et la clientèle formant les éléments essentiels doivent toujours être compris dans une vente du fonds de commerce. La vente du fonds de commerce est régie par des règles de droit commun et sur certains points, par des normes particulières. </a:t>
            </a:r>
            <a:endParaRPr lang="fr-FR" dirty="0"/>
          </a:p>
        </p:txBody>
      </p:sp>
      <p:sp>
        <p:nvSpPr>
          <p:cNvPr id="3" name="Titre 2"/>
          <p:cNvSpPr>
            <a:spLocks noGrp="1"/>
          </p:cNvSpPr>
          <p:nvPr>
            <p:ph type="title"/>
          </p:nvPr>
        </p:nvSpPr>
        <p:spPr/>
        <p:txBody>
          <a:bodyPr/>
          <a:lstStyle/>
          <a:p>
            <a:r>
              <a:rPr lang="fr-FR" dirty="0" smtClean="0">
                <a:solidFill>
                  <a:srgbClr val="002060"/>
                </a:solidFill>
              </a:rPr>
              <a:t>La vente du fonds de commerce </a:t>
            </a:r>
            <a:endParaRPr lang="fr-FR" dirty="0">
              <a:solidFill>
                <a:srgbClr val="00206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t>Les conditions de fond sont destinées à protéger les parties, les conditions de formes et de publicité se préoccupent, quant à elles, de la situation de l'acquéreur et des tiers. </a:t>
            </a:r>
          </a:p>
          <a:p>
            <a:pPr algn="just"/>
            <a:r>
              <a:rPr lang="fr-FR" dirty="0" smtClean="0">
                <a:solidFill>
                  <a:srgbClr val="0070C0"/>
                </a:solidFill>
              </a:rPr>
              <a:t>Conditions de fond: </a:t>
            </a:r>
            <a:r>
              <a:rPr lang="fr-FR" dirty="0" smtClean="0"/>
              <a:t>La vente de fonds de commerce est soumise aux conditions générales de validité des contrats et aux exigences propres au contrat de vente.  </a:t>
            </a:r>
            <a:r>
              <a:rPr lang="fr-FR" dirty="0" smtClean="0">
                <a:solidFill>
                  <a:srgbClr val="0070C0"/>
                </a:solidFill>
              </a:rPr>
              <a:t>Capacité des parties : </a:t>
            </a:r>
            <a:r>
              <a:rPr lang="fr-FR" dirty="0" smtClean="0"/>
              <a:t>en raison de l'importance de l'opération, la vente du fonds de commerce appartenant au mineur est soumise à des conditions rigoureuses. Le fonds du mineur ne peut être vendu par le tuteur qu'avec l'accord du juge des tutelles. </a:t>
            </a:r>
            <a:endParaRPr lang="fr-FR" dirty="0"/>
          </a:p>
        </p:txBody>
      </p:sp>
      <p:sp>
        <p:nvSpPr>
          <p:cNvPr id="3" name="Titre 2"/>
          <p:cNvSpPr>
            <a:spLocks noGrp="1"/>
          </p:cNvSpPr>
          <p:nvPr>
            <p:ph type="title"/>
          </p:nvPr>
        </p:nvSpPr>
        <p:spPr/>
        <p:txBody>
          <a:bodyPr>
            <a:normAutofit fontScale="90000"/>
          </a:bodyPr>
          <a:lstStyle/>
          <a:p>
            <a:r>
              <a:rPr lang="fr-FR" dirty="0" smtClean="0"/>
              <a:t>1. </a:t>
            </a:r>
            <a:r>
              <a:rPr lang="fr-FR" dirty="0" smtClean="0">
                <a:solidFill>
                  <a:srgbClr val="FF0000"/>
                </a:solidFill>
              </a:rPr>
              <a:t>Les conditions de validité de la vente de fonds de commerce</a:t>
            </a:r>
            <a:endParaRPr lang="fr-FR" dirty="0">
              <a:solidFill>
                <a:srgbClr val="FF0000"/>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pPr algn="just"/>
            <a:r>
              <a:rPr lang="fr-FR" dirty="0" smtClean="0">
                <a:solidFill>
                  <a:srgbClr val="0070C0"/>
                </a:solidFill>
              </a:rPr>
              <a:t>Prix de vente : </a:t>
            </a:r>
            <a:r>
              <a:rPr lang="fr-FR" dirty="0" smtClean="0"/>
              <a:t>comme dans toute vente, le prix doit être déterminé ou déterminable. Lorsque le prix n'est pas payé comptant, il faut fixer trois prix distincts, l'un pour les éléments incorporels, l'autre pour le matériel, le dernier pour les marchandises. </a:t>
            </a:r>
          </a:p>
          <a:p>
            <a:pPr algn="just"/>
            <a:r>
              <a:rPr lang="fr-FR" dirty="0" smtClean="0">
                <a:solidFill>
                  <a:srgbClr val="0070C0"/>
                </a:solidFill>
              </a:rPr>
              <a:t> Conditions de forme: </a:t>
            </a:r>
            <a:r>
              <a:rPr lang="fr-FR" dirty="0" smtClean="0"/>
              <a:t>Ces conditions et leurs sanctions, sont rigoureuses parce qu'il s'agit de protéger l'acquéreur par une information aussi large et loyale que possible. </a:t>
            </a:r>
          </a:p>
          <a:p>
            <a:pPr algn="just"/>
            <a:r>
              <a:rPr lang="fr-FR" dirty="0" smtClean="0">
                <a:solidFill>
                  <a:srgbClr val="0070C0"/>
                </a:solidFill>
              </a:rPr>
              <a:t>Les exigences formelles : </a:t>
            </a:r>
            <a:r>
              <a:rPr lang="fr-FR" dirty="0" smtClean="0"/>
              <a:t>le contrat de vente du fonds de commerce doit être écrit. Cet écrit peut être authentique ou sous seing privé et doit, de plus, être enregistré pour acquérir date certaine et pouvoir être opposable aux tiers</a:t>
            </a:r>
            <a:endParaRPr lang="fr-FR" dirty="0" smtClean="0">
              <a:solidFill>
                <a:srgbClr val="0070C0"/>
              </a:solidFill>
            </a:endParaRPr>
          </a:p>
          <a:p>
            <a:pPr algn="just"/>
            <a:endParaRPr lang="fr-FR" dirty="0">
              <a:solidFill>
                <a:srgbClr val="0070C0"/>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t>Cet écrit doit comporter un certain nombre de mentions </a:t>
            </a:r>
            <a:r>
              <a:rPr lang="fr-FR" dirty="0" smtClean="0">
                <a:solidFill>
                  <a:srgbClr val="0070C0"/>
                </a:solidFill>
              </a:rPr>
              <a:t>obligatoires : • </a:t>
            </a:r>
          </a:p>
          <a:p>
            <a:r>
              <a:rPr lang="fr-FR" dirty="0" smtClean="0"/>
              <a:t>Le nom du précédent vendeur, la date et la nature de son acte d'acquisition et le prix de cette acquisition pour les </a:t>
            </a:r>
            <a:r>
              <a:rPr lang="fr-FR" dirty="0" smtClean="0">
                <a:solidFill>
                  <a:srgbClr val="FFFF00"/>
                </a:solidFill>
              </a:rPr>
              <a:t>éléments incorporels, les marchandises et le matériel ; </a:t>
            </a:r>
          </a:p>
          <a:p>
            <a:r>
              <a:rPr lang="fr-FR" dirty="0" smtClean="0"/>
              <a:t>• l'état des privilèges et nantissements grevant le fonds ; </a:t>
            </a:r>
          </a:p>
          <a:p>
            <a:r>
              <a:rPr lang="fr-FR" dirty="0" smtClean="0"/>
              <a:t>• s’il y a lieu le bail, sa date, sa durée, le montant du loyer , le nom et l'adresse du bailleur. </a:t>
            </a:r>
          </a:p>
          <a:p>
            <a:r>
              <a:rPr lang="fr-FR" dirty="0" smtClean="0"/>
              <a:t>Si les mentions prescrites ont été omises, </a:t>
            </a:r>
            <a:r>
              <a:rPr lang="fr-FR" dirty="0" smtClean="0">
                <a:solidFill>
                  <a:schemeClr val="bg1"/>
                </a:solidFill>
              </a:rPr>
              <a:t>le tribunal peut déclarer la vente nulle s'il estime cette omission déterminante pour l'acquéreur. </a:t>
            </a:r>
            <a:r>
              <a:rPr lang="fr-FR" dirty="0" smtClean="0"/>
              <a:t>L'acheteur à un an pour agir ; à défaut il peut toujours se fonder sur un vice du </a:t>
            </a:r>
            <a:r>
              <a:rPr lang="fr-FR" dirty="0" smtClean="0">
                <a:solidFill>
                  <a:srgbClr val="FFFF00"/>
                </a:solidFill>
              </a:rPr>
              <a:t>consentement (erreur ou dol).</a:t>
            </a:r>
            <a:endParaRPr lang="fr-FR" dirty="0">
              <a:solidFill>
                <a:srgbClr val="FFFF00"/>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lgn="just"/>
            <a:r>
              <a:rPr lang="fr-FR" dirty="0" smtClean="0"/>
              <a:t>Le vendeur accordant parfois un payement échelonnée, il faut le protéger contre l’insolvabilité de l’acheteur. La loi lui donne un privilège, il dispose également de l’action résolutoire. </a:t>
            </a:r>
          </a:p>
          <a:p>
            <a:pPr algn="just"/>
            <a:r>
              <a:rPr lang="fr-FR" dirty="0" smtClean="0">
                <a:solidFill>
                  <a:srgbClr val="FFC000"/>
                </a:solidFill>
              </a:rPr>
              <a:t>L’action résolutoire:</a:t>
            </a:r>
            <a:r>
              <a:rPr lang="fr-FR" dirty="0" smtClean="0"/>
              <a:t> La vente étant un contrat synallagmatique, le vendeur impayé peut demander la résolution de la vente et reprendre la propriété de son fonds. L’exercice de cette action est lié au privilège ; elle ne sera possible que si </a:t>
            </a:r>
            <a:r>
              <a:rPr lang="fr-FR" dirty="0" smtClean="0">
                <a:solidFill>
                  <a:srgbClr val="FF0000"/>
                </a:solidFill>
              </a:rPr>
              <a:t>les formalités de publicité du privilège ont été accomplies. </a:t>
            </a:r>
          </a:p>
          <a:p>
            <a:pPr algn="just"/>
            <a:r>
              <a:rPr lang="fr-FR" dirty="0" smtClean="0">
                <a:solidFill>
                  <a:srgbClr val="FFC000"/>
                </a:solidFill>
              </a:rPr>
              <a:t>Le privilège du vendeur du fonds • </a:t>
            </a:r>
          </a:p>
          <a:p>
            <a:pPr algn="just"/>
            <a:r>
              <a:rPr lang="fr-FR" dirty="0" smtClean="0">
                <a:solidFill>
                  <a:srgbClr val="002060"/>
                </a:solidFill>
              </a:rPr>
              <a:t>Conditions : </a:t>
            </a:r>
            <a:r>
              <a:rPr lang="fr-FR" dirty="0" smtClean="0"/>
              <a:t>Acte de cession écrit et enregistré. </a:t>
            </a:r>
          </a:p>
          <a:p>
            <a:pPr algn="just"/>
            <a:r>
              <a:rPr lang="fr-FR" dirty="0" smtClean="0"/>
              <a:t>Prix distincts dans l’acte pour les éléments incorporels, le matériels et les marchandises.</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002060"/>
                </a:solidFill>
              </a:rPr>
              <a:t>Protection du vendeur du fonds de commerce</a:t>
            </a:r>
            <a:endParaRPr lang="fr-FR" dirty="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La plupart des sociétés de financement au Maroc sont des filiales des banques. L’évolution de l’activité économique a été à l’origine de la diversification des activités de ce type de société : </a:t>
            </a:r>
          </a:p>
          <a:p>
            <a:pPr algn="just"/>
            <a:r>
              <a:rPr lang="fr-FR" dirty="0" smtClean="0"/>
              <a:t>sociétés de crédit à la consommation, société de gestion des moyens de paiement, société de crédit immobilier, société de crédit-bail…</a:t>
            </a:r>
            <a:endParaRPr lang="fr-FR" dirty="0"/>
          </a:p>
        </p:txBody>
      </p:sp>
      <p:sp>
        <p:nvSpPr>
          <p:cNvPr id="2" name="Titre 1"/>
          <p:cNvSpPr>
            <a:spLocks noGrp="1"/>
          </p:cNvSpPr>
          <p:nvPr>
            <p:ph type="title"/>
          </p:nvPr>
        </p:nvSpPr>
        <p:spPr/>
        <p:txBody>
          <a:bodyPr>
            <a:normAutofit/>
          </a:bodyPr>
          <a:lstStyle/>
          <a:p>
            <a:r>
              <a:rPr lang="fr-FR" sz="2800" b="1" dirty="0" smtClean="0">
                <a:solidFill>
                  <a:srgbClr val="00B050"/>
                </a:solidFill>
              </a:rPr>
              <a:t>** Les opérations des sociétés de financement </a:t>
            </a:r>
            <a:endParaRPr lang="fr-FR" sz="2800" b="1" dirty="0">
              <a:solidFill>
                <a:srgbClr val="00B050"/>
              </a:solidFill>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solidFill>
                  <a:srgbClr val="FF0000"/>
                </a:solidFill>
              </a:rPr>
              <a:t>Modalités : </a:t>
            </a:r>
            <a:r>
              <a:rPr lang="fr-FR" dirty="0" smtClean="0"/>
              <a:t>Prendre une </a:t>
            </a:r>
            <a:r>
              <a:rPr lang="fr-FR" dirty="0" smtClean="0">
                <a:solidFill>
                  <a:srgbClr val="C00000"/>
                </a:solidFill>
              </a:rPr>
              <a:t>inscription au greffe du tribunal de première instance dans la quinzaine </a:t>
            </a:r>
            <a:r>
              <a:rPr lang="fr-FR" dirty="0" smtClean="0"/>
              <a:t>de l’acte de vente, à peine de nullité. Si l'acte de vente indique seulement un prix global, le privilège ne garantit que les éléments incorporels. Si le prix de vente est "sectionné" (</a:t>
            </a:r>
            <a:r>
              <a:rPr lang="fr-FR" dirty="0" smtClean="0">
                <a:solidFill>
                  <a:srgbClr val="FFFF00"/>
                </a:solidFill>
              </a:rPr>
              <a:t>éléments incorporels, matériel, marchandises),</a:t>
            </a:r>
            <a:r>
              <a:rPr lang="fr-FR" dirty="0" smtClean="0"/>
              <a:t> le privilège grève tous les éléments. • </a:t>
            </a:r>
            <a:r>
              <a:rPr lang="fr-FR" dirty="0" smtClean="0">
                <a:solidFill>
                  <a:srgbClr val="FF0000"/>
                </a:solidFill>
              </a:rPr>
              <a:t>Effets </a:t>
            </a:r>
            <a:r>
              <a:rPr lang="fr-FR" dirty="0" smtClean="0"/>
              <a:t>: en cas de vente, le vendeur jouit d’</a:t>
            </a:r>
            <a:r>
              <a:rPr lang="fr-FR" dirty="0" smtClean="0">
                <a:solidFill>
                  <a:srgbClr val="C00000"/>
                </a:solidFill>
              </a:rPr>
              <a:t>un droit de préférence et d’un droit de suite opposables</a:t>
            </a:r>
            <a:r>
              <a:rPr lang="fr-FR" dirty="0" smtClean="0"/>
              <a:t> à tous les créanciers. Le droit de préférence lui permet d’être payé sur le prix tiré de la revente amiable ou forcée du fonds, si l'acheteur ne le règle pas.</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Sanction du non respect du formalisme (</a:t>
            </a:r>
            <a:r>
              <a:rPr lang="fr-FR" dirty="0" smtClean="0">
                <a:solidFill>
                  <a:srgbClr val="FFFF00"/>
                </a:solidFill>
              </a:rPr>
              <a:t>acte écrit et mentions obligatoires).</a:t>
            </a:r>
          </a:p>
          <a:p>
            <a:r>
              <a:rPr lang="fr-FR" dirty="0" smtClean="0"/>
              <a:t>L’omission d’une mention obligatoire est sanctionnée par une nullité qui peut être invoquée par l’acquéreur, dans l’année de la vente. Si ces mentions sont inexactes, l'acheteur dispose d'une </a:t>
            </a:r>
            <a:r>
              <a:rPr lang="fr-FR" dirty="0" smtClean="0">
                <a:solidFill>
                  <a:srgbClr val="FFFF00"/>
                </a:solidFill>
              </a:rPr>
              <a:t>action en garantie, </a:t>
            </a:r>
            <a:r>
              <a:rPr lang="fr-FR" dirty="0" smtClean="0"/>
              <a:t>devant être intentée dans le délai d'un an à compter de la date de sa prise de possession, et lui permettant de demander soit l'anéantissement de la vente </a:t>
            </a:r>
            <a:r>
              <a:rPr lang="fr-FR" dirty="0" smtClean="0">
                <a:solidFill>
                  <a:srgbClr val="FFFF00"/>
                </a:solidFill>
              </a:rPr>
              <a:t>(«action-</a:t>
            </a:r>
            <a:r>
              <a:rPr lang="fr-FR" dirty="0" err="1" smtClean="0">
                <a:solidFill>
                  <a:srgbClr val="FFFF00"/>
                </a:solidFill>
              </a:rPr>
              <a:t>redhibitoire</a:t>
            </a:r>
            <a:r>
              <a:rPr lang="fr-FR" dirty="0" smtClean="0">
                <a:solidFill>
                  <a:srgbClr val="FFFF00"/>
                </a:solidFill>
              </a:rPr>
              <a:t>»</a:t>
            </a:r>
            <a:r>
              <a:rPr lang="fr-FR" dirty="0" smtClean="0"/>
              <a:t>) soit une réduction du prix </a:t>
            </a:r>
            <a:r>
              <a:rPr lang="fr-FR" dirty="0" smtClean="0">
                <a:solidFill>
                  <a:srgbClr val="FFFF00"/>
                </a:solidFill>
              </a:rPr>
              <a:t>(«action estimatoire»).</a:t>
            </a:r>
            <a:r>
              <a:rPr lang="fr-FR" dirty="0" smtClean="0"/>
              <a:t> En outre, il peut demander à son vendeur des dommages et intérêts.</a:t>
            </a:r>
            <a:endParaRPr lang="fr-FR" dirty="0">
              <a:solidFill>
                <a:srgbClr val="FFFF00"/>
              </a:solidFill>
            </a:endParaRPr>
          </a:p>
        </p:txBody>
      </p:sp>
      <p:sp>
        <p:nvSpPr>
          <p:cNvPr id="3" name="Titre 2"/>
          <p:cNvSpPr>
            <a:spLocks noGrp="1"/>
          </p:cNvSpPr>
          <p:nvPr>
            <p:ph type="title"/>
          </p:nvPr>
        </p:nvSpPr>
        <p:spPr/>
        <p:txBody>
          <a:bodyPr>
            <a:normAutofit fontScale="90000"/>
          </a:bodyPr>
          <a:lstStyle/>
          <a:p>
            <a:r>
              <a:rPr lang="fr-FR" dirty="0" smtClean="0">
                <a:solidFill>
                  <a:srgbClr val="C00000"/>
                </a:solidFill>
              </a:rPr>
              <a:t>Protection de l’acquéreur du fonds de commerce •</a:t>
            </a:r>
            <a:endParaRPr lang="fr-FR" dirty="0">
              <a:solidFill>
                <a:srgbClr val="C00000"/>
              </a:solidFill>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solidFill>
                  <a:srgbClr val="FFFF00"/>
                </a:solidFill>
              </a:rPr>
              <a:t>La livraison : </a:t>
            </a:r>
            <a:r>
              <a:rPr lang="fr-FR" dirty="0" smtClean="0"/>
              <a:t>le vendeur doit transmettre le fonds à l’acquéreur, pour cela, il doit lui présenter la clientèle. Il doit tenir les livres de commerce à la disposition de l’acheteur </a:t>
            </a:r>
          </a:p>
          <a:p>
            <a:r>
              <a:rPr lang="fr-FR" dirty="0" smtClean="0">
                <a:solidFill>
                  <a:srgbClr val="FFFF00"/>
                </a:solidFill>
              </a:rPr>
              <a:t>La garantie contre : l’éviction : </a:t>
            </a:r>
            <a:r>
              <a:rPr lang="fr-FR" dirty="0" smtClean="0"/>
              <a:t>le vendeur doit notamment une garantie légale de </a:t>
            </a:r>
            <a:r>
              <a:rPr lang="fr-FR" dirty="0" smtClean="0">
                <a:solidFill>
                  <a:srgbClr val="FFFF00"/>
                </a:solidFill>
              </a:rPr>
              <a:t>non-concurrence</a:t>
            </a:r>
            <a:r>
              <a:rPr lang="fr-FR" dirty="0" smtClean="0"/>
              <a:t> qui l’oblige à ne pas se réinstaller à proximité. Pour préciser le contenu de cette obligation, il est fréquent que soient stipulées des clauses de non-concurrence qui, pour être licites, doivent être limitées dans le temps et dans l'espace. </a:t>
            </a:r>
          </a:p>
          <a:p>
            <a:r>
              <a:rPr lang="fr-FR" dirty="0" smtClean="0">
                <a:solidFill>
                  <a:srgbClr val="FFFF00"/>
                </a:solidFill>
              </a:rPr>
              <a:t>Les vices cachés : </a:t>
            </a:r>
            <a:r>
              <a:rPr lang="fr-FR" dirty="0" smtClean="0"/>
              <a:t>elle obéit aux règles générales en matière de contrat.</a:t>
            </a:r>
            <a:endParaRPr lang="fr-FR" dirty="0"/>
          </a:p>
        </p:txBody>
      </p:sp>
      <p:sp>
        <p:nvSpPr>
          <p:cNvPr id="3" name="Titre 2"/>
          <p:cNvSpPr>
            <a:spLocks noGrp="1"/>
          </p:cNvSpPr>
          <p:nvPr>
            <p:ph type="title"/>
          </p:nvPr>
        </p:nvSpPr>
        <p:spPr/>
        <p:txBody>
          <a:bodyPr/>
          <a:lstStyle/>
          <a:p>
            <a:r>
              <a:rPr lang="fr-FR" dirty="0" smtClean="0">
                <a:solidFill>
                  <a:srgbClr val="002060"/>
                </a:solidFill>
              </a:rPr>
              <a:t>Les obligations du vendeur</a:t>
            </a:r>
            <a:endParaRPr lang="fr-FR" dirty="0">
              <a:solidFill>
                <a:srgbClr val="002060"/>
              </a:solidFill>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t>Ils doivent être avertis de la vente ou de l'apport en société. Leur protection est assurée par une publicité légale. Cette publicité est réalisée par une insertion dans un journal d'annonces légales. </a:t>
            </a:r>
          </a:p>
          <a:p>
            <a:pPr algn="just"/>
            <a:endParaRPr lang="fr-FR" dirty="0" smtClean="0"/>
          </a:p>
          <a:p>
            <a:pPr algn="just"/>
            <a:r>
              <a:rPr lang="fr-FR" dirty="0" smtClean="0">
                <a:solidFill>
                  <a:srgbClr val="FFFF00"/>
                </a:solidFill>
              </a:rPr>
              <a:t>En cas de vente</a:t>
            </a:r>
            <a:r>
              <a:rPr lang="fr-FR" dirty="0" smtClean="0"/>
              <a:t>, les créanciers du vendeur peuvent, même si leur créance n'est pas encore exigible, dans les dix jours suivants la première publication, </a:t>
            </a:r>
            <a:r>
              <a:rPr lang="fr-FR" dirty="0" smtClean="0">
                <a:solidFill>
                  <a:srgbClr val="FFFF00"/>
                </a:solidFill>
              </a:rPr>
              <a:t>faire opposition au payement du prix </a:t>
            </a:r>
            <a:r>
              <a:rPr lang="fr-FR" dirty="0" smtClean="0"/>
              <a:t>en bloquant les sommes entre les mains de l'acheteur ou de l'intermédiaire.</a:t>
            </a:r>
            <a:endParaRPr lang="fr-FR" dirty="0"/>
          </a:p>
        </p:txBody>
      </p:sp>
      <p:sp>
        <p:nvSpPr>
          <p:cNvPr id="3" name="Titre 2"/>
          <p:cNvSpPr>
            <a:spLocks noGrp="1"/>
          </p:cNvSpPr>
          <p:nvPr>
            <p:ph type="title"/>
          </p:nvPr>
        </p:nvSpPr>
        <p:spPr/>
        <p:txBody>
          <a:bodyPr/>
          <a:lstStyle/>
          <a:p>
            <a:r>
              <a:rPr lang="fr-FR" dirty="0" smtClean="0">
                <a:solidFill>
                  <a:srgbClr val="002060"/>
                </a:solidFill>
              </a:rPr>
              <a:t>Protection des créanciers du vendeur</a:t>
            </a:r>
            <a:endParaRPr lang="fr-FR" dirty="0">
              <a:solidFill>
                <a:srgbClr val="002060"/>
              </a:solidFill>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smtClean="0">
                <a:solidFill>
                  <a:srgbClr val="002060"/>
                </a:solidFill>
              </a:rPr>
              <a:t>En cas d'apport en société:</a:t>
            </a:r>
          </a:p>
          <a:p>
            <a:r>
              <a:rPr lang="fr-FR" dirty="0" smtClean="0">
                <a:solidFill>
                  <a:srgbClr val="002060"/>
                </a:solidFill>
              </a:rPr>
              <a:t> </a:t>
            </a:r>
            <a:r>
              <a:rPr lang="fr-FR" dirty="0" smtClean="0"/>
              <a:t>Les créanciers doivent déclarer leur créance au greffe du tribunal de première instance. A défaut, ils perdent tout recours contre la société ; s'ils le font, la société est, avec l'apporteur du fonds, solidairement tenue de les payer.</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lgn="just"/>
            <a:r>
              <a:rPr lang="fr-FR" dirty="0" smtClean="0"/>
              <a:t>L'apport et la vente du fonds sont deux opérations de même nature : dans les deux cas en effet, la propriété du fonds est transmise à titre onéreux. </a:t>
            </a:r>
          </a:p>
          <a:p>
            <a:pPr algn="just"/>
            <a:r>
              <a:rPr lang="fr-FR" dirty="0" smtClean="0">
                <a:solidFill>
                  <a:srgbClr val="C00000"/>
                </a:solidFill>
              </a:rPr>
              <a:t>La différence porte sur le mode de rémunération : </a:t>
            </a:r>
          </a:p>
          <a:p>
            <a:pPr algn="just"/>
            <a:r>
              <a:rPr lang="fr-FR" dirty="0" smtClean="0"/>
              <a:t>la vente suppose le payement du prix, tandis que l'apport est rémunéré par l'attribution de parts sociales ou d'actions au profit de l'apporteur. L'absence de versement d'un prix entraîne, en cas d'apport, </a:t>
            </a:r>
            <a:r>
              <a:rPr lang="fr-FR" dirty="0" smtClean="0">
                <a:solidFill>
                  <a:srgbClr val="C00000"/>
                </a:solidFill>
              </a:rPr>
              <a:t>quelques modifications dans la situation des créanciers. </a:t>
            </a:r>
          </a:p>
          <a:p>
            <a:pPr algn="just"/>
            <a:r>
              <a:rPr lang="fr-FR" dirty="0" smtClean="0"/>
              <a:t>L'apport du fonds en société risque éventuellement de nuire aux créanciers chirographaires du fonds. </a:t>
            </a:r>
          </a:p>
          <a:p>
            <a:pPr algn="just"/>
            <a:r>
              <a:rPr lang="fr-FR" dirty="0" smtClean="0"/>
              <a:t>Aussi la loi exige-telle que tout apport de fonds de commerce en société soit soumis aux mêmes formalités de publicité qu'au cas de vente.</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002060"/>
                </a:solidFill>
              </a:rPr>
              <a:t>L'apport en société du fonds de commerce</a:t>
            </a:r>
            <a:endParaRPr lang="fr-FR" dirty="0">
              <a:solidFill>
                <a:srgbClr val="002060"/>
              </a:solidFill>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L'acte qui constate l'apport (</a:t>
            </a:r>
            <a:r>
              <a:rPr lang="fr-FR" dirty="0" smtClean="0">
                <a:solidFill>
                  <a:srgbClr val="FFFF00"/>
                </a:solidFill>
              </a:rPr>
              <a:t>les statuts de la société) </a:t>
            </a:r>
            <a:r>
              <a:rPr lang="fr-FR" dirty="0" smtClean="0"/>
              <a:t>doit contenir les mêmes mentions que l'acte de vente, pour protéger les autres associés. Les sanctions sont identiques à celles qui frappent les ventes irrégulières. La publicité de l'apport </a:t>
            </a:r>
            <a:r>
              <a:rPr lang="fr-FR" dirty="0" smtClean="0">
                <a:solidFill>
                  <a:srgbClr val="FFFF00"/>
                </a:solidFill>
              </a:rPr>
              <a:t>est analogue</a:t>
            </a:r>
            <a:r>
              <a:rPr lang="fr-FR" dirty="0" smtClean="0"/>
              <a:t>, mais la protection des créanciers non inscrits nécessite, puisqu'il n'y a pas versement d'un prix, </a:t>
            </a:r>
            <a:r>
              <a:rPr lang="fr-FR" dirty="0" smtClean="0">
                <a:solidFill>
                  <a:srgbClr val="FFFF00"/>
                </a:solidFill>
              </a:rPr>
              <a:t>l'observation d'une procédure spéciale. </a:t>
            </a:r>
          </a:p>
          <a:p>
            <a:pPr algn="just"/>
            <a:r>
              <a:rPr lang="fr-FR" dirty="0" smtClean="0"/>
              <a:t>Est prévue ici, une déclaration des créances au greffe du tribunal de première instance, dans les dix jours de la publication. Les associés ont alors une option.</a:t>
            </a:r>
            <a:endParaRPr lang="fr-FR" dirty="0"/>
          </a:p>
        </p:txBody>
      </p:sp>
      <p:sp>
        <p:nvSpPr>
          <p:cNvPr id="3" name="Titre 2"/>
          <p:cNvSpPr>
            <a:spLocks noGrp="1"/>
          </p:cNvSpPr>
          <p:nvPr>
            <p:ph type="title"/>
          </p:nvPr>
        </p:nvSpPr>
        <p:spPr/>
        <p:txBody>
          <a:bodyPr/>
          <a:lstStyle/>
          <a:p>
            <a:r>
              <a:rPr lang="fr-FR" dirty="0" smtClean="0">
                <a:solidFill>
                  <a:srgbClr val="002060"/>
                </a:solidFill>
              </a:rPr>
              <a:t>La publicité légale</a:t>
            </a:r>
            <a:endParaRPr lang="fr-FR" dirty="0">
              <a:solidFill>
                <a:srgbClr val="002060"/>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Les associés peuvent accepter ou refuser la reprise du passif déclaré. </a:t>
            </a:r>
          </a:p>
          <a:p>
            <a:r>
              <a:rPr lang="fr-FR" dirty="0" smtClean="0"/>
              <a:t>Si ces déclarations révèlent des </a:t>
            </a:r>
            <a:r>
              <a:rPr lang="fr-FR" dirty="0" smtClean="0">
                <a:solidFill>
                  <a:schemeClr val="tx2">
                    <a:lumMod val="50000"/>
                  </a:schemeClr>
                </a:solidFill>
              </a:rPr>
              <a:t>charges trop lourdes grevant le fonds apporté, les associés peuvent, dans </a:t>
            </a:r>
            <a:r>
              <a:rPr lang="fr-FR" dirty="0" smtClean="0"/>
              <a:t>la quinzaine suivante, et en produisant leurs titres, demander la nullité de la société s'il s'agit d'une société en formation, ou </a:t>
            </a:r>
            <a:r>
              <a:rPr lang="fr-FR" dirty="0" smtClean="0">
                <a:solidFill>
                  <a:schemeClr val="tx2">
                    <a:lumMod val="50000"/>
                  </a:schemeClr>
                </a:solidFill>
              </a:rPr>
              <a:t>la nullité de l'apport dans le cas contraire. A défaut d'opposition, la société est tenue des dettes du fonds en qualité de caution </a:t>
            </a:r>
            <a:r>
              <a:rPr lang="fr-FR" dirty="0" smtClean="0"/>
              <a:t>solidaire avec l'apporteur, débiteur principal.</a:t>
            </a:r>
            <a:endParaRPr lang="fr-FR" dirty="0"/>
          </a:p>
        </p:txBody>
      </p:sp>
      <p:sp>
        <p:nvSpPr>
          <p:cNvPr id="3" name="Titre 2"/>
          <p:cNvSpPr>
            <a:spLocks noGrp="1"/>
          </p:cNvSpPr>
          <p:nvPr>
            <p:ph type="title"/>
          </p:nvPr>
        </p:nvSpPr>
        <p:spPr/>
        <p:txBody>
          <a:bodyPr/>
          <a:lstStyle/>
          <a:p>
            <a:r>
              <a:rPr lang="fr-FR" dirty="0" smtClean="0">
                <a:solidFill>
                  <a:srgbClr val="002060"/>
                </a:solidFill>
              </a:rPr>
              <a:t>L'option des associés</a:t>
            </a:r>
            <a:endParaRPr lang="fr-FR" dirty="0">
              <a:solidFill>
                <a:srgbClr val="002060"/>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r>
              <a:rPr lang="fr-FR" dirty="0" smtClean="0">
                <a:solidFill>
                  <a:srgbClr val="C00000"/>
                </a:solidFill>
              </a:rPr>
              <a:t>1. Généralités et définition:</a:t>
            </a:r>
          </a:p>
          <a:p>
            <a:pPr algn="just"/>
            <a:r>
              <a:rPr lang="fr-FR" dirty="0" smtClean="0"/>
              <a:t>Les nécessités du commerce exigeaient que le fonds  puisse devenir un instrument de crédit. Or, à défaut de toute disposition spéciale, le fonds de commerce étant un bien meuble incorporel pouvait tout au plus faire l 'objet d'un gage avec dépossession du  débiteur.  </a:t>
            </a:r>
          </a:p>
          <a:p>
            <a:pPr algn="just"/>
            <a:r>
              <a:rPr lang="fr-FR" dirty="0" smtClean="0"/>
              <a:t>Mais  le commerçant, dépossédé de  ses  marchandises  ou  de  son matériel, ne pouvait plus travailler</a:t>
            </a:r>
            <a:r>
              <a:rPr lang="fr-FR" dirty="0" smtClean="0">
                <a:solidFill>
                  <a:srgbClr val="C00000"/>
                </a:solidFill>
              </a:rPr>
              <a:t>. </a:t>
            </a:r>
            <a:endParaRPr lang="fr-FR" dirty="0">
              <a:solidFill>
                <a:srgbClr val="C00000"/>
              </a:solidFill>
            </a:endParaRPr>
          </a:p>
        </p:txBody>
      </p:sp>
      <p:sp>
        <p:nvSpPr>
          <p:cNvPr id="3" name="Titre 2"/>
          <p:cNvSpPr>
            <a:spLocks noGrp="1"/>
          </p:cNvSpPr>
          <p:nvPr>
            <p:ph type="title"/>
          </p:nvPr>
        </p:nvSpPr>
        <p:spPr/>
        <p:txBody>
          <a:bodyPr>
            <a:normAutofit fontScale="90000"/>
          </a:bodyPr>
          <a:lstStyle/>
          <a:p>
            <a:r>
              <a:rPr lang="fr-FR" dirty="0" smtClean="0">
                <a:solidFill>
                  <a:srgbClr val="FF0000"/>
                </a:solidFill>
              </a:rPr>
              <a:t>II. Le nantissement du fonds de commerce</a:t>
            </a:r>
            <a:endParaRPr lang="fr-FR"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D'où la naissance de cette technique juridique du nantissement. </a:t>
            </a:r>
          </a:p>
          <a:p>
            <a:pPr algn="just">
              <a:buFont typeface="Wingdings" pitchFamily="2" charset="2"/>
              <a:buChar char="Ø"/>
            </a:pPr>
            <a:r>
              <a:rPr lang="fr-FR" dirty="0" smtClean="0"/>
              <a:t>Le nantissement du fonds de  commerce est une sorte de gage sans dépossession du débiteur. </a:t>
            </a:r>
          </a:p>
          <a:p>
            <a:pPr algn="just">
              <a:buFont typeface="Wingdings" pitchFamily="2" charset="2"/>
              <a:buChar char="Ø"/>
            </a:pPr>
            <a:r>
              <a:rPr lang="fr-FR" dirty="0" smtClean="0"/>
              <a:t>Le fonds de commerce est un élément important du crédit commercial. </a:t>
            </a:r>
          </a:p>
          <a:p>
            <a:pPr algn="just">
              <a:buFont typeface="Wingdings" pitchFamily="2" charset="2"/>
              <a:buChar char="Ø"/>
            </a:pPr>
            <a:r>
              <a:rPr lang="fr-FR" dirty="0" smtClean="0"/>
              <a:t>On prêtera d'autant plus volontiers au commerçant que l'on disposera, sur  son  fonds,  d'une  garantie.</a:t>
            </a:r>
          </a:p>
          <a:p>
            <a:pPr algn="just"/>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buNone/>
            </a:pPr>
            <a:r>
              <a:rPr lang="fr-FR" sz="2400" dirty="0" smtClean="0">
                <a:solidFill>
                  <a:srgbClr val="FF0000"/>
                </a:solidFill>
              </a:rPr>
              <a:t>** Organisation des spectacles publics (art. 6, al. 15)</a:t>
            </a:r>
          </a:p>
          <a:p>
            <a:pPr algn="just"/>
            <a:r>
              <a:rPr lang="fr-FR" sz="2400" dirty="0" smtClean="0"/>
              <a:t>L’activité a été prévue par le code de 1913, mais devait se faire dans le cadre d’une entreprise. Il s’agit de toutes les activités qui ont pour objectif de divertir le public moyennant un prix. Il est donc indispensable que le bénéfice du spectacle soit subordonné au paiement d’un ticket par exemple.</a:t>
            </a:r>
            <a:endParaRPr lang="fr-FR" sz="2400" dirty="0" smtClean="0">
              <a:solidFill>
                <a:srgbClr val="FF0000"/>
              </a:solidFill>
            </a:endParaRPr>
          </a:p>
          <a:p>
            <a:pPr algn="just"/>
            <a:r>
              <a:rPr lang="fr-FR" sz="2400" dirty="0" smtClean="0"/>
              <a:t>L’on intègre dans ce cadre le cinéma, le théâtre, les salles de musique et de danse, les cirques… Ce qui exclut certains spectacles organisés à l’occasion d’évènements spéciaux.</a:t>
            </a:r>
          </a:p>
          <a:p>
            <a:pPr algn="just"/>
            <a:endParaRPr lang="fr-FR" sz="2400" dirty="0">
              <a:solidFill>
                <a:srgbClr val="FF0000"/>
              </a:solidFill>
            </a:endParaRPr>
          </a:p>
        </p:txBody>
      </p:sp>
      <p:sp>
        <p:nvSpPr>
          <p:cNvPr id="2" name="Titre 1"/>
          <p:cNvSpPr>
            <a:spLocks noGrp="1"/>
          </p:cNvSpPr>
          <p:nvPr>
            <p:ph type="title"/>
          </p:nvPr>
        </p:nvSpPr>
        <p:spPr/>
        <p:txBody>
          <a:bodyPr>
            <a:normAutofit/>
          </a:bodyPr>
          <a:lstStyle/>
          <a:p>
            <a:r>
              <a:rPr lang="fr-FR" sz="3200" dirty="0" smtClean="0">
                <a:solidFill>
                  <a:srgbClr val="FFFF00"/>
                </a:solidFill>
              </a:rPr>
              <a:t>b. Services sociaux de divertissement</a:t>
            </a:r>
            <a:endParaRPr lang="fr-FR" sz="3200" dirty="0">
              <a:solidFill>
                <a:srgbClr val="FFFF00"/>
              </a:solidFill>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Le  nantissement  du  fonds de commerce est donc assez habituellement pratiqué par les établissement s financiers. Le nantissement du fonds présente quelque  analogie avec l'hypothèque immobilière, le commerçant demeure  à  la  tête  de  son  fonds,  mais  il  affecte  sa valeur  économique  au remboursement du créancier nanti.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 Seuls certains éléments du fonds de commerce peuvent être donnés en gage aux  créanciers.  Ainsi  font  obligatoirement  partie  d u nantissement les principaux éléments incorporels, c'est-à-dire le droit au bail , le nom et l'enseigne commerciale, enfin la clientèle. Peuvent en faire partie, si les  signataires du contrat le souhaitent, le  matériel,  l'outillage,  enfin  les  droits  de  propriété industrielle.</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FF0000"/>
                </a:solidFill>
              </a:rPr>
              <a:t>Les conditions de constitution du nantissement du fonds de commerce </a:t>
            </a:r>
            <a:endParaRPr lang="fr-FR" dirty="0">
              <a:solidFill>
                <a:srgbClr val="FF0000"/>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Au contraire, ne peuvent  jamais  faire  partie  du  nantissement,  les  marchandises  du  fonds  de commerce, parce que l'on ne peut obliger le commerçant à aliéner son stock qui est indispensable à la survie de son entreprise.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 Les conditions de forme concernent : </a:t>
            </a:r>
          </a:p>
          <a:p>
            <a:r>
              <a:rPr lang="fr-FR" dirty="0" smtClean="0">
                <a:solidFill>
                  <a:srgbClr val="C00000"/>
                </a:solidFill>
              </a:rPr>
              <a:t> </a:t>
            </a:r>
            <a:r>
              <a:rPr lang="fr-FR" dirty="0" smtClean="0">
                <a:solidFill>
                  <a:srgbClr val="C00000"/>
                </a:solidFill>
                <a:effectLst>
                  <a:outerShdw blurRad="38100" dist="38100" dir="2700000" algn="tl">
                    <a:srgbClr val="000000">
                      <a:alpha val="43137"/>
                    </a:srgbClr>
                  </a:outerShdw>
                </a:effectLst>
              </a:rPr>
              <a:t>1.  </a:t>
            </a:r>
            <a:r>
              <a:rPr lang="fr-FR" dirty="0" smtClean="0">
                <a:solidFill>
                  <a:schemeClr val="bg1"/>
                </a:solidFill>
                <a:effectLst>
                  <a:outerShdw blurRad="38100" dist="38100" dir="2700000" algn="tl">
                    <a:srgbClr val="000000">
                      <a:alpha val="43137"/>
                    </a:srgbClr>
                  </a:outerShdw>
                </a:effectLst>
              </a:rPr>
              <a:t>la rédaction d'un acte authentique ou sous seing privé enregistré ;  </a:t>
            </a:r>
          </a:p>
          <a:p>
            <a:r>
              <a:rPr lang="fr-FR" dirty="0" smtClean="0">
                <a:solidFill>
                  <a:srgbClr val="C00000"/>
                </a:solidFill>
                <a:effectLst>
                  <a:outerShdw blurRad="38100" dist="38100" dir="2700000" algn="tl">
                    <a:srgbClr val="000000">
                      <a:alpha val="43137"/>
                    </a:srgbClr>
                  </a:outerShdw>
                </a:effectLst>
              </a:rPr>
              <a:t>2.   </a:t>
            </a:r>
            <a:r>
              <a:rPr lang="fr-FR" dirty="0" smtClean="0">
                <a:solidFill>
                  <a:schemeClr val="bg1"/>
                </a:solidFill>
                <a:effectLst>
                  <a:outerShdw blurRad="38100" dist="38100" dir="2700000" algn="tl">
                    <a:srgbClr val="000000">
                      <a:alpha val="43137"/>
                    </a:srgbClr>
                  </a:outerShdw>
                </a:effectLst>
              </a:rPr>
              <a:t>une  inscription,  prise  dans  la  quinzaine,  de  l'acte au registre du commerce et dans  un  registre  spécial  tenu  au  secrétariat  greffe   du  tribunal  de  première instance  dans  le  ressort  duquel  le  fonds  est  exploité. </a:t>
            </a:r>
          </a:p>
          <a:p>
            <a:r>
              <a:rPr lang="fr-FR" dirty="0" smtClean="0"/>
              <a:t>Cette inscription qui se périme par 10 ans, est renouvelable. </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FF0000"/>
                </a:solidFill>
              </a:rPr>
              <a:t>Les conditions de forme et de publicité </a:t>
            </a:r>
            <a:endParaRPr lang="fr-FR" dirty="0">
              <a:solidFill>
                <a:srgbClr val="FF0000"/>
              </a:solidFill>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solidFill>
                  <a:srgbClr val="C00000"/>
                </a:solidFill>
              </a:rPr>
              <a:t>Les effets du nantissement :</a:t>
            </a:r>
          </a:p>
          <a:p>
            <a:pPr algn="just"/>
            <a:r>
              <a:rPr lang="fr-FR" dirty="0" smtClean="0"/>
              <a:t>Le commerçant reste à la tête de son exploitation.  Le créancier nanti dispose, quant à  lui,  d'un  droit  de  préférence  et  d'un  droit  de  su ite ainsi d'ailleurs de quelques garanties annexes.</a:t>
            </a:r>
          </a:p>
          <a:p>
            <a:pPr algn="just"/>
            <a:r>
              <a:rPr lang="fr-FR" dirty="0" smtClean="0">
                <a:solidFill>
                  <a:schemeClr val="bg1"/>
                </a:solidFill>
              </a:rPr>
              <a:t> </a:t>
            </a:r>
            <a:r>
              <a:rPr lang="fr-FR" dirty="0" smtClean="0">
                <a:solidFill>
                  <a:srgbClr val="C00000"/>
                </a:solidFill>
              </a:rPr>
              <a:t>Le droit de préférence   :  </a:t>
            </a:r>
            <a:r>
              <a:rPr lang="fr-FR" dirty="0" smtClean="0"/>
              <a:t>en  cas  de  non  payement  de  l'échéance,  le  créancier nanti  peut  procéder  à  la  vente  forcée  du  fonds  de  commerce.  </a:t>
            </a:r>
          </a:p>
          <a:p>
            <a:pPr algn="just"/>
            <a:r>
              <a:rPr lang="fr-FR" dirty="0" smtClean="0"/>
              <a:t>Son  droit  de préférence  lui  permet  d'être  payé  avant  les  créanciers chirographaires et avant les créanciers  bénéficiaires  d'un  nantissement  postérieurs. </a:t>
            </a:r>
          </a:p>
          <a:p>
            <a:pPr algn="just"/>
            <a:r>
              <a:rPr lang="fr-FR" dirty="0" smtClean="0"/>
              <a:t>En revanche, le privilège du vendeur lui est préférable, tout comme le privilège  du trésor public et celui des frais de justice. </a:t>
            </a:r>
          </a:p>
          <a:p>
            <a:pPr algn="just"/>
            <a:endParaRPr lang="fr-FR" dirty="0" smtClean="0">
              <a:solidFill>
                <a:srgbClr val="C00000"/>
              </a:solidFill>
            </a:endParaRPr>
          </a:p>
          <a:p>
            <a:pPr algn="just"/>
            <a:endParaRPr lang="fr-FR" dirty="0" smtClean="0">
              <a:solidFill>
                <a:schemeClr val="bg1"/>
              </a:solidFill>
            </a:endParaRPr>
          </a:p>
          <a:p>
            <a:pPr algn="just"/>
            <a:endParaRPr lang="fr-FR" dirty="0" smtClean="0">
              <a:solidFill>
                <a:schemeClr val="bg1"/>
              </a:solidFill>
            </a:endParaRP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C00000"/>
                </a:solidFill>
              </a:rPr>
              <a:t>le droit de suite : </a:t>
            </a:r>
          </a:p>
          <a:p>
            <a:r>
              <a:rPr lang="fr-FR" dirty="0" smtClean="0"/>
              <a:t>c'est le droit de faire vendre le fonds en quelques mains qu'il se trouve, c'est-à-dire même lorsqu'il a fait l'objet d'une nouvelle cession.</a:t>
            </a:r>
          </a:p>
          <a:p>
            <a:r>
              <a:rPr lang="fr-FR" dirty="0" smtClean="0">
                <a:solidFill>
                  <a:srgbClr val="C00000"/>
                </a:solidFill>
              </a:rPr>
              <a:t>Les autres garanties  : </a:t>
            </a:r>
          </a:p>
          <a:p>
            <a:pPr algn="just"/>
            <a:r>
              <a:rPr lang="fr-FR" dirty="0" smtClean="0"/>
              <a:t>elles sont identiques à celles dont bénéficie le  vendeur du fonds, donc le créancier nanti devra être informé d e l'action en résiliation du bail et, de même, des déplacements du fonds de commerce, ainsi que de sa transformation éventuelle.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t>Elément important du patrimoine du commerçant, le fonds de commerce fait l’objet de règles particulières de protection contre divers  agissements de nature à diminuer la  clientèle  dont  dépend  directement  la  valeur  du  fonds ; ainsi, le commerçant qui exploite son fonds de commerce doit être </a:t>
            </a:r>
            <a:r>
              <a:rPr lang="fr-FR" dirty="0" smtClean="0">
                <a:solidFill>
                  <a:srgbClr val="FFFF00"/>
                </a:solidFill>
              </a:rPr>
              <a:t>assuré qu’ il pourra travailler pendant une durée </a:t>
            </a:r>
            <a:r>
              <a:rPr lang="fr-FR" dirty="0" smtClean="0"/>
              <a:t>relativement longue </a:t>
            </a:r>
            <a:r>
              <a:rPr lang="fr-FR" dirty="0" smtClean="0">
                <a:solidFill>
                  <a:srgbClr val="FFC000"/>
                </a:solidFill>
              </a:rPr>
              <a:t>(protection du droit au bail</a:t>
            </a:r>
            <a:r>
              <a:rPr lang="fr-FR" dirty="0" smtClean="0"/>
              <a:t>) ;  que  ses  concurrents n’imiteront pas ses produits </a:t>
            </a:r>
            <a:r>
              <a:rPr lang="fr-FR" dirty="0" smtClean="0">
                <a:solidFill>
                  <a:srgbClr val="FFC000"/>
                </a:solidFill>
              </a:rPr>
              <a:t>(protection contre la contrefaçon) </a:t>
            </a:r>
            <a:r>
              <a:rPr lang="fr-FR" dirty="0" smtClean="0"/>
              <a:t>et qu’il respecteront les règles de la concurrence  (</a:t>
            </a:r>
            <a:r>
              <a:rPr lang="fr-FR" dirty="0" smtClean="0">
                <a:solidFill>
                  <a:srgbClr val="FFC000"/>
                </a:solidFill>
              </a:rPr>
              <a:t>protection contre la  concurrence déloyale) </a:t>
            </a:r>
            <a:endParaRPr lang="fr-FR" dirty="0">
              <a:solidFill>
                <a:srgbClr val="FFC000"/>
              </a:solidFill>
            </a:endParaRPr>
          </a:p>
        </p:txBody>
      </p:sp>
      <p:sp>
        <p:nvSpPr>
          <p:cNvPr id="3" name="Titre 2"/>
          <p:cNvSpPr>
            <a:spLocks noGrp="1"/>
          </p:cNvSpPr>
          <p:nvPr>
            <p:ph type="title"/>
          </p:nvPr>
        </p:nvSpPr>
        <p:spPr/>
        <p:txBody>
          <a:bodyPr/>
          <a:lstStyle/>
          <a:p>
            <a:r>
              <a:rPr lang="fr-FR" dirty="0" smtClean="0">
                <a:solidFill>
                  <a:srgbClr val="FF0000"/>
                </a:solidFill>
              </a:rPr>
              <a:t>La protection du fonds de commerce </a:t>
            </a:r>
            <a:endParaRPr lang="fr-FR" dirty="0">
              <a:solidFill>
                <a:srgbClr val="FF0000"/>
              </a:solidFill>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Pour son bail, le commerçant bénéficie d’un certain nombre de mesures protectrices. Il  dispose  d’un  droit  au  renouvellement ;  il  peut  utiliser le local pour des activités différentes de celles prévues dans le contrat initial </a:t>
            </a:r>
            <a:r>
              <a:rPr lang="fr-FR" dirty="0" smtClean="0">
                <a:solidFill>
                  <a:srgbClr val="FF0000"/>
                </a:solidFill>
              </a:rPr>
              <a:t>(déspécialisation)</a:t>
            </a:r>
            <a:r>
              <a:rPr lang="fr-FR" dirty="0" smtClean="0"/>
              <a:t> ; enfin le loyer ne peut pas être révisé librement par le bailleur. </a:t>
            </a:r>
            <a:endParaRPr lang="fr-FR" dirty="0"/>
          </a:p>
        </p:txBody>
      </p:sp>
      <p:sp>
        <p:nvSpPr>
          <p:cNvPr id="3" name="Titre 2"/>
          <p:cNvSpPr>
            <a:spLocks noGrp="1"/>
          </p:cNvSpPr>
          <p:nvPr>
            <p:ph type="title"/>
          </p:nvPr>
        </p:nvSpPr>
        <p:spPr/>
        <p:txBody>
          <a:bodyPr/>
          <a:lstStyle/>
          <a:p>
            <a:r>
              <a:rPr lang="fr-FR" dirty="0" smtClean="0">
                <a:solidFill>
                  <a:srgbClr val="002060"/>
                </a:solidFill>
              </a:rPr>
              <a:t>La protection du bail commercial</a:t>
            </a:r>
            <a:endParaRPr lang="fr-FR" dirty="0">
              <a:solidFill>
                <a:srgbClr val="002060"/>
              </a:solidFill>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solidFill>
                  <a:srgbClr val="00B0F0"/>
                </a:solidFill>
              </a:rPr>
              <a:t>Le commerçant a besoin pour fidéliser une clientèle </a:t>
            </a:r>
            <a:r>
              <a:rPr lang="fr-FR" dirty="0" smtClean="0"/>
              <a:t>de disposer du local commercial pendant une longue période. Le législateur a prévu un certain nombre de règles qui vont permettre au commerçant de  bénéficier  d’un  droit au renouvellement de son bail commercial. </a:t>
            </a:r>
          </a:p>
          <a:p>
            <a:pPr algn="just"/>
            <a:r>
              <a:rPr lang="fr-FR" dirty="0" smtClean="0">
                <a:solidFill>
                  <a:srgbClr val="00B0F0"/>
                </a:solidFill>
              </a:rPr>
              <a:t>Ces règles sont applicables aux baux des </a:t>
            </a:r>
            <a:r>
              <a:rPr lang="fr-FR" dirty="0" smtClean="0"/>
              <a:t>immeubles  ou locaux dans lesquels un fonds de commerce est exploité, que ce fonds appartienne soit à un commerçant ou à un industriel immatriculé au  registre  du  commerce , soit à un chef d'entreprise immatriculée au répertoire des métiers. </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FFFF00"/>
                </a:solidFill>
              </a:rPr>
              <a:t>Les règles propres aux baux commerciaux </a:t>
            </a:r>
            <a:endParaRPr lang="fr-FR" dirty="0">
              <a:solidFill>
                <a:srgbClr val="FFFF00"/>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solidFill>
                  <a:srgbClr val="FF0000"/>
                </a:solidFill>
              </a:rPr>
              <a:t>La durée du bail commercial:</a:t>
            </a:r>
          </a:p>
          <a:p>
            <a:pPr algn="just"/>
            <a:r>
              <a:rPr lang="fr-FR" dirty="0" smtClean="0"/>
              <a:t>Lorsque le contrat de bail est établi par écrit, l a durée minimum est de deux années ; quand ce contrat est oral, la loi précise que sa du rée minimum est de quatre ans. •  </a:t>
            </a:r>
          </a:p>
          <a:p>
            <a:pPr algn="just"/>
            <a:r>
              <a:rPr lang="fr-FR" dirty="0" smtClean="0">
                <a:solidFill>
                  <a:srgbClr val="FF0000"/>
                </a:solidFill>
              </a:rPr>
              <a:t>La cession et sous-location du bail :  </a:t>
            </a:r>
          </a:p>
          <a:p>
            <a:pPr algn="just"/>
            <a:r>
              <a:rPr lang="fr-FR" dirty="0" smtClean="0"/>
              <a:t>Les clauses du bail interdisant au locataire de céder ses droits à l'acquéreur de son fonds de commerce ou de son entreprise sont réputée s non écrites </a:t>
            </a:r>
            <a:r>
              <a:rPr lang="fr-FR" dirty="0" smtClean="0">
                <a:solidFill>
                  <a:srgbClr val="FFFF00"/>
                </a:solidFill>
              </a:rPr>
              <a:t>(nulles)</a:t>
            </a:r>
            <a:r>
              <a:rPr lang="fr-FR" dirty="0" smtClean="0"/>
              <a:t>. La sous-location  du  bail  est  interdite  sauf  stipulation  con traire  du  bail  ou  accord  du propriétaire.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r>
              <a:rPr lang="fr-FR" dirty="0" smtClean="0"/>
              <a:t>Ce type d’activités est organisé par des intermédiaires entre l’artiste et les spectateurs.</a:t>
            </a:r>
          </a:p>
          <a:p>
            <a:pPr algn="just"/>
            <a:r>
              <a:rPr lang="fr-FR" dirty="0" smtClean="0"/>
              <a:t>Le but est la réalisation du profit.</a:t>
            </a:r>
          </a:p>
          <a:p>
            <a:pPr algn="just"/>
            <a:r>
              <a:rPr lang="fr-FR" dirty="0" smtClean="0">
                <a:solidFill>
                  <a:srgbClr val="C00000"/>
                </a:solidFill>
              </a:rPr>
              <a:t>L’organisateur est commerçant: </a:t>
            </a:r>
            <a:r>
              <a:rPr lang="fr-FR" dirty="0" smtClean="0"/>
              <a:t>critère d’habitude et de professionnalisme.</a:t>
            </a:r>
          </a:p>
          <a:p>
            <a:pPr algn="just"/>
            <a:r>
              <a:rPr lang="fr-FR" dirty="0" smtClean="0"/>
              <a:t> </a:t>
            </a:r>
            <a:r>
              <a:rPr lang="fr-FR" dirty="0" smtClean="0">
                <a:solidFill>
                  <a:srgbClr val="FFFF00"/>
                </a:solidFill>
              </a:rPr>
              <a:t>Exception:</a:t>
            </a:r>
          </a:p>
          <a:p>
            <a:pPr algn="just"/>
            <a:r>
              <a:rPr lang="fr-FR" dirty="0" smtClean="0"/>
              <a:t>L’artiste n’est pas commerçant (présentation de création directement aux spectateurs). </a:t>
            </a:r>
          </a:p>
          <a:p>
            <a:pPr algn="just"/>
            <a:r>
              <a:rPr lang="fr-FR" dirty="0" smtClean="0"/>
              <a:t>Exploitation de la création artistique et intellectuelle.</a:t>
            </a:r>
          </a:p>
          <a:p>
            <a:pPr algn="just"/>
            <a:endParaRPr lang="fr-FR" dirty="0"/>
          </a:p>
        </p:txBody>
      </p:sp>
      <p:sp>
        <p:nvSpPr>
          <p:cNvPr id="2" name="Titre 1"/>
          <p:cNvSpPr>
            <a:spLocks noGrp="1"/>
          </p:cNvSpPr>
          <p:nvPr>
            <p:ph type="title"/>
          </p:nvPr>
        </p:nvSpPr>
        <p:spPr/>
        <p:txBody>
          <a:bodyPr/>
          <a:lstStyle/>
          <a:p>
            <a:endParaRPr lang="fr-F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solidFill>
                  <a:srgbClr val="FFFF00"/>
                </a:solidFill>
              </a:rPr>
              <a:t>La destination des lieux:</a:t>
            </a:r>
          </a:p>
          <a:p>
            <a:pPr algn="just">
              <a:buFont typeface="Wingdings" pitchFamily="2" charset="2"/>
              <a:buChar char="q"/>
            </a:pPr>
            <a:r>
              <a:rPr lang="fr-FR" dirty="0" smtClean="0"/>
              <a:t>Si le bail n'est pas conclu </a:t>
            </a:r>
            <a:r>
              <a:rPr lang="fr-FR" dirty="0" smtClean="0">
                <a:solidFill>
                  <a:srgbClr val="FFC000"/>
                </a:solidFill>
              </a:rPr>
              <a:t>‘‘tout commerce’’, </a:t>
            </a:r>
            <a:r>
              <a:rPr lang="fr-FR" dirty="0" smtClean="0"/>
              <a:t>le locataire doit exercer l'activité prévue au contrat. Il peut cependant y adjoindre une activité connexe ou complémentaire. </a:t>
            </a:r>
          </a:p>
          <a:p>
            <a:pPr algn="just">
              <a:buFont typeface="Wingdings" pitchFamily="2" charset="2"/>
              <a:buChar char="q"/>
            </a:pPr>
            <a:r>
              <a:rPr lang="fr-FR" dirty="0" smtClean="0"/>
              <a:t>Il peut aussi changer totalement de commerce </a:t>
            </a:r>
            <a:r>
              <a:rPr lang="fr-FR" dirty="0" smtClean="0">
                <a:solidFill>
                  <a:srgbClr val="FFC000"/>
                </a:solidFill>
              </a:rPr>
              <a:t>(déspécialiser) </a:t>
            </a:r>
            <a:r>
              <a:rPr lang="fr-FR" dirty="0" smtClean="0"/>
              <a:t>compte tenu de la conjoncture  économique  et  aux  nécessités  de  l'organisation  rationnelle  de  la distribution,  lorsque  les  nouvelles  activités  sont compatibles avec la destination, les caractères et la situation de l'immeuble ou de l'en semble immobilier. </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0000"/>
                </a:solidFill>
              </a:rPr>
              <a:t>Le prix du bail :</a:t>
            </a:r>
          </a:p>
          <a:p>
            <a:pPr algn="just"/>
            <a:r>
              <a:rPr lang="fr-FR" dirty="0" smtClean="0"/>
              <a:t>Au départ, le prix du bail est totalement libre, l'habitude s'est prise de verser au propriétaire  un  </a:t>
            </a:r>
            <a:r>
              <a:rPr lang="fr-FR" dirty="0" smtClean="0">
                <a:solidFill>
                  <a:srgbClr val="0070C0"/>
                </a:solidFill>
                <a:effectLst>
                  <a:outerShdw blurRad="38100" dist="38100" dir="2700000" algn="tl">
                    <a:srgbClr val="000000">
                      <a:alpha val="43137"/>
                    </a:srgbClr>
                  </a:outerShdw>
                </a:effectLst>
              </a:rPr>
              <a:t>‘‘pas-de-porte’’,  </a:t>
            </a:r>
            <a:r>
              <a:rPr lang="fr-FR" dirty="0" smtClean="0"/>
              <a:t>c'est-à-dire  une somme qui est une sorte de droit d'entrée dans les lieux. Le montant du loyer peut être révisé tous les trois ans.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r>
              <a:rPr lang="fr-FR" dirty="0" smtClean="0"/>
              <a:t>Le locataire a le droit d'obtenir le renouvellement de son bail arrivé à expiration ou</a:t>
            </a:r>
            <a:r>
              <a:rPr lang="fr-FR" dirty="0" smtClean="0">
                <a:solidFill>
                  <a:srgbClr val="FFFF00"/>
                </a:solidFill>
              </a:rPr>
              <a:t>, à défaut, une indemnité</a:t>
            </a:r>
            <a:r>
              <a:rPr lang="fr-FR" dirty="0" smtClean="0"/>
              <a:t>, dite ‘‘</a:t>
            </a:r>
            <a:r>
              <a:rPr lang="fr-FR" u="sng" dirty="0" smtClean="0">
                <a:solidFill>
                  <a:srgbClr val="FFFF00"/>
                </a:solidFill>
                <a:effectLst>
                  <a:outerShdw blurRad="38100" dist="38100" dir="2700000" algn="tl">
                    <a:srgbClr val="000000">
                      <a:alpha val="43137"/>
                    </a:srgbClr>
                  </a:outerShdw>
                </a:effectLst>
              </a:rPr>
              <a:t>indemnité d’éviction’ </a:t>
            </a:r>
            <a:r>
              <a:rPr lang="fr-FR" dirty="0" smtClean="0"/>
              <a:t>’, compensant le préjudice. Ce droit ne  peut  être  invoqué  que  par  le  propriétaire  du  fonds exploité dans les lieux, à condition qu'il y ait eu exploitation effective de  ce fonds au cours des trois années précédant  l'expiration  du  bail.  </a:t>
            </a:r>
          </a:p>
        </p:txBody>
      </p:sp>
      <p:sp>
        <p:nvSpPr>
          <p:cNvPr id="3" name="Titre 2"/>
          <p:cNvSpPr>
            <a:spLocks noGrp="1"/>
          </p:cNvSpPr>
          <p:nvPr>
            <p:ph type="title"/>
          </p:nvPr>
        </p:nvSpPr>
        <p:spPr>
          <a:xfrm>
            <a:off x="457200" y="357166"/>
            <a:ext cx="8229600" cy="1014434"/>
          </a:xfrm>
        </p:spPr>
        <p:txBody>
          <a:bodyPr>
            <a:normAutofit fontScale="90000"/>
          </a:bodyPr>
          <a:lstStyle/>
          <a:p>
            <a:r>
              <a:rPr lang="fr-FR" sz="3600" dirty="0" smtClean="0">
                <a:solidFill>
                  <a:srgbClr val="C00000"/>
                </a:solidFill>
              </a:rPr>
              <a:t/>
            </a:r>
            <a:br>
              <a:rPr lang="fr-FR" sz="3600" dirty="0" smtClean="0">
                <a:solidFill>
                  <a:srgbClr val="C00000"/>
                </a:solidFill>
              </a:rPr>
            </a:br>
            <a:r>
              <a:rPr lang="fr-FR" sz="3600" dirty="0" smtClean="0">
                <a:solidFill>
                  <a:srgbClr val="C00000"/>
                </a:solidFill>
              </a:rPr>
              <a:t/>
            </a:r>
            <a:br>
              <a:rPr lang="fr-FR" sz="3600" dirty="0" smtClean="0">
                <a:solidFill>
                  <a:srgbClr val="C00000"/>
                </a:solidFill>
              </a:rPr>
            </a:br>
            <a:r>
              <a:rPr lang="fr-FR" sz="3600" dirty="0" smtClean="0">
                <a:solidFill>
                  <a:srgbClr val="C00000"/>
                </a:solidFill>
              </a:rPr>
              <a:t/>
            </a:r>
            <a:br>
              <a:rPr lang="fr-FR" sz="3600" dirty="0" smtClean="0">
                <a:solidFill>
                  <a:srgbClr val="C00000"/>
                </a:solidFill>
              </a:rPr>
            </a:br>
            <a:r>
              <a:rPr lang="fr-FR" sz="3600" dirty="0" smtClean="0">
                <a:solidFill>
                  <a:srgbClr val="C00000"/>
                </a:solidFill>
              </a:rPr>
              <a:t/>
            </a:r>
            <a:br>
              <a:rPr lang="fr-FR" sz="3600" dirty="0" smtClean="0">
                <a:solidFill>
                  <a:srgbClr val="C00000"/>
                </a:solidFill>
              </a:rPr>
            </a:br>
            <a:r>
              <a:rPr lang="fr-FR" sz="3600" dirty="0" smtClean="0">
                <a:solidFill>
                  <a:srgbClr val="C00000"/>
                </a:solidFill>
              </a:rPr>
              <a:t>Le droit au renouvellement du bail commercial </a:t>
            </a:r>
            <a:r>
              <a:rPr lang="fr-FR" dirty="0" smtClean="0"/>
              <a:t/>
            </a:r>
            <a:br>
              <a:rPr lang="fr-FR" dirty="0" smtClean="0"/>
            </a:br>
            <a:endParaRPr lang="fr-FR"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t>Le  bailleur  doit  fa ire connaître sa décision sur le renouvellement du bail par acte extrajudiciaire </a:t>
            </a:r>
            <a:r>
              <a:rPr lang="fr-FR" dirty="0" smtClean="0">
                <a:solidFill>
                  <a:srgbClr val="FFFF00"/>
                </a:solidFill>
              </a:rPr>
              <a:t>(lettre recommandée), </a:t>
            </a:r>
            <a:r>
              <a:rPr lang="fr-FR" dirty="0" smtClean="0"/>
              <a:t>dans les six mois précédant l'expiration du bail. </a:t>
            </a:r>
          </a:p>
          <a:p>
            <a:pPr algn="just"/>
            <a:r>
              <a:rPr lang="fr-FR" dirty="0" smtClean="0">
                <a:solidFill>
                  <a:srgbClr val="FFC000"/>
                </a:solidFill>
              </a:rPr>
              <a:t>Le propriétaire peut refuser le renouvellement du bail en échappant au payement de l'indemnité dans l es cas suivants : </a:t>
            </a:r>
          </a:p>
          <a:p>
            <a:pPr algn="just">
              <a:buFont typeface="Wingdings" pitchFamily="2" charset="2"/>
              <a:buChar char="Ø"/>
            </a:pPr>
            <a:r>
              <a:rPr lang="fr-FR" dirty="0" smtClean="0"/>
              <a:t>Pour motif grave et légitime contre le locataire  ; toutefois, il s'agit soit de l'inexécution d'une obligation, soit de </a:t>
            </a:r>
            <a:r>
              <a:rPr lang="fr-FR" dirty="0" smtClean="0">
                <a:solidFill>
                  <a:srgbClr val="FFFF00"/>
                </a:solidFill>
              </a:rPr>
              <a:t>la cessation sans raison </a:t>
            </a:r>
            <a:r>
              <a:rPr lang="fr-FR" dirty="0" smtClean="0"/>
              <a:t>sérieuse et légitime de l'exploitation du fonds de commerce</a:t>
            </a:r>
            <a:endParaRPr lang="fr-FR" dirty="0" smtClean="0">
              <a:solidFill>
                <a:srgbClr val="FFC000"/>
              </a:solidFill>
            </a:endParaRP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pPr algn="just">
              <a:buFont typeface="Wingdings" pitchFamily="2" charset="2"/>
              <a:buChar char="Ø"/>
            </a:pPr>
            <a:r>
              <a:rPr lang="fr-FR" dirty="0" smtClean="0"/>
              <a:t>Si </a:t>
            </a:r>
            <a:r>
              <a:rPr lang="fr-FR" dirty="0" smtClean="0"/>
              <a:t>l'immeuble  doit  être  </a:t>
            </a:r>
            <a:r>
              <a:rPr lang="fr-FR" dirty="0" smtClean="0">
                <a:solidFill>
                  <a:srgbClr val="FFFF00"/>
                </a:solidFill>
              </a:rPr>
              <a:t>démoli  totalement  ou  partiellement </a:t>
            </a:r>
            <a:r>
              <a:rPr lang="fr-FR" dirty="0" smtClean="0"/>
              <a:t>pour cause d'insalubrité ou si il est établi qu'il ne peut être occupé sans danger en raison de son état . </a:t>
            </a:r>
          </a:p>
          <a:p>
            <a:pPr algn="just">
              <a:buNone/>
            </a:pPr>
            <a:r>
              <a:rPr lang="fr-FR" dirty="0" smtClean="0"/>
              <a:t>Le locataire qui veut obtenir le paiement de l'indemnité d'éviction doit saisir le tribunal,  cette  indemnité  est  égale  au  préjudice  ca usé par </a:t>
            </a:r>
            <a:r>
              <a:rPr lang="fr-FR" dirty="0" smtClean="0">
                <a:solidFill>
                  <a:srgbClr val="FFFF00"/>
                </a:solidFill>
              </a:rPr>
              <a:t>le non-renouvellement </a:t>
            </a:r>
            <a:r>
              <a:rPr lang="fr-FR" dirty="0" smtClean="0"/>
              <a:t>: </a:t>
            </a:r>
          </a:p>
          <a:p>
            <a:pPr algn="just">
              <a:buNone/>
            </a:pPr>
            <a:r>
              <a:rPr lang="fr-FR" dirty="0" smtClean="0">
                <a:solidFill>
                  <a:srgbClr val="FFFF00"/>
                </a:solidFill>
              </a:rPr>
              <a:t>frais de déménagement, diminution de la valeur du fonds </a:t>
            </a:r>
            <a:r>
              <a:rPr lang="fr-FR" dirty="0" smtClean="0"/>
              <a:t>et, au pire, si le refus de renouvellement  emporte  disparition  du  fonds,  la  valeur  marchande  du  fonds augmentée des frais de déménagement et de réinstallation et des frais et droits de mutation  à  payer  pour  un  fonds  de  même  valeur.</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buNone/>
            </a:pPr>
            <a:r>
              <a:rPr lang="fr-FR" dirty="0" smtClean="0"/>
              <a:t>    Le propriétaire peut toutefois se repentir, dans les quinze jours suivant la date où le jugement est passé en force de chose jugée, en consentant au renouvellement du bai l et </a:t>
            </a:r>
            <a:r>
              <a:rPr lang="fr-FR" dirty="0" smtClean="0">
                <a:solidFill>
                  <a:srgbClr val="FFFF00"/>
                </a:solidFill>
              </a:rPr>
              <a:t>en supportant les frais du procès. </a:t>
            </a:r>
            <a:endParaRPr lang="fr-FR" dirty="0">
              <a:solidFill>
                <a:srgbClr val="FFFF00"/>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latin typeface="Times New Roman" pitchFamily="18" charset="0"/>
                <a:cs typeface="Times New Roman" pitchFamily="18" charset="0"/>
              </a:rPr>
              <a:t>Déplacement des personnes ou des marchandises (</a:t>
            </a:r>
            <a:r>
              <a:rPr lang="fr-FR" dirty="0" smtClean="0">
                <a:solidFill>
                  <a:srgbClr val="C00000"/>
                </a:solidFill>
                <a:latin typeface="Times New Roman" pitchFamily="18" charset="0"/>
                <a:cs typeface="Times New Roman" pitchFamily="18" charset="0"/>
              </a:rPr>
              <a:t>code de 1913</a:t>
            </a:r>
            <a:r>
              <a:rPr lang="fr-FR" dirty="0" smtClean="0">
                <a:latin typeface="Times New Roman" pitchFamily="18" charset="0"/>
                <a:cs typeface="Times New Roman" pitchFamily="18" charset="0"/>
              </a:rPr>
              <a:t>)</a:t>
            </a:r>
          </a:p>
          <a:p>
            <a:pPr algn="just"/>
            <a:r>
              <a:rPr lang="fr-FR" dirty="0" smtClean="0">
                <a:latin typeface="Times New Roman" pitchFamily="18" charset="0"/>
                <a:cs typeface="Times New Roman" pitchFamily="18" charset="0"/>
              </a:rPr>
              <a:t>Exercice: dans le cadre d’entreprise (transport terrestre, aérien, maritime).</a:t>
            </a:r>
          </a:p>
          <a:p>
            <a:pPr algn="just"/>
            <a:r>
              <a:rPr lang="fr-FR" dirty="0" smtClean="0">
                <a:latin typeface="Times New Roman" pitchFamily="18" charset="0"/>
                <a:cs typeface="Times New Roman" pitchFamily="18" charset="0"/>
              </a:rPr>
              <a:t>Peu importe moyen utilisé; voiture, avion bus. ( activité commercial).</a:t>
            </a:r>
          </a:p>
          <a:p>
            <a:pPr algn="just"/>
            <a:r>
              <a:rPr lang="fr-FR" dirty="0" smtClean="0">
                <a:solidFill>
                  <a:srgbClr val="C00000"/>
                </a:solidFill>
                <a:latin typeface="Times New Roman" pitchFamily="18" charset="0"/>
                <a:cs typeface="Times New Roman" pitchFamily="18" charset="0"/>
              </a:rPr>
              <a:t>L’art 6 al 6 : </a:t>
            </a:r>
            <a:r>
              <a:rPr lang="fr-FR" dirty="0" smtClean="0">
                <a:latin typeface="Times New Roman" pitchFamily="18" charset="0"/>
                <a:cs typeface="Times New Roman" pitchFamily="18" charset="0"/>
              </a:rPr>
              <a:t>pas de distinction entre personnes physiques et morales( droit privé ou public).</a:t>
            </a:r>
          </a:p>
        </p:txBody>
      </p:sp>
      <p:sp>
        <p:nvSpPr>
          <p:cNvPr id="2" name="Titre 1"/>
          <p:cNvSpPr>
            <a:spLocks noGrp="1"/>
          </p:cNvSpPr>
          <p:nvPr>
            <p:ph type="title"/>
          </p:nvPr>
        </p:nvSpPr>
        <p:spPr/>
        <p:txBody>
          <a:bodyPr>
            <a:normAutofit/>
          </a:bodyPr>
          <a:lstStyle/>
          <a:p>
            <a:pPr algn="l"/>
            <a:r>
              <a:rPr lang="fr-FR" sz="3600" b="1" dirty="0" smtClean="0">
                <a:solidFill>
                  <a:srgbClr val="00B050"/>
                </a:solidFill>
              </a:rPr>
              <a:t>Transport</a:t>
            </a:r>
            <a:endParaRPr lang="fr-FR" sz="3600" b="1" dirty="0">
              <a:solidFill>
                <a:srgbClr val="00B05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 </a:t>
            </a:r>
            <a:r>
              <a:rPr lang="fr-FR" dirty="0" smtClean="0">
                <a:solidFill>
                  <a:srgbClr val="002060"/>
                </a:solidFill>
              </a:rPr>
              <a:t>Régime juridique: </a:t>
            </a:r>
          </a:p>
          <a:p>
            <a:r>
              <a:rPr lang="fr-FR" dirty="0" smtClean="0"/>
              <a:t>règles particulières</a:t>
            </a:r>
          </a:p>
          <a:p>
            <a:r>
              <a:rPr lang="fr-FR" dirty="0" smtClean="0"/>
              <a:t>En terme de compétence et de fonds</a:t>
            </a:r>
          </a:p>
          <a:p>
            <a:r>
              <a:rPr lang="fr-FR" dirty="0" smtClean="0"/>
              <a:t>( régime commercial applicable aux commerçants)</a:t>
            </a:r>
          </a:p>
          <a:p>
            <a:r>
              <a:rPr lang="fr-FR" dirty="0" smtClean="0">
                <a:solidFill>
                  <a:srgbClr val="FF0000"/>
                </a:solidFill>
              </a:rPr>
              <a:t>Régime juridique mixte: </a:t>
            </a:r>
            <a:r>
              <a:rPr lang="fr-FR" dirty="0" smtClean="0"/>
              <a:t>appel aux règles  commerciales et civiles.(</a:t>
            </a:r>
            <a:r>
              <a:rPr lang="fr-FR" dirty="0" smtClean="0">
                <a:solidFill>
                  <a:srgbClr val="FFFF00"/>
                </a:solidFill>
              </a:rPr>
              <a:t>actes de commerce mixtes</a:t>
            </a:r>
            <a:r>
              <a:rPr lang="fr-FR" dirty="0" smtClean="0"/>
              <a:t>)</a:t>
            </a:r>
          </a:p>
          <a:p>
            <a:endParaRPr lang="fr-FR" dirty="0" smtClean="0"/>
          </a:p>
          <a:p>
            <a:endParaRPr lang="fr-FR" dirty="0" smtClean="0"/>
          </a:p>
          <a:p>
            <a:endParaRPr lang="fr-FR" dirty="0"/>
          </a:p>
        </p:txBody>
      </p:sp>
      <p:sp>
        <p:nvSpPr>
          <p:cNvPr id="2" name="Titre 1"/>
          <p:cNvSpPr>
            <a:spLocks noGrp="1"/>
          </p:cNvSpPr>
          <p:nvPr>
            <p:ph type="title"/>
          </p:nvPr>
        </p:nvSpPr>
        <p:spPr/>
        <p:txBody>
          <a:bodyPr>
            <a:noAutofit/>
          </a:bodyPr>
          <a:lstStyle/>
          <a:p>
            <a:r>
              <a:rPr lang="fr-FR" sz="3600" dirty="0" smtClean="0">
                <a:solidFill>
                  <a:srgbClr val="00B050"/>
                </a:solidFill>
              </a:rPr>
              <a:t>Chapitre III: intérêt de la distinction entre acte de commerce et acte civil</a:t>
            </a:r>
            <a:endParaRPr lang="fr-FR" sz="3600" dirty="0">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idx="1"/>
          </p:nvPr>
        </p:nvSpPr>
        <p:spPr/>
        <p:txBody>
          <a:bodyPr>
            <a:normAutofit/>
          </a:bodyPr>
          <a:lstStyle/>
          <a:p>
            <a:pPr algn="just"/>
            <a:r>
              <a:rPr lang="fr-FR" dirty="0" smtClean="0"/>
              <a:t>Ces récépissés peuvent être transférés par voie d’endossement ( </a:t>
            </a:r>
            <a:r>
              <a:rPr lang="fr-FR" dirty="0" smtClean="0">
                <a:solidFill>
                  <a:srgbClr val="FF0000"/>
                </a:solidFill>
              </a:rPr>
              <a:t>art. 342 du </a:t>
            </a:r>
            <a:r>
              <a:rPr lang="fr-FR" dirty="0" err="1" smtClean="0">
                <a:solidFill>
                  <a:srgbClr val="FF0000"/>
                </a:solidFill>
              </a:rPr>
              <a:t>C.Com.</a:t>
            </a:r>
            <a:r>
              <a:rPr lang="fr-FR" dirty="0" smtClean="0">
                <a:solidFill>
                  <a:srgbClr val="FF0000"/>
                </a:solidFill>
              </a:rPr>
              <a:t> </a:t>
            </a:r>
            <a:r>
              <a:rPr lang="fr-FR" dirty="0" smtClean="0"/>
              <a:t>). Leur transfert vaut transfert de propriété de la marchandise. Le dépôt peut également être constaté par les warrants. </a:t>
            </a:r>
          </a:p>
          <a:p>
            <a:pPr algn="just"/>
            <a:r>
              <a:rPr lang="fr-FR" dirty="0" smtClean="0"/>
              <a:t>Ceux-ci reprennent le prix de la marchandise déposée. La personne qui possède le récépissé ne peut récupérer la marchandise qu’après paiement de la créance garantie par le warrant.</a:t>
            </a: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r>
              <a:rPr lang="fr-FR" dirty="0" smtClean="0"/>
              <a:t>Règles de répartition des contentieux.</a:t>
            </a:r>
          </a:p>
          <a:p>
            <a:pPr algn="just"/>
            <a:r>
              <a:rPr lang="fr-FR" b="1" dirty="0" smtClean="0">
                <a:solidFill>
                  <a:srgbClr val="00B050"/>
                </a:solidFill>
              </a:rPr>
              <a:t>Distinction:  </a:t>
            </a:r>
            <a:r>
              <a:rPr lang="fr-FR" dirty="0" smtClean="0"/>
              <a:t>compétence d’attribution et compétence territoriale.</a:t>
            </a:r>
          </a:p>
          <a:p>
            <a:pPr algn="just"/>
            <a:r>
              <a:rPr lang="fr-FR" sz="3600" dirty="0" smtClean="0">
                <a:solidFill>
                  <a:srgbClr val="002060"/>
                </a:solidFill>
              </a:rPr>
              <a:t>1-compétence d’attribution:</a:t>
            </a:r>
          </a:p>
          <a:p>
            <a:pPr algn="just"/>
            <a:r>
              <a:rPr lang="fr-FR" dirty="0" smtClean="0"/>
              <a:t>Détermination de la nature et du degré de la juridiction.</a:t>
            </a:r>
          </a:p>
          <a:p>
            <a:pPr algn="just"/>
            <a:r>
              <a:rPr lang="fr-FR" b="1" dirty="0" smtClean="0">
                <a:solidFill>
                  <a:srgbClr val="00B050"/>
                </a:solidFill>
              </a:rPr>
              <a:t>Compétence </a:t>
            </a:r>
            <a:r>
              <a:rPr lang="fr-FR" b="1" dirty="0" smtClean="0"/>
              <a:t>: </a:t>
            </a:r>
            <a:r>
              <a:rPr lang="fr-FR" dirty="0" smtClean="0"/>
              <a:t>des tribunaux de commerce des cours d’appel de commerce </a:t>
            </a:r>
            <a:r>
              <a:rPr lang="fr-FR" dirty="0" smtClean="0">
                <a:solidFill>
                  <a:srgbClr val="FF0000"/>
                </a:solidFill>
              </a:rPr>
              <a:t>( loi n° 53/95).</a:t>
            </a:r>
          </a:p>
          <a:p>
            <a:pPr algn="just"/>
            <a:r>
              <a:rPr lang="fr-FR" dirty="0" smtClean="0"/>
              <a:t> </a:t>
            </a:r>
          </a:p>
          <a:p>
            <a:pPr algn="just"/>
            <a:endParaRPr lang="fr-FR" dirty="0" smtClean="0">
              <a:solidFill>
                <a:srgbClr val="002060"/>
              </a:solidFill>
            </a:endParaRPr>
          </a:p>
          <a:p>
            <a:endParaRPr lang="fr-FR" dirty="0" smtClean="0"/>
          </a:p>
          <a:p>
            <a:endParaRPr lang="fr-FR" dirty="0" smtClean="0"/>
          </a:p>
        </p:txBody>
      </p:sp>
      <p:sp>
        <p:nvSpPr>
          <p:cNvPr id="2" name="Titre 1"/>
          <p:cNvSpPr>
            <a:spLocks noGrp="1"/>
          </p:cNvSpPr>
          <p:nvPr>
            <p:ph type="title"/>
          </p:nvPr>
        </p:nvSpPr>
        <p:spPr/>
        <p:txBody>
          <a:bodyPr/>
          <a:lstStyle/>
          <a:p>
            <a:pPr algn="l"/>
            <a:r>
              <a:rPr lang="fr-FR" sz="2800" b="1" dirty="0" smtClean="0">
                <a:solidFill>
                  <a:srgbClr val="FF0000"/>
                </a:solidFill>
              </a:rPr>
              <a:t>A: sur le plan des règles de compétence  </a:t>
            </a:r>
            <a:endParaRPr lang="fr-FR" b="1"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algn="just"/>
            <a:r>
              <a:rPr lang="fr-FR" dirty="0" smtClean="0"/>
              <a:t>Compétents : statuer  en cas de litige portant sur:</a:t>
            </a:r>
          </a:p>
          <a:p>
            <a:pPr algn="just"/>
            <a:r>
              <a:rPr lang="fr-FR" dirty="0" smtClean="0"/>
              <a:t> Les contrats commerciaux</a:t>
            </a:r>
          </a:p>
          <a:p>
            <a:pPr algn="just"/>
            <a:r>
              <a:rPr lang="fr-FR" dirty="0" smtClean="0"/>
              <a:t>Les opérations relatives aux effets de commerce.</a:t>
            </a:r>
          </a:p>
          <a:p>
            <a:pPr algn="just"/>
            <a:r>
              <a:rPr lang="fr-FR" dirty="0" smtClean="0"/>
              <a:t>Les actions entre commerçants à l’occasion de leur activité commerciale</a:t>
            </a:r>
          </a:p>
          <a:p>
            <a:pPr algn="just"/>
            <a:r>
              <a:rPr lang="fr-FR" dirty="0" smtClean="0"/>
              <a:t>Les litiges entre associés dans une société commerciale.</a:t>
            </a:r>
          </a:p>
          <a:p>
            <a:pPr algn="just"/>
            <a:r>
              <a:rPr lang="fr-FR" dirty="0" smtClean="0"/>
              <a:t>Litiges en raison d’un fonds de commerce</a:t>
            </a:r>
          </a:p>
          <a:p>
            <a:pPr algn="just"/>
            <a:endParaRPr lang="fr-FR" dirty="0" smtClean="0"/>
          </a:p>
          <a:p>
            <a:pPr algn="just">
              <a:buNone/>
            </a:pPr>
            <a:r>
              <a:rPr lang="fr-FR" b="1" dirty="0" smtClean="0">
                <a:solidFill>
                  <a:srgbClr val="00B0F0"/>
                </a:solidFill>
              </a:rPr>
              <a:t>Exception:</a:t>
            </a:r>
          </a:p>
          <a:p>
            <a:pPr algn="just">
              <a:buNone/>
            </a:pPr>
            <a:r>
              <a:rPr lang="fr-FR" dirty="0" smtClean="0"/>
              <a:t>Pour les actes mixtes ( commerciaux pour une  des parties)</a:t>
            </a:r>
          </a:p>
          <a:p>
            <a:pPr algn="just">
              <a:buNone/>
            </a:pPr>
            <a:r>
              <a:rPr lang="fr-FR" dirty="0" smtClean="0">
                <a:solidFill>
                  <a:srgbClr val="FF0000"/>
                </a:solidFill>
              </a:rPr>
              <a:t>Le non commerçant a le choix: </a:t>
            </a:r>
            <a:r>
              <a:rPr lang="fr-FR" dirty="0" smtClean="0"/>
              <a:t>Tribunal civil ou commercial. ( obligation du TCI  pour le commerçant  </a:t>
            </a:r>
          </a:p>
        </p:txBody>
      </p:sp>
      <p:sp>
        <p:nvSpPr>
          <p:cNvPr id="2" name="Titre 1"/>
          <p:cNvSpPr>
            <a:spLocks noGrp="1"/>
          </p:cNvSpPr>
          <p:nvPr>
            <p:ph type="title"/>
          </p:nvPr>
        </p:nvSpPr>
        <p:spPr/>
        <p:txBody>
          <a:bodyPr>
            <a:normAutofit/>
          </a:bodyPr>
          <a:lstStyle/>
          <a:p>
            <a:pPr algn="l"/>
            <a:r>
              <a:rPr lang="fr-FR" sz="3200" dirty="0" smtClean="0">
                <a:solidFill>
                  <a:srgbClr val="FFC000"/>
                </a:solidFill>
              </a:rPr>
              <a:t>Les Tribunaux de commerce</a:t>
            </a:r>
            <a:endParaRPr lang="fr-FR" sz="3200" dirty="0">
              <a:solidFill>
                <a:srgbClr val="FFC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Statue en 1</a:t>
            </a:r>
            <a:r>
              <a:rPr lang="fr-FR" baseline="30000" dirty="0" smtClean="0"/>
              <a:t>er</a:t>
            </a:r>
            <a:r>
              <a:rPr lang="fr-FR" dirty="0" smtClean="0"/>
              <a:t> et dernier ressort: </a:t>
            </a:r>
          </a:p>
          <a:p>
            <a:pPr algn="just"/>
            <a:r>
              <a:rPr lang="fr-FR" dirty="0" smtClean="0"/>
              <a:t>Principal de la demande d’excède pas </a:t>
            </a:r>
            <a:r>
              <a:rPr lang="fr-FR" dirty="0" smtClean="0">
                <a:solidFill>
                  <a:srgbClr val="FFC000"/>
                </a:solidFill>
              </a:rPr>
              <a:t>9000 Dh.</a:t>
            </a:r>
          </a:p>
          <a:p>
            <a:pPr algn="just"/>
            <a:r>
              <a:rPr lang="fr-FR" dirty="0" smtClean="0">
                <a:solidFill>
                  <a:srgbClr val="FF0000"/>
                </a:solidFill>
              </a:rPr>
              <a:t>Les Cours d’appel de commerce:</a:t>
            </a:r>
          </a:p>
          <a:p>
            <a:pPr algn="just"/>
            <a:r>
              <a:rPr lang="fr-FR" dirty="0" smtClean="0"/>
              <a:t>Statuent sur l’appel des jugements rendus par les TC.</a:t>
            </a:r>
          </a:p>
          <a:p>
            <a:pPr algn="just"/>
            <a:r>
              <a:rPr lang="fr-FR" dirty="0" smtClean="0"/>
              <a:t>Délai d’appel </a:t>
            </a:r>
            <a:r>
              <a:rPr lang="fr-FR" dirty="0" smtClean="0">
                <a:solidFill>
                  <a:srgbClr val="FFC000"/>
                </a:solidFill>
              </a:rPr>
              <a:t>15 jours </a:t>
            </a:r>
            <a:r>
              <a:rPr lang="fr-FR" dirty="0" smtClean="0"/>
              <a:t>à compter de la date de notification du jugement.</a:t>
            </a:r>
          </a:p>
          <a:p>
            <a:endParaRPr lang="fr-FR" dirty="0" smtClean="0"/>
          </a:p>
          <a:p>
            <a:endParaRPr lang="fr-FR" dirty="0" smtClean="0"/>
          </a:p>
          <a:p>
            <a:endParaRPr lang="fr-FR" dirty="0" smtClean="0"/>
          </a:p>
          <a:p>
            <a:endParaRPr lang="fr-FR" dirty="0"/>
          </a:p>
        </p:txBody>
      </p:sp>
      <p:sp>
        <p:nvSpPr>
          <p:cNvPr id="2" name="Titre 1"/>
          <p:cNvSpPr>
            <a:spLocks noGrp="1"/>
          </p:cNvSpPr>
          <p:nvPr>
            <p:ph type="title"/>
          </p:nvPr>
        </p:nvSpPr>
        <p:spPr/>
        <p:txBody>
          <a:bodyPr>
            <a:normAutofit/>
          </a:bodyPr>
          <a:lstStyle/>
          <a:p>
            <a:pPr algn="l"/>
            <a:r>
              <a:rPr lang="fr-FR" sz="2800" dirty="0" smtClean="0">
                <a:solidFill>
                  <a:srgbClr val="FF0000"/>
                </a:solidFill>
              </a:rPr>
              <a:t>Le Tribunal de commerce</a:t>
            </a:r>
            <a:endParaRPr lang="fr-FR" sz="2800"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Règle générale:  compétence du TC du domicile du défendeur.</a:t>
            </a:r>
          </a:p>
          <a:p>
            <a:pPr algn="just"/>
            <a:r>
              <a:rPr lang="fr-FR" dirty="0" smtClean="0">
                <a:solidFill>
                  <a:srgbClr val="FFFF00"/>
                </a:solidFill>
              </a:rPr>
              <a:t>Exception:  </a:t>
            </a:r>
            <a:r>
              <a:rPr lang="fr-FR" dirty="0" smtClean="0"/>
              <a:t>(litige de société)</a:t>
            </a:r>
          </a:p>
          <a:p>
            <a:pPr algn="just"/>
            <a:r>
              <a:rPr lang="fr-FR" dirty="0" smtClean="0"/>
              <a:t> TC du siège de la société ou celui de la succursale</a:t>
            </a:r>
          </a:p>
          <a:p>
            <a:pPr algn="just"/>
            <a:r>
              <a:rPr lang="fr-FR" dirty="0" smtClean="0"/>
              <a:t>En matière de difficulté de l’entreprise: </a:t>
            </a:r>
            <a:r>
              <a:rPr lang="fr-FR" dirty="0" smtClean="0">
                <a:solidFill>
                  <a:srgbClr val="FF0000"/>
                </a:solidFill>
              </a:rPr>
              <a:t>TC du principale établissement du commerçant ou du lieu du siège sociale de l’entreprise.</a:t>
            </a:r>
          </a:p>
          <a:p>
            <a:pPr algn="just"/>
            <a:endParaRPr lang="fr-FR" dirty="0" smtClean="0">
              <a:solidFill>
                <a:srgbClr val="FF0000"/>
              </a:solidFill>
            </a:endParaRPr>
          </a:p>
        </p:txBody>
      </p:sp>
      <p:sp>
        <p:nvSpPr>
          <p:cNvPr id="2" name="Titre 1"/>
          <p:cNvSpPr>
            <a:spLocks noGrp="1"/>
          </p:cNvSpPr>
          <p:nvPr>
            <p:ph type="title"/>
          </p:nvPr>
        </p:nvSpPr>
        <p:spPr/>
        <p:txBody>
          <a:bodyPr>
            <a:normAutofit/>
          </a:bodyPr>
          <a:lstStyle/>
          <a:p>
            <a:pPr algn="l"/>
            <a:r>
              <a:rPr lang="fr-FR" sz="3200" dirty="0" smtClean="0">
                <a:solidFill>
                  <a:srgbClr val="002060"/>
                </a:solidFill>
              </a:rPr>
              <a:t>2- compétence territoriale</a:t>
            </a:r>
            <a:endParaRPr lang="fr-FR" sz="3200" dirty="0">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En matière de mesure conservatoire:</a:t>
            </a:r>
          </a:p>
          <a:p>
            <a:r>
              <a:rPr lang="fr-FR" dirty="0" smtClean="0"/>
              <a:t>TC du ressort:  ou se trouve l’objet de la mesure.</a:t>
            </a:r>
          </a:p>
          <a:p>
            <a:r>
              <a:rPr lang="fr-FR" dirty="0" smtClean="0">
                <a:solidFill>
                  <a:srgbClr val="FF0000"/>
                </a:solidFill>
              </a:rPr>
              <a:t>Tempérament:</a:t>
            </a:r>
          </a:p>
          <a:p>
            <a:r>
              <a:rPr lang="fr-FR" dirty="0" smtClean="0"/>
              <a:t>Entente des parties pour designer par écrit  le TC compétent .</a:t>
            </a:r>
          </a:p>
          <a:p>
            <a:endParaRPr lang="fr-FR" dirty="0" smtClean="0"/>
          </a:p>
          <a:p>
            <a:endParaRPr lang="fr-FR" dirty="0" smtClean="0"/>
          </a:p>
          <a:p>
            <a:endParaRPr lang="fr-FR" dirty="0" smtClean="0"/>
          </a:p>
          <a:p>
            <a:endParaRPr lang="fr-FR" dirty="0"/>
          </a:p>
        </p:txBody>
      </p:sp>
      <p:sp>
        <p:nvSpPr>
          <p:cNvPr id="2" name="Titre 1"/>
          <p:cNvSpPr>
            <a:spLocks noGrp="1"/>
          </p:cNvSpPr>
          <p:nvPr>
            <p:ph type="title"/>
          </p:nvPr>
        </p:nvSpPr>
        <p:spPr/>
        <p:txBody>
          <a:bodyPr/>
          <a:lstStyle/>
          <a:p>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solidFill>
                  <a:srgbClr val="002060"/>
                </a:solidFill>
              </a:rPr>
              <a:t>Distinction:  </a:t>
            </a:r>
          </a:p>
          <a:p>
            <a:pPr algn="just">
              <a:buFont typeface="Wingdings" pitchFamily="2" charset="2"/>
              <a:buChar char="v"/>
            </a:pPr>
            <a:r>
              <a:rPr lang="fr-FR" dirty="0" smtClean="0"/>
              <a:t>acte de commerce entre commerçants ( besoin du commerce, occasion d’activité)</a:t>
            </a:r>
          </a:p>
          <a:p>
            <a:pPr algn="just">
              <a:buFont typeface="Wingdings" pitchFamily="2" charset="2"/>
              <a:buChar char="v"/>
            </a:pPr>
            <a:r>
              <a:rPr lang="fr-FR" dirty="0" smtClean="0"/>
              <a:t> acte commerciaux pour l’une des parties et civil pour l’autres.</a:t>
            </a:r>
          </a:p>
          <a:p>
            <a:pPr algn="just">
              <a:buNone/>
            </a:pPr>
            <a:r>
              <a:rPr lang="fr-FR" dirty="0" smtClean="0">
                <a:solidFill>
                  <a:srgbClr val="FFFF00"/>
                </a:solidFill>
              </a:rPr>
              <a:t>Le régime juridique joue pour les 1</a:t>
            </a:r>
            <a:r>
              <a:rPr lang="fr-FR" baseline="30000" dirty="0" smtClean="0">
                <a:solidFill>
                  <a:srgbClr val="FFFF00"/>
                </a:solidFill>
              </a:rPr>
              <a:t>er</a:t>
            </a:r>
            <a:r>
              <a:rPr lang="fr-FR" dirty="0" smtClean="0">
                <a:solidFill>
                  <a:srgbClr val="FFFF00"/>
                </a:solidFill>
              </a:rPr>
              <a:t> </a:t>
            </a:r>
          </a:p>
          <a:p>
            <a:pPr algn="just">
              <a:buNone/>
            </a:pPr>
            <a:r>
              <a:rPr lang="fr-FR" dirty="0" smtClean="0">
                <a:solidFill>
                  <a:srgbClr val="FFFF00"/>
                </a:solidFill>
              </a:rPr>
              <a:t>Partiellement pour les 2d </a:t>
            </a:r>
          </a:p>
          <a:p>
            <a:pPr algn="just">
              <a:buFont typeface="Wingdings" pitchFamily="2" charset="2"/>
              <a:buChar char="v"/>
            </a:pPr>
            <a:endParaRPr lang="fr-FR" dirty="0" smtClean="0"/>
          </a:p>
          <a:p>
            <a:pPr>
              <a:buFont typeface="Wingdings" pitchFamily="2" charset="2"/>
              <a:buChar char="v"/>
            </a:pPr>
            <a:endParaRPr lang="fr-FR" dirty="0"/>
          </a:p>
        </p:txBody>
      </p:sp>
      <p:sp>
        <p:nvSpPr>
          <p:cNvPr id="2" name="Titre 1"/>
          <p:cNvSpPr>
            <a:spLocks noGrp="1"/>
          </p:cNvSpPr>
          <p:nvPr>
            <p:ph type="title"/>
          </p:nvPr>
        </p:nvSpPr>
        <p:spPr/>
        <p:txBody>
          <a:bodyPr>
            <a:normAutofit/>
          </a:bodyPr>
          <a:lstStyle/>
          <a:p>
            <a:pPr algn="l"/>
            <a:r>
              <a:rPr lang="fr-FR" dirty="0" smtClean="0">
                <a:solidFill>
                  <a:srgbClr val="C00000"/>
                </a:solidFill>
              </a:rPr>
              <a:t>B: sur</a:t>
            </a:r>
            <a:r>
              <a:rPr lang="fr-FR" dirty="0" smtClean="0"/>
              <a:t> </a:t>
            </a:r>
            <a:r>
              <a:rPr lang="fr-FR" dirty="0" smtClean="0">
                <a:solidFill>
                  <a:srgbClr val="C00000"/>
                </a:solidFill>
              </a:rPr>
              <a:t>le plan des règles de fond </a:t>
            </a:r>
            <a:endParaRPr lang="fr-FR" dirty="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r>
              <a:rPr lang="fr-FR" sz="3900" dirty="0" smtClean="0">
                <a:solidFill>
                  <a:srgbClr val="FF66FF"/>
                </a:solidFill>
              </a:rPr>
              <a:t>La preuve:  </a:t>
            </a:r>
          </a:p>
          <a:p>
            <a:pPr algn="just"/>
            <a:r>
              <a:rPr lang="fr-FR" dirty="0" smtClean="0">
                <a:solidFill>
                  <a:srgbClr val="FFC000"/>
                </a:solidFill>
              </a:rPr>
              <a:t>Droit commercial: </a:t>
            </a:r>
            <a:r>
              <a:rPr lang="fr-FR" dirty="0" smtClean="0"/>
              <a:t>principe de liberté de la preuve ( factures, correspondances, livres, et documents comptables… </a:t>
            </a:r>
            <a:r>
              <a:rPr lang="fr-FR" dirty="0" err="1" smtClean="0"/>
              <a:t>etc</a:t>
            </a:r>
            <a:r>
              <a:rPr lang="fr-FR" dirty="0" smtClean="0"/>
              <a:t>).</a:t>
            </a:r>
          </a:p>
          <a:p>
            <a:pPr algn="just"/>
            <a:r>
              <a:rPr lang="fr-FR" dirty="0" smtClean="0">
                <a:solidFill>
                  <a:srgbClr val="FFC000"/>
                </a:solidFill>
              </a:rPr>
              <a:t>Droit civil: </a:t>
            </a:r>
            <a:r>
              <a:rPr lang="fr-FR" dirty="0" smtClean="0"/>
              <a:t>la preuve écrite.</a:t>
            </a:r>
            <a:endParaRPr lang="fr-FR" dirty="0" smtClean="0">
              <a:solidFill>
                <a:srgbClr val="FFC000"/>
              </a:solidFill>
            </a:endParaRPr>
          </a:p>
          <a:p>
            <a:pPr algn="just"/>
            <a:r>
              <a:rPr lang="fr-FR" dirty="0" smtClean="0">
                <a:solidFill>
                  <a:srgbClr val="92D050"/>
                </a:solidFill>
              </a:rPr>
              <a:t>Simplification des modalité de la preuve en droit commercial:</a:t>
            </a:r>
          </a:p>
          <a:p>
            <a:pPr algn="just"/>
            <a:r>
              <a:rPr lang="fr-FR" dirty="0" smtClean="0">
                <a:solidFill>
                  <a:srgbClr val="92D050"/>
                </a:solidFill>
              </a:rPr>
              <a:t>L’objectif: </a:t>
            </a:r>
            <a:r>
              <a:rPr lang="fr-FR" dirty="0" smtClean="0"/>
              <a:t>la rapidité des actes de commerce</a:t>
            </a:r>
          </a:p>
          <a:p>
            <a:pPr algn="just"/>
            <a:r>
              <a:rPr lang="fr-FR" b="1" dirty="0" smtClean="0">
                <a:solidFill>
                  <a:srgbClr val="00B0F0"/>
                </a:solidFill>
              </a:rPr>
              <a:t>Exception à la règle: </a:t>
            </a:r>
            <a:r>
              <a:rPr lang="fr-FR" dirty="0" smtClean="0"/>
              <a:t>formalisme exiger par la loi:</a:t>
            </a:r>
          </a:p>
          <a:p>
            <a:pPr algn="just"/>
            <a:endParaRPr lang="fr-FR" dirty="0" smtClean="0">
              <a:solidFill>
                <a:srgbClr val="00B0F0"/>
              </a:solidFill>
            </a:endParaRPr>
          </a:p>
          <a:p>
            <a:endParaRPr lang="fr-FR" dirty="0" smtClean="0"/>
          </a:p>
          <a:p>
            <a:endParaRPr lang="fr-FR" dirty="0" smtClean="0">
              <a:solidFill>
                <a:srgbClr val="92D050"/>
              </a:solidFill>
            </a:endParaRPr>
          </a:p>
        </p:txBody>
      </p:sp>
      <p:sp>
        <p:nvSpPr>
          <p:cNvPr id="2" name="Titre 1"/>
          <p:cNvSpPr>
            <a:spLocks noGrp="1"/>
          </p:cNvSpPr>
          <p:nvPr>
            <p:ph type="title"/>
          </p:nvPr>
        </p:nvSpPr>
        <p:spPr/>
        <p:txBody>
          <a:bodyPr>
            <a:normAutofit/>
          </a:bodyPr>
          <a:lstStyle/>
          <a:p>
            <a:pPr algn="l"/>
            <a:r>
              <a:rPr lang="fr-FR" sz="3200" dirty="0" smtClean="0">
                <a:solidFill>
                  <a:srgbClr val="FF0000"/>
                </a:solidFill>
              </a:rPr>
              <a:t>1- régime des actes de commerces entre commerçants </a:t>
            </a:r>
            <a:endParaRPr lang="fr-FR" sz="3200"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r>
              <a:rPr lang="fr-FR" b="1" dirty="0" smtClean="0">
                <a:solidFill>
                  <a:srgbClr val="00B0F0"/>
                </a:solidFill>
              </a:rPr>
              <a:t>Mesures protectrice pour les parties ou les tiers </a:t>
            </a:r>
          </a:p>
          <a:p>
            <a:pPr algn="just">
              <a:buFont typeface="Wingdings" pitchFamily="2" charset="2"/>
              <a:buChar char="q"/>
            </a:pPr>
            <a:r>
              <a:rPr lang="fr-FR" b="1" dirty="0" smtClean="0">
                <a:solidFill>
                  <a:srgbClr val="00B0F0"/>
                </a:solidFill>
              </a:rPr>
              <a:t>Ecrit pour la vente d’un fonds de commerce).</a:t>
            </a:r>
          </a:p>
          <a:p>
            <a:pPr algn="just">
              <a:buFont typeface="Wingdings" pitchFamily="2" charset="2"/>
              <a:buChar char="q"/>
            </a:pPr>
            <a:r>
              <a:rPr lang="fr-FR" b="1" dirty="0" smtClean="0">
                <a:solidFill>
                  <a:srgbClr val="00B0F0"/>
                </a:solidFill>
              </a:rPr>
              <a:t>Les formalités de publicité( location gérance)</a:t>
            </a:r>
          </a:p>
          <a:p>
            <a:pPr algn="just">
              <a:buFont typeface="Wingdings" pitchFamily="2" charset="2"/>
              <a:buChar char="q"/>
            </a:pPr>
            <a:r>
              <a:rPr lang="fr-FR" b="1" dirty="0" smtClean="0">
                <a:solidFill>
                  <a:srgbClr val="00B0F0"/>
                </a:solidFill>
              </a:rPr>
              <a:t>Nantissement du fonds de commerce (constitution de société)</a:t>
            </a:r>
          </a:p>
          <a:p>
            <a:pPr algn="just">
              <a:buNone/>
            </a:pPr>
            <a:r>
              <a:rPr lang="fr-FR" dirty="0" smtClean="0">
                <a:solidFill>
                  <a:srgbClr val="FFFF00"/>
                </a:solidFill>
              </a:rPr>
              <a:t>Art 334 «  restriction de la liberté de la preuve ».</a:t>
            </a:r>
          </a:p>
          <a:p>
            <a:pPr algn="just">
              <a:buNone/>
            </a:pPr>
            <a:r>
              <a:rPr lang="fr-FR" b="1" dirty="0" smtClean="0">
                <a:solidFill>
                  <a:srgbClr val="00B0F0"/>
                </a:solidFill>
              </a:rPr>
              <a:t>Exigence d’écrit par la loi ou par la</a:t>
            </a:r>
          </a:p>
          <a:p>
            <a:pPr algn="just">
              <a:buNone/>
            </a:pPr>
            <a:r>
              <a:rPr lang="fr-FR" b="1" dirty="0" smtClean="0">
                <a:solidFill>
                  <a:srgbClr val="00B0F0"/>
                </a:solidFill>
              </a:rPr>
              <a:t>convention.   </a:t>
            </a:r>
          </a:p>
          <a:p>
            <a:pPr algn="just">
              <a:buFont typeface="Wingdings" pitchFamily="2" charset="2"/>
              <a:buChar char="q"/>
            </a:pPr>
            <a:endParaRPr lang="fr-FR" dirty="0" smtClean="0">
              <a:solidFill>
                <a:srgbClr val="00B0F0"/>
              </a:solidFill>
            </a:endParaRPr>
          </a:p>
          <a:p>
            <a:endParaRPr lang="fr-FR" dirty="0">
              <a:solidFill>
                <a:srgbClr val="00B0F0"/>
              </a:solidFill>
            </a:endParaRPr>
          </a:p>
        </p:txBody>
      </p:sp>
      <p:sp>
        <p:nvSpPr>
          <p:cNvPr id="2" name="Titre 1"/>
          <p:cNvSpPr>
            <a:spLocks noGrp="1"/>
          </p:cNvSpPr>
          <p:nvPr>
            <p:ph type="title"/>
          </p:nvPr>
        </p:nvSpPr>
        <p:spPr/>
        <p:txBody>
          <a:bodyPr/>
          <a:lstStyle/>
          <a:p>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solidFill>
                  <a:srgbClr val="002060"/>
                </a:solidFill>
              </a:rPr>
              <a:t>En matière civil:</a:t>
            </a:r>
          </a:p>
          <a:p>
            <a:r>
              <a:rPr lang="fr-FR" dirty="0" smtClean="0">
                <a:solidFill>
                  <a:srgbClr val="FF0000"/>
                </a:solidFill>
              </a:rPr>
              <a:t>Art 164 </a:t>
            </a:r>
            <a:r>
              <a:rPr lang="fr-FR" dirty="0" smtClean="0"/>
              <a:t>du dahir (O.C):</a:t>
            </a:r>
          </a:p>
          <a:p>
            <a:r>
              <a:rPr lang="fr-FR" dirty="0" smtClean="0"/>
              <a:t>« Solidarité ne se présume pas. elle doit résulter de l’acte constitutif de l’obligation ou de la loi »</a:t>
            </a:r>
          </a:p>
          <a:p>
            <a:r>
              <a:rPr lang="fr-FR" dirty="0" smtClean="0">
                <a:solidFill>
                  <a:srgbClr val="002060"/>
                </a:solidFill>
              </a:rPr>
              <a:t>En matière commercial: </a:t>
            </a:r>
          </a:p>
          <a:p>
            <a:pPr algn="just"/>
            <a:r>
              <a:rPr lang="fr-FR" sz="2400" dirty="0" smtClean="0">
                <a:solidFill>
                  <a:srgbClr val="FFC000"/>
                </a:solidFill>
                <a:latin typeface="Times New Roman" pitchFamily="18" charset="0"/>
                <a:cs typeface="Times New Roman" pitchFamily="18" charset="0"/>
              </a:rPr>
              <a:t>Art 335 du </a:t>
            </a:r>
            <a:r>
              <a:rPr lang="fr-FR" sz="2400" dirty="0" err="1" smtClean="0">
                <a:solidFill>
                  <a:srgbClr val="FFC000"/>
                </a:solidFill>
                <a:latin typeface="Times New Roman" pitchFamily="18" charset="0"/>
                <a:cs typeface="Times New Roman" pitchFamily="18" charset="0"/>
              </a:rPr>
              <a:t>C.Com</a:t>
            </a:r>
            <a:r>
              <a:rPr lang="fr-FR" sz="2400" dirty="0" smtClean="0">
                <a:solidFill>
                  <a:srgbClr val="FFC000"/>
                </a:solidFill>
                <a:latin typeface="Times New Roman" pitchFamily="18" charset="0"/>
                <a:cs typeface="Times New Roman" pitchFamily="18" charset="0"/>
              </a:rPr>
              <a:t> </a:t>
            </a:r>
            <a:r>
              <a:rPr lang="fr-FR" sz="2400" dirty="0" smtClean="0">
                <a:latin typeface="Times New Roman" pitchFamily="18" charset="0"/>
                <a:cs typeface="Times New Roman" pitchFamily="18" charset="0"/>
              </a:rPr>
              <a:t>En matière commerciale, la solidarité se présume: « Les codébiteurs d’une obligation commerciales doivent répondre solidairement de la dette, ou l’un d’entre eux répondre du tout vis-à-vis du créancier ». </a:t>
            </a:r>
          </a:p>
          <a:p>
            <a:endParaRPr lang="fr-FR" dirty="0"/>
          </a:p>
        </p:txBody>
      </p:sp>
      <p:sp>
        <p:nvSpPr>
          <p:cNvPr id="2" name="Titre 1"/>
          <p:cNvSpPr>
            <a:spLocks noGrp="1"/>
          </p:cNvSpPr>
          <p:nvPr>
            <p:ph type="title"/>
          </p:nvPr>
        </p:nvSpPr>
        <p:spPr>
          <a:xfrm>
            <a:off x="457200" y="714356"/>
            <a:ext cx="8229600" cy="682180"/>
          </a:xfrm>
        </p:spPr>
        <p:txBody>
          <a:bodyPr>
            <a:normAutofit fontScale="90000"/>
          </a:bodyPr>
          <a:lstStyle/>
          <a:p>
            <a:r>
              <a:rPr lang="fr-FR" sz="4400" b="1" dirty="0" smtClean="0">
                <a:solidFill>
                  <a:srgbClr val="FF66FF"/>
                </a:solidFill>
              </a:rPr>
              <a:t>La solidarité</a:t>
            </a:r>
            <a:r>
              <a:rPr lang="fr-FR" b="1" dirty="0" smtClean="0">
                <a:solidFill>
                  <a:srgbClr val="FF66FF"/>
                </a:solidFill>
              </a:rPr>
              <a:t>: </a:t>
            </a:r>
            <a:r>
              <a:rPr lang="fr-FR" dirty="0" smtClean="0">
                <a:solidFill>
                  <a:srgbClr val="FF66FF"/>
                </a:solidFill>
              </a:rPr>
              <a:t/>
            </a:r>
            <a:br>
              <a:rPr lang="fr-FR" dirty="0" smtClean="0">
                <a:solidFill>
                  <a:srgbClr val="FF66FF"/>
                </a:solidFill>
              </a:rPr>
            </a:br>
            <a:endParaRPr lang="fr-FR" dirty="0">
              <a:solidFill>
                <a:srgbClr val="FF66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solidFill>
                  <a:srgbClr val="002060"/>
                </a:solidFill>
              </a:rPr>
              <a:t>Principe en matière civil :</a:t>
            </a:r>
            <a:r>
              <a:rPr lang="fr-FR" dirty="0" smtClean="0"/>
              <a:t>  capitalisation des intérêts est nulle (</a:t>
            </a:r>
            <a:r>
              <a:rPr lang="fr-FR" dirty="0" smtClean="0">
                <a:solidFill>
                  <a:srgbClr val="FF0000"/>
                </a:solidFill>
              </a:rPr>
              <a:t>art 874 dahir des O.C</a:t>
            </a:r>
            <a:r>
              <a:rPr lang="fr-FR" dirty="0" smtClean="0"/>
              <a:t>)   </a:t>
            </a:r>
          </a:p>
          <a:p>
            <a:r>
              <a:rPr lang="fr-FR" dirty="0" smtClean="0"/>
              <a:t>« est nulle, entre toutes parties, la stipulation que les intérêts non payés seront, à la fin de chaque année, capitalisés avec la somme principale et seront eux même productifs d’intérêts ».   </a:t>
            </a:r>
          </a:p>
          <a:p>
            <a:r>
              <a:rPr lang="fr-FR" dirty="0" smtClean="0">
                <a:solidFill>
                  <a:srgbClr val="002060"/>
                </a:solidFill>
              </a:rPr>
              <a:t>En matière commercial:</a:t>
            </a:r>
            <a:r>
              <a:rPr lang="fr-FR" dirty="0" smtClean="0"/>
              <a:t>  l’anatocisme joue librement et les intérêts deviennent eux même productifs d’intérêts à des intervalles inferieurs à un an, normalement chaque semestre. </a:t>
            </a:r>
            <a:endParaRPr lang="fr-FR" dirty="0"/>
          </a:p>
        </p:txBody>
      </p:sp>
      <p:sp>
        <p:nvSpPr>
          <p:cNvPr id="2" name="Titre 1"/>
          <p:cNvSpPr>
            <a:spLocks noGrp="1"/>
          </p:cNvSpPr>
          <p:nvPr>
            <p:ph type="title"/>
          </p:nvPr>
        </p:nvSpPr>
        <p:spPr>
          <a:xfrm>
            <a:off x="571472" y="357166"/>
            <a:ext cx="8229600" cy="1143000"/>
          </a:xfrm>
        </p:spPr>
        <p:txBody>
          <a:bodyPr>
            <a:normAutofit/>
          </a:bodyPr>
          <a:lstStyle/>
          <a:p>
            <a:pPr algn="l"/>
            <a:r>
              <a:rPr lang="fr-FR" sz="3600" b="1" dirty="0" smtClean="0">
                <a:solidFill>
                  <a:srgbClr val="FF66FF"/>
                </a:solidFill>
                <a:latin typeface="Times New Roman" pitchFamily="18" charset="0"/>
                <a:cs typeface="Times New Roman" pitchFamily="18" charset="0"/>
              </a:rPr>
              <a:t>L’anatocisme</a:t>
            </a:r>
            <a:endParaRPr lang="fr-FR" sz="3600" b="1" dirty="0">
              <a:solidFill>
                <a:srgbClr val="FF66FF"/>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r>
              <a:rPr lang="fr-FR" dirty="0" smtClean="0"/>
              <a:t>L’activité a été prévue par l’article 2 du </a:t>
            </a:r>
            <a:r>
              <a:rPr lang="fr-FR" dirty="0" smtClean="0">
                <a:solidFill>
                  <a:srgbClr val="FF0000"/>
                </a:solidFill>
              </a:rPr>
              <a:t>code de commerce de 1913 . </a:t>
            </a:r>
            <a:r>
              <a:rPr lang="fr-FR" dirty="0" smtClean="0"/>
              <a:t>Seulement, elle a été conditionnée par l’exercice dans le cadre d’une entreprise. Il s’agit de fournir suivant un rythme convenu à l’avance soit des marchandises ou des produits ( repas aux écoles, parier à l’imprimeur…), soit des prestations de services (réparation de machines, livraison de journaux…)</a:t>
            </a:r>
            <a:endParaRPr lang="fr-FR" dirty="0"/>
          </a:p>
        </p:txBody>
      </p:sp>
      <p:sp>
        <p:nvSpPr>
          <p:cNvPr id="2" name="Titre 1"/>
          <p:cNvSpPr>
            <a:spLocks noGrp="1"/>
          </p:cNvSpPr>
          <p:nvPr>
            <p:ph type="title"/>
          </p:nvPr>
        </p:nvSpPr>
        <p:spPr/>
        <p:txBody>
          <a:bodyPr>
            <a:normAutofit/>
          </a:bodyPr>
          <a:lstStyle/>
          <a:p>
            <a:r>
              <a:rPr lang="fr-FR" sz="2800" dirty="0" smtClean="0">
                <a:solidFill>
                  <a:srgbClr val="FFFF00"/>
                </a:solidFill>
              </a:rPr>
              <a:t>Fourniture de produits et services ( art. 6, al. 14)</a:t>
            </a:r>
            <a:endParaRPr lang="fr-FR" sz="2800" dirty="0">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10000"/>
          </a:bodyPr>
          <a:lstStyle/>
          <a:p>
            <a:r>
              <a:rPr lang="fr-FR" dirty="0" smtClean="0">
                <a:solidFill>
                  <a:srgbClr val="002060"/>
                </a:solidFill>
              </a:rPr>
              <a:t>En matière civil: </a:t>
            </a:r>
            <a:r>
              <a:rPr lang="fr-FR" dirty="0" smtClean="0"/>
              <a:t>plusieurs personnes sont nommées mandataires:</a:t>
            </a:r>
          </a:p>
          <a:p>
            <a:r>
              <a:rPr lang="fr-FR" dirty="0" smtClean="0"/>
              <a:t>Ils agissent ensemble</a:t>
            </a:r>
          </a:p>
          <a:p>
            <a:r>
              <a:rPr lang="fr-FR" dirty="0" smtClean="0"/>
              <a:t>Aucun mandataires ne peut engager la mandant séparément.</a:t>
            </a:r>
          </a:p>
          <a:p>
            <a:r>
              <a:rPr lang="fr-FR" dirty="0" smtClean="0">
                <a:solidFill>
                  <a:srgbClr val="002060"/>
                </a:solidFill>
              </a:rPr>
              <a:t>En matière commercial: </a:t>
            </a:r>
          </a:p>
          <a:p>
            <a:r>
              <a:rPr lang="fr-FR" dirty="0" smtClean="0"/>
              <a:t>Pluralité des mandataire: </a:t>
            </a:r>
          </a:p>
          <a:p>
            <a:r>
              <a:rPr lang="fr-FR" dirty="0" smtClean="0"/>
              <a:t>Chaque mandataire peut agir séparément et engager valablement le mandant.</a:t>
            </a:r>
          </a:p>
          <a:p>
            <a:endParaRPr lang="fr-FR" dirty="0" smtClean="0"/>
          </a:p>
          <a:p>
            <a:pPr>
              <a:buNone/>
            </a:pPr>
            <a:r>
              <a:rPr lang="fr-FR" dirty="0" smtClean="0"/>
              <a:t> </a:t>
            </a:r>
          </a:p>
          <a:p>
            <a:endParaRPr lang="fr-FR" dirty="0">
              <a:solidFill>
                <a:srgbClr val="002060"/>
              </a:solidFill>
            </a:endParaRPr>
          </a:p>
        </p:txBody>
      </p:sp>
      <p:sp>
        <p:nvSpPr>
          <p:cNvPr id="2" name="Titre 1"/>
          <p:cNvSpPr>
            <a:spLocks noGrp="1"/>
          </p:cNvSpPr>
          <p:nvPr>
            <p:ph type="title"/>
          </p:nvPr>
        </p:nvSpPr>
        <p:spPr/>
        <p:txBody>
          <a:bodyPr>
            <a:normAutofit/>
          </a:bodyPr>
          <a:lstStyle/>
          <a:p>
            <a:pPr algn="l"/>
            <a:r>
              <a:rPr lang="fr-FR" sz="4000" dirty="0" smtClean="0">
                <a:solidFill>
                  <a:srgbClr val="FF66FF"/>
                </a:solidFill>
              </a:rPr>
              <a:t>Le mandat:</a:t>
            </a:r>
            <a:endParaRPr lang="fr-FR" sz="4000" dirty="0">
              <a:solidFill>
                <a:srgbClr val="FF66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solidFill>
                  <a:srgbClr val="002060"/>
                </a:solidFill>
              </a:rPr>
              <a:t>En matière civile: </a:t>
            </a:r>
          </a:p>
          <a:p>
            <a:pPr algn="just"/>
            <a:r>
              <a:rPr lang="fr-FR" dirty="0" smtClean="0"/>
              <a:t>le juge peux accorder au débiteur un délais de grâce ( </a:t>
            </a:r>
            <a:r>
              <a:rPr lang="fr-FR" dirty="0" smtClean="0">
                <a:solidFill>
                  <a:srgbClr val="FFFF00"/>
                </a:solidFill>
              </a:rPr>
              <a:t>art 243 du Dahir O.C)</a:t>
            </a:r>
          </a:p>
          <a:p>
            <a:pPr algn="just"/>
            <a:r>
              <a:rPr lang="fr-FR" dirty="0" smtClean="0">
                <a:solidFill>
                  <a:srgbClr val="002060"/>
                </a:solidFill>
              </a:rPr>
              <a:t>En matière commercial: </a:t>
            </a:r>
          </a:p>
          <a:p>
            <a:pPr algn="just"/>
            <a:r>
              <a:rPr lang="fr-FR" dirty="0" smtClean="0"/>
              <a:t>Aucun jour de grâce ni légale ni judiciaire n’est admis pour le paiement d’une lettre de change. Il en est de même pour le billet d’ordre.  </a:t>
            </a:r>
          </a:p>
          <a:p>
            <a:pPr algn="just"/>
            <a:endParaRPr lang="fr-FR" dirty="0" smtClean="0"/>
          </a:p>
          <a:p>
            <a:pPr algn="just"/>
            <a:endParaRPr lang="fr-FR" dirty="0" smtClean="0"/>
          </a:p>
        </p:txBody>
      </p:sp>
      <p:sp>
        <p:nvSpPr>
          <p:cNvPr id="2" name="Titre 1"/>
          <p:cNvSpPr>
            <a:spLocks noGrp="1"/>
          </p:cNvSpPr>
          <p:nvPr>
            <p:ph type="title"/>
          </p:nvPr>
        </p:nvSpPr>
        <p:spPr/>
        <p:txBody>
          <a:bodyPr/>
          <a:lstStyle/>
          <a:p>
            <a:pPr algn="l"/>
            <a:r>
              <a:rPr lang="fr-FR" dirty="0" smtClean="0">
                <a:solidFill>
                  <a:srgbClr val="FF66FF"/>
                </a:solidFill>
              </a:rPr>
              <a:t>Le délai de grâce </a:t>
            </a:r>
            <a:endParaRPr lang="fr-FR" dirty="0">
              <a:solidFill>
                <a:srgbClr val="FF66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r>
              <a:rPr lang="fr-FR" dirty="0" smtClean="0">
                <a:solidFill>
                  <a:srgbClr val="002060"/>
                </a:solidFill>
              </a:rPr>
              <a:t>En matière commercial: </a:t>
            </a:r>
          </a:p>
          <a:p>
            <a:r>
              <a:rPr lang="fr-FR" dirty="0" smtClean="0"/>
              <a:t>Il est de </a:t>
            </a:r>
            <a:r>
              <a:rPr lang="fr-FR" dirty="0" smtClean="0">
                <a:solidFill>
                  <a:srgbClr val="00B0F0"/>
                </a:solidFill>
              </a:rPr>
              <a:t>5 ans ( art 5 du C.com)</a:t>
            </a:r>
          </a:p>
          <a:p>
            <a:r>
              <a:rPr lang="fr-FR" dirty="0" smtClean="0"/>
              <a:t>Les obligations nées entre commerçants, ou entre commerçants et non commerçants, se prescrivent par 5 ans, sauf si des dispositions spéciales ont prévu un autre délai.</a:t>
            </a:r>
          </a:p>
          <a:p>
            <a:r>
              <a:rPr lang="fr-FR" dirty="0" smtClean="0">
                <a:solidFill>
                  <a:srgbClr val="FFFF00"/>
                </a:solidFill>
              </a:rPr>
              <a:t>Objectif:  besoin de rapidité des relations commerciale.</a:t>
            </a:r>
          </a:p>
          <a:p>
            <a:r>
              <a:rPr lang="fr-FR" dirty="0" smtClean="0"/>
              <a:t> </a:t>
            </a:r>
            <a:r>
              <a:rPr lang="fr-FR" dirty="0" smtClean="0">
                <a:solidFill>
                  <a:srgbClr val="002060"/>
                </a:solidFill>
              </a:rPr>
              <a:t>En matière civile: </a:t>
            </a:r>
          </a:p>
          <a:p>
            <a:r>
              <a:rPr lang="fr-FR" dirty="0" smtClean="0"/>
              <a:t>La prescription extinctive est de 15 ans</a:t>
            </a:r>
          </a:p>
          <a:p>
            <a:pPr>
              <a:buNone/>
            </a:pPr>
            <a:r>
              <a:rPr lang="fr-FR" dirty="0" smtClean="0"/>
              <a:t>  </a:t>
            </a:r>
          </a:p>
          <a:p>
            <a:endParaRPr lang="fr-FR" dirty="0" smtClean="0"/>
          </a:p>
          <a:p>
            <a:pPr>
              <a:buNone/>
            </a:pPr>
            <a:endParaRPr lang="fr-FR" dirty="0"/>
          </a:p>
        </p:txBody>
      </p:sp>
      <p:sp>
        <p:nvSpPr>
          <p:cNvPr id="2" name="Titre 1"/>
          <p:cNvSpPr>
            <a:spLocks noGrp="1"/>
          </p:cNvSpPr>
          <p:nvPr>
            <p:ph type="title"/>
          </p:nvPr>
        </p:nvSpPr>
        <p:spPr/>
        <p:txBody>
          <a:bodyPr>
            <a:normAutofit/>
          </a:bodyPr>
          <a:lstStyle/>
          <a:p>
            <a:pPr algn="l"/>
            <a:r>
              <a:rPr lang="fr-FR" sz="3600" dirty="0" smtClean="0">
                <a:solidFill>
                  <a:srgbClr val="FF66FF"/>
                </a:solidFill>
              </a:rPr>
              <a:t>La prescription  extinctive</a:t>
            </a:r>
            <a:endParaRPr lang="fr-FR" sz="3600" dirty="0">
              <a:solidFill>
                <a:srgbClr val="FF66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solidFill>
                  <a:srgbClr val="FFC000"/>
                </a:solidFill>
              </a:rPr>
              <a:t>Définition:</a:t>
            </a:r>
          </a:p>
          <a:p>
            <a:r>
              <a:rPr lang="fr-FR" dirty="0" smtClean="0"/>
              <a:t>« Stipulation en vertu de laquelle les parties conviennent de recourir à l’arbitrage »</a:t>
            </a:r>
          </a:p>
          <a:p>
            <a:r>
              <a:rPr lang="fr-FR" dirty="0" smtClean="0">
                <a:solidFill>
                  <a:srgbClr val="002060"/>
                </a:solidFill>
              </a:rPr>
              <a:t>Clause inséré </a:t>
            </a:r>
            <a:r>
              <a:rPr lang="fr-FR" dirty="0" smtClean="0"/>
              <a:t>dans un contrat civil ou commercial</a:t>
            </a:r>
          </a:p>
          <a:p>
            <a:r>
              <a:rPr lang="fr-FR" dirty="0" smtClean="0">
                <a:solidFill>
                  <a:srgbClr val="002060"/>
                </a:solidFill>
              </a:rPr>
              <a:t>Exception en matière commercial:  </a:t>
            </a:r>
          </a:p>
          <a:p>
            <a:r>
              <a:rPr lang="fr-FR" dirty="0" smtClean="0"/>
              <a:t>les parties peuvent désigner à l’avance les arbitres chargés à trancher le litige </a:t>
            </a:r>
          </a:p>
          <a:p>
            <a:r>
              <a:rPr lang="fr-FR" dirty="0" smtClean="0">
                <a:solidFill>
                  <a:srgbClr val="002060"/>
                </a:solidFill>
              </a:rPr>
              <a:t>En matière civile:  </a:t>
            </a:r>
            <a:r>
              <a:rPr lang="fr-FR" dirty="0" smtClean="0"/>
              <a:t>les arbitres ne sont pas désignés à l’avance </a:t>
            </a:r>
          </a:p>
          <a:p>
            <a:endParaRPr lang="fr-FR" dirty="0"/>
          </a:p>
        </p:txBody>
      </p:sp>
      <p:sp>
        <p:nvSpPr>
          <p:cNvPr id="2" name="Titre 1"/>
          <p:cNvSpPr>
            <a:spLocks noGrp="1"/>
          </p:cNvSpPr>
          <p:nvPr>
            <p:ph type="title"/>
          </p:nvPr>
        </p:nvSpPr>
        <p:spPr/>
        <p:txBody>
          <a:bodyPr/>
          <a:lstStyle/>
          <a:p>
            <a:pPr algn="l"/>
            <a:r>
              <a:rPr lang="fr-FR" dirty="0" smtClean="0">
                <a:solidFill>
                  <a:srgbClr val="FF66FF"/>
                </a:solidFill>
              </a:rPr>
              <a:t>Clause compromissoire </a:t>
            </a:r>
            <a:endParaRPr lang="fr-FR" dirty="0">
              <a:solidFill>
                <a:srgbClr val="FF66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r>
              <a:rPr lang="fr-FR" dirty="0" smtClean="0">
                <a:solidFill>
                  <a:srgbClr val="FFC000"/>
                </a:solidFill>
              </a:rPr>
              <a:t>Origine de l’application des actes mixtes: </a:t>
            </a:r>
            <a:r>
              <a:rPr lang="fr-FR" dirty="0" smtClean="0"/>
              <a:t>La doctrine et la jurisprudence</a:t>
            </a:r>
          </a:p>
          <a:p>
            <a:pPr algn="just"/>
            <a:r>
              <a:rPr lang="fr-FR" dirty="0" smtClean="0">
                <a:solidFill>
                  <a:srgbClr val="00B0F0"/>
                </a:solidFill>
              </a:rPr>
              <a:t>Principe dualiste: </a:t>
            </a:r>
          </a:p>
          <a:p>
            <a:pPr algn="just"/>
            <a:r>
              <a:rPr lang="fr-FR" dirty="0" smtClean="0"/>
              <a:t>application des règles du droit commercial aux commerçants</a:t>
            </a:r>
          </a:p>
          <a:p>
            <a:pPr algn="just"/>
            <a:r>
              <a:rPr lang="fr-FR" dirty="0" smtClean="0"/>
              <a:t>Règles du droit civil pour les non commerçants.</a:t>
            </a:r>
          </a:p>
          <a:p>
            <a:pPr algn="just"/>
            <a:r>
              <a:rPr lang="fr-FR" dirty="0" smtClean="0">
                <a:solidFill>
                  <a:srgbClr val="FFFF00"/>
                </a:solidFill>
              </a:rPr>
              <a:t>Difficulté de morcellement:</a:t>
            </a:r>
          </a:p>
          <a:p>
            <a:pPr algn="just"/>
            <a:r>
              <a:rPr lang="fr-FR" dirty="0" smtClean="0">
                <a:solidFill>
                  <a:srgbClr val="00B0F0"/>
                </a:solidFill>
              </a:rPr>
              <a:t>Solution unitaire </a:t>
            </a:r>
          </a:p>
          <a:p>
            <a:pPr algn="just"/>
            <a:endParaRPr lang="fr-FR" dirty="0" smtClean="0"/>
          </a:p>
          <a:p>
            <a:pPr algn="just"/>
            <a:endParaRPr lang="fr-FR" dirty="0" smtClean="0"/>
          </a:p>
          <a:p>
            <a:pPr algn="just"/>
            <a:endParaRPr lang="fr-FR" dirty="0"/>
          </a:p>
        </p:txBody>
      </p:sp>
      <p:sp>
        <p:nvSpPr>
          <p:cNvPr id="2" name="Titre 1"/>
          <p:cNvSpPr>
            <a:spLocks noGrp="1"/>
          </p:cNvSpPr>
          <p:nvPr>
            <p:ph type="title"/>
          </p:nvPr>
        </p:nvSpPr>
        <p:spPr/>
        <p:txBody>
          <a:bodyPr>
            <a:normAutofit/>
          </a:bodyPr>
          <a:lstStyle/>
          <a:p>
            <a:pPr algn="l"/>
            <a:r>
              <a:rPr lang="fr-FR" sz="2800" dirty="0" smtClean="0">
                <a:solidFill>
                  <a:srgbClr val="FF0000"/>
                </a:solidFill>
              </a:rPr>
              <a:t>2: régime composite  des actes mixtes</a:t>
            </a:r>
            <a:endParaRPr lang="fr-FR" sz="2800"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algn="just">
              <a:buNone/>
            </a:pPr>
            <a:r>
              <a:rPr lang="fr-FR" dirty="0" smtClean="0"/>
              <a:t>Deux éléments: la preuve et la compétence </a:t>
            </a:r>
          </a:p>
          <a:p>
            <a:r>
              <a:rPr lang="fr-FR" dirty="0" smtClean="0">
                <a:solidFill>
                  <a:srgbClr val="FF66FF"/>
                </a:solidFill>
              </a:rPr>
              <a:t>1-la compétence: </a:t>
            </a:r>
          </a:p>
          <a:p>
            <a:r>
              <a:rPr lang="fr-FR" dirty="0" smtClean="0">
                <a:solidFill>
                  <a:srgbClr val="92D050"/>
                </a:solidFill>
              </a:rPr>
              <a:t>Le non commerçant</a:t>
            </a:r>
            <a:r>
              <a:rPr lang="fr-FR" dirty="0" smtClean="0"/>
              <a:t>: libre choix pour citer le commerçant </a:t>
            </a:r>
          </a:p>
          <a:p>
            <a:r>
              <a:rPr lang="fr-FR" dirty="0" smtClean="0">
                <a:solidFill>
                  <a:srgbClr val="92D050"/>
                </a:solidFill>
              </a:rPr>
              <a:t>Le commerçant: </a:t>
            </a:r>
            <a:r>
              <a:rPr lang="fr-FR" dirty="0" smtClean="0"/>
              <a:t>obligation de citer le non commerçant devant le </a:t>
            </a:r>
            <a:r>
              <a:rPr lang="fr-FR" dirty="0" err="1" smtClean="0"/>
              <a:t>T.civil</a:t>
            </a:r>
            <a:r>
              <a:rPr lang="fr-FR" dirty="0" smtClean="0"/>
              <a:t> .</a:t>
            </a:r>
          </a:p>
          <a:p>
            <a:r>
              <a:rPr lang="fr-FR" dirty="0" smtClean="0">
                <a:solidFill>
                  <a:srgbClr val="FF66FF"/>
                </a:solidFill>
              </a:rPr>
              <a:t>2- la preuve:</a:t>
            </a:r>
          </a:p>
          <a:p>
            <a:r>
              <a:rPr lang="fr-FR" dirty="0" smtClean="0"/>
              <a:t>Non commerçant liberté de preuve( usage de tous les modes de preuve du droit commercial </a:t>
            </a:r>
          </a:p>
          <a:p>
            <a:r>
              <a:rPr lang="fr-FR" dirty="0" smtClean="0"/>
              <a:t>Le commerçant: obligation du respect de </a:t>
            </a:r>
            <a:r>
              <a:rPr lang="fr-FR" dirty="0" smtClean="0">
                <a:solidFill>
                  <a:srgbClr val="FF0000"/>
                </a:solidFill>
              </a:rPr>
              <a:t>l’art 433 DOC </a:t>
            </a:r>
            <a:r>
              <a:rPr lang="fr-FR" dirty="0" smtClean="0"/>
              <a:t>( exigence de l’écrit au-delà </a:t>
            </a:r>
            <a:r>
              <a:rPr lang="fr-FR" dirty="0" smtClean="0">
                <a:solidFill>
                  <a:srgbClr val="FFFF00"/>
                </a:solidFill>
              </a:rPr>
              <a:t>de 250 </a:t>
            </a:r>
            <a:r>
              <a:rPr lang="fr-FR" dirty="0" err="1" smtClean="0">
                <a:solidFill>
                  <a:srgbClr val="FFFF00"/>
                </a:solidFill>
              </a:rPr>
              <a:t>dh</a:t>
            </a:r>
            <a:endParaRPr lang="fr-FR" dirty="0" smtClean="0">
              <a:solidFill>
                <a:srgbClr val="FFFF00"/>
              </a:solidFill>
            </a:endParaRPr>
          </a:p>
          <a:p>
            <a:endParaRPr lang="fr-FR" dirty="0" smtClean="0"/>
          </a:p>
          <a:p>
            <a:endParaRPr lang="fr-FR" dirty="0" smtClean="0"/>
          </a:p>
          <a:p>
            <a:endParaRPr lang="fr-FR" dirty="0" smtClean="0"/>
          </a:p>
          <a:p>
            <a:endParaRPr lang="fr-FR" dirty="0">
              <a:solidFill>
                <a:srgbClr val="FF66FF"/>
              </a:solidFill>
            </a:endParaRPr>
          </a:p>
        </p:txBody>
      </p:sp>
      <p:sp>
        <p:nvSpPr>
          <p:cNvPr id="2" name="Titre 1"/>
          <p:cNvSpPr>
            <a:spLocks noGrp="1"/>
          </p:cNvSpPr>
          <p:nvPr>
            <p:ph type="title"/>
          </p:nvPr>
        </p:nvSpPr>
        <p:spPr/>
        <p:txBody>
          <a:bodyPr/>
          <a:lstStyle/>
          <a:p>
            <a:pPr algn="l"/>
            <a:r>
              <a:rPr lang="fr-FR" dirty="0" smtClean="0">
                <a:solidFill>
                  <a:srgbClr val="00B0F0"/>
                </a:solidFill>
              </a:rPr>
              <a:t>Solutions dualiste </a:t>
            </a:r>
            <a:endParaRPr lang="fr-FR" dirty="0">
              <a:solidFill>
                <a:srgbClr val="00B0F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Deux éléments:</a:t>
            </a:r>
          </a:p>
          <a:p>
            <a:pPr>
              <a:buNone/>
            </a:pPr>
            <a:r>
              <a:rPr lang="fr-FR" dirty="0" smtClean="0">
                <a:solidFill>
                  <a:srgbClr val="FFC000"/>
                </a:solidFill>
              </a:rPr>
              <a:t>Clause compromissoire  et la prescription</a:t>
            </a:r>
          </a:p>
          <a:p>
            <a:pPr>
              <a:buNone/>
            </a:pPr>
            <a:r>
              <a:rPr lang="fr-FR" dirty="0" smtClean="0">
                <a:solidFill>
                  <a:srgbClr val="FF66FF"/>
                </a:solidFill>
              </a:rPr>
              <a:t>1- Clause compromissoire: </a:t>
            </a:r>
            <a:r>
              <a:rPr lang="fr-FR" dirty="0" smtClean="0"/>
              <a:t>pas de validité dans les contrats mixtes</a:t>
            </a:r>
          </a:p>
          <a:p>
            <a:pPr>
              <a:buNone/>
            </a:pPr>
            <a:r>
              <a:rPr lang="fr-FR" dirty="0" smtClean="0">
                <a:solidFill>
                  <a:srgbClr val="FF66FF"/>
                </a:solidFill>
              </a:rPr>
              <a:t>Nullité possible par: </a:t>
            </a:r>
          </a:p>
          <a:p>
            <a:pPr>
              <a:buNone/>
            </a:pPr>
            <a:r>
              <a:rPr lang="fr-FR" dirty="0" smtClean="0"/>
              <a:t>commerçant et non commerçant </a:t>
            </a:r>
          </a:p>
          <a:p>
            <a:pPr>
              <a:buNone/>
            </a:pPr>
            <a:r>
              <a:rPr lang="fr-FR" dirty="0" smtClean="0">
                <a:solidFill>
                  <a:srgbClr val="FF66FF"/>
                </a:solidFill>
              </a:rPr>
              <a:t>2-La prescription quinquennale: </a:t>
            </a:r>
            <a:r>
              <a:rPr lang="fr-FR" dirty="0" smtClean="0"/>
              <a:t>applicable pour commerçants et non commerçants (actes mixtes). </a:t>
            </a:r>
          </a:p>
          <a:p>
            <a:pPr>
              <a:buNone/>
            </a:pPr>
            <a:endParaRPr lang="fr-FR" dirty="0" smtClean="0"/>
          </a:p>
          <a:p>
            <a:pPr>
              <a:buNone/>
            </a:pPr>
            <a:endParaRPr lang="fr-FR" dirty="0" smtClean="0"/>
          </a:p>
          <a:p>
            <a:endParaRPr lang="fr-FR" dirty="0"/>
          </a:p>
        </p:txBody>
      </p:sp>
      <p:sp>
        <p:nvSpPr>
          <p:cNvPr id="2" name="Titre 1"/>
          <p:cNvSpPr>
            <a:spLocks noGrp="1"/>
          </p:cNvSpPr>
          <p:nvPr>
            <p:ph type="title"/>
          </p:nvPr>
        </p:nvSpPr>
        <p:spPr/>
        <p:txBody>
          <a:bodyPr/>
          <a:lstStyle/>
          <a:p>
            <a:pPr algn="l"/>
            <a:r>
              <a:rPr lang="fr-FR" dirty="0" smtClean="0">
                <a:solidFill>
                  <a:srgbClr val="00B0F0"/>
                </a:solidFill>
              </a:rPr>
              <a:t>Solution unitaire</a:t>
            </a:r>
            <a:endParaRPr lang="fr-FR" dirty="0">
              <a:solidFill>
                <a:srgbClr val="00B0F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solidFill>
                  <a:srgbClr val="FF0000"/>
                </a:solidFill>
                <a:latin typeface="Times New Roman" pitchFamily="18" charset="0"/>
                <a:cs typeface="Times New Roman" pitchFamily="18" charset="0"/>
              </a:rPr>
              <a:t>Le principe: </a:t>
            </a:r>
            <a:r>
              <a:rPr lang="fr-FR" dirty="0" smtClean="0">
                <a:latin typeface="Times New Roman" pitchFamily="18" charset="0"/>
                <a:cs typeface="Times New Roman" pitchFamily="18" charset="0"/>
              </a:rPr>
              <a:t>la liberté du commerce et de l’industrie (liberté constitutionnelle, liberté d’entreprise)</a:t>
            </a:r>
          </a:p>
          <a:p>
            <a:pPr algn="just"/>
            <a:r>
              <a:rPr lang="fr-FR" dirty="0" smtClean="0">
                <a:solidFill>
                  <a:srgbClr val="FFFF00"/>
                </a:solidFill>
                <a:latin typeface="Times New Roman" pitchFamily="18" charset="0"/>
                <a:cs typeface="Times New Roman" pitchFamily="18" charset="0"/>
              </a:rPr>
              <a:t>Restriction par la loi : </a:t>
            </a:r>
          </a:p>
          <a:p>
            <a:pPr algn="just"/>
            <a:r>
              <a:rPr lang="fr-FR" dirty="0" smtClean="0">
                <a:solidFill>
                  <a:srgbClr val="C00000"/>
                </a:solidFill>
                <a:latin typeface="Times New Roman" pitchFamily="18" charset="0"/>
                <a:cs typeface="Times New Roman" pitchFamily="18" charset="0"/>
              </a:rPr>
              <a:t>Objectif: </a:t>
            </a:r>
            <a:r>
              <a:rPr lang="fr-FR" b="1" dirty="0" smtClean="0">
                <a:solidFill>
                  <a:srgbClr val="00B0F0"/>
                </a:solidFill>
                <a:latin typeface="Times New Roman" pitchFamily="18" charset="0"/>
                <a:cs typeface="Times New Roman" pitchFamily="18" charset="0"/>
              </a:rPr>
              <a:t>protection des destinataires de la règle de droit (tiers, les professionnels, les non commerçants).</a:t>
            </a:r>
          </a:p>
          <a:p>
            <a:pPr algn="just"/>
            <a:endParaRPr lang="fr-FR" dirty="0" smtClean="0">
              <a:solidFill>
                <a:srgbClr val="00B0F0"/>
              </a:solidFill>
              <a:latin typeface="Times New Roman" pitchFamily="18" charset="0"/>
              <a:cs typeface="Times New Roman" pitchFamily="18" charset="0"/>
            </a:endParaRPr>
          </a:p>
          <a:p>
            <a:pPr>
              <a:buFont typeface="Wingdings" pitchFamily="2" charset="2"/>
              <a:buChar char="Ø"/>
            </a:pPr>
            <a:endParaRPr lang="fr-FR" dirty="0" smtClean="0">
              <a:solidFill>
                <a:srgbClr val="00B0F0"/>
              </a:solidFill>
            </a:endParaRPr>
          </a:p>
          <a:p>
            <a:endParaRPr lang="fr-FR" dirty="0" smtClean="0">
              <a:solidFill>
                <a:srgbClr val="FFFF00"/>
              </a:solidFill>
            </a:endParaRPr>
          </a:p>
          <a:p>
            <a:pPr algn="just"/>
            <a:endParaRPr lang="fr-FR" dirty="0"/>
          </a:p>
        </p:txBody>
      </p:sp>
      <p:sp>
        <p:nvSpPr>
          <p:cNvPr id="2" name="Titre 1"/>
          <p:cNvSpPr>
            <a:spLocks noGrp="1"/>
          </p:cNvSpPr>
          <p:nvPr>
            <p:ph type="title"/>
          </p:nvPr>
        </p:nvSpPr>
        <p:spPr/>
        <p:txBody>
          <a:bodyPr>
            <a:noAutofit/>
          </a:bodyPr>
          <a:lstStyle/>
          <a:p>
            <a:pPr algn="l"/>
            <a:r>
              <a:rPr lang="fr-FR" sz="3600" b="1" dirty="0" smtClean="0">
                <a:solidFill>
                  <a:srgbClr val="00B050"/>
                </a:solidFill>
              </a:rPr>
              <a:t>Chapitre IV: limitations  à l’exercice  d’une activité commerciale </a:t>
            </a:r>
            <a:endParaRPr lang="fr-FR" sz="3600" b="1" dirty="0">
              <a:solidFill>
                <a:srgbClr val="00B05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25000" lnSpcReduction="20000"/>
          </a:bodyPr>
          <a:lstStyle/>
          <a:p>
            <a:r>
              <a:rPr lang="fr-FR" sz="11200" dirty="0" smtClean="0">
                <a:solidFill>
                  <a:srgbClr val="FF66FF"/>
                </a:solidFill>
                <a:latin typeface="Times New Roman" pitchFamily="18" charset="0"/>
                <a:cs typeface="Times New Roman" pitchFamily="18" charset="0"/>
              </a:rPr>
              <a:t>1- Questions relatives à la capacité:</a:t>
            </a:r>
          </a:p>
          <a:p>
            <a:r>
              <a:rPr lang="fr-FR" sz="11200" dirty="0" smtClean="0">
                <a:solidFill>
                  <a:srgbClr val="002060"/>
                </a:solidFill>
                <a:latin typeface="Times New Roman" pitchFamily="18" charset="0"/>
                <a:cs typeface="Times New Roman" pitchFamily="18" charset="0"/>
              </a:rPr>
              <a:t>a-Age de la majorité commerciale ( capacité commerciale)</a:t>
            </a:r>
          </a:p>
          <a:p>
            <a:r>
              <a:rPr lang="fr-FR" sz="11200" dirty="0" smtClean="0">
                <a:latin typeface="Times New Roman" pitchFamily="18" charset="0"/>
                <a:cs typeface="Times New Roman" pitchFamily="18" charset="0"/>
              </a:rPr>
              <a:t>Art 12 du C.com: renvoi à l’art 137 du CSP</a:t>
            </a:r>
          </a:p>
          <a:p>
            <a:pPr>
              <a:buNone/>
            </a:pPr>
            <a:r>
              <a:rPr lang="fr-FR" sz="11200" dirty="0" smtClean="0">
                <a:latin typeface="Times New Roman" pitchFamily="18" charset="0"/>
                <a:cs typeface="Times New Roman" pitchFamily="18" charset="0"/>
              </a:rPr>
              <a:t>( fixation de l’</a:t>
            </a:r>
            <a:r>
              <a:rPr lang="fr-FR" sz="11200" dirty="0" err="1" smtClean="0">
                <a:latin typeface="Times New Roman" pitchFamily="18" charset="0"/>
                <a:cs typeface="Times New Roman" pitchFamily="18" charset="0"/>
              </a:rPr>
              <a:t>age</a:t>
            </a:r>
            <a:r>
              <a:rPr lang="fr-FR" sz="11200" dirty="0" smtClean="0">
                <a:latin typeface="Times New Roman" pitchFamily="18" charset="0"/>
                <a:cs typeface="Times New Roman" pitchFamily="18" charset="0"/>
              </a:rPr>
              <a:t> de la majorité légale à dix huit ans ).</a:t>
            </a:r>
          </a:p>
          <a:p>
            <a:pPr>
              <a:buNone/>
            </a:pPr>
            <a:r>
              <a:rPr lang="fr-FR" sz="11200" dirty="0" smtClean="0">
                <a:solidFill>
                  <a:srgbClr val="FFC000"/>
                </a:solidFill>
                <a:latin typeface="Times New Roman" pitchFamily="18" charset="0"/>
                <a:cs typeface="Times New Roman" pitchFamily="18" charset="0"/>
              </a:rPr>
              <a:t>Exception pour un étranger: </a:t>
            </a:r>
          </a:p>
          <a:p>
            <a:pPr>
              <a:buNone/>
            </a:pPr>
            <a:r>
              <a:rPr lang="fr-FR" sz="11200" dirty="0" smtClean="0">
                <a:solidFill>
                  <a:srgbClr val="002060"/>
                </a:solidFill>
                <a:latin typeface="Times New Roman" pitchFamily="18" charset="0"/>
                <a:cs typeface="Times New Roman" pitchFamily="18" charset="0"/>
              </a:rPr>
              <a:t>Code de 1913( art 3): </a:t>
            </a:r>
            <a:r>
              <a:rPr lang="fr-FR" sz="11200" dirty="0" smtClean="0">
                <a:latin typeface="Times New Roman" pitchFamily="18" charset="0"/>
                <a:cs typeface="Times New Roman" pitchFamily="18" charset="0"/>
              </a:rPr>
              <a:t>capacité déterminée par la loi national de l’étranger.</a:t>
            </a:r>
          </a:p>
          <a:p>
            <a:pPr>
              <a:buNone/>
            </a:pPr>
            <a:r>
              <a:rPr lang="fr-FR" sz="11200" dirty="0" smtClean="0">
                <a:solidFill>
                  <a:srgbClr val="FFFF00"/>
                </a:solidFill>
                <a:latin typeface="Times New Roman" pitchFamily="18" charset="0"/>
                <a:cs typeface="Times New Roman" pitchFamily="18" charset="0"/>
              </a:rPr>
              <a:t>Depuis 1996:  </a:t>
            </a:r>
            <a:r>
              <a:rPr lang="fr-FR" sz="11200" b="1" dirty="0" smtClean="0">
                <a:solidFill>
                  <a:srgbClr val="FFFF00"/>
                </a:solidFill>
                <a:latin typeface="Times New Roman" pitchFamily="18" charset="0"/>
                <a:cs typeface="Times New Roman" pitchFamily="18" charset="0"/>
              </a:rPr>
              <a:t>art 15 «  majorité à 20 ans au</a:t>
            </a:r>
          </a:p>
          <a:p>
            <a:pPr>
              <a:buNone/>
            </a:pPr>
            <a:r>
              <a:rPr lang="fr-FR" sz="11200" b="1" dirty="0" smtClean="0">
                <a:solidFill>
                  <a:srgbClr val="FFFF00"/>
                </a:solidFill>
                <a:latin typeface="Times New Roman" pitchFamily="18" charset="0"/>
                <a:cs typeface="Times New Roman" pitchFamily="18" charset="0"/>
              </a:rPr>
              <a:t>détriment de sa loi national.</a:t>
            </a:r>
            <a:endParaRPr lang="fr-FR" sz="11200" dirty="0" smtClean="0">
              <a:solidFill>
                <a:srgbClr val="FFFF00"/>
              </a:solidFill>
              <a:latin typeface="Times New Roman" pitchFamily="18" charset="0"/>
              <a:cs typeface="Times New Roman" pitchFamily="18" charset="0"/>
            </a:endParaRPr>
          </a:p>
          <a:p>
            <a:pPr>
              <a:buNone/>
            </a:pPr>
            <a:r>
              <a:rPr lang="fr-FR" sz="11200" b="1" dirty="0" smtClean="0">
                <a:solidFill>
                  <a:srgbClr val="C00000"/>
                </a:solidFill>
                <a:latin typeface="Times New Roman" pitchFamily="18" charset="0"/>
                <a:cs typeface="Times New Roman" pitchFamily="18" charset="0"/>
              </a:rPr>
              <a:t>OBJECTIF: </a:t>
            </a:r>
            <a:r>
              <a:rPr lang="fr-FR" sz="11200" dirty="0" smtClean="0">
                <a:latin typeface="Times New Roman" pitchFamily="18" charset="0"/>
                <a:cs typeface="Times New Roman" pitchFamily="18" charset="0"/>
              </a:rPr>
              <a:t>éviter que l’étranger invoque sa loi national pour échapper et soustraire à ses obligations.</a:t>
            </a:r>
          </a:p>
          <a:p>
            <a:pPr>
              <a:buNone/>
            </a:pPr>
            <a:endParaRPr lang="fr-FR" sz="11200" dirty="0" smtClean="0">
              <a:latin typeface="Times New Roman" pitchFamily="18" charset="0"/>
              <a:cs typeface="Times New Roman" pitchFamily="18" charset="0"/>
            </a:endParaRPr>
          </a:p>
          <a:p>
            <a:pPr>
              <a:buNone/>
            </a:pPr>
            <a:r>
              <a:rPr lang="fr-FR" sz="11200" dirty="0" smtClean="0">
                <a:latin typeface="Times New Roman" pitchFamily="18" charset="0"/>
                <a:cs typeface="Times New Roman" pitchFamily="18" charset="0"/>
              </a:rPr>
              <a:t> </a:t>
            </a:r>
          </a:p>
          <a:p>
            <a:pPr>
              <a:buNone/>
            </a:pPr>
            <a:endParaRPr lang="fr-FR" sz="11200" dirty="0" smtClean="0">
              <a:latin typeface="Times New Roman" pitchFamily="18" charset="0"/>
              <a:cs typeface="Times New Roman" pitchFamily="18" charset="0"/>
            </a:endParaRPr>
          </a:p>
          <a:p>
            <a:pPr>
              <a:buNone/>
            </a:pPr>
            <a:endParaRPr lang="fr-FR" sz="11200" dirty="0" smtClean="0">
              <a:latin typeface="Times New Roman" pitchFamily="18" charset="0"/>
              <a:cs typeface="Times New Roman" pitchFamily="18" charset="0"/>
            </a:endParaRPr>
          </a:p>
          <a:p>
            <a:pPr>
              <a:buNone/>
            </a:pPr>
            <a:endParaRPr lang="fr-FR" dirty="0" smtClean="0">
              <a:solidFill>
                <a:srgbClr val="FF66FF"/>
              </a:solidFill>
            </a:endParaRPr>
          </a:p>
          <a:p>
            <a:endParaRPr lang="fr-FR" dirty="0"/>
          </a:p>
        </p:txBody>
      </p:sp>
      <p:sp>
        <p:nvSpPr>
          <p:cNvPr id="2" name="Titre 1"/>
          <p:cNvSpPr>
            <a:spLocks noGrp="1"/>
          </p:cNvSpPr>
          <p:nvPr>
            <p:ph type="title"/>
          </p:nvPr>
        </p:nvSpPr>
        <p:spPr>
          <a:xfrm>
            <a:off x="457200" y="152400"/>
            <a:ext cx="8229600" cy="990584"/>
          </a:xfrm>
        </p:spPr>
        <p:txBody>
          <a:bodyPr>
            <a:normAutofit/>
          </a:bodyPr>
          <a:lstStyle/>
          <a:p>
            <a:pPr algn="l"/>
            <a:r>
              <a:rPr lang="fr-FR" sz="3600" dirty="0" smtClean="0">
                <a:solidFill>
                  <a:srgbClr val="FF0000"/>
                </a:solidFill>
              </a:rPr>
              <a:t>A: Restrictions légales</a:t>
            </a:r>
            <a:endParaRPr lang="fr-FR" sz="3600"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dirty="0" smtClean="0"/>
              <a:t>suppression de </a:t>
            </a:r>
            <a:r>
              <a:rPr lang="fr-FR" dirty="0" smtClean="0">
                <a:solidFill>
                  <a:srgbClr val="002060"/>
                </a:solidFill>
              </a:rPr>
              <a:t>l’art 6 du code de 1913</a:t>
            </a:r>
          </a:p>
          <a:p>
            <a:pPr>
              <a:buNone/>
            </a:pPr>
            <a:r>
              <a:rPr lang="fr-FR" dirty="0" smtClean="0">
                <a:solidFill>
                  <a:srgbClr val="FFC000"/>
                </a:solidFill>
              </a:rPr>
              <a:t>Art 17 du C.com de 1996: </a:t>
            </a:r>
          </a:p>
          <a:p>
            <a:pPr>
              <a:buNone/>
            </a:pPr>
            <a:r>
              <a:rPr lang="fr-FR" dirty="0" smtClean="0"/>
              <a:t>«  la femme mariée peut exercer le commerce sans autorisation de son mari. Toute convention contraire est réputée nulle ».</a:t>
            </a:r>
          </a:p>
          <a:p>
            <a:pPr>
              <a:buNone/>
            </a:pPr>
            <a:endParaRPr lang="fr-FR" dirty="0" smtClean="0"/>
          </a:p>
          <a:p>
            <a:pPr>
              <a:buNone/>
            </a:pPr>
            <a:endParaRPr lang="fr-FR" dirty="0" smtClean="0"/>
          </a:p>
          <a:p>
            <a:endParaRPr lang="fr-FR" dirty="0"/>
          </a:p>
        </p:txBody>
      </p:sp>
      <p:sp>
        <p:nvSpPr>
          <p:cNvPr id="2" name="Titre 1"/>
          <p:cNvSpPr>
            <a:spLocks noGrp="1"/>
          </p:cNvSpPr>
          <p:nvPr>
            <p:ph type="title"/>
          </p:nvPr>
        </p:nvSpPr>
        <p:spPr/>
        <p:txBody>
          <a:bodyPr>
            <a:normAutofit fontScale="90000"/>
          </a:bodyPr>
          <a:lstStyle/>
          <a:p>
            <a:pPr>
              <a:buFont typeface="Wingdings" pitchFamily="2" charset="2"/>
              <a:buChar char="v"/>
            </a:pPr>
            <a:r>
              <a:rPr lang="fr-FR" dirty="0" smtClean="0">
                <a:solidFill>
                  <a:srgbClr val="92D050"/>
                </a:solidFill>
              </a:rPr>
              <a:t>Innovation du code de 1996</a:t>
            </a:r>
            <a:r>
              <a:rPr lang="fr-FR" dirty="0" smtClean="0"/>
              <a:t>: </a:t>
            </a:r>
            <a:br>
              <a:rPr lang="fr-FR" dirty="0" smtClean="0"/>
            </a:br>
            <a:endParaRPr lang="fr-F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L’activité a été prévue par </a:t>
            </a:r>
            <a:r>
              <a:rPr lang="fr-FR" dirty="0" smtClean="0">
                <a:solidFill>
                  <a:srgbClr val="FF0000"/>
                </a:solidFill>
              </a:rPr>
              <a:t>l’article 2 du code de 1913 </a:t>
            </a:r>
            <a:r>
              <a:rPr lang="fr-FR" dirty="0" smtClean="0"/>
              <a:t>. Il s’agit de toutes ventes ouvertes au public ou à une catégorie de personnes. L’objectif du législateur est de protéger les personnes qui font des affaires avec les organisateurs de ce genre d’activité. Ce sont en général des entreprises qui exploitent des salles de vente.</a:t>
            </a:r>
            <a:endParaRPr lang="fr-FR" dirty="0"/>
          </a:p>
        </p:txBody>
      </p:sp>
      <p:sp>
        <p:nvSpPr>
          <p:cNvPr id="2" name="Titre 1"/>
          <p:cNvSpPr>
            <a:spLocks noGrp="1"/>
          </p:cNvSpPr>
          <p:nvPr>
            <p:ph type="title"/>
          </p:nvPr>
        </p:nvSpPr>
        <p:spPr/>
        <p:txBody>
          <a:bodyPr>
            <a:normAutofit/>
          </a:bodyPr>
          <a:lstStyle/>
          <a:p>
            <a:r>
              <a:rPr lang="fr-FR" sz="2800" dirty="0" smtClean="0">
                <a:solidFill>
                  <a:srgbClr val="FFFF00"/>
                </a:solidFill>
              </a:rPr>
              <a:t>f. Vente aux enchères publics ( art. 6, al. 16)</a:t>
            </a:r>
            <a:endParaRPr lang="fr-FR" sz="2800" dirty="0">
              <a:solidFill>
                <a:srgbClr val="FFFF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solidFill>
                  <a:srgbClr val="FF66FF"/>
                </a:solidFill>
              </a:rPr>
              <a:t>4 étapes: </a:t>
            </a:r>
            <a:r>
              <a:rPr lang="fr-FR" dirty="0" smtClean="0"/>
              <a:t>conditions juridiques pour que le mineur peut exercer une activité commercial:</a:t>
            </a:r>
          </a:p>
          <a:p>
            <a:r>
              <a:rPr lang="fr-FR" dirty="0" smtClean="0">
                <a:solidFill>
                  <a:srgbClr val="92D050"/>
                </a:solidFill>
              </a:rPr>
              <a:t>1- </a:t>
            </a:r>
            <a:r>
              <a:rPr lang="fr-FR" dirty="0" smtClean="0">
                <a:solidFill>
                  <a:srgbClr val="FF0000"/>
                </a:solidFill>
              </a:rPr>
              <a:t>avant douze ans: incapacité totale </a:t>
            </a:r>
          </a:p>
          <a:p>
            <a:r>
              <a:rPr lang="fr-FR" dirty="0" smtClean="0">
                <a:solidFill>
                  <a:srgbClr val="FF0000"/>
                </a:solidFill>
              </a:rPr>
              <a:t>2-douze à quinze ans:  </a:t>
            </a:r>
            <a:r>
              <a:rPr lang="fr-FR" dirty="0" smtClean="0"/>
              <a:t>avec l’accord du tuteur, possibilité d’accomplir certains actes onéreux.</a:t>
            </a:r>
          </a:p>
          <a:p>
            <a:r>
              <a:rPr lang="fr-FR" dirty="0" smtClean="0">
                <a:solidFill>
                  <a:srgbClr val="FF0000"/>
                </a:solidFill>
              </a:rPr>
              <a:t>3-quinze à dix-sept ans: </a:t>
            </a:r>
          </a:p>
          <a:p>
            <a:r>
              <a:rPr lang="fr-FR" dirty="0" smtClean="0"/>
              <a:t>Faire profiter le mineur d’une expérience  de majorité( art 140 CSP) «  à titre d’expérience, remettre au mineur une partie de ses bien pour en assurer l’administration.  </a:t>
            </a:r>
            <a:endParaRPr lang="fr-FR" dirty="0"/>
          </a:p>
        </p:txBody>
      </p:sp>
      <p:sp>
        <p:nvSpPr>
          <p:cNvPr id="2" name="Titre 1"/>
          <p:cNvSpPr>
            <a:spLocks noGrp="1"/>
          </p:cNvSpPr>
          <p:nvPr>
            <p:ph type="title"/>
          </p:nvPr>
        </p:nvSpPr>
        <p:spPr/>
        <p:txBody>
          <a:bodyPr/>
          <a:lstStyle/>
          <a:p>
            <a:pPr algn="l"/>
            <a:r>
              <a:rPr lang="fr-FR" dirty="0" smtClean="0">
                <a:solidFill>
                  <a:srgbClr val="FF0000"/>
                </a:solidFill>
              </a:rPr>
              <a:t>Exception au principes</a:t>
            </a:r>
            <a:endParaRPr lang="fr-FR"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solidFill>
                  <a:srgbClr val="92D050"/>
                </a:solidFill>
              </a:rPr>
              <a:t>4- </a:t>
            </a:r>
            <a:r>
              <a:rPr lang="fr-FR" dirty="0" smtClean="0">
                <a:solidFill>
                  <a:srgbClr val="FF0000"/>
                </a:solidFill>
              </a:rPr>
              <a:t>entre dix-sept et dix huit ans</a:t>
            </a:r>
            <a:r>
              <a:rPr lang="fr-FR" dirty="0" smtClean="0">
                <a:solidFill>
                  <a:srgbClr val="92D050"/>
                </a:solidFill>
              </a:rPr>
              <a:t>: </a:t>
            </a:r>
          </a:p>
          <a:p>
            <a:pPr algn="just"/>
            <a:r>
              <a:rPr lang="fr-FR" dirty="0" smtClean="0"/>
              <a:t>Possibilité de déclaration d’une majorité anticipée. Selon </a:t>
            </a:r>
            <a:r>
              <a:rPr lang="fr-FR" dirty="0" smtClean="0">
                <a:solidFill>
                  <a:srgbClr val="002060"/>
                </a:solidFill>
              </a:rPr>
              <a:t>l’art 165 du CSP</a:t>
            </a:r>
            <a:r>
              <a:rPr lang="fr-FR" dirty="0" smtClean="0"/>
              <a:t>: émancipation du mineur si le tuteur constate sa maturité.</a:t>
            </a:r>
          </a:p>
          <a:p>
            <a:pPr algn="just"/>
            <a:r>
              <a:rPr lang="fr-FR" dirty="0" smtClean="0">
                <a:solidFill>
                  <a:srgbClr val="FF0000"/>
                </a:solidFill>
              </a:rPr>
              <a:t>Conséquence:</a:t>
            </a:r>
          </a:p>
          <a:p>
            <a:pPr algn="just">
              <a:buFont typeface="Wingdings" pitchFamily="2" charset="2"/>
              <a:buChar char="v"/>
            </a:pPr>
            <a:r>
              <a:rPr lang="fr-FR" dirty="0" smtClean="0"/>
              <a:t>Passage à la pleine capacité.</a:t>
            </a:r>
          </a:p>
          <a:p>
            <a:pPr algn="just">
              <a:buFont typeface="Wingdings" pitchFamily="2" charset="2"/>
              <a:buChar char="v"/>
            </a:pPr>
            <a:r>
              <a:rPr lang="fr-FR" dirty="0" smtClean="0"/>
              <a:t>Aucune limite à l’exercice des activités commerciales.</a:t>
            </a:r>
          </a:p>
          <a:p>
            <a:pPr algn="just">
              <a:buFont typeface="Wingdings" pitchFamily="2" charset="2"/>
              <a:buChar char="v"/>
            </a:pPr>
            <a:r>
              <a:rPr lang="fr-FR" dirty="0" smtClean="0"/>
              <a:t>Inscription de l’autorisation et de la déclaration de majorité anticipée au RC.</a:t>
            </a:r>
          </a:p>
          <a:p>
            <a:endParaRPr lang="fr-FR" dirty="0"/>
          </a:p>
        </p:txBody>
      </p:sp>
      <p:sp>
        <p:nvSpPr>
          <p:cNvPr id="2" name="Titre 1"/>
          <p:cNvSpPr>
            <a:spLocks noGrp="1"/>
          </p:cNvSpPr>
          <p:nvPr>
            <p:ph type="title"/>
          </p:nvPr>
        </p:nvSpPr>
        <p:spPr/>
        <p:txBody>
          <a:bodyPr/>
          <a:lstStyle/>
          <a:p>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L’</a:t>
            </a:r>
            <a:r>
              <a:rPr lang="fr-FR" dirty="0" err="1" smtClean="0"/>
              <a:t>age</a:t>
            </a:r>
            <a:r>
              <a:rPr lang="fr-FR" dirty="0" smtClean="0"/>
              <a:t> de majorité pour marocain israélite: vingt ans révolus</a:t>
            </a:r>
          </a:p>
          <a:p>
            <a:r>
              <a:rPr lang="fr-FR" dirty="0" smtClean="0"/>
              <a:t>Dés la puberté, le mineur peut obtenir autorisation de son tuteur.</a:t>
            </a:r>
          </a:p>
          <a:p>
            <a:endParaRPr lang="fr-FR" dirty="0"/>
          </a:p>
        </p:txBody>
      </p:sp>
      <p:sp>
        <p:nvSpPr>
          <p:cNvPr id="2" name="Titre 1"/>
          <p:cNvSpPr>
            <a:spLocks noGrp="1"/>
          </p:cNvSpPr>
          <p:nvPr>
            <p:ph type="title"/>
          </p:nvPr>
        </p:nvSpPr>
        <p:spPr/>
        <p:txBody>
          <a:bodyPr>
            <a:normAutofit/>
          </a:bodyPr>
          <a:lstStyle/>
          <a:p>
            <a:pPr algn="just"/>
            <a:r>
              <a:rPr lang="fr-FR" sz="4000" dirty="0" smtClean="0">
                <a:solidFill>
                  <a:srgbClr val="00B0F0"/>
                </a:solidFill>
              </a:rPr>
              <a:t>Exception de régime</a:t>
            </a:r>
            <a:endParaRPr lang="fr-FR" sz="4000" dirty="0">
              <a:solidFill>
                <a:srgbClr val="00B0F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L’objectif: protéger les personnes contre les risques et les dangers d’une activité commerciale. </a:t>
            </a:r>
          </a:p>
          <a:p>
            <a:pPr>
              <a:buNone/>
            </a:pPr>
            <a:r>
              <a:rPr lang="fr-FR" dirty="0" smtClean="0">
                <a:solidFill>
                  <a:srgbClr val="FFFF00"/>
                </a:solidFill>
              </a:rPr>
              <a:t>Restriction en raison de:</a:t>
            </a:r>
          </a:p>
          <a:p>
            <a:pPr>
              <a:buFont typeface="Wingdings" pitchFamily="2" charset="2"/>
              <a:buChar char="Ø"/>
            </a:pPr>
            <a:r>
              <a:rPr lang="fr-FR" dirty="0" smtClean="0"/>
              <a:t>manque du discernement ( raison d’</a:t>
            </a:r>
            <a:r>
              <a:rPr lang="fr-FR" dirty="0" err="1" smtClean="0"/>
              <a:t>age</a:t>
            </a:r>
            <a:r>
              <a:rPr lang="fr-FR" dirty="0" smtClean="0"/>
              <a:t>)</a:t>
            </a:r>
          </a:p>
          <a:p>
            <a:pPr>
              <a:buFont typeface="Wingdings" pitchFamily="2" charset="2"/>
              <a:buChar char="Ø"/>
            </a:pPr>
            <a:r>
              <a:rPr lang="fr-FR" dirty="0" smtClean="0"/>
              <a:t>Altération des facultés mentales.</a:t>
            </a:r>
          </a:p>
          <a:p>
            <a:pPr>
              <a:buNone/>
            </a:pPr>
            <a:r>
              <a:rPr lang="fr-FR" b="1" dirty="0" smtClean="0">
                <a:solidFill>
                  <a:srgbClr val="00B0F0"/>
                </a:solidFill>
              </a:rPr>
              <a:t>Définition du majeur incapable (CSP):</a:t>
            </a:r>
          </a:p>
          <a:p>
            <a:pPr>
              <a:buNone/>
            </a:pPr>
            <a:r>
              <a:rPr lang="fr-FR" dirty="0" smtClean="0"/>
              <a:t>Le prodigue et le dément</a:t>
            </a:r>
          </a:p>
          <a:p>
            <a:pPr>
              <a:buNone/>
            </a:pPr>
            <a:endParaRPr lang="fr-FR" dirty="0" smtClean="0"/>
          </a:p>
          <a:p>
            <a:pPr>
              <a:buNone/>
            </a:pPr>
            <a:endParaRPr lang="fr-FR" dirty="0" smtClean="0"/>
          </a:p>
        </p:txBody>
      </p:sp>
      <p:sp>
        <p:nvSpPr>
          <p:cNvPr id="2" name="Titre 1"/>
          <p:cNvSpPr>
            <a:spLocks noGrp="1"/>
          </p:cNvSpPr>
          <p:nvPr>
            <p:ph type="title"/>
          </p:nvPr>
        </p:nvSpPr>
        <p:spPr/>
        <p:txBody>
          <a:bodyPr/>
          <a:lstStyle/>
          <a:p>
            <a:pPr algn="just"/>
            <a:r>
              <a:rPr lang="fr-FR" dirty="0" smtClean="0">
                <a:solidFill>
                  <a:srgbClr val="FF0000"/>
                </a:solidFill>
              </a:rPr>
              <a:t>b: les incapable majeur:</a:t>
            </a:r>
            <a:endParaRPr lang="fr-FR"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Celui qui a perdu la raison, que sa démence soit continue ou intermittente</a:t>
            </a:r>
          </a:p>
          <a:p>
            <a:pPr>
              <a:buNone/>
            </a:pPr>
            <a:r>
              <a:rPr lang="fr-FR" dirty="0" smtClean="0"/>
              <a:t> (coupée de périodes de lucidité).</a:t>
            </a:r>
            <a:endParaRPr lang="fr-FR" dirty="0" smtClean="0">
              <a:solidFill>
                <a:srgbClr val="92D050"/>
              </a:solidFill>
            </a:endParaRPr>
          </a:p>
          <a:p>
            <a:pPr>
              <a:buNone/>
            </a:pPr>
            <a:r>
              <a:rPr lang="fr-FR" sz="3600" dirty="0" smtClean="0">
                <a:solidFill>
                  <a:srgbClr val="FF0000"/>
                </a:solidFill>
              </a:rPr>
              <a:t>Le prodigue:</a:t>
            </a:r>
          </a:p>
          <a:p>
            <a:pPr>
              <a:buNone/>
            </a:pPr>
            <a:r>
              <a:rPr lang="fr-FR" dirty="0" smtClean="0"/>
              <a:t>Celui qui dilapide son patrimoine par des</a:t>
            </a:r>
          </a:p>
          <a:p>
            <a:pPr>
              <a:buNone/>
            </a:pPr>
            <a:r>
              <a:rPr lang="fr-FR" dirty="0" smtClean="0"/>
              <a:t>dépenses sans utilité  (</a:t>
            </a:r>
            <a:r>
              <a:rPr lang="fr-FR" dirty="0" smtClean="0">
                <a:solidFill>
                  <a:srgbClr val="FFFF00"/>
                </a:solidFill>
              </a:rPr>
              <a:t>art 144 du CSP</a:t>
            </a:r>
            <a:r>
              <a:rPr lang="fr-FR" dirty="0" smtClean="0"/>
              <a:t>)</a:t>
            </a:r>
          </a:p>
          <a:p>
            <a:pPr>
              <a:buNone/>
            </a:pPr>
            <a:endParaRPr lang="fr-FR" dirty="0" smtClean="0"/>
          </a:p>
          <a:p>
            <a:pPr>
              <a:buNone/>
            </a:pPr>
            <a:endParaRPr lang="fr-FR" dirty="0"/>
          </a:p>
        </p:txBody>
      </p:sp>
      <p:sp>
        <p:nvSpPr>
          <p:cNvPr id="2" name="Titre 1"/>
          <p:cNvSpPr>
            <a:spLocks noGrp="1"/>
          </p:cNvSpPr>
          <p:nvPr>
            <p:ph type="title"/>
          </p:nvPr>
        </p:nvSpPr>
        <p:spPr/>
        <p:txBody>
          <a:bodyPr/>
          <a:lstStyle/>
          <a:p>
            <a:pPr algn="l"/>
            <a:r>
              <a:rPr lang="fr-FR" dirty="0" smtClean="0">
                <a:solidFill>
                  <a:srgbClr val="92D050"/>
                </a:solidFill>
              </a:rPr>
              <a:t>Le </a:t>
            </a:r>
            <a:r>
              <a:rPr lang="fr-FR" sz="4000" dirty="0" smtClean="0">
                <a:solidFill>
                  <a:srgbClr val="92D050"/>
                </a:solidFill>
              </a:rPr>
              <a:t>dément</a:t>
            </a:r>
            <a:r>
              <a:rPr lang="fr-FR" dirty="0" smtClean="0">
                <a:solidFill>
                  <a:srgbClr val="92D050"/>
                </a:solidFill>
              </a:rPr>
              <a:t>:</a:t>
            </a:r>
            <a:endParaRPr lang="fr-FR" dirty="0">
              <a:solidFill>
                <a:srgbClr val="92D05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smtClean="0"/>
              <a:t>Le juge prononce l’interdiction à partir du jour de l’établissement d’incapacité</a:t>
            </a:r>
          </a:p>
          <a:p>
            <a:r>
              <a:rPr lang="fr-FR" dirty="0" smtClean="0"/>
              <a:t>Décision fondée sur avis d’experts et moyens de preuve légaux (</a:t>
            </a:r>
            <a:r>
              <a:rPr lang="fr-FR" dirty="0" smtClean="0">
                <a:solidFill>
                  <a:srgbClr val="FFFF00"/>
                </a:solidFill>
              </a:rPr>
              <a:t>art 145 du CSP). </a:t>
            </a:r>
          </a:p>
          <a:p>
            <a:r>
              <a:rPr lang="fr-FR" dirty="0" smtClean="0">
                <a:solidFill>
                  <a:srgbClr val="C00000"/>
                </a:solidFill>
              </a:rPr>
              <a:t>Sanction d’incapacité: </a:t>
            </a:r>
            <a:r>
              <a:rPr lang="fr-FR" dirty="0" smtClean="0"/>
              <a:t>nullité de tous les actes accomplis par le dément ou le prodigue. </a:t>
            </a:r>
          </a:p>
          <a:p>
            <a:pPr>
              <a:buNone/>
            </a:pPr>
            <a:endParaRPr lang="fr-FR" dirty="0"/>
          </a:p>
        </p:txBody>
      </p:sp>
      <p:sp>
        <p:nvSpPr>
          <p:cNvPr id="2" name="Titre 1"/>
          <p:cNvSpPr>
            <a:spLocks noGrp="1"/>
          </p:cNvSpPr>
          <p:nvPr>
            <p:ph type="title"/>
          </p:nvPr>
        </p:nvSpPr>
        <p:spPr/>
        <p:txBody>
          <a:bodyPr>
            <a:normAutofit/>
          </a:bodyPr>
          <a:lstStyle/>
          <a:p>
            <a:pPr algn="l"/>
            <a:r>
              <a:rPr lang="fr-FR" sz="3600" dirty="0" smtClean="0">
                <a:solidFill>
                  <a:srgbClr val="FFC000"/>
                </a:solidFill>
              </a:rPr>
              <a:t>Interdiction d’exercice d’activité</a:t>
            </a:r>
            <a:r>
              <a:rPr lang="fr-FR" sz="3600" dirty="0" smtClean="0"/>
              <a:t>: </a:t>
            </a:r>
            <a:endParaRPr lang="fr-FR" sz="36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solidFill>
                  <a:srgbClr val="FFFF00"/>
                </a:solidFill>
              </a:rPr>
              <a:t>Deux catégories:</a:t>
            </a:r>
          </a:p>
          <a:p>
            <a:pPr>
              <a:buFont typeface="Wingdings" pitchFamily="2" charset="2"/>
              <a:buChar char="v"/>
            </a:pPr>
            <a:r>
              <a:rPr lang="fr-FR" dirty="0" smtClean="0"/>
              <a:t>a-Des interdictions objectives</a:t>
            </a:r>
          </a:p>
          <a:p>
            <a:pPr>
              <a:buFont typeface="Wingdings" pitchFamily="2" charset="2"/>
              <a:buChar char="v"/>
            </a:pPr>
            <a:r>
              <a:rPr lang="fr-FR" dirty="0" smtClean="0"/>
              <a:t>b-D’autres imposées par la loi</a:t>
            </a:r>
          </a:p>
          <a:p>
            <a:pPr>
              <a:buFont typeface="Wingdings" pitchFamily="2" charset="2"/>
              <a:buChar char="v"/>
            </a:pPr>
            <a:endParaRPr lang="fr-FR" dirty="0" smtClean="0"/>
          </a:p>
          <a:p>
            <a:pPr>
              <a:buFont typeface="Wingdings" pitchFamily="2" charset="2"/>
              <a:buChar char="v"/>
            </a:pPr>
            <a:r>
              <a:rPr lang="fr-FR" dirty="0" smtClean="0"/>
              <a:t>Deux raisons pour justifier les interdictions:</a:t>
            </a:r>
          </a:p>
          <a:p>
            <a:pPr>
              <a:buFont typeface="Wingdings" pitchFamily="2" charset="2"/>
              <a:buChar char="v"/>
            </a:pPr>
            <a:r>
              <a:rPr lang="fr-FR" dirty="0" smtClean="0">
                <a:solidFill>
                  <a:srgbClr val="002060"/>
                </a:solidFill>
              </a:rPr>
              <a:t>A-monopole d’Etat de certains domaines: </a:t>
            </a:r>
          </a:p>
          <a:p>
            <a:pPr>
              <a:buFont typeface="Wingdings" pitchFamily="2" charset="2"/>
              <a:buChar char="v"/>
            </a:pPr>
            <a:r>
              <a:rPr lang="fr-FR" dirty="0" smtClean="0"/>
              <a:t>Pour raisons de rentabilité , stratégie ou exercice de souveraineté,( électricité,  eau, postes, ports… )</a:t>
            </a:r>
          </a:p>
          <a:p>
            <a:endParaRPr lang="fr-FR" dirty="0" smtClean="0"/>
          </a:p>
          <a:p>
            <a:endParaRPr lang="fr-FR" dirty="0" smtClean="0"/>
          </a:p>
          <a:p>
            <a:endParaRPr lang="fr-FR" dirty="0"/>
          </a:p>
        </p:txBody>
      </p:sp>
      <p:sp>
        <p:nvSpPr>
          <p:cNvPr id="2" name="Titre 1"/>
          <p:cNvSpPr>
            <a:spLocks noGrp="1"/>
          </p:cNvSpPr>
          <p:nvPr>
            <p:ph type="title"/>
          </p:nvPr>
        </p:nvSpPr>
        <p:spPr/>
        <p:txBody>
          <a:bodyPr>
            <a:normAutofit/>
          </a:bodyPr>
          <a:lstStyle/>
          <a:p>
            <a:pPr algn="l"/>
            <a:r>
              <a:rPr lang="fr-FR" sz="3600" dirty="0" smtClean="0">
                <a:solidFill>
                  <a:srgbClr val="FF0000"/>
                </a:solidFill>
              </a:rPr>
              <a:t>2- les interdiction</a:t>
            </a:r>
            <a:endParaRPr lang="fr-FR" sz="3600"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dirty="0" smtClean="0">
                <a:solidFill>
                  <a:srgbClr val="002060"/>
                </a:solidFill>
              </a:rPr>
              <a:t>B-considérations de moralité:</a:t>
            </a:r>
          </a:p>
          <a:p>
            <a:pPr algn="just">
              <a:buNone/>
            </a:pPr>
            <a:r>
              <a:rPr lang="fr-FR" sz="2800" dirty="0" smtClean="0"/>
              <a:t>Interdiction du commerce de certains produits</a:t>
            </a:r>
          </a:p>
          <a:p>
            <a:pPr algn="just">
              <a:buNone/>
            </a:pPr>
            <a:r>
              <a:rPr lang="fr-FR" sz="2800" dirty="0" smtClean="0">
                <a:solidFill>
                  <a:srgbClr val="FF0000"/>
                </a:solidFill>
              </a:rPr>
              <a:t>Ex: </a:t>
            </a:r>
            <a:r>
              <a:rPr lang="fr-FR" sz="2800" dirty="0" smtClean="0"/>
              <a:t>(stupéfiants par exemple).</a:t>
            </a:r>
          </a:p>
          <a:p>
            <a:pPr>
              <a:buNone/>
            </a:pPr>
            <a:r>
              <a:rPr lang="fr-FR" sz="2800" dirty="0" smtClean="0"/>
              <a:t>Certaines professions sont soumises à autorisation. </a:t>
            </a:r>
            <a:r>
              <a:rPr lang="fr-FR" sz="2800" dirty="0" smtClean="0">
                <a:solidFill>
                  <a:srgbClr val="FF0000"/>
                </a:solidFill>
              </a:rPr>
              <a:t>Ex: </a:t>
            </a:r>
            <a:r>
              <a:rPr lang="fr-FR" sz="2800" dirty="0" smtClean="0"/>
              <a:t>pharmacie, banque, assurance..). </a:t>
            </a:r>
          </a:p>
          <a:p>
            <a:pPr>
              <a:buNone/>
            </a:pPr>
            <a:endParaRPr lang="fr-FR" sz="2800" dirty="0" smtClean="0"/>
          </a:p>
          <a:p>
            <a:endParaRPr lang="fr-FR" sz="2800" dirty="0"/>
          </a:p>
        </p:txBody>
      </p:sp>
      <p:sp>
        <p:nvSpPr>
          <p:cNvPr id="4" name="Titre 3"/>
          <p:cNvSpPr>
            <a:spLocks noGrp="1"/>
          </p:cNvSpPr>
          <p:nvPr>
            <p:ph type="title"/>
          </p:nvPr>
        </p:nvSpPr>
        <p:spPr/>
        <p:txBody>
          <a:bodyPr/>
          <a:lstStyle/>
          <a:p>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r>
              <a:rPr lang="fr-FR" dirty="0" smtClean="0"/>
              <a:t>L’activité commerciale peux faire obstacle à l’exercice d’une autre.</a:t>
            </a:r>
          </a:p>
          <a:p>
            <a:r>
              <a:rPr lang="fr-FR" dirty="0" smtClean="0">
                <a:solidFill>
                  <a:srgbClr val="002060"/>
                </a:solidFill>
              </a:rPr>
              <a:t>Ex:</a:t>
            </a:r>
            <a:r>
              <a:rPr lang="fr-FR" dirty="0" smtClean="0"/>
              <a:t> les professions libérales réglementées ( avocat, notaire, médecin)</a:t>
            </a:r>
          </a:p>
          <a:p>
            <a:r>
              <a:rPr lang="fr-FR" dirty="0" smtClean="0">
                <a:solidFill>
                  <a:srgbClr val="002060"/>
                </a:solidFill>
              </a:rPr>
              <a:t>  Principe d’incompatibilité:</a:t>
            </a:r>
          </a:p>
          <a:p>
            <a:r>
              <a:rPr lang="fr-FR" dirty="0" smtClean="0">
                <a:solidFill>
                  <a:srgbClr val="FFFF00"/>
                </a:solidFill>
              </a:rPr>
              <a:t>*les fonctionnaires d’Etats: interdiction d’exercice d’activité privée lucrative</a:t>
            </a:r>
          </a:p>
          <a:p>
            <a:r>
              <a:rPr lang="fr-FR" dirty="0" smtClean="0">
                <a:solidFill>
                  <a:srgbClr val="002060"/>
                </a:solidFill>
              </a:rPr>
              <a:t>Art 16 du dahir du 24 fév. 1958( fonction publique).</a:t>
            </a:r>
          </a:p>
          <a:p>
            <a:r>
              <a:rPr lang="fr-FR" b="1" dirty="0" smtClean="0">
                <a:solidFill>
                  <a:srgbClr val="FF0000"/>
                </a:solidFill>
              </a:rPr>
              <a:t>Objectif: </a:t>
            </a:r>
            <a:r>
              <a:rPr lang="fr-FR" dirty="0" smtClean="0">
                <a:solidFill>
                  <a:srgbClr val="002060"/>
                </a:solidFill>
              </a:rPr>
              <a:t>garantir l’indépendance et la digité des professions.</a:t>
            </a:r>
          </a:p>
          <a:p>
            <a:endParaRPr lang="fr-FR" dirty="0" smtClean="0">
              <a:solidFill>
                <a:srgbClr val="002060"/>
              </a:solidFill>
            </a:endParaRPr>
          </a:p>
          <a:p>
            <a:endParaRPr lang="fr-FR" dirty="0" smtClean="0"/>
          </a:p>
          <a:p>
            <a:endParaRPr lang="fr-FR" dirty="0"/>
          </a:p>
        </p:txBody>
      </p:sp>
      <p:sp>
        <p:nvSpPr>
          <p:cNvPr id="2" name="Titre 1"/>
          <p:cNvSpPr>
            <a:spLocks noGrp="1"/>
          </p:cNvSpPr>
          <p:nvPr>
            <p:ph type="title"/>
          </p:nvPr>
        </p:nvSpPr>
        <p:spPr/>
        <p:txBody>
          <a:bodyPr/>
          <a:lstStyle/>
          <a:p>
            <a:pPr algn="l"/>
            <a:r>
              <a:rPr lang="fr-FR" dirty="0" smtClean="0">
                <a:solidFill>
                  <a:srgbClr val="FF0000"/>
                </a:solidFill>
              </a:rPr>
              <a:t>3: Les incompatibilités </a:t>
            </a:r>
            <a:endParaRPr lang="fr-FR"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pPr algn="just"/>
            <a:r>
              <a:rPr lang="fr-FR" dirty="0" smtClean="0"/>
              <a:t>Il ont un caractère répressif </a:t>
            </a:r>
          </a:p>
          <a:p>
            <a:pPr algn="just"/>
            <a:r>
              <a:rPr lang="fr-FR" dirty="0" smtClean="0"/>
              <a:t>Objectif: évincer certaines personnes du circuit commercial.</a:t>
            </a:r>
          </a:p>
          <a:p>
            <a:pPr algn="just"/>
            <a:r>
              <a:rPr lang="fr-FR" dirty="0" smtClean="0"/>
              <a:t>L’art 711 du Code dispose que « </a:t>
            </a:r>
            <a:r>
              <a:rPr lang="fr-FR" dirty="0" smtClean="0">
                <a:solidFill>
                  <a:srgbClr val="FFFF00"/>
                </a:solidFill>
              </a:rPr>
              <a:t>la déchéance commerciale emporte:</a:t>
            </a:r>
          </a:p>
          <a:p>
            <a:pPr algn="just">
              <a:buFont typeface="Wingdings" pitchFamily="2" charset="2"/>
              <a:buChar char="Ø"/>
            </a:pPr>
            <a:r>
              <a:rPr lang="fr-FR" dirty="0" smtClean="0">
                <a:solidFill>
                  <a:srgbClr val="FFFF00"/>
                </a:solidFill>
              </a:rPr>
              <a:t>interdiction de diriger </a:t>
            </a:r>
          </a:p>
          <a:p>
            <a:pPr algn="just">
              <a:buFont typeface="Wingdings" pitchFamily="2" charset="2"/>
              <a:buChar char="Ø"/>
            </a:pPr>
            <a:r>
              <a:rPr lang="fr-FR" dirty="0" smtClean="0">
                <a:solidFill>
                  <a:srgbClr val="FFFF00"/>
                </a:solidFill>
              </a:rPr>
              <a:t>Gérer, </a:t>
            </a:r>
          </a:p>
          <a:p>
            <a:pPr algn="just">
              <a:buFont typeface="Wingdings" pitchFamily="2" charset="2"/>
              <a:buChar char="Ø"/>
            </a:pPr>
            <a:r>
              <a:rPr lang="fr-FR" dirty="0" smtClean="0">
                <a:solidFill>
                  <a:srgbClr val="FFFF00"/>
                </a:solidFill>
              </a:rPr>
              <a:t>Administrer</a:t>
            </a:r>
          </a:p>
          <a:p>
            <a:pPr algn="just">
              <a:buFont typeface="Wingdings" pitchFamily="2" charset="2"/>
              <a:buChar char="Ø"/>
            </a:pPr>
            <a:r>
              <a:rPr lang="fr-FR" dirty="0" smtClean="0">
                <a:solidFill>
                  <a:srgbClr val="FFFF00"/>
                </a:solidFill>
              </a:rPr>
              <a:t>contrôler</a:t>
            </a:r>
          </a:p>
          <a:p>
            <a:pPr algn="just"/>
            <a:r>
              <a:rPr lang="fr-FR" dirty="0" smtClean="0">
                <a:solidFill>
                  <a:srgbClr val="FFFF00"/>
                </a:solidFill>
              </a:rPr>
              <a:t> </a:t>
            </a:r>
            <a:r>
              <a:rPr lang="fr-FR" dirty="0" smtClean="0">
                <a:solidFill>
                  <a:srgbClr val="FFFF00"/>
                </a:solidFill>
                <a:latin typeface="Times New Roman" pitchFamily="18" charset="0"/>
                <a:cs typeface="Times New Roman" pitchFamily="18" charset="0"/>
              </a:rPr>
              <a:t>directement ou indirectement, toute entreprise commerciale ou artisanale et toute société commerciale, ayant une activité économique ».</a:t>
            </a:r>
          </a:p>
          <a:p>
            <a:pPr algn="just"/>
            <a:endParaRPr lang="fr-FR" dirty="0" smtClean="0"/>
          </a:p>
          <a:p>
            <a:endParaRPr lang="fr-FR" dirty="0"/>
          </a:p>
        </p:txBody>
      </p:sp>
      <p:sp>
        <p:nvSpPr>
          <p:cNvPr id="3" name="Titre 2"/>
          <p:cNvSpPr>
            <a:spLocks noGrp="1"/>
          </p:cNvSpPr>
          <p:nvPr>
            <p:ph type="title"/>
          </p:nvPr>
        </p:nvSpPr>
        <p:spPr/>
        <p:txBody>
          <a:bodyPr/>
          <a:lstStyle/>
          <a:p>
            <a:r>
              <a:rPr lang="fr-FR" b="1" dirty="0" smtClean="0">
                <a:solidFill>
                  <a:srgbClr val="FF0000"/>
                </a:solidFill>
              </a:rPr>
              <a:t>4-les déchéances</a:t>
            </a:r>
            <a:endParaRPr lang="fr-FR"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lnSpcReduction="10000"/>
          </a:bodyPr>
          <a:lstStyle/>
          <a:p>
            <a:pPr algn="just"/>
            <a:r>
              <a:rPr lang="fr-FR" dirty="0" smtClean="0"/>
              <a:t>Celui qui s’adjuge le bien à la fin de la vente n’est pas forcément un commerçant. Aussi bien le commerçant le non commerçant peut participer à ce type de vente. Quand la personne participe de manière habituelle aux ventes avec l’intention de revendre les marchandises, elle a la qualité de commerçant. </a:t>
            </a:r>
          </a:p>
          <a:p>
            <a:pPr algn="just"/>
            <a:r>
              <a:rPr lang="fr-FR" dirty="0" smtClean="0"/>
              <a:t>Ne sont pas considérées comme activités commerciales les enchères organisées </a:t>
            </a:r>
            <a:r>
              <a:rPr lang="fr-FR" dirty="0" smtClean="0">
                <a:solidFill>
                  <a:srgbClr val="FF0000"/>
                </a:solidFill>
              </a:rPr>
              <a:t>par exemple:</a:t>
            </a:r>
          </a:p>
          <a:p>
            <a:pPr algn="just"/>
            <a:r>
              <a:rPr lang="fr-FR" dirty="0" smtClean="0">
                <a:solidFill>
                  <a:srgbClr val="FF0000"/>
                </a:solidFill>
              </a:rPr>
              <a:t> </a:t>
            </a:r>
            <a:r>
              <a:rPr lang="fr-FR" dirty="0" smtClean="0"/>
              <a:t>par l’administration des douanes ou les municipalités. Une condition n’est pas satisfaite, à savoir l’exercice habituel ou professionnel de l’activité.</a:t>
            </a:r>
          </a:p>
          <a:p>
            <a:endParaRPr lang="fr-FR" dirty="0"/>
          </a:p>
        </p:txBody>
      </p:sp>
      <p:sp>
        <p:nvSpPr>
          <p:cNvPr id="2" name="Titre 1"/>
          <p:cNvSpPr>
            <a:spLocks noGrp="1"/>
          </p:cNvSpPr>
          <p:nvPr>
            <p:ph type="title"/>
          </p:nvPr>
        </p:nvSpPr>
        <p:spPr>
          <a:xfrm>
            <a:off x="457200" y="253536"/>
            <a:ext cx="8186766" cy="1143000"/>
          </a:xfrm>
        </p:spPr>
        <p:txBody>
          <a:bodyPr/>
          <a:lstStyle/>
          <a:p>
            <a:endParaRPr lang="fr-F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r>
              <a:rPr lang="fr-FR" dirty="0" smtClean="0"/>
              <a:t>La personne physique peut faire objet d’une déchéance commerciale en raison des faits commis dans le cadre de son activité.</a:t>
            </a:r>
          </a:p>
          <a:p>
            <a:r>
              <a:rPr lang="fr-FR" dirty="0" smtClean="0"/>
              <a:t>Trois situations sont prévus par </a:t>
            </a:r>
            <a:r>
              <a:rPr lang="fr-FR" b="1" dirty="0" smtClean="0">
                <a:solidFill>
                  <a:srgbClr val="FFFF00"/>
                </a:solidFill>
              </a:rPr>
              <a:t>l’art 712  </a:t>
            </a:r>
            <a:r>
              <a:rPr lang="fr-FR" dirty="0" smtClean="0"/>
              <a:t>et peuvent aboutir à une déchéance:</a:t>
            </a:r>
          </a:p>
          <a:p>
            <a:pPr>
              <a:buFont typeface="Wingdings" pitchFamily="2" charset="2"/>
              <a:buChar char="q"/>
            </a:pPr>
            <a:r>
              <a:rPr lang="fr-FR" dirty="0" smtClean="0">
                <a:solidFill>
                  <a:srgbClr val="FF0000"/>
                </a:solidFill>
              </a:rPr>
              <a:t>L’omission de tenir une comptabilité régulière</a:t>
            </a:r>
          </a:p>
          <a:p>
            <a:pPr>
              <a:buFont typeface="Wingdings" pitchFamily="2" charset="2"/>
              <a:buChar char="q"/>
            </a:pPr>
            <a:r>
              <a:rPr lang="fr-FR" dirty="0" smtClean="0">
                <a:solidFill>
                  <a:srgbClr val="FF0000"/>
                </a:solidFill>
              </a:rPr>
              <a:t>Détournement ou dissimulation de tout ou partie de l’actif</a:t>
            </a:r>
          </a:p>
          <a:p>
            <a:pPr>
              <a:buFont typeface="Wingdings" pitchFamily="2" charset="2"/>
              <a:buChar char="q"/>
            </a:pPr>
            <a:r>
              <a:rPr lang="fr-FR" dirty="0" smtClean="0">
                <a:solidFill>
                  <a:srgbClr val="FF0000"/>
                </a:solidFill>
              </a:rPr>
              <a:t>Gonfler frauduleusement le passif.</a:t>
            </a:r>
          </a:p>
          <a:p>
            <a:pPr>
              <a:buFont typeface="Wingdings" pitchFamily="2" charset="2"/>
              <a:buChar char="q"/>
            </a:pPr>
            <a:r>
              <a:rPr lang="fr-FR" dirty="0" smtClean="0">
                <a:solidFill>
                  <a:srgbClr val="FF0000"/>
                </a:solidFill>
              </a:rPr>
              <a:t>Continuer  l’exercice de l’activité sachant que ceci devait  conduire à  une cessation de paiement.</a:t>
            </a:r>
          </a:p>
          <a:p>
            <a:endParaRPr lang="fr-FR" dirty="0" smtClean="0">
              <a:solidFill>
                <a:srgbClr val="FF0000"/>
              </a:solidFill>
            </a:endParaRPr>
          </a:p>
          <a:p>
            <a:endParaRPr lang="fr-FR" dirty="0" smtClean="0"/>
          </a:p>
          <a:p>
            <a:endParaRPr lang="fr-FR" dirty="0"/>
          </a:p>
        </p:txBody>
      </p:sp>
      <p:sp>
        <p:nvSpPr>
          <p:cNvPr id="3" name="Titre 2"/>
          <p:cNvSpPr>
            <a:spLocks noGrp="1"/>
          </p:cNvSpPr>
          <p:nvPr>
            <p:ph type="title"/>
          </p:nvPr>
        </p:nvSpPr>
        <p:spPr/>
        <p:txBody>
          <a:bodyPr/>
          <a:lstStyle/>
          <a:p>
            <a:endParaRPr lang="fr-F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La déchéance peut frapper toute personne condamnée pour crimes ou délits liées à l’exercice d’une activité (assureur, agent d’affaires, banquier…). Il en est de même des faillites.</a:t>
            </a:r>
          </a:p>
          <a:p>
            <a:r>
              <a:rPr lang="fr-FR" b="1" dirty="0" smtClean="0">
                <a:solidFill>
                  <a:srgbClr val="002060"/>
                </a:solidFill>
              </a:rPr>
              <a:t>Deux  situations se présentent:</a:t>
            </a:r>
          </a:p>
          <a:p>
            <a:pPr algn="just">
              <a:buFont typeface="Wingdings" pitchFamily="2" charset="2"/>
              <a:buChar char="v"/>
            </a:pPr>
            <a:r>
              <a:rPr lang="fr-FR" sz="2400" b="1" dirty="0" smtClean="0">
                <a:solidFill>
                  <a:srgbClr val="FFFF00"/>
                </a:solidFill>
                <a:latin typeface="Times New Roman" pitchFamily="18" charset="0"/>
                <a:cs typeface="Times New Roman" pitchFamily="18" charset="0"/>
              </a:rPr>
              <a:t>Interdiction d’exercice d’une activité commerciale en tant que peine accessoire à une sanction pénale.</a:t>
            </a:r>
          </a:p>
          <a:p>
            <a:pPr algn="just">
              <a:buFont typeface="Wingdings" pitchFamily="2" charset="2"/>
              <a:buChar char="v"/>
            </a:pPr>
            <a:r>
              <a:rPr lang="fr-FR" sz="2400" b="1" dirty="0" smtClean="0">
                <a:solidFill>
                  <a:srgbClr val="FFFF00"/>
                </a:solidFill>
                <a:latin typeface="Times New Roman" pitchFamily="18" charset="0"/>
                <a:cs typeface="Times New Roman" pitchFamily="18" charset="0"/>
              </a:rPr>
              <a:t>Interdiction d’exercice pour crimes ou délits en relation avec l’exercice de l’activité commerciale.</a:t>
            </a:r>
          </a:p>
          <a:p>
            <a:pPr algn="just">
              <a:buFont typeface="Wingdings" pitchFamily="2" charset="2"/>
              <a:buChar char="v"/>
            </a:pPr>
            <a:r>
              <a:rPr lang="fr-FR" sz="2400" b="1" dirty="0" smtClean="0">
                <a:solidFill>
                  <a:srgbClr val="FFFF00"/>
                </a:solidFill>
                <a:latin typeface="Times New Roman" pitchFamily="18" charset="0"/>
                <a:cs typeface="Times New Roman" pitchFamily="18" charset="0"/>
              </a:rPr>
              <a:t>Il peut aller jusqu’à dix ans  </a:t>
            </a:r>
          </a:p>
          <a:p>
            <a:pPr>
              <a:buNone/>
            </a:pPr>
            <a:endParaRPr lang="fr-FR" b="1" dirty="0" smtClean="0">
              <a:solidFill>
                <a:srgbClr val="002060"/>
              </a:solidFill>
            </a:endParaRPr>
          </a:p>
          <a:p>
            <a:endParaRPr lang="fr-FR" b="1" dirty="0" smtClean="0">
              <a:solidFill>
                <a:srgbClr val="002060"/>
              </a:solidFill>
            </a:endParaRPr>
          </a:p>
          <a:p>
            <a:endParaRPr lang="fr-FR" dirty="0" smtClean="0"/>
          </a:p>
          <a:p>
            <a:endParaRPr lang="fr-FR" dirty="0" smtClean="0"/>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t>Sont le résultat d’une relation contractuelle</a:t>
            </a:r>
          </a:p>
          <a:p>
            <a:r>
              <a:rPr lang="fr-FR" dirty="0" smtClean="0"/>
              <a:t>Une des parties peux s’engager par le biais d’une clause insérée dans le contrat</a:t>
            </a:r>
          </a:p>
          <a:p>
            <a:r>
              <a:rPr lang="fr-FR" dirty="0" smtClean="0">
                <a:solidFill>
                  <a:srgbClr val="FFFF00"/>
                </a:solidFill>
              </a:rPr>
              <a:t>Ex:</a:t>
            </a:r>
            <a:r>
              <a:rPr lang="fr-FR" dirty="0" smtClean="0"/>
              <a:t> Ne pas concurrencer l’autre partie en exerçant une activité déterminée.</a:t>
            </a:r>
          </a:p>
          <a:p>
            <a:r>
              <a:rPr lang="fr-FR" dirty="0" smtClean="0">
                <a:solidFill>
                  <a:srgbClr val="002060"/>
                </a:solidFill>
              </a:rPr>
              <a:t>Trois clauses peuvent être à l’origine de ces interdictions:</a:t>
            </a:r>
          </a:p>
          <a:p>
            <a:pPr>
              <a:buNone/>
            </a:pPr>
            <a:r>
              <a:rPr lang="fr-FR" dirty="0" smtClean="0">
                <a:solidFill>
                  <a:srgbClr val="002060"/>
                </a:solidFill>
              </a:rPr>
              <a:t>1-le non rétablissement:</a:t>
            </a:r>
          </a:p>
          <a:p>
            <a:pPr algn="just">
              <a:buNone/>
            </a:pPr>
            <a:r>
              <a:rPr lang="fr-FR" dirty="0" smtClean="0">
                <a:latin typeface="Times New Roman" pitchFamily="18" charset="0"/>
                <a:cs typeface="Times New Roman" pitchFamily="18" charset="0"/>
              </a:rPr>
              <a:t>Clause est insérée dans le contrat de vente d’un fonds de commerce pour interdire au cédant de se rétablir à proximité des lieux où se trouve le fonds vendu.</a:t>
            </a:r>
          </a:p>
          <a:p>
            <a:pPr algn="just">
              <a:buNone/>
            </a:pPr>
            <a:r>
              <a:rPr lang="fr-FR" dirty="0" smtClean="0">
                <a:latin typeface="Times New Roman" pitchFamily="18" charset="0"/>
                <a:cs typeface="Times New Roman" pitchFamily="18" charset="0"/>
              </a:rPr>
              <a:t>La clause doit être limitée dans le temps et l’espace.</a:t>
            </a:r>
          </a:p>
          <a:p>
            <a:pPr>
              <a:buNone/>
            </a:pPr>
            <a:endParaRPr lang="fr-FR" dirty="0" smtClean="0">
              <a:latin typeface="Times New Roman" pitchFamily="18" charset="0"/>
              <a:cs typeface="Times New Roman" pitchFamily="18" charset="0"/>
            </a:endParaRPr>
          </a:p>
          <a:p>
            <a:pPr>
              <a:buNone/>
            </a:pPr>
            <a:endParaRPr lang="fr-FR" dirty="0" smtClean="0">
              <a:solidFill>
                <a:srgbClr val="002060"/>
              </a:solidFill>
            </a:endParaRPr>
          </a:p>
          <a:p>
            <a:endParaRPr lang="fr-FR" dirty="0" smtClean="0"/>
          </a:p>
          <a:p>
            <a:endParaRPr lang="fr-FR" dirty="0"/>
          </a:p>
        </p:txBody>
      </p:sp>
      <p:sp>
        <p:nvSpPr>
          <p:cNvPr id="3" name="Titre 2"/>
          <p:cNvSpPr>
            <a:spLocks noGrp="1"/>
          </p:cNvSpPr>
          <p:nvPr>
            <p:ph type="title"/>
          </p:nvPr>
        </p:nvSpPr>
        <p:spPr/>
        <p:txBody>
          <a:bodyPr/>
          <a:lstStyle/>
          <a:p>
            <a:r>
              <a:rPr lang="fr-FR" dirty="0" err="1" smtClean="0">
                <a:solidFill>
                  <a:srgbClr val="FF0000"/>
                </a:solidFill>
              </a:rPr>
              <a:t>B-Les</a:t>
            </a:r>
            <a:r>
              <a:rPr lang="fr-FR" dirty="0" smtClean="0">
                <a:solidFill>
                  <a:srgbClr val="FF0000"/>
                </a:solidFill>
              </a:rPr>
              <a:t> restrictions conventionnelles</a:t>
            </a:r>
            <a:endParaRPr lang="fr-FR"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40000" lnSpcReduction="20000"/>
          </a:bodyPr>
          <a:lstStyle/>
          <a:p>
            <a:r>
              <a:rPr lang="fr-FR" sz="6000" dirty="0" smtClean="0">
                <a:solidFill>
                  <a:srgbClr val="002060"/>
                </a:solidFill>
                <a:latin typeface="Times New Roman" pitchFamily="18" charset="0"/>
                <a:cs typeface="Times New Roman" pitchFamily="18" charset="0"/>
              </a:rPr>
              <a:t>2-non concurrence:</a:t>
            </a:r>
          </a:p>
          <a:p>
            <a:pPr algn="just"/>
            <a:r>
              <a:rPr lang="fr-FR" sz="6000" dirty="0" smtClean="0">
                <a:latin typeface="Times New Roman" pitchFamily="18" charset="0"/>
                <a:cs typeface="Times New Roman" pitchFamily="18" charset="0"/>
              </a:rPr>
              <a:t>Clause liée au contrat de travail entre le salarié et son employeur.</a:t>
            </a:r>
          </a:p>
          <a:p>
            <a:pPr algn="just"/>
            <a:r>
              <a:rPr lang="fr-FR" sz="6000" dirty="0" smtClean="0">
                <a:latin typeface="Times New Roman" pitchFamily="18" charset="0"/>
                <a:cs typeface="Times New Roman" pitchFamily="18" charset="0"/>
              </a:rPr>
              <a:t>Vise à interdire au salarié d’exercer une activité concurrente à celle de son ancien employeur en cas de rupture du contrat.</a:t>
            </a:r>
          </a:p>
          <a:p>
            <a:pPr algn="just"/>
            <a:r>
              <a:rPr lang="fr-FR" sz="6000" dirty="0" smtClean="0">
                <a:latin typeface="Times New Roman" pitchFamily="18" charset="0"/>
                <a:cs typeface="Times New Roman" pitchFamily="18" charset="0"/>
              </a:rPr>
              <a:t>Interdire au salarié d’intégrer une entreprise concurrente.</a:t>
            </a:r>
          </a:p>
          <a:p>
            <a:pPr algn="just"/>
            <a:r>
              <a:rPr lang="fr-FR" sz="6000" dirty="0" smtClean="0">
                <a:solidFill>
                  <a:srgbClr val="FFFF00"/>
                </a:solidFill>
                <a:latin typeface="Times New Roman" pitchFamily="18" charset="0"/>
                <a:cs typeface="Times New Roman" pitchFamily="18" charset="0"/>
              </a:rPr>
              <a:t>Art 109 du dahir des (O.C) </a:t>
            </a:r>
            <a:r>
              <a:rPr lang="fr-FR" sz="6000" dirty="0" smtClean="0">
                <a:latin typeface="Times New Roman" pitchFamily="18" charset="0"/>
                <a:cs typeface="Times New Roman" pitchFamily="18" charset="0"/>
              </a:rPr>
              <a:t>à prévu:</a:t>
            </a:r>
          </a:p>
          <a:p>
            <a:pPr algn="just"/>
            <a:r>
              <a:rPr lang="fr-FR" sz="6000" dirty="0" smtClean="0">
                <a:latin typeface="Times New Roman" pitchFamily="18" charset="0"/>
                <a:cs typeface="Times New Roman" pitchFamily="18" charset="0"/>
              </a:rPr>
              <a:t>Possibilité d’intégrer dans le contrat une clause de non concurrence limitant l’exercice d’une activité commerciale.</a:t>
            </a:r>
          </a:p>
          <a:p>
            <a:pPr algn="just"/>
            <a:r>
              <a:rPr lang="fr-FR" sz="6000" dirty="0" smtClean="0">
                <a:latin typeface="Times New Roman" pitchFamily="18" charset="0"/>
                <a:cs typeface="Times New Roman" pitchFamily="18" charset="0"/>
              </a:rPr>
              <a:t>L’effet de la clause doit être limité dans le temps et l’espace.</a:t>
            </a:r>
          </a:p>
          <a:p>
            <a:pPr algn="just"/>
            <a:endParaRPr lang="fr-FR" sz="6000" dirty="0" smtClean="0">
              <a:latin typeface="Times New Roman" pitchFamily="18" charset="0"/>
              <a:cs typeface="Times New Roman" pitchFamily="18" charset="0"/>
            </a:endParaRPr>
          </a:p>
          <a:p>
            <a:pPr algn="just"/>
            <a:endParaRPr lang="fr-FR" sz="5100" dirty="0" smtClean="0">
              <a:latin typeface="Times New Roman" pitchFamily="18" charset="0"/>
              <a:cs typeface="Times New Roman" pitchFamily="18" charset="0"/>
            </a:endParaRPr>
          </a:p>
          <a:p>
            <a:pPr algn="just"/>
            <a:r>
              <a:rPr lang="fr-FR" sz="5100" dirty="0" smtClean="0">
                <a:latin typeface="Times New Roman" pitchFamily="18" charset="0"/>
                <a:cs typeface="Times New Roman" pitchFamily="18" charset="0"/>
              </a:rPr>
              <a:t> </a:t>
            </a:r>
          </a:p>
          <a:p>
            <a:pPr algn="just"/>
            <a:endParaRPr lang="fr-FR" sz="2400" dirty="0" smtClean="0">
              <a:latin typeface="Times New Roman" pitchFamily="18" charset="0"/>
              <a:cs typeface="Times New Roman" pitchFamily="18" charset="0"/>
            </a:endParaRPr>
          </a:p>
          <a:p>
            <a:endParaRPr lang="fr-FR" dirty="0" smtClean="0">
              <a:solidFill>
                <a:srgbClr val="002060"/>
              </a:solidFill>
              <a:latin typeface="Times New Roman" pitchFamily="18" charset="0"/>
              <a:cs typeface="Times New Roman" pitchFamily="18" charset="0"/>
            </a:endParaRP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Impose au commerçant de ne vendre que certains produits et de ne se fournir qu'auprès d’un fournisseur déterminé.</a:t>
            </a:r>
          </a:p>
          <a:p>
            <a:r>
              <a:rPr lang="fr-FR" dirty="0" smtClean="0">
                <a:solidFill>
                  <a:srgbClr val="FF0000"/>
                </a:solidFill>
              </a:rPr>
              <a:t>Ex:</a:t>
            </a:r>
            <a:r>
              <a:rPr lang="fr-FR" dirty="0" smtClean="0"/>
              <a:t> </a:t>
            </a:r>
            <a:r>
              <a:rPr lang="fr-FR" dirty="0" smtClean="0">
                <a:solidFill>
                  <a:srgbClr val="FFC000"/>
                </a:solidFill>
              </a:rPr>
              <a:t>les pompistes de marque Total</a:t>
            </a:r>
            <a:endParaRPr lang="fr-FR" dirty="0">
              <a:solidFill>
                <a:srgbClr val="FFC000"/>
              </a:solidFill>
            </a:endParaRPr>
          </a:p>
        </p:txBody>
      </p:sp>
      <p:sp>
        <p:nvSpPr>
          <p:cNvPr id="3" name="Titre 2"/>
          <p:cNvSpPr>
            <a:spLocks noGrp="1"/>
          </p:cNvSpPr>
          <p:nvPr>
            <p:ph type="title"/>
          </p:nvPr>
        </p:nvSpPr>
        <p:spPr/>
        <p:txBody>
          <a:bodyPr>
            <a:normAutofit/>
          </a:bodyPr>
          <a:lstStyle/>
          <a:p>
            <a:r>
              <a:rPr lang="fr-FR" sz="2800" dirty="0" smtClean="0">
                <a:solidFill>
                  <a:srgbClr val="002060"/>
                </a:solidFill>
                <a:latin typeface="Times New Roman" pitchFamily="18" charset="0"/>
                <a:cs typeface="Times New Roman" pitchFamily="18" charset="0"/>
              </a:rPr>
              <a:t>3-clause d’exclusivité:</a:t>
            </a:r>
            <a:r>
              <a:rPr lang="fr-FR" sz="3200" dirty="0" smtClean="0">
                <a:solidFill>
                  <a:srgbClr val="002060"/>
                </a:solidFill>
                <a:latin typeface="Times New Roman" pitchFamily="18" charset="0"/>
                <a:cs typeface="Times New Roman" pitchFamily="18" charset="0"/>
              </a:rPr>
              <a:t/>
            </a:r>
            <a:br>
              <a:rPr lang="fr-FR" sz="3200" dirty="0" smtClean="0">
                <a:solidFill>
                  <a:srgbClr val="002060"/>
                </a:solidFill>
                <a:latin typeface="Times New Roman" pitchFamily="18" charset="0"/>
                <a:cs typeface="Times New Roman" pitchFamily="18" charset="0"/>
              </a:rPr>
            </a:br>
            <a:endParaRPr lang="fr-FR" sz="3200" dirty="0">
              <a:solidFill>
                <a:srgbClr val="00206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Dans l’exercice de son activité, le commerçant est soumis à certaines obligations qui lui sont particulières.</a:t>
            </a:r>
          </a:p>
          <a:p>
            <a:pPr>
              <a:buFont typeface="Wingdings" pitchFamily="2" charset="2"/>
              <a:buChar char="Ø"/>
            </a:pPr>
            <a:r>
              <a:rPr lang="fr-FR" dirty="0" smtClean="0"/>
              <a:t>La loi ne fait aucune distinction entre les commerçants à ce niveau.</a:t>
            </a:r>
          </a:p>
          <a:p>
            <a:pPr>
              <a:buNone/>
            </a:pPr>
            <a:r>
              <a:rPr lang="fr-FR" dirty="0" smtClean="0">
                <a:solidFill>
                  <a:srgbClr val="FFFF00"/>
                </a:solidFill>
              </a:rPr>
              <a:t>Peut importe la taille de l’exploitation ou la nature de l’activité: </a:t>
            </a:r>
            <a:r>
              <a:rPr lang="fr-FR" b="1" dirty="0" smtClean="0">
                <a:solidFill>
                  <a:srgbClr val="92D050"/>
                </a:solidFill>
              </a:rPr>
              <a:t>le même régime est appliqué pour tous</a:t>
            </a:r>
          </a:p>
          <a:p>
            <a:pPr>
              <a:buFont typeface="Wingdings" pitchFamily="2" charset="2"/>
              <a:buChar char="Ø"/>
            </a:pPr>
            <a:r>
              <a:rPr lang="fr-FR" dirty="0" smtClean="0"/>
              <a:t>Sont des obligations liées à la qualité de commerçant</a:t>
            </a:r>
          </a:p>
          <a:p>
            <a:pPr>
              <a:buFont typeface="Wingdings" pitchFamily="2" charset="2"/>
              <a:buChar char="Ø"/>
            </a:pPr>
            <a:r>
              <a:rPr lang="fr-FR" dirty="0" smtClean="0"/>
              <a:t>Sont la contre partie des droits conférés à la personne en raison de son activité.</a:t>
            </a:r>
          </a:p>
          <a:p>
            <a:pPr>
              <a:buNone/>
            </a:pPr>
            <a:endParaRPr lang="fr-FR" dirty="0"/>
          </a:p>
        </p:txBody>
      </p:sp>
      <p:sp>
        <p:nvSpPr>
          <p:cNvPr id="3" name="Titre 2"/>
          <p:cNvSpPr>
            <a:spLocks noGrp="1"/>
          </p:cNvSpPr>
          <p:nvPr>
            <p:ph type="title"/>
          </p:nvPr>
        </p:nvSpPr>
        <p:spPr/>
        <p:txBody>
          <a:bodyPr>
            <a:normAutofit fontScale="90000"/>
          </a:bodyPr>
          <a:lstStyle/>
          <a:p>
            <a:r>
              <a:rPr lang="fr-FR" b="1" dirty="0" smtClean="0">
                <a:solidFill>
                  <a:srgbClr val="00B050"/>
                </a:solidFill>
              </a:rPr>
              <a:t>Chapitre V: conséquence de la qualité de commerçant </a:t>
            </a:r>
            <a:endParaRPr lang="fr-FR" b="1" dirty="0">
              <a:solidFill>
                <a:srgbClr val="00B05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Peut importe qu’il s’agisse d’une personne physique ou morale.</a:t>
            </a:r>
          </a:p>
          <a:p>
            <a:r>
              <a:rPr lang="fr-FR" dirty="0" smtClean="0">
                <a:solidFill>
                  <a:srgbClr val="FF0000"/>
                </a:solidFill>
              </a:rPr>
              <a:t>Ex:</a:t>
            </a:r>
            <a:r>
              <a:rPr lang="fr-FR" dirty="0" smtClean="0"/>
              <a:t> </a:t>
            </a:r>
            <a:r>
              <a:rPr lang="fr-FR" dirty="0" smtClean="0">
                <a:solidFill>
                  <a:srgbClr val="002060"/>
                </a:solidFill>
              </a:rPr>
              <a:t>le commerçant doit utiliser le chèque et la facture pour certaines opérations.</a:t>
            </a:r>
          </a:p>
          <a:p>
            <a:pPr>
              <a:buNone/>
            </a:pPr>
            <a:r>
              <a:rPr lang="fr-FR" dirty="0" smtClean="0"/>
              <a:t>Doit respecter également:</a:t>
            </a:r>
          </a:p>
          <a:p>
            <a:pPr>
              <a:buFont typeface="Wingdings" pitchFamily="2" charset="2"/>
              <a:buChar char="q"/>
            </a:pPr>
            <a:r>
              <a:rPr lang="fr-FR" dirty="0" smtClean="0"/>
              <a:t> les règles de la concurrence</a:t>
            </a:r>
          </a:p>
          <a:p>
            <a:pPr>
              <a:buFont typeface="Wingdings" pitchFamily="2" charset="2"/>
              <a:buChar char="q"/>
            </a:pPr>
            <a:r>
              <a:rPr lang="fr-FR" dirty="0" smtClean="0"/>
              <a:t>Payer les impôts</a:t>
            </a:r>
          </a:p>
          <a:p>
            <a:pPr>
              <a:buFont typeface="Wingdings" pitchFamily="2" charset="2"/>
              <a:buChar char="q"/>
            </a:pPr>
            <a:r>
              <a:rPr lang="fr-FR" dirty="0" smtClean="0"/>
              <a:t>Contracter une assurance.. </a:t>
            </a:r>
            <a:r>
              <a:rPr lang="fr-FR" dirty="0" err="1" smtClean="0"/>
              <a:t>etc</a:t>
            </a:r>
            <a:endParaRPr lang="fr-FR" dirty="0" smtClean="0"/>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C000"/>
                </a:solidFill>
              </a:rPr>
              <a:t>En général: </a:t>
            </a:r>
          </a:p>
          <a:p>
            <a:r>
              <a:rPr lang="fr-FR" dirty="0" smtClean="0"/>
              <a:t>Les obligations des commerçants sont multiples</a:t>
            </a:r>
          </a:p>
          <a:p>
            <a:r>
              <a:rPr lang="fr-FR" dirty="0" smtClean="0"/>
              <a:t>Parmi ces obligations prévus par le code de commerce:</a:t>
            </a:r>
          </a:p>
          <a:p>
            <a:pPr>
              <a:buNone/>
            </a:pPr>
            <a:r>
              <a:rPr lang="fr-FR" dirty="0" smtClean="0">
                <a:solidFill>
                  <a:srgbClr val="FF0000"/>
                </a:solidFill>
              </a:rPr>
              <a:t>A –la publicité statutaire</a:t>
            </a:r>
          </a:p>
          <a:p>
            <a:pPr>
              <a:buNone/>
            </a:pPr>
            <a:r>
              <a:rPr lang="fr-FR" dirty="0" err="1" smtClean="0">
                <a:solidFill>
                  <a:srgbClr val="FF0000"/>
                </a:solidFill>
              </a:rPr>
              <a:t>B-les</a:t>
            </a:r>
            <a:r>
              <a:rPr lang="fr-FR" dirty="0" smtClean="0">
                <a:solidFill>
                  <a:srgbClr val="FF0000"/>
                </a:solidFill>
              </a:rPr>
              <a:t> obligations comptable</a:t>
            </a:r>
          </a:p>
          <a:p>
            <a:pPr>
              <a:buNone/>
            </a:pPr>
            <a:endParaRPr lang="fr-FR" dirty="0" smtClean="0"/>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La 1</a:t>
            </a:r>
            <a:r>
              <a:rPr lang="fr-FR" baseline="30000" dirty="0" smtClean="0"/>
              <a:t>er</a:t>
            </a:r>
            <a:r>
              <a:rPr lang="fr-FR" dirty="0" smtClean="0"/>
              <a:t> obligation qui pèse sur le commerçant est l’immatriculation au RC.(au point de départ de l’activité ).</a:t>
            </a:r>
          </a:p>
          <a:p>
            <a:r>
              <a:rPr lang="fr-FR" dirty="0" smtClean="0"/>
              <a:t>Au Maroc, le régime des registres  du commerce a été adopté par le code de 1913</a:t>
            </a:r>
            <a:r>
              <a:rPr lang="fr-FR" dirty="0" smtClean="0">
                <a:solidFill>
                  <a:srgbClr val="FFFF00"/>
                </a:solidFill>
              </a:rPr>
              <a:t>( articles 19 à 28 )</a:t>
            </a:r>
          </a:p>
          <a:p>
            <a:r>
              <a:rPr lang="fr-FR" dirty="0" smtClean="0"/>
              <a:t>Dans la loi n° 15/95 il a été organisé par </a:t>
            </a:r>
            <a:r>
              <a:rPr lang="fr-FR" dirty="0" smtClean="0">
                <a:solidFill>
                  <a:srgbClr val="FFFF00"/>
                </a:solidFill>
              </a:rPr>
              <a:t>les article de 27 à 78</a:t>
            </a:r>
          </a:p>
          <a:p>
            <a:endParaRPr lang="fr-FR" dirty="0"/>
          </a:p>
        </p:txBody>
      </p:sp>
      <p:sp>
        <p:nvSpPr>
          <p:cNvPr id="3" name="Titre 2"/>
          <p:cNvSpPr>
            <a:spLocks noGrp="1"/>
          </p:cNvSpPr>
          <p:nvPr>
            <p:ph type="title"/>
          </p:nvPr>
        </p:nvSpPr>
        <p:spPr/>
        <p:txBody>
          <a:bodyPr/>
          <a:lstStyle/>
          <a:p>
            <a:r>
              <a:rPr lang="fr-FR" dirty="0" smtClean="0">
                <a:solidFill>
                  <a:srgbClr val="FF0000"/>
                </a:solidFill>
              </a:rPr>
              <a:t>A –la publicité commerciale</a:t>
            </a:r>
            <a:endParaRPr lang="fr-FR"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t>L’organisation du RC repose sur une architecture qui permet de couvrir tout le territoire marocain.</a:t>
            </a:r>
          </a:p>
          <a:p>
            <a:r>
              <a:rPr lang="fr-FR" dirty="0" smtClean="0"/>
              <a:t>Ses différentes fonctions, informatives, et juridique ne seront que mieux accomplies avec sa généralisation.</a:t>
            </a:r>
          </a:p>
          <a:p>
            <a:r>
              <a:rPr lang="fr-FR" dirty="0" smtClean="0">
                <a:solidFill>
                  <a:srgbClr val="FFC000"/>
                </a:solidFill>
              </a:rPr>
              <a:t>Art 27 du C.C précise que</a:t>
            </a:r>
            <a:r>
              <a:rPr lang="fr-FR" dirty="0" smtClean="0"/>
              <a:t> « Le registre du commerce est constitué par des registres locaux et un registre central »</a:t>
            </a:r>
          </a:p>
          <a:p>
            <a:r>
              <a:rPr lang="fr-FR" b="1" dirty="0" err="1" smtClean="0">
                <a:solidFill>
                  <a:srgbClr val="002060"/>
                </a:solidFill>
              </a:rPr>
              <a:t>a-le</a:t>
            </a:r>
            <a:r>
              <a:rPr lang="fr-FR" b="1" dirty="0" smtClean="0">
                <a:solidFill>
                  <a:srgbClr val="002060"/>
                </a:solidFill>
              </a:rPr>
              <a:t> registre locale:</a:t>
            </a:r>
          </a:p>
          <a:p>
            <a:pPr algn="just"/>
            <a:r>
              <a:rPr lang="fr-FR" dirty="0" smtClean="0">
                <a:latin typeface="Times New Roman" pitchFamily="18" charset="0"/>
                <a:cs typeface="Times New Roman" pitchFamily="18" charset="0"/>
              </a:rPr>
              <a:t>Tenu auprès de secrétariat-greffe du tribunal comptent.</a:t>
            </a:r>
          </a:p>
          <a:p>
            <a:pPr algn="just"/>
            <a:r>
              <a:rPr lang="fr-FR" dirty="0" smtClean="0">
                <a:latin typeface="Times New Roman" pitchFamily="18" charset="0"/>
                <a:cs typeface="Times New Roman" pitchFamily="18" charset="0"/>
              </a:rPr>
              <a:t>Le registre locale est placé sous la surveillance du président  du tribunal ou un juge qu’il désigne chaque année à cet effet.</a:t>
            </a:r>
          </a:p>
          <a:p>
            <a:endParaRPr lang="fr-FR" dirty="0" smtClean="0">
              <a:solidFill>
                <a:srgbClr val="002060"/>
              </a:solidFill>
            </a:endParaRPr>
          </a:p>
          <a:p>
            <a:endParaRPr lang="fr-FR" dirty="0"/>
          </a:p>
        </p:txBody>
      </p:sp>
      <p:sp>
        <p:nvSpPr>
          <p:cNvPr id="3" name="Titre 2"/>
          <p:cNvSpPr>
            <a:spLocks noGrp="1"/>
          </p:cNvSpPr>
          <p:nvPr>
            <p:ph type="title"/>
          </p:nvPr>
        </p:nvSpPr>
        <p:spPr/>
        <p:txBody>
          <a:bodyPr>
            <a:normAutofit fontScale="90000"/>
          </a:bodyPr>
          <a:lstStyle/>
          <a:p>
            <a:r>
              <a:rPr lang="fr-FR" dirty="0" smtClean="0">
                <a:solidFill>
                  <a:srgbClr val="FF66FF"/>
                </a:solidFill>
              </a:rPr>
              <a:t>1-organisation du registre du commerce</a:t>
            </a:r>
            <a:endParaRPr lang="fr-FR" dirty="0">
              <a:solidFill>
                <a:srgbClr val="FF66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fontScale="92500" lnSpcReduction="20000"/>
          </a:bodyPr>
          <a:lstStyle/>
          <a:p>
            <a:pPr algn="just"/>
            <a:r>
              <a:rPr lang="fr-FR" dirty="0" smtClean="0">
                <a:solidFill>
                  <a:srgbClr val="FFC000"/>
                </a:solidFill>
              </a:rPr>
              <a:t>Trois catégories ont été prévues : </a:t>
            </a:r>
          </a:p>
          <a:p>
            <a:pPr algn="just"/>
            <a:r>
              <a:rPr lang="fr-FR" dirty="0" smtClean="0">
                <a:solidFill>
                  <a:srgbClr val="FF0000"/>
                </a:solidFill>
                <a:latin typeface="Times New Roman" pitchFamily="18" charset="0"/>
                <a:cs typeface="Times New Roman" pitchFamily="18" charset="0"/>
              </a:rPr>
              <a:t>a</a:t>
            </a:r>
            <a:r>
              <a:rPr lang="fr-FR" dirty="0" smtClean="0">
                <a:latin typeface="Times New Roman" pitchFamily="18" charset="0"/>
                <a:cs typeface="Times New Roman" pitchFamily="18" charset="0"/>
              </a:rPr>
              <a:t>. services financiers, </a:t>
            </a:r>
            <a:r>
              <a:rPr lang="fr-FR" dirty="0" smtClean="0">
                <a:solidFill>
                  <a:srgbClr val="FF0000"/>
                </a:solidFill>
                <a:latin typeface="Times New Roman" pitchFamily="18" charset="0"/>
                <a:cs typeface="Times New Roman" pitchFamily="18" charset="0"/>
              </a:rPr>
              <a:t>b</a:t>
            </a:r>
            <a:r>
              <a:rPr lang="fr-FR" dirty="0" smtClean="0">
                <a:latin typeface="Times New Roman" pitchFamily="18" charset="0"/>
                <a:cs typeface="Times New Roman" pitchFamily="18" charset="0"/>
              </a:rPr>
              <a:t>. services sociaux et de divertissement, </a:t>
            </a:r>
            <a:r>
              <a:rPr lang="fr-FR" dirty="0" smtClean="0">
                <a:solidFill>
                  <a:srgbClr val="FF0000"/>
                </a:solidFill>
                <a:latin typeface="Times New Roman" pitchFamily="18" charset="0"/>
                <a:cs typeface="Times New Roman" pitchFamily="18" charset="0"/>
              </a:rPr>
              <a:t>c.</a:t>
            </a:r>
            <a:r>
              <a:rPr lang="fr-FR" dirty="0" smtClean="0">
                <a:latin typeface="Times New Roman" pitchFamily="18" charset="0"/>
                <a:cs typeface="Times New Roman" pitchFamily="18" charset="0"/>
              </a:rPr>
              <a:t> opérations d’entremise. </a:t>
            </a:r>
          </a:p>
          <a:p>
            <a:pPr algn="just"/>
            <a:endParaRPr lang="fr-FR" dirty="0" smtClean="0">
              <a:solidFill>
                <a:srgbClr val="FF0000"/>
              </a:solidFill>
              <a:latin typeface="Times New Roman" pitchFamily="18" charset="0"/>
              <a:cs typeface="Times New Roman" pitchFamily="18" charset="0"/>
            </a:endParaRPr>
          </a:p>
          <a:p>
            <a:pPr algn="just"/>
            <a:r>
              <a:rPr lang="fr-FR" dirty="0" smtClean="0">
                <a:solidFill>
                  <a:srgbClr val="FFFF00"/>
                </a:solidFill>
                <a:latin typeface="Times New Roman" pitchFamily="18" charset="0"/>
                <a:cs typeface="Times New Roman" pitchFamily="18" charset="0"/>
              </a:rPr>
              <a:t>a. Services financiers ( art. 6, al. 7-8)</a:t>
            </a:r>
          </a:p>
          <a:p>
            <a:pPr algn="just"/>
            <a:r>
              <a:rPr lang="fr-FR" dirty="0" smtClean="0">
                <a:solidFill>
                  <a:srgbClr val="FF0000"/>
                </a:solidFill>
              </a:rPr>
              <a:t> </a:t>
            </a:r>
          </a:p>
          <a:p>
            <a:pPr algn="just"/>
            <a:r>
              <a:rPr lang="fr-FR" dirty="0" smtClean="0"/>
              <a:t>Ces activités exigent une autorisation de l’autorité compétente. Celle-ci délivre un agrément si le demandeur répond aux conditions juridiques, économiques et financières exigées par le </a:t>
            </a:r>
            <a:r>
              <a:rPr lang="fr-FR" dirty="0" smtClean="0">
                <a:solidFill>
                  <a:srgbClr val="FF0000"/>
                </a:solidFill>
              </a:rPr>
              <a:t>dahir du 6 juillet 1993. </a:t>
            </a:r>
          </a:p>
          <a:p>
            <a:pPr algn="just"/>
            <a:r>
              <a:rPr lang="fr-FR" dirty="0" smtClean="0">
                <a:solidFill>
                  <a:srgbClr val="FF0000"/>
                </a:solidFill>
              </a:rPr>
              <a:t>L’article 29 du dahir </a:t>
            </a:r>
            <a:r>
              <a:rPr lang="fr-FR" dirty="0" smtClean="0"/>
              <a:t>précise que les sociétés de crédit qui ont leur siège social au Maroc doivent se constituer en société anonyme.</a:t>
            </a:r>
            <a:endParaRPr lang="fr-FR" dirty="0">
              <a:solidFill>
                <a:srgbClr val="FF0000"/>
              </a:solidFill>
            </a:endParaRPr>
          </a:p>
        </p:txBody>
      </p:sp>
      <p:sp>
        <p:nvSpPr>
          <p:cNvPr id="2" name="Titre 1"/>
          <p:cNvSpPr>
            <a:spLocks noGrp="1"/>
          </p:cNvSpPr>
          <p:nvPr>
            <p:ph type="title"/>
          </p:nvPr>
        </p:nvSpPr>
        <p:spPr/>
        <p:txBody>
          <a:bodyPr>
            <a:normAutofit/>
          </a:bodyPr>
          <a:lstStyle/>
          <a:p>
            <a:r>
              <a:rPr lang="fr-FR" sz="3600" dirty="0" smtClean="0">
                <a:solidFill>
                  <a:srgbClr val="FF0000"/>
                </a:solidFill>
              </a:rPr>
              <a:t>3. Les activités liées aux services</a:t>
            </a:r>
            <a:endParaRPr lang="fr-FR" sz="3600"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r>
              <a:rPr lang="fr-FR" dirty="0" smtClean="0"/>
              <a:t>L’inscription au registre locale doit donc, être requise au</a:t>
            </a:r>
          </a:p>
          <a:p>
            <a:pPr>
              <a:buNone/>
            </a:pPr>
            <a:r>
              <a:rPr lang="fr-FR" dirty="0" smtClean="0"/>
              <a:t>secrétariat-greffe du TC du lieu de situation de:</a:t>
            </a:r>
          </a:p>
          <a:p>
            <a:pPr>
              <a:buFont typeface="Wingdings" pitchFamily="2" charset="2"/>
              <a:buChar char="Ø"/>
            </a:pPr>
            <a:r>
              <a:rPr lang="fr-FR" dirty="0" smtClean="0">
                <a:solidFill>
                  <a:srgbClr val="FFFF00"/>
                </a:solidFill>
              </a:rPr>
              <a:t>l’établissement principal.</a:t>
            </a:r>
          </a:p>
          <a:p>
            <a:pPr>
              <a:buFont typeface="Wingdings" pitchFamily="2" charset="2"/>
              <a:buChar char="Ø"/>
            </a:pPr>
            <a:r>
              <a:rPr lang="fr-FR" dirty="0" smtClean="0">
                <a:solidFill>
                  <a:srgbClr val="FFFF00"/>
                </a:solidFill>
              </a:rPr>
              <a:t>Du commerçant. </a:t>
            </a:r>
          </a:p>
          <a:p>
            <a:pPr>
              <a:buFont typeface="Wingdings" pitchFamily="2" charset="2"/>
              <a:buChar char="Ø"/>
            </a:pPr>
            <a:r>
              <a:rPr lang="fr-FR" dirty="0" smtClean="0">
                <a:solidFill>
                  <a:srgbClr val="FFFF00"/>
                </a:solidFill>
              </a:rPr>
              <a:t>Du siège de la société</a:t>
            </a:r>
            <a:r>
              <a:rPr lang="fr-FR" dirty="0" smtClean="0"/>
              <a:t>.</a:t>
            </a:r>
          </a:p>
          <a:p>
            <a:pPr>
              <a:buFont typeface="Wingdings" pitchFamily="2" charset="2"/>
              <a:buChar char="Ø"/>
            </a:pPr>
            <a:r>
              <a:rPr lang="fr-FR" dirty="0" smtClean="0">
                <a:solidFill>
                  <a:srgbClr val="FF66FF"/>
                </a:solidFill>
              </a:rPr>
              <a:t>Exception:</a:t>
            </a:r>
          </a:p>
          <a:p>
            <a:pPr>
              <a:buNone/>
            </a:pPr>
            <a:r>
              <a:rPr lang="fr-FR" dirty="0" smtClean="0">
                <a:solidFill>
                  <a:srgbClr val="FF0000"/>
                </a:solidFill>
              </a:rPr>
              <a:t>Le libellé de l’art 30 peut créer de confusion</a:t>
            </a:r>
            <a:r>
              <a:rPr lang="fr-FR" dirty="0" smtClean="0">
                <a:solidFill>
                  <a:srgbClr val="FFC000"/>
                </a:solidFill>
              </a:rPr>
              <a:t>:</a:t>
            </a:r>
          </a:p>
          <a:p>
            <a:pPr>
              <a:buNone/>
            </a:pPr>
            <a:r>
              <a:rPr lang="fr-FR" dirty="0" smtClean="0"/>
              <a:t> quand il s'agit des régions et villes dépourvus des TC.</a:t>
            </a:r>
          </a:p>
          <a:p>
            <a:pPr>
              <a:buFont typeface="Wingdings" pitchFamily="2" charset="2"/>
              <a:buChar char="Ø"/>
            </a:pPr>
            <a:endParaRPr lang="fr-FR" dirty="0"/>
          </a:p>
        </p:txBody>
      </p:sp>
      <p:sp>
        <p:nvSpPr>
          <p:cNvPr id="3" name="Titre 2"/>
          <p:cNvSpPr>
            <a:spLocks noGrp="1"/>
          </p:cNvSpPr>
          <p:nvPr>
            <p:ph type="title"/>
          </p:nvPr>
        </p:nvSpPr>
        <p:spPr/>
        <p:txBody>
          <a:bodyPr/>
          <a:lstStyle/>
          <a:p>
            <a:endParaRPr lang="fr-F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0000"/>
                </a:solidFill>
              </a:rPr>
              <a:t>Pour faire face à cette lacune:</a:t>
            </a:r>
          </a:p>
          <a:p>
            <a:r>
              <a:rPr lang="fr-FR" dirty="0" smtClean="0"/>
              <a:t>La compétence revient  aux tribunaux de première instance dans les régions et provinces ou un TC fait défaut.</a:t>
            </a:r>
          </a:p>
          <a:p>
            <a:pPr>
              <a:buNone/>
            </a:pPr>
            <a:r>
              <a:rPr lang="fr-FR" dirty="0" smtClean="0"/>
              <a:t>L’inscription au registre locale doit donc, être requise au</a:t>
            </a:r>
          </a:p>
          <a:p>
            <a:pPr>
              <a:buNone/>
            </a:pPr>
            <a:r>
              <a:rPr lang="fr-FR" dirty="0" smtClean="0"/>
              <a:t>secrétariat-greffe du TPI du lieu de situation de:</a:t>
            </a:r>
          </a:p>
          <a:p>
            <a:pPr>
              <a:buFont typeface="Wingdings" pitchFamily="2" charset="2"/>
              <a:buChar char="Ø"/>
            </a:pPr>
            <a:r>
              <a:rPr lang="fr-FR" dirty="0" smtClean="0">
                <a:solidFill>
                  <a:srgbClr val="FFFF00"/>
                </a:solidFill>
              </a:rPr>
              <a:t>l’établissement principal.</a:t>
            </a:r>
          </a:p>
          <a:p>
            <a:pPr>
              <a:buFont typeface="Wingdings" pitchFamily="2" charset="2"/>
              <a:buChar char="Ø"/>
            </a:pPr>
            <a:r>
              <a:rPr lang="fr-FR" dirty="0" smtClean="0">
                <a:solidFill>
                  <a:srgbClr val="FFFF00"/>
                </a:solidFill>
              </a:rPr>
              <a:t>Du commerçant. </a:t>
            </a:r>
          </a:p>
          <a:p>
            <a:pPr>
              <a:buFont typeface="Wingdings" pitchFamily="2" charset="2"/>
              <a:buChar char="Ø"/>
            </a:pPr>
            <a:r>
              <a:rPr lang="fr-FR" dirty="0" smtClean="0">
                <a:solidFill>
                  <a:srgbClr val="FFFF00"/>
                </a:solidFill>
              </a:rPr>
              <a:t>Du siège de la société</a:t>
            </a:r>
            <a:r>
              <a:rPr lang="fr-FR" dirty="0" smtClean="0"/>
              <a:t>.</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Selon l’art 7 du décret du 18 Janvier 1997( relatif à l’organisation du RC) le RC se devise en deux parties:</a:t>
            </a:r>
          </a:p>
          <a:p>
            <a:r>
              <a:rPr lang="fr-FR" dirty="0" smtClean="0">
                <a:solidFill>
                  <a:srgbClr val="002060"/>
                </a:solidFill>
              </a:rPr>
              <a:t>1-le registre chronologique</a:t>
            </a:r>
          </a:p>
          <a:p>
            <a:r>
              <a:rPr lang="fr-FR" dirty="0" smtClean="0">
                <a:solidFill>
                  <a:srgbClr val="002060"/>
                </a:solidFill>
              </a:rPr>
              <a:t>2-le registre analytique</a:t>
            </a:r>
          </a:p>
          <a:p>
            <a:pPr algn="just"/>
            <a:r>
              <a:rPr lang="fr-FR" b="1" dirty="0" smtClean="0">
                <a:solidFill>
                  <a:srgbClr val="FFC000"/>
                </a:solidFill>
              </a:rPr>
              <a:t>Art 11 précise: </a:t>
            </a:r>
            <a:r>
              <a:rPr lang="fr-FR" dirty="0" smtClean="0">
                <a:latin typeface="Times New Roman" pitchFamily="18" charset="0"/>
                <a:cs typeface="Times New Roman" pitchFamily="18" charset="0"/>
              </a:rPr>
              <a:t>les deux registres sont paraphés et vérifiés à la fin de chaque mois par le président du TC ou par le magistrat chargé de la surveillance du RC.</a:t>
            </a:r>
          </a:p>
          <a:p>
            <a:pPr algn="just"/>
            <a:endParaRPr lang="fr-FR" dirty="0" smtClean="0">
              <a:latin typeface="Times New Roman" pitchFamily="18" charset="0"/>
              <a:cs typeface="Times New Roman" pitchFamily="18" charset="0"/>
            </a:endParaRPr>
          </a:p>
          <a:p>
            <a:endParaRPr lang="fr-FR" dirty="0" smtClean="0">
              <a:solidFill>
                <a:srgbClr val="002060"/>
              </a:solidFill>
            </a:endParaRPr>
          </a:p>
          <a:p>
            <a:endParaRPr lang="fr-FR" dirty="0" smtClean="0"/>
          </a:p>
        </p:txBody>
      </p:sp>
      <p:sp>
        <p:nvSpPr>
          <p:cNvPr id="3" name="Titre 2"/>
          <p:cNvSpPr>
            <a:spLocks noGrp="1"/>
          </p:cNvSpPr>
          <p:nvPr>
            <p:ph type="title"/>
          </p:nvPr>
        </p:nvSpPr>
        <p:spPr/>
        <p:txBody>
          <a:bodyPr/>
          <a:lstStyle/>
          <a:p>
            <a:endParaRPr lang="fr-F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t>Sur le registre sont reportées </a:t>
            </a:r>
            <a:r>
              <a:rPr lang="fr-FR" dirty="0" smtClean="0">
                <a:solidFill>
                  <a:srgbClr val="00B0F0"/>
                </a:solidFill>
              </a:rPr>
              <a:t>les demandes et déclarations d’inscription et enregistrées dans l’ordre</a:t>
            </a:r>
          </a:p>
          <a:p>
            <a:r>
              <a:rPr lang="fr-FR" b="1" dirty="0" smtClean="0">
                <a:solidFill>
                  <a:srgbClr val="FF0000"/>
                </a:solidFill>
              </a:rPr>
              <a:t>Le contenu:</a:t>
            </a:r>
          </a:p>
          <a:p>
            <a:r>
              <a:rPr lang="fr-FR" dirty="0" smtClean="0">
                <a:solidFill>
                  <a:srgbClr val="FFFF00"/>
                </a:solidFill>
              </a:rPr>
              <a:t>On y inscrit  différentes informations concernant:</a:t>
            </a:r>
          </a:p>
          <a:p>
            <a:pPr>
              <a:buFont typeface="Wingdings" pitchFamily="2" charset="2"/>
              <a:buChar char="v"/>
            </a:pPr>
            <a:r>
              <a:rPr lang="fr-FR" dirty="0" smtClean="0"/>
              <a:t>le commerçant et l’établissement( nom, prénom, adresse de l’établissement, siège social, domicile des déclarants.</a:t>
            </a:r>
          </a:p>
          <a:p>
            <a:pPr>
              <a:buFont typeface="Wingdings" pitchFamily="2" charset="2"/>
              <a:buChar char="v"/>
            </a:pPr>
            <a:r>
              <a:rPr lang="fr-FR" dirty="0" smtClean="0"/>
              <a:t>La demande est constatée par un récépissé délivré au demandeur ( précisant la date, l’heur et le numéro de dépôt).</a:t>
            </a:r>
            <a:endParaRPr lang="fr-FR" dirty="0"/>
          </a:p>
        </p:txBody>
      </p:sp>
      <p:sp>
        <p:nvSpPr>
          <p:cNvPr id="3" name="Titre 2"/>
          <p:cNvSpPr>
            <a:spLocks noGrp="1"/>
          </p:cNvSpPr>
          <p:nvPr>
            <p:ph type="title"/>
          </p:nvPr>
        </p:nvSpPr>
        <p:spPr/>
        <p:txBody>
          <a:bodyPr>
            <a:normAutofit/>
          </a:bodyPr>
          <a:lstStyle/>
          <a:p>
            <a:r>
              <a:rPr lang="fr-FR" sz="3200" dirty="0" smtClean="0">
                <a:solidFill>
                  <a:srgbClr val="002060"/>
                </a:solidFill>
              </a:rPr>
              <a:t>1-le registre chronologique</a:t>
            </a:r>
            <a:endParaRPr lang="fr-FR" sz="32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00B0F0"/>
                </a:solidFill>
              </a:rPr>
              <a:t>On fait appel à ce registre pendant la durée de l’exploitation</a:t>
            </a:r>
          </a:p>
          <a:p>
            <a:r>
              <a:rPr lang="fr-FR" dirty="0" smtClean="0"/>
              <a:t>Il reprend les différents renseignements modificatifs et complémentaire qui interviennent en fonction de l’évolution de l’activité.</a:t>
            </a:r>
          </a:p>
          <a:p>
            <a:r>
              <a:rPr lang="fr-FR" dirty="0" smtClean="0"/>
              <a:t>Il mentionne les radiation</a:t>
            </a:r>
          </a:p>
          <a:p>
            <a:r>
              <a:rPr lang="fr-FR" dirty="0" smtClean="0"/>
              <a:t>Le registre analytique est constitué de deux recueils:</a:t>
            </a:r>
          </a:p>
          <a:p>
            <a:pPr>
              <a:buFont typeface="Wingdings" pitchFamily="2" charset="2"/>
              <a:buChar char="ü"/>
            </a:pPr>
            <a:r>
              <a:rPr lang="fr-FR" dirty="0" smtClean="0">
                <a:solidFill>
                  <a:srgbClr val="7030A0"/>
                </a:solidFill>
              </a:rPr>
              <a:t>pour personnes physiques</a:t>
            </a:r>
          </a:p>
          <a:p>
            <a:pPr>
              <a:buFont typeface="Wingdings" pitchFamily="2" charset="2"/>
              <a:buChar char="ü"/>
            </a:pPr>
            <a:r>
              <a:rPr lang="fr-FR" dirty="0" smtClean="0">
                <a:solidFill>
                  <a:srgbClr val="7030A0"/>
                </a:solidFill>
              </a:rPr>
              <a:t>pour personnes morales</a:t>
            </a:r>
          </a:p>
          <a:p>
            <a:endParaRPr lang="fr-FR" dirty="0"/>
          </a:p>
        </p:txBody>
      </p:sp>
      <p:sp>
        <p:nvSpPr>
          <p:cNvPr id="3" name="Titre 2"/>
          <p:cNvSpPr>
            <a:spLocks noGrp="1"/>
          </p:cNvSpPr>
          <p:nvPr>
            <p:ph type="title"/>
          </p:nvPr>
        </p:nvSpPr>
        <p:spPr/>
        <p:txBody>
          <a:bodyPr>
            <a:normAutofit/>
          </a:bodyPr>
          <a:lstStyle/>
          <a:p>
            <a:r>
              <a:rPr lang="fr-FR" sz="3200" dirty="0" smtClean="0">
                <a:solidFill>
                  <a:srgbClr val="002060"/>
                </a:solidFill>
                <a:latin typeface="Times New Roman" pitchFamily="18" charset="0"/>
                <a:cs typeface="Times New Roman" pitchFamily="18" charset="0"/>
              </a:rPr>
              <a:t>2-le registre analytique</a:t>
            </a:r>
            <a:br>
              <a:rPr lang="fr-FR" sz="3200" dirty="0" smtClean="0">
                <a:solidFill>
                  <a:srgbClr val="002060"/>
                </a:solidFill>
                <a:latin typeface="Times New Roman" pitchFamily="18" charset="0"/>
                <a:cs typeface="Times New Roman" pitchFamily="18" charset="0"/>
              </a:rPr>
            </a:br>
            <a:endParaRPr lang="fr-FR" sz="3200" dirty="0">
              <a:latin typeface="Times New Roman" pitchFamily="18" charset="0"/>
              <a:cs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Les numéros du 1</a:t>
            </a:r>
            <a:r>
              <a:rPr lang="fr-FR" baseline="30000" dirty="0" smtClean="0"/>
              <a:t>er</a:t>
            </a:r>
            <a:r>
              <a:rPr lang="fr-FR" dirty="0" smtClean="0"/>
              <a:t> recueil sont des nombres pairs</a:t>
            </a:r>
          </a:p>
          <a:p>
            <a:r>
              <a:rPr lang="fr-FR" dirty="0" smtClean="0"/>
              <a:t>Ceux du second sont des nombres impairs </a:t>
            </a:r>
            <a:endParaRPr lang="fr-FR" dirty="0"/>
          </a:p>
        </p:txBody>
      </p:sp>
      <p:sp>
        <p:nvSpPr>
          <p:cNvPr id="3" name="Titre 2"/>
          <p:cNvSpPr>
            <a:spLocks noGrp="1"/>
          </p:cNvSpPr>
          <p:nvPr>
            <p:ph type="title"/>
          </p:nvPr>
        </p:nvSpPr>
        <p:spPr/>
        <p:txBody>
          <a:bodyPr/>
          <a:lstStyle/>
          <a:p>
            <a:endParaRPr lang="fr-F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0000"/>
                </a:solidFill>
              </a:rPr>
              <a:t>L’art 31 </a:t>
            </a:r>
            <a:r>
              <a:rPr lang="fr-FR" dirty="0" smtClean="0"/>
              <a:t>du Code de commerce précise que le registre central est tenu par les soins de l’administration.</a:t>
            </a:r>
          </a:p>
          <a:p>
            <a:r>
              <a:rPr lang="fr-FR" dirty="0" smtClean="0"/>
              <a:t>C’est un document public( sa consultation en présence de la personne responsable)</a:t>
            </a:r>
          </a:p>
          <a:p>
            <a:r>
              <a:rPr lang="fr-FR" dirty="0" smtClean="0">
                <a:solidFill>
                  <a:srgbClr val="FFFF00"/>
                </a:solidFill>
              </a:rPr>
              <a:t>Il est composé de deux registre distincts:</a:t>
            </a:r>
          </a:p>
          <a:p>
            <a:pPr>
              <a:buFont typeface="Wingdings" pitchFamily="2" charset="2"/>
              <a:buChar char="v"/>
            </a:pPr>
            <a:r>
              <a:rPr lang="fr-FR" dirty="0" smtClean="0"/>
              <a:t> </a:t>
            </a:r>
            <a:r>
              <a:rPr lang="fr-FR" dirty="0" smtClean="0">
                <a:solidFill>
                  <a:srgbClr val="7030A0"/>
                </a:solidFill>
              </a:rPr>
              <a:t>Pour les personnes physique</a:t>
            </a:r>
          </a:p>
          <a:p>
            <a:pPr>
              <a:buFont typeface="Wingdings" pitchFamily="2" charset="2"/>
              <a:buChar char="v"/>
            </a:pPr>
            <a:r>
              <a:rPr lang="fr-FR" dirty="0" smtClean="0">
                <a:solidFill>
                  <a:srgbClr val="7030A0"/>
                </a:solidFill>
              </a:rPr>
              <a:t>Pour les personnes morales</a:t>
            </a:r>
            <a:endParaRPr lang="fr-FR" dirty="0">
              <a:solidFill>
                <a:srgbClr val="7030A0"/>
              </a:solidFill>
            </a:endParaRPr>
          </a:p>
        </p:txBody>
      </p:sp>
      <p:sp>
        <p:nvSpPr>
          <p:cNvPr id="3" name="Titre 2"/>
          <p:cNvSpPr>
            <a:spLocks noGrp="1"/>
          </p:cNvSpPr>
          <p:nvPr>
            <p:ph type="title"/>
          </p:nvPr>
        </p:nvSpPr>
        <p:spPr/>
        <p:txBody>
          <a:bodyPr/>
          <a:lstStyle/>
          <a:p>
            <a:r>
              <a:rPr lang="fr-FR" dirty="0" err="1" smtClean="0">
                <a:solidFill>
                  <a:srgbClr val="002060"/>
                </a:solidFill>
              </a:rPr>
              <a:t>b-le</a:t>
            </a:r>
            <a:r>
              <a:rPr lang="fr-FR" dirty="0" smtClean="0">
                <a:solidFill>
                  <a:srgbClr val="002060"/>
                </a:solidFill>
              </a:rPr>
              <a:t> registre central: </a:t>
            </a:r>
            <a:endParaRPr lang="fr-FR" dirty="0">
              <a:solidFill>
                <a:srgbClr val="00206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t>Chaque mois le secrétaire greffier du TC ou de TPI ( selon les cas) transmet au registre central un exemplaire des déclarations qu’il a enregistré au cours du mois précédent, aux fins d’immatriculation ou de modification. </a:t>
            </a:r>
          </a:p>
          <a:p>
            <a:r>
              <a:rPr lang="fr-FR" dirty="0" smtClean="0">
                <a:solidFill>
                  <a:srgbClr val="FFC000"/>
                </a:solidFill>
              </a:rPr>
              <a:t>Le registre central est destiné à:</a:t>
            </a:r>
          </a:p>
          <a:p>
            <a:r>
              <a:rPr lang="fr-FR" dirty="0" smtClean="0">
                <a:solidFill>
                  <a:srgbClr val="FF0000"/>
                </a:solidFill>
              </a:rPr>
              <a:t>Centraliser </a:t>
            </a:r>
            <a:r>
              <a:rPr lang="fr-FR" dirty="0" smtClean="0"/>
              <a:t>pour l’ensemble du royaume les renseignements mentionnés dans les différents registres locaux</a:t>
            </a:r>
          </a:p>
          <a:p>
            <a:r>
              <a:rPr lang="fr-FR" dirty="0" smtClean="0">
                <a:solidFill>
                  <a:srgbClr val="FF0000"/>
                </a:solidFill>
              </a:rPr>
              <a:t>Délivrer les certificats </a:t>
            </a:r>
            <a:r>
              <a:rPr lang="fr-FR" dirty="0" smtClean="0"/>
              <a:t>d’inscription des noms des commerçants et des dénominations commerciales</a:t>
            </a:r>
          </a:p>
          <a:p>
            <a:r>
              <a:rPr lang="fr-FR" dirty="0" smtClean="0"/>
              <a:t>Les certificats et les copies des autres inscriptions</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0000"/>
                </a:solidFill>
              </a:rPr>
              <a:t>Publier </a:t>
            </a:r>
            <a:r>
              <a:rPr lang="fr-FR" dirty="0" smtClean="0"/>
              <a:t>au début de chaque année un recueil qui reprend des renseignements sur les noms des commerçants et les dénominations commercial</a:t>
            </a:r>
          </a:p>
          <a:p>
            <a:r>
              <a:rPr lang="fr-FR" dirty="0" smtClean="0">
                <a:solidFill>
                  <a:srgbClr val="FF0000"/>
                </a:solidFill>
              </a:rPr>
              <a:t>Délivrer les certificats négatifs </a:t>
            </a:r>
            <a:r>
              <a:rPr lang="fr-FR" dirty="0" smtClean="0"/>
              <a:t>relatifs aux inscriptions des dénominations sociales. </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L’inscription au RC donne une idée précise sur la situation  des assujetties.</a:t>
            </a:r>
          </a:p>
          <a:p>
            <a:r>
              <a:rPr lang="fr-FR" b="1" dirty="0" smtClean="0">
                <a:solidFill>
                  <a:schemeClr val="tx2">
                    <a:lumMod val="50000"/>
                  </a:schemeClr>
                </a:solidFill>
              </a:rPr>
              <a:t>Selon l’art 36 </a:t>
            </a:r>
            <a:r>
              <a:rPr lang="fr-FR" dirty="0" smtClean="0"/>
              <a:t>du C.C l’inscription comprend:</a:t>
            </a:r>
          </a:p>
          <a:p>
            <a:pPr>
              <a:buFont typeface="Wingdings" pitchFamily="2" charset="2"/>
              <a:buChar char="Ø"/>
            </a:pPr>
            <a:r>
              <a:rPr lang="fr-FR" dirty="0" smtClean="0">
                <a:solidFill>
                  <a:schemeClr val="accent4">
                    <a:lumMod val="50000"/>
                  </a:schemeClr>
                </a:solidFill>
              </a:rPr>
              <a:t>l’immatriculation</a:t>
            </a:r>
          </a:p>
          <a:p>
            <a:pPr>
              <a:buFont typeface="Wingdings" pitchFamily="2" charset="2"/>
              <a:buChar char="Ø"/>
            </a:pPr>
            <a:r>
              <a:rPr lang="fr-FR" dirty="0" smtClean="0">
                <a:solidFill>
                  <a:schemeClr val="accent4">
                    <a:lumMod val="50000"/>
                  </a:schemeClr>
                </a:solidFill>
              </a:rPr>
              <a:t>Les inscriptions modificatives </a:t>
            </a:r>
          </a:p>
          <a:p>
            <a:pPr>
              <a:buFont typeface="Wingdings" pitchFamily="2" charset="2"/>
              <a:buChar char="Ø"/>
            </a:pPr>
            <a:r>
              <a:rPr lang="fr-FR" dirty="0" smtClean="0">
                <a:solidFill>
                  <a:schemeClr val="accent4">
                    <a:lumMod val="50000"/>
                  </a:schemeClr>
                </a:solidFill>
              </a:rPr>
              <a:t>Les radiations</a:t>
            </a:r>
          </a:p>
          <a:p>
            <a:pPr>
              <a:buFont typeface="Wingdings" pitchFamily="2" charset="2"/>
              <a:buChar char="Ø"/>
            </a:pPr>
            <a:endParaRPr lang="fr-FR" dirty="0" smtClean="0"/>
          </a:p>
          <a:p>
            <a:pPr>
              <a:buNone/>
            </a:pPr>
            <a:endParaRPr lang="fr-FR" dirty="0"/>
          </a:p>
        </p:txBody>
      </p:sp>
      <p:sp>
        <p:nvSpPr>
          <p:cNvPr id="3" name="Titre 2"/>
          <p:cNvSpPr>
            <a:spLocks noGrp="1"/>
          </p:cNvSpPr>
          <p:nvPr>
            <p:ph type="title"/>
          </p:nvPr>
        </p:nvSpPr>
        <p:spPr/>
        <p:txBody>
          <a:bodyPr>
            <a:normAutofit fontScale="90000"/>
          </a:bodyPr>
          <a:lstStyle/>
          <a:p>
            <a:r>
              <a:rPr lang="fr-FR" dirty="0" smtClean="0">
                <a:solidFill>
                  <a:srgbClr val="002060"/>
                </a:solidFill>
              </a:rPr>
              <a:t>2 Fonctionnement du registre du commerce</a:t>
            </a:r>
            <a:endParaRPr lang="fr-FR"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Etant donné que la société anonyme est une société commerciale par la forme, toutes les opérations faites par la banque sont donc commerciales. Ces opérations sont d’ailleurs de deux ordres : </a:t>
            </a:r>
            <a:r>
              <a:rPr lang="fr-FR" dirty="0" smtClean="0">
                <a:solidFill>
                  <a:srgbClr val="002060"/>
                </a:solidFill>
              </a:rPr>
              <a:t>opération de dépôt </a:t>
            </a:r>
            <a:r>
              <a:rPr lang="fr-FR" dirty="0" smtClean="0"/>
              <a:t>et </a:t>
            </a:r>
            <a:r>
              <a:rPr lang="fr-FR" dirty="0" smtClean="0">
                <a:solidFill>
                  <a:srgbClr val="002060"/>
                </a:solidFill>
              </a:rPr>
              <a:t>opérations de crédit. </a:t>
            </a:r>
          </a:p>
          <a:p>
            <a:pPr algn="just"/>
            <a:endParaRPr lang="fr-FR" dirty="0"/>
          </a:p>
        </p:txBody>
      </p:sp>
      <p:sp>
        <p:nvSpPr>
          <p:cNvPr id="2" name="Titre 1"/>
          <p:cNvSpPr>
            <a:spLocks noGrp="1"/>
          </p:cNvSpPr>
          <p:nvPr>
            <p:ph type="title"/>
          </p:nvPr>
        </p:nvSpPr>
        <p:spPr/>
        <p:txBody>
          <a:bodyPr/>
          <a:lstStyle/>
          <a:p>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lnSpcReduction="10000"/>
          </a:bodyPr>
          <a:lstStyle/>
          <a:p>
            <a:pPr algn="just"/>
            <a:r>
              <a:rPr lang="fr-FR" dirty="0" smtClean="0"/>
              <a:t>Elle a un </a:t>
            </a:r>
            <a:r>
              <a:rPr lang="fr-FR" dirty="0" smtClean="0">
                <a:solidFill>
                  <a:schemeClr val="tx2">
                    <a:lumMod val="50000"/>
                  </a:schemeClr>
                </a:solidFill>
              </a:rPr>
              <a:t>caractère personnel</a:t>
            </a:r>
            <a:r>
              <a:rPr lang="fr-FR" dirty="0" smtClean="0"/>
              <a:t>. Il es interdit de se faire immatriculer à titre principal soit dans le même registre local sous plusieurs numéros, soit dans plusieurs registre locaux.</a:t>
            </a:r>
          </a:p>
          <a:p>
            <a:pPr algn="just"/>
            <a:r>
              <a:rPr lang="fr-FR" dirty="0" smtClean="0"/>
              <a:t>La loi ne fait pas de distinction selon la taille du commerce.</a:t>
            </a:r>
          </a:p>
          <a:p>
            <a:pPr algn="just"/>
            <a:r>
              <a:rPr lang="fr-FR" dirty="0" smtClean="0">
                <a:solidFill>
                  <a:srgbClr val="FF0000"/>
                </a:solidFill>
              </a:rPr>
              <a:t>De même: </a:t>
            </a:r>
          </a:p>
          <a:p>
            <a:pPr algn="just"/>
            <a:r>
              <a:rPr lang="fr-FR" dirty="0" smtClean="0"/>
              <a:t>Certaines personnes morales bien qu’elle n’ont pas la qualité de commerçant </a:t>
            </a:r>
            <a:r>
              <a:rPr lang="fr-FR" dirty="0" smtClean="0">
                <a:solidFill>
                  <a:srgbClr val="C00000"/>
                </a:solidFill>
              </a:rPr>
              <a:t>ex: </a:t>
            </a:r>
            <a:r>
              <a:rPr lang="fr-FR" dirty="0" smtClean="0"/>
              <a:t>Les groupement d’intérêt économique sans activité commerciale. Elle sont tenues de la même obligation </a:t>
            </a:r>
            <a:endParaRPr lang="fr-FR" dirty="0"/>
          </a:p>
        </p:txBody>
      </p:sp>
      <p:sp>
        <p:nvSpPr>
          <p:cNvPr id="3" name="Titre 2"/>
          <p:cNvSpPr>
            <a:spLocks noGrp="1"/>
          </p:cNvSpPr>
          <p:nvPr>
            <p:ph type="title"/>
          </p:nvPr>
        </p:nvSpPr>
        <p:spPr/>
        <p:txBody>
          <a:bodyPr/>
          <a:lstStyle/>
          <a:p>
            <a:r>
              <a:rPr lang="fr-FR" dirty="0" smtClean="0">
                <a:solidFill>
                  <a:srgbClr val="002060"/>
                </a:solidFill>
              </a:rPr>
              <a:t>a-l’immatriculation</a:t>
            </a:r>
            <a:endParaRPr lang="fr-FR" dirty="0">
              <a:solidFill>
                <a:srgbClr val="00206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Les assujetties doivent requérir leur immatriculation dans les </a:t>
            </a:r>
            <a:r>
              <a:rPr lang="fr-FR" dirty="0" smtClean="0">
                <a:solidFill>
                  <a:srgbClr val="C00000"/>
                </a:solidFill>
              </a:rPr>
              <a:t>trois mois de:</a:t>
            </a:r>
          </a:p>
          <a:p>
            <a:pPr>
              <a:buFont typeface="Wingdings" pitchFamily="2" charset="2"/>
              <a:buChar char="v"/>
            </a:pPr>
            <a:r>
              <a:rPr lang="fr-FR" dirty="0" smtClean="0"/>
              <a:t> </a:t>
            </a:r>
            <a:r>
              <a:rPr lang="fr-FR" dirty="0" smtClean="0">
                <a:solidFill>
                  <a:srgbClr val="FFC000"/>
                </a:solidFill>
              </a:rPr>
              <a:t>L’ouverture de l’établissement </a:t>
            </a:r>
            <a:r>
              <a:rPr lang="fr-FR" dirty="0" smtClean="0"/>
              <a:t>commercial.</a:t>
            </a:r>
          </a:p>
          <a:p>
            <a:pPr>
              <a:buFont typeface="Wingdings" pitchFamily="2" charset="2"/>
              <a:buChar char="v"/>
            </a:pPr>
            <a:r>
              <a:rPr lang="fr-FR" dirty="0" smtClean="0">
                <a:solidFill>
                  <a:srgbClr val="FFC000"/>
                </a:solidFill>
              </a:rPr>
              <a:t>L’acquisition du fonds de commerce </a:t>
            </a:r>
            <a:r>
              <a:rPr lang="fr-FR" dirty="0" smtClean="0">
                <a:solidFill>
                  <a:srgbClr val="FFFF00"/>
                </a:solidFill>
              </a:rPr>
              <a:t>(pour personnes physique).</a:t>
            </a:r>
          </a:p>
          <a:p>
            <a:pPr>
              <a:buFont typeface="Wingdings" pitchFamily="2" charset="2"/>
              <a:buChar char="v"/>
            </a:pPr>
            <a:r>
              <a:rPr lang="fr-FR" dirty="0" smtClean="0">
                <a:solidFill>
                  <a:srgbClr val="FFC000"/>
                </a:solidFill>
              </a:rPr>
              <a:t>De la création de personne morale</a:t>
            </a:r>
            <a:r>
              <a:rPr lang="fr-FR" dirty="0" smtClean="0"/>
              <a:t> de droit public ou privé.</a:t>
            </a:r>
          </a:p>
          <a:p>
            <a:pPr>
              <a:buFont typeface="Wingdings" pitchFamily="2" charset="2"/>
              <a:buChar char="v"/>
            </a:pPr>
            <a:r>
              <a:rPr lang="fr-FR" dirty="0" smtClean="0">
                <a:solidFill>
                  <a:srgbClr val="FFC000"/>
                </a:solidFill>
              </a:rPr>
              <a:t>De l’ouverture de succursales </a:t>
            </a:r>
            <a:r>
              <a:rPr lang="fr-FR" dirty="0" smtClean="0"/>
              <a:t>ou </a:t>
            </a:r>
            <a:r>
              <a:rPr lang="fr-FR" dirty="0" smtClean="0">
                <a:solidFill>
                  <a:srgbClr val="FFC000"/>
                </a:solidFill>
              </a:rPr>
              <a:t>agence</a:t>
            </a:r>
            <a:r>
              <a:rPr lang="fr-FR" dirty="0" smtClean="0"/>
              <a:t>, représentations commerciales.</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20000"/>
          </a:bodyPr>
          <a:lstStyle/>
          <a:p>
            <a:pPr algn="just"/>
            <a:r>
              <a:rPr lang="fr-FR" dirty="0" smtClean="0"/>
              <a:t>Elles sont énumérées à </a:t>
            </a:r>
            <a:r>
              <a:rPr lang="fr-FR" b="1" dirty="0" smtClean="0">
                <a:solidFill>
                  <a:srgbClr val="FFFF00"/>
                </a:solidFill>
              </a:rPr>
              <a:t>l’art 37 du C.C</a:t>
            </a:r>
          </a:p>
          <a:p>
            <a:pPr algn="just"/>
            <a:r>
              <a:rPr lang="fr-FR" dirty="0" smtClean="0">
                <a:solidFill>
                  <a:srgbClr val="FFC000"/>
                </a:solidFill>
              </a:rPr>
              <a:t>L’immatriculation est obligatoire pour: </a:t>
            </a:r>
          </a:p>
          <a:p>
            <a:pPr algn="just"/>
            <a:r>
              <a:rPr lang="fr-FR" dirty="0" smtClean="0"/>
              <a:t>toutes les personnes  physiques et morales, marocaines ou étrangères exerçant une activité commerciale sur le territoire du Royaume.  </a:t>
            </a:r>
          </a:p>
          <a:p>
            <a:pPr algn="just"/>
            <a:r>
              <a:rPr lang="fr-FR" b="1" dirty="0" smtClean="0">
                <a:solidFill>
                  <a:schemeClr val="bg1"/>
                </a:solidFill>
              </a:rPr>
              <a:t>L' obligation d' immatriculation s'impose en outre :  </a:t>
            </a:r>
          </a:p>
          <a:p>
            <a:pPr algn="just"/>
            <a:r>
              <a:rPr lang="fr-FR" dirty="0" smtClean="0">
                <a:solidFill>
                  <a:srgbClr val="FFFF00"/>
                </a:solidFill>
              </a:rPr>
              <a:t>1)</a:t>
            </a:r>
            <a:r>
              <a:rPr lang="fr-FR" dirty="0" smtClean="0"/>
              <a:t> à toute succursale ou agence d' entreprise marocaine ou étrangère;  </a:t>
            </a:r>
          </a:p>
          <a:p>
            <a:pPr algn="just"/>
            <a:r>
              <a:rPr lang="fr-FR" dirty="0" smtClean="0">
                <a:solidFill>
                  <a:srgbClr val="FFFF00"/>
                </a:solidFill>
              </a:rPr>
              <a:t>2)</a:t>
            </a:r>
            <a:r>
              <a:rPr lang="fr-FR" dirty="0" smtClean="0"/>
              <a:t> à toute représentation commerciale ou agence commerciale des Etats, collectivités ou  établissements publics étrangers;  </a:t>
            </a:r>
          </a:p>
          <a:p>
            <a:pPr algn="just"/>
            <a:r>
              <a:rPr lang="fr-FR" dirty="0" smtClean="0">
                <a:solidFill>
                  <a:srgbClr val="FFFF00"/>
                </a:solidFill>
              </a:rPr>
              <a:t>3)</a:t>
            </a:r>
            <a:r>
              <a:rPr lang="fr-FR" dirty="0" smtClean="0"/>
              <a:t> aux établissements publics marocains à caractère industriel ou commercial, soumis par leurs lois à l' immatriculation au registre du commerce;  </a:t>
            </a:r>
          </a:p>
          <a:p>
            <a:pPr algn="just"/>
            <a:r>
              <a:rPr lang="fr-FR" dirty="0" smtClean="0">
                <a:solidFill>
                  <a:srgbClr val="FFFF00"/>
                </a:solidFill>
              </a:rPr>
              <a:t>4)</a:t>
            </a:r>
            <a:r>
              <a:rPr lang="fr-FR" dirty="0" smtClean="0"/>
              <a:t> à tout groupement d' intérêt économique. </a:t>
            </a:r>
            <a:endParaRPr lang="fr-FR" dirty="0"/>
          </a:p>
        </p:txBody>
      </p:sp>
      <p:sp>
        <p:nvSpPr>
          <p:cNvPr id="3" name="Titre 2"/>
          <p:cNvSpPr>
            <a:spLocks noGrp="1"/>
          </p:cNvSpPr>
          <p:nvPr>
            <p:ph type="title"/>
          </p:nvPr>
        </p:nvSpPr>
        <p:spPr/>
        <p:txBody>
          <a:bodyPr/>
          <a:lstStyle/>
          <a:p>
            <a:r>
              <a:rPr lang="fr-FR" dirty="0" smtClean="0">
                <a:solidFill>
                  <a:schemeClr val="accent4">
                    <a:lumMod val="75000"/>
                  </a:schemeClr>
                </a:solidFill>
              </a:rPr>
              <a:t>Personnes assujetties</a:t>
            </a:r>
            <a:endParaRPr lang="fr-FR" dirty="0">
              <a:solidFill>
                <a:schemeClr val="accent4">
                  <a:lumMod val="75000"/>
                </a:schemeClr>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Les immatriculations sont faites </a:t>
            </a:r>
            <a:r>
              <a:rPr lang="fr-FR" dirty="0" smtClean="0">
                <a:solidFill>
                  <a:srgbClr val="FFC000"/>
                </a:solidFill>
              </a:rPr>
              <a:t>sur déclaration </a:t>
            </a:r>
            <a:r>
              <a:rPr lang="fr-FR" dirty="0" smtClean="0"/>
              <a:t>volontaire des assujetties à l’immatriculation.</a:t>
            </a:r>
          </a:p>
          <a:p>
            <a:r>
              <a:rPr lang="fr-FR" dirty="0" smtClean="0">
                <a:solidFill>
                  <a:srgbClr val="FF0000"/>
                </a:solidFill>
              </a:rPr>
              <a:t>Certaines mentions doivent figurer dans la déclaration d’immatriculation</a:t>
            </a:r>
            <a:r>
              <a:rPr lang="fr-FR" dirty="0" smtClean="0"/>
              <a:t>:</a:t>
            </a:r>
          </a:p>
          <a:p>
            <a:pPr>
              <a:buFont typeface="Wingdings" pitchFamily="2" charset="2"/>
              <a:buChar char="q"/>
            </a:pPr>
            <a:r>
              <a:rPr lang="fr-FR" dirty="0" smtClean="0"/>
              <a:t>voir les articles suivant:</a:t>
            </a:r>
          </a:p>
          <a:p>
            <a:pPr>
              <a:buFont typeface="Wingdings" pitchFamily="2" charset="2"/>
              <a:buChar char="q"/>
            </a:pPr>
            <a:r>
              <a:rPr lang="fr-FR" dirty="0" smtClean="0">
                <a:solidFill>
                  <a:srgbClr val="FF0000"/>
                </a:solidFill>
              </a:rPr>
              <a:t>art 42 pour les personnes physique</a:t>
            </a:r>
          </a:p>
          <a:p>
            <a:pPr>
              <a:buFont typeface="Wingdings" pitchFamily="2" charset="2"/>
              <a:buChar char="q"/>
            </a:pPr>
            <a:r>
              <a:rPr lang="fr-FR" dirty="0" smtClean="0">
                <a:solidFill>
                  <a:srgbClr val="FF0000"/>
                </a:solidFill>
              </a:rPr>
              <a:t>Art 45 pour les personnes morales</a:t>
            </a:r>
          </a:p>
          <a:p>
            <a:pPr>
              <a:buFont typeface="Wingdings" pitchFamily="2" charset="2"/>
              <a:buChar char="q"/>
            </a:pPr>
            <a:r>
              <a:rPr lang="fr-FR" dirty="0" smtClean="0">
                <a:solidFill>
                  <a:srgbClr val="FF0000"/>
                </a:solidFill>
              </a:rPr>
              <a:t>Art 47 pour les EP à caractère industriel et commercial et les représentations ou agence commerciales</a:t>
            </a:r>
          </a:p>
          <a:p>
            <a:pPr>
              <a:buFont typeface="Wingdings" pitchFamily="2" charset="2"/>
              <a:buChar char="q"/>
            </a:pPr>
            <a:r>
              <a:rPr lang="fr-FR" dirty="0" smtClean="0">
                <a:solidFill>
                  <a:srgbClr val="FF0000"/>
                </a:solidFill>
              </a:rPr>
              <a:t>Art 48 pour les groupement d’intérêt économique</a:t>
            </a:r>
          </a:p>
          <a:p>
            <a:endParaRPr lang="fr-FR" dirty="0"/>
          </a:p>
        </p:txBody>
      </p:sp>
      <p:sp>
        <p:nvSpPr>
          <p:cNvPr id="3" name="Titre 2"/>
          <p:cNvSpPr>
            <a:spLocks noGrp="1"/>
          </p:cNvSpPr>
          <p:nvPr>
            <p:ph type="title"/>
          </p:nvPr>
        </p:nvSpPr>
        <p:spPr/>
        <p:txBody>
          <a:bodyPr>
            <a:normAutofit/>
          </a:bodyPr>
          <a:lstStyle/>
          <a:p>
            <a:r>
              <a:rPr lang="fr-FR" sz="3200" b="1" dirty="0" err="1" smtClean="0">
                <a:solidFill>
                  <a:schemeClr val="accent4">
                    <a:lumMod val="50000"/>
                  </a:schemeClr>
                </a:solidFill>
                <a:latin typeface="Times New Roman" pitchFamily="18" charset="0"/>
                <a:cs typeface="Times New Roman" pitchFamily="18" charset="0"/>
              </a:rPr>
              <a:t>B-Les</a:t>
            </a:r>
            <a:r>
              <a:rPr lang="fr-FR" sz="3200" b="1" dirty="0" smtClean="0">
                <a:solidFill>
                  <a:schemeClr val="accent4">
                    <a:lumMod val="50000"/>
                  </a:schemeClr>
                </a:solidFill>
                <a:latin typeface="Times New Roman" pitchFamily="18" charset="0"/>
                <a:cs typeface="Times New Roman" pitchFamily="18" charset="0"/>
              </a:rPr>
              <a:t> modalités d’immatriculation</a:t>
            </a:r>
            <a:endParaRPr lang="fr-FR" sz="3200" b="1" dirty="0">
              <a:solidFill>
                <a:schemeClr val="accent4">
                  <a:lumMod val="50000"/>
                </a:schemeClr>
              </a:solidFill>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85000" lnSpcReduction="20000"/>
          </a:bodyPr>
          <a:lstStyle/>
          <a:p>
            <a:r>
              <a:rPr lang="fr-FR" dirty="0" smtClean="0">
                <a:solidFill>
                  <a:srgbClr val="FF0000"/>
                </a:solidFill>
              </a:rPr>
              <a:t>Article 42 </a:t>
            </a:r>
            <a:r>
              <a:rPr lang="fr-FR" dirty="0" smtClean="0">
                <a:solidFill>
                  <a:srgbClr val="FFC000"/>
                </a:solidFill>
              </a:rPr>
              <a:t>: </a:t>
            </a:r>
            <a:r>
              <a:rPr lang="fr-FR" dirty="0" smtClean="0">
                <a:solidFill>
                  <a:schemeClr val="bg1"/>
                </a:solidFill>
              </a:rPr>
              <a:t>Les commerçants personnes physiques doivent mentionner dans leur déclaration d'  immatriculation: </a:t>
            </a:r>
          </a:p>
          <a:p>
            <a:r>
              <a:rPr lang="fr-FR" dirty="0" smtClean="0"/>
              <a:t> 1) les nom et prénom et l' adresse personnelle du commerçant ainsi que le numéro de sa carte d' identité nationale ou pour les étrangers résidents celui de la carte d' immatriculation ou, pour les  étrangers non- résidents, le numéro du passeport ou de toute autre pièce d' identité en tenant lieu;  </a:t>
            </a:r>
          </a:p>
          <a:p>
            <a:r>
              <a:rPr lang="fr-FR" dirty="0" smtClean="0"/>
              <a:t>2) le nom sous lequel il exerce le commerce et, s'il y a lieu, son surnom ou son pseudonyme; </a:t>
            </a:r>
          </a:p>
          <a:p>
            <a:r>
              <a:rPr lang="fr-FR" dirty="0" smtClean="0"/>
              <a:t> 3) la date et le lieu de naissance;  </a:t>
            </a:r>
          </a:p>
          <a:p>
            <a:r>
              <a:rPr lang="fr-FR" dirty="0" smtClean="0"/>
              <a:t>4) s'il s'agit d' un mineur ou d' un tuteur testamentaire ou datif exploitant les biens du mineur dans le commerce, l' autorisation qui leur a été donnée en vertu des dispositions légales en vigueur; </a:t>
            </a:r>
          </a:p>
          <a:p>
            <a:r>
              <a:rPr lang="fr-FR" dirty="0" smtClean="0"/>
              <a:t> 5) le régime matrimonial du commerçant étranger;  </a:t>
            </a:r>
          </a:p>
        </p:txBody>
      </p:sp>
      <p:sp>
        <p:nvSpPr>
          <p:cNvPr id="3" name="Titre 2"/>
          <p:cNvSpPr>
            <a:spLocks noGrp="1"/>
          </p:cNvSpPr>
          <p:nvPr>
            <p:ph type="title"/>
          </p:nvPr>
        </p:nvSpPr>
        <p:spPr/>
        <p:txBody>
          <a:bodyPr/>
          <a:lstStyle/>
          <a:p>
            <a:endParaRPr lang="fr-F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solidFill>
                  <a:srgbClr val="FFFF00"/>
                </a:solidFill>
              </a:rPr>
              <a:t>6)</a:t>
            </a:r>
            <a:r>
              <a:rPr lang="fr-FR" dirty="0" smtClean="0"/>
              <a:t> l' activité effectivement exercée;  </a:t>
            </a:r>
          </a:p>
          <a:p>
            <a:r>
              <a:rPr lang="fr-FR" dirty="0" smtClean="0">
                <a:solidFill>
                  <a:srgbClr val="FFFF00"/>
                </a:solidFill>
              </a:rPr>
              <a:t>7)</a:t>
            </a:r>
            <a:r>
              <a:rPr lang="fr-FR" dirty="0" smtClean="0"/>
              <a:t> le lieu où est situé le siège de son entreprise ou son principal établissement et le lieu des  établissements qui en relèvent situés au Maroc ou à l' étranger, ainsi que le numéro d' inscription au rôle des patentes; </a:t>
            </a:r>
          </a:p>
          <a:p>
            <a:r>
              <a:rPr lang="fr-FR" dirty="0" smtClean="0">
                <a:solidFill>
                  <a:srgbClr val="FFFF00"/>
                </a:solidFill>
              </a:rPr>
              <a:t>8)</a:t>
            </a:r>
            <a:r>
              <a:rPr lang="fr-FR" dirty="0" smtClean="0"/>
              <a:t> les indications sur l' origine du fonds de commerce;  </a:t>
            </a:r>
          </a:p>
          <a:p>
            <a:r>
              <a:rPr lang="fr-FR" dirty="0" smtClean="0">
                <a:solidFill>
                  <a:srgbClr val="FFFF00"/>
                </a:solidFill>
              </a:rPr>
              <a:t>9) </a:t>
            </a:r>
            <a:r>
              <a:rPr lang="fr-FR" dirty="0" smtClean="0"/>
              <a:t>l' enseigne, s'il y a lieu, et l' indication de la date du certificat négatif délivré par le registre central du commerce;  </a:t>
            </a:r>
          </a:p>
        </p:txBody>
      </p:sp>
      <p:sp>
        <p:nvSpPr>
          <p:cNvPr id="3" name="Titre 2"/>
          <p:cNvSpPr>
            <a:spLocks noGrp="1"/>
          </p:cNvSpPr>
          <p:nvPr>
            <p:ph type="title"/>
          </p:nvPr>
        </p:nvSpPr>
        <p:spPr/>
        <p:txBody>
          <a:bodyPr/>
          <a:lstStyle/>
          <a:p>
            <a:endParaRPr lang="fr-F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FF00"/>
                </a:solidFill>
              </a:rPr>
              <a:t>10)</a:t>
            </a:r>
            <a:r>
              <a:rPr lang="fr-FR" dirty="0" smtClean="0"/>
              <a:t> les nom et prénom, date et lieu de naissance ainsi que la nationalité des fondés de pouvoirs; </a:t>
            </a:r>
          </a:p>
          <a:p>
            <a:r>
              <a:rPr lang="fr-FR" dirty="0" smtClean="0">
                <a:solidFill>
                  <a:srgbClr val="FFFF00"/>
                </a:solidFill>
              </a:rPr>
              <a:t>11)</a:t>
            </a:r>
            <a:r>
              <a:rPr lang="fr-FR" dirty="0" smtClean="0"/>
              <a:t> la date de commencement d' exploitation; </a:t>
            </a:r>
          </a:p>
          <a:p>
            <a:r>
              <a:rPr lang="fr-FR" dirty="0" smtClean="0"/>
              <a:t> </a:t>
            </a:r>
            <a:r>
              <a:rPr lang="fr-FR" dirty="0" smtClean="0">
                <a:solidFill>
                  <a:srgbClr val="FFFF00"/>
                </a:solidFill>
              </a:rPr>
              <a:t>12)</a:t>
            </a:r>
            <a:r>
              <a:rPr lang="fr-FR" dirty="0" smtClean="0"/>
              <a:t> les établissements de commerce que le déclarant a précédemment exploités ou ceux qu'il exploite dans le ressort d' autres tribunaux. </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solidFill>
                  <a:srgbClr val="FFC000"/>
                </a:solidFill>
              </a:rPr>
              <a:t>Article 45 </a:t>
            </a:r>
            <a:r>
              <a:rPr lang="fr-FR" dirty="0" smtClean="0"/>
              <a:t>: </a:t>
            </a:r>
            <a:r>
              <a:rPr lang="fr-FR" dirty="0" smtClean="0">
                <a:solidFill>
                  <a:schemeClr val="bg1"/>
                </a:solidFill>
              </a:rPr>
              <a:t>Les sociétés commerciales doivent mentionner dans leur déclaration d' immatriculation:  </a:t>
            </a:r>
          </a:p>
          <a:p>
            <a:r>
              <a:rPr lang="fr-FR" dirty="0" smtClean="0">
                <a:solidFill>
                  <a:srgbClr val="FFFF00"/>
                </a:solidFill>
              </a:rPr>
              <a:t>1)</a:t>
            </a:r>
            <a:r>
              <a:rPr lang="fr-FR" dirty="0" smtClean="0"/>
              <a:t> les nom et prénom de s associés, autres que les actionnaires et commanditaires, la date et le lieu de naissance, la nationalité de chacun d' eux ainsi que le numéro de la carte d' identité nationale ou pour les étrangers résidents celui de la carte d' immatriculation ou, pour les étrangers non-résidents le numéro du passeport ou de toute autre pièce d' identité en tenant lieu;  </a:t>
            </a:r>
          </a:p>
          <a:p>
            <a:r>
              <a:rPr lang="fr-FR" dirty="0" smtClean="0">
                <a:solidFill>
                  <a:srgbClr val="FFFF00"/>
                </a:solidFill>
              </a:rPr>
              <a:t>2)</a:t>
            </a:r>
            <a:r>
              <a:rPr lang="fr-FR" dirty="0" smtClean="0"/>
              <a:t> la raison sociale ou la dénomination de la société et l' indication de la date du certificat négatif  délivré par le registre central du commerce;  </a:t>
            </a:r>
          </a:p>
          <a:p>
            <a:r>
              <a:rPr lang="fr-FR" dirty="0" smtClean="0">
                <a:solidFill>
                  <a:srgbClr val="FFFF00"/>
                </a:solidFill>
              </a:rPr>
              <a:t>3 )</a:t>
            </a:r>
            <a:r>
              <a:rPr lang="fr-FR" dirty="0" smtClean="0"/>
              <a:t> l' objet de la société;  </a:t>
            </a:r>
          </a:p>
          <a:p>
            <a:r>
              <a:rPr lang="fr-FR" dirty="0" smtClean="0">
                <a:solidFill>
                  <a:srgbClr val="FFFF00"/>
                </a:solidFill>
              </a:rPr>
              <a:t>4)</a:t>
            </a:r>
            <a:r>
              <a:rPr lang="fr-FR" dirty="0" smtClean="0"/>
              <a:t> l' activité effectivement exercée;</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solidFill>
                  <a:srgbClr val="FFFF00"/>
                </a:solidFill>
              </a:rPr>
              <a:t>5)</a:t>
            </a:r>
            <a:r>
              <a:rPr lang="fr-FR" dirty="0" smtClean="0"/>
              <a:t> le siège social et le cas échéant, les lieux où la société a des succursales au Maroc ou à l' étranger, ainsi que le numéro d' inscription au rôle des patentes;  </a:t>
            </a:r>
          </a:p>
          <a:p>
            <a:r>
              <a:rPr lang="fr-FR" dirty="0" smtClean="0">
                <a:solidFill>
                  <a:srgbClr val="FFFF00"/>
                </a:solidFill>
              </a:rPr>
              <a:t>6)</a:t>
            </a:r>
            <a:r>
              <a:rPr lang="fr-FR" dirty="0" smtClean="0"/>
              <a:t> les noms des associés  ou des tiers autorisés à administrer, gérer et signer pour la société, la date et le lieu de leur naissance, leur nationalité ainsi que le numéro de la carte d' identité nationale ou  pour les étrangers résidents celui de la carte d' immatriculation ou, pour les étrangers non- résidents le numéro du passeport ou de toute autre pièce d' identité en tenant lieu;  </a:t>
            </a:r>
          </a:p>
        </p:txBody>
      </p:sp>
      <p:sp>
        <p:nvSpPr>
          <p:cNvPr id="3" name="Titre 2"/>
          <p:cNvSpPr>
            <a:spLocks noGrp="1"/>
          </p:cNvSpPr>
          <p:nvPr>
            <p:ph type="title"/>
          </p:nvPr>
        </p:nvSpPr>
        <p:spPr/>
        <p:txBody>
          <a:bodyPr/>
          <a:lstStyle/>
          <a:p>
            <a:endParaRPr lang="fr-F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FF00"/>
                </a:solidFill>
              </a:rPr>
              <a:t>7)</a:t>
            </a:r>
            <a:r>
              <a:rPr lang="fr-FR" dirty="0" smtClean="0"/>
              <a:t> la forme juridique de la société;  </a:t>
            </a:r>
          </a:p>
          <a:p>
            <a:r>
              <a:rPr lang="fr-FR" dirty="0" smtClean="0">
                <a:solidFill>
                  <a:srgbClr val="FFFF00"/>
                </a:solidFill>
              </a:rPr>
              <a:t>8)</a:t>
            </a:r>
            <a:r>
              <a:rPr lang="fr-FR" dirty="0" smtClean="0"/>
              <a:t> le montant du capital social;  </a:t>
            </a:r>
          </a:p>
          <a:p>
            <a:r>
              <a:rPr lang="fr-FR" dirty="0" smtClean="0">
                <a:solidFill>
                  <a:srgbClr val="FFFF00"/>
                </a:solidFill>
              </a:rPr>
              <a:t>9)</a:t>
            </a:r>
            <a:r>
              <a:rPr lang="fr-FR" dirty="0" smtClean="0"/>
              <a:t> si la société est à capital variable, la somme au- dessous de laquelle le capital ne peut être réduit;  </a:t>
            </a:r>
          </a:p>
          <a:p>
            <a:r>
              <a:rPr lang="fr-FR" dirty="0" smtClean="0">
                <a:solidFill>
                  <a:srgbClr val="FFFF00"/>
                </a:solidFill>
              </a:rPr>
              <a:t>10)</a:t>
            </a:r>
            <a:r>
              <a:rPr lang="fr-FR" dirty="0" smtClean="0"/>
              <a:t> la date à laquelle la société a commencé et celle à laquelle elle doit finir;  </a:t>
            </a:r>
          </a:p>
          <a:p>
            <a:r>
              <a:rPr lang="fr-FR" dirty="0" smtClean="0">
                <a:solidFill>
                  <a:srgbClr val="FFFF00"/>
                </a:solidFill>
              </a:rPr>
              <a:t>11 )</a:t>
            </a:r>
            <a:r>
              <a:rPr lang="fr-FR" dirty="0" smtClean="0"/>
              <a:t> la date et le numéro du dépôt des statuts au secrétariat- greffe. </a:t>
            </a:r>
          </a:p>
          <a:p>
            <a:endParaRPr lang="fr-FR" dirty="0" smtClean="0"/>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pPr algn="just"/>
            <a:r>
              <a:rPr lang="fr-FR" dirty="0" smtClean="0"/>
              <a:t>A la différence du code de 1913 qui a prévu uniquement l’assurance maritime, celui de </a:t>
            </a:r>
            <a:r>
              <a:rPr lang="fr-FR" dirty="0" smtClean="0">
                <a:solidFill>
                  <a:srgbClr val="FF0000"/>
                </a:solidFill>
              </a:rPr>
              <a:t>1996</a:t>
            </a:r>
            <a:r>
              <a:rPr lang="fr-FR" dirty="0" smtClean="0"/>
              <a:t> n’a pas fait de distinction entre assurances maritime, terrestre et aérienne. </a:t>
            </a:r>
          </a:p>
          <a:p>
            <a:pPr algn="just"/>
            <a:r>
              <a:rPr lang="fr-FR" dirty="0" smtClean="0"/>
              <a:t>Le législateur à ce niveau a essayé de répondre à des besoins immédiats en suivant l’évolution de l’activité commerciale. A la fin du 19ème siècle, le transport se faisait en grande partie par la voie maritime. Par conséquent, l’assurance maritime était la plus utilisée.</a:t>
            </a:r>
            <a:endParaRPr lang="fr-FR" dirty="0"/>
          </a:p>
        </p:txBody>
      </p:sp>
      <p:sp>
        <p:nvSpPr>
          <p:cNvPr id="2" name="Titre 1"/>
          <p:cNvSpPr>
            <a:spLocks noGrp="1"/>
          </p:cNvSpPr>
          <p:nvPr>
            <p:ph type="title"/>
          </p:nvPr>
        </p:nvSpPr>
        <p:spPr/>
        <p:txBody>
          <a:bodyPr>
            <a:normAutofit fontScale="90000"/>
          </a:bodyPr>
          <a:lstStyle/>
          <a:p>
            <a:r>
              <a:rPr lang="fr-FR" dirty="0" smtClean="0">
                <a:solidFill>
                  <a:srgbClr val="FF0000"/>
                </a:solidFill>
              </a:rPr>
              <a:t/>
            </a:r>
            <a:br>
              <a:rPr lang="fr-FR" dirty="0" smtClean="0">
                <a:solidFill>
                  <a:srgbClr val="FF0000"/>
                </a:solidFill>
              </a:rPr>
            </a:br>
            <a:r>
              <a:rPr lang="fr-FR" dirty="0" smtClean="0">
                <a:solidFill>
                  <a:srgbClr val="FF0000"/>
                </a:solidFill>
              </a:rPr>
              <a:t/>
            </a:r>
            <a:br>
              <a:rPr lang="fr-FR" dirty="0" smtClean="0">
                <a:solidFill>
                  <a:srgbClr val="FF0000"/>
                </a:solidFill>
              </a:rPr>
            </a:br>
            <a:r>
              <a:rPr lang="fr-FR" dirty="0" smtClean="0">
                <a:solidFill>
                  <a:srgbClr val="00B050"/>
                </a:solidFill>
              </a:rPr>
              <a:t>** Les opérations d’assurances </a:t>
            </a:r>
            <a:r>
              <a:rPr lang="fr-FR" dirty="0" smtClean="0">
                <a:solidFill>
                  <a:srgbClr val="FF0000"/>
                </a:solidFill>
              </a:rPr>
              <a:t/>
            </a:r>
            <a:br>
              <a:rPr lang="fr-FR" dirty="0" smtClean="0">
                <a:solidFill>
                  <a:srgbClr val="FF0000"/>
                </a:solidFill>
              </a:rPr>
            </a:br>
            <a:endParaRPr lang="fr-FR" dirty="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r>
              <a:rPr lang="fr-FR" sz="2400" b="1" dirty="0" smtClean="0">
                <a:solidFill>
                  <a:srgbClr val="FFC000"/>
                </a:solidFill>
                <a:latin typeface="Times New Roman" pitchFamily="18" charset="0"/>
                <a:cs typeface="Times New Roman" pitchFamily="18" charset="0"/>
              </a:rPr>
              <a:t>Article 47</a:t>
            </a:r>
            <a:r>
              <a:rPr lang="fr-FR" sz="2400" b="1" dirty="0" smtClean="0">
                <a:solidFill>
                  <a:srgbClr val="FFFF00"/>
                </a:solidFill>
                <a:latin typeface="Times New Roman" pitchFamily="18" charset="0"/>
                <a:cs typeface="Times New Roman" pitchFamily="18" charset="0"/>
              </a:rPr>
              <a:t>: </a:t>
            </a:r>
            <a:r>
              <a:rPr lang="fr-FR" sz="2400" dirty="0" smtClean="0">
                <a:latin typeface="Times New Roman" pitchFamily="18" charset="0"/>
                <a:cs typeface="Times New Roman" pitchFamily="18" charset="0"/>
              </a:rPr>
              <a:t>Les établissements publics à caractère industriel ou commercial soumis  par leurs lois à  immatriculation au registre du commerce, ainsi que les représentations commerciales ou agences commerciales des Etats, collectivités ou établissements publics étrangers doivent mentionner dans leur déclaration d' immatriculation:  </a:t>
            </a:r>
          </a:p>
          <a:p>
            <a:r>
              <a:rPr lang="fr-FR" sz="2400" dirty="0" smtClean="0">
                <a:solidFill>
                  <a:srgbClr val="FFFF00"/>
                </a:solidFill>
                <a:latin typeface="Times New Roman" pitchFamily="18" charset="0"/>
                <a:cs typeface="Times New Roman" pitchFamily="18" charset="0"/>
              </a:rPr>
              <a:t>1)</a:t>
            </a:r>
            <a:r>
              <a:rPr lang="fr-FR" sz="2400" dirty="0" smtClean="0">
                <a:latin typeface="Times New Roman" pitchFamily="18" charset="0"/>
                <a:cs typeface="Times New Roman" pitchFamily="18" charset="0"/>
              </a:rPr>
              <a:t> le s indications prévues aux paragraphes 7, 9, 10 et 11 de l' article 42 ci- dessus; </a:t>
            </a:r>
          </a:p>
          <a:p>
            <a:r>
              <a:rPr lang="fr-FR" sz="2400" dirty="0" smtClean="0">
                <a:latin typeface="Times New Roman" pitchFamily="18" charset="0"/>
                <a:cs typeface="Times New Roman" pitchFamily="18" charset="0"/>
              </a:rPr>
              <a:t> </a:t>
            </a:r>
            <a:r>
              <a:rPr lang="fr-FR" sz="2400" dirty="0" smtClean="0">
                <a:solidFill>
                  <a:srgbClr val="FFFF00"/>
                </a:solidFill>
                <a:latin typeface="Times New Roman" pitchFamily="18" charset="0"/>
                <a:cs typeface="Times New Roman" pitchFamily="18" charset="0"/>
              </a:rPr>
              <a:t>2)</a:t>
            </a:r>
            <a:r>
              <a:rPr lang="fr-FR" sz="2400" dirty="0" smtClean="0">
                <a:latin typeface="Times New Roman" pitchFamily="18" charset="0"/>
                <a:cs typeface="Times New Roman" pitchFamily="18" charset="0"/>
              </a:rPr>
              <a:t> la forme de l' entreprise, sa dénomination et l' indication de la collectivité par laquelle ou pour le compte de laquelle elle est exploitée;  </a:t>
            </a:r>
            <a:endParaRPr lang="fr-FR" sz="2400" dirty="0">
              <a:latin typeface="Times New Roman" pitchFamily="18" charset="0"/>
              <a:cs typeface="Times New Roman" pitchFamily="18" charset="0"/>
            </a:endParaRPr>
          </a:p>
        </p:txBody>
      </p:sp>
      <p:sp>
        <p:nvSpPr>
          <p:cNvPr id="3" name="Titre 2"/>
          <p:cNvSpPr>
            <a:spLocks noGrp="1"/>
          </p:cNvSpPr>
          <p:nvPr>
            <p:ph type="title"/>
          </p:nvPr>
        </p:nvSpPr>
        <p:spPr/>
        <p:txBody>
          <a:bodyPr/>
          <a:lstStyle/>
          <a:p>
            <a:endParaRPr lang="fr-FR"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FF00"/>
                </a:solidFill>
              </a:rPr>
              <a:t>3) </a:t>
            </a:r>
            <a:r>
              <a:rPr lang="fr-FR" dirty="0" smtClean="0"/>
              <a:t>le cas échéant, la date  de publication au Bulletin officiel de l' acte qui a autorisé sa création, des actes qui ont modifié son organisation et des règlements ou des statuts qui déterminent les conditions de son fonctionnement;  </a:t>
            </a:r>
          </a:p>
          <a:p>
            <a:r>
              <a:rPr lang="fr-FR" dirty="0" smtClean="0">
                <a:solidFill>
                  <a:srgbClr val="FFFF00"/>
                </a:solidFill>
              </a:rPr>
              <a:t>4)</a:t>
            </a:r>
            <a:r>
              <a:rPr lang="fr-FR" dirty="0" smtClean="0"/>
              <a:t> l' adresse du siège social, celle du principal établissement et, le cas échéant, celle des  établissements qui en relèvent, exploités au Maroc ou à l' étranger; </a:t>
            </a: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FF00"/>
                </a:solidFill>
              </a:rPr>
              <a:t>5)</a:t>
            </a:r>
            <a:r>
              <a:rPr lang="fr-FR" dirty="0" smtClean="0"/>
              <a:t> les indications prévues au paragraphe premier de l' article 42 en ce qui concerne les personnes qui ont le pouvoir de gérer ou d' administrer l' entreprise au Maroc et celles qui ont le pouvoir général de l' engager par leur signature.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20000"/>
          </a:bodyPr>
          <a:lstStyle/>
          <a:p>
            <a:r>
              <a:rPr lang="fr-FR" dirty="0" smtClean="0">
                <a:solidFill>
                  <a:srgbClr val="FFC000"/>
                </a:solidFill>
              </a:rPr>
              <a:t>Article 48 : </a:t>
            </a:r>
            <a:r>
              <a:rPr lang="fr-FR" dirty="0" smtClean="0"/>
              <a:t>Les groupements d' intérêt économique requièrent leur immatriculation au secrétariat-greffe du tribunal dans le ressort duquel leur siège est  situé.  Ils doivent mentionner dans leur déclaration d' immatriculation:  </a:t>
            </a:r>
          </a:p>
          <a:p>
            <a:r>
              <a:rPr lang="fr-FR" dirty="0" smtClean="0">
                <a:solidFill>
                  <a:srgbClr val="FFFF00"/>
                </a:solidFill>
              </a:rPr>
              <a:t>1)</a:t>
            </a:r>
            <a:r>
              <a:rPr lang="fr-FR" dirty="0" smtClean="0"/>
              <a:t> la dénomination du groupement;  </a:t>
            </a:r>
          </a:p>
          <a:p>
            <a:r>
              <a:rPr lang="fr-FR" dirty="0" smtClean="0">
                <a:solidFill>
                  <a:srgbClr val="FFFF00"/>
                </a:solidFill>
              </a:rPr>
              <a:t>2)</a:t>
            </a:r>
            <a:r>
              <a:rPr lang="fr-FR" dirty="0" smtClean="0"/>
              <a:t> l' adresse du siège du groupement;  </a:t>
            </a:r>
          </a:p>
          <a:p>
            <a:r>
              <a:rPr lang="fr-FR" dirty="0" smtClean="0">
                <a:solidFill>
                  <a:srgbClr val="FFFF00"/>
                </a:solidFill>
              </a:rPr>
              <a:t>3)</a:t>
            </a:r>
            <a:r>
              <a:rPr lang="fr-FR" dirty="0" smtClean="0"/>
              <a:t> l' objet du groupement, indiqué sommairement;  </a:t>
            </a:r>
          </a:p>
          <a:p>
            <a:r>
              <a:rPr lang="fr-FR" dirty="0" smtClean="0">
                <a:solidFill>
                  <a:srgbClr val="FFFF00"/>
                </a:solidFill>
              </a:rPr>
              <a:t>4)</a:t>
            </a:r>
            <a:r>
              <a:rPr lang="fr-FR" dirty="0" smtClean="0"/>
              <a:t> la durée du groupement;  </a:t>
            </a:r>
          </a:p>
          <a:p>
            <a:r>
              <a:rPr lang="fr-FR" dirty="0" smtClean="0">
                <a:solidFill>
                  <a:srgbClr val="FFFF00"/>
                </a:solidFill>
              </a:rPr>
              <a:t>5)</a:t>
            </a:r>
            <a:r>
              <a:rPr lang="fr-FR" dirty="0" smtClean="0"/>
              <a:t> pour chaque personne  physique membre du groupement, les indications prévues aux paragraphes 1, 2, 4 et le cas échéant, le paragraphe 6 de l' article 42, ainsi que, s'il y a lieu, les numéros d'  immatriculation au registre du commerce;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a:bodyPr>
          <a:lstStyle/>
          <a:p>
            <a:r>
              <a:rPr lang="fr-FR" dirty="0" smtClean="0">
                <a:solidFill>
                  <a:srgbClr val="FFFF00"/>
                </a:solidFill>
              </a:rPr>
              <a:t>6) </a:t>
            </a:r>
            <a:r>
              <a:rPr lang="fr-FR" dirty="0" smtClean="0"/>
              <a:t>pour chaque personne morale membre du groupement, la raison sociale ou la dénomination  sociale, la forme juridique, l' adresse du siège, l' objet et, le cas échéant, les numéros d'  immatriculation au registre du commerce;  </a:t>
            </a:r>
          </a:p>
          <a:p>
            <a:r>
              <a:rPr lang="fr-FR" dirty="0" smtClean="0">
                <a:solidFill>
                  <a:srgbClr val="FFFF00"/>
                </a:solidFill>
              </a:rPr>
              <a:t>7)</a:t>
            </a:r>
            <a:r>
              <a:rPr lang="fr-FR" dirty="0" smtClean="0"/>
              <a:t> les nom et prénom et adresse des membres des organes d' administration, de direction ou de  gestion et des personnes chargées du contrôle de la gestion et du contrôle des comptes, avec les  indications prévues au paragraphe 4, et le cas échéant au paragraphe 6 de l' article 42 ;  </a:t>
            </a:r>
          </a:p>
          <a:p>
            <a:r>
              <a:rPr lang="fr-FR" dirty="0" smtClean="0">
                <a:solidFill>
                  <a:srgbClr val="FFFF00"/>
                </a:solidFill>
              </a:rPr>
              <a:t>8)</a:t>
            </a:r>
            <a:r>
              <a:rPr lang="fr-FR" dirty="0" smtClean="0"/>
              <a:t> la date et le numéro du dépôt du contrat de groupement au secrétariat greffe.</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r>
              <a:rPr lang="fr-FR" dirty="0" smtClean="0">
                <a:solidFill>
                  <a:srgbClr val="FFFF00"/>
                </a:solidFill>
              </a:rPr>
              <a:t>En vertu de l’art 1</a:t>
            </a:r>
            <a:r>
              <a:rPr lang="fr-FR" baseline="30000" dirty="0" smtClean="0">
                <a:solidFill>
                  <a:srgbClr val="FFFF00"/>
                </a:solidFill>
              </a:rPr>
              <a:t>er</a:t>
            </a:r>
            <a:r>
              <a:rPr lang="fr-FR" dirty="0" smtClean="0">
                <a:solidFill>
                  <a:srgbClr val="FFFF00"/>
                </a:solidFill>
              </a:rPr>
              <a:t> du décret du 18 janvier 1997:</a:t>
            </a:r>
          </a:p>
          <a:p>
            <a:r>
              <a:rPr lang="fr-FR" dirty="0" smtClean="0">
                <a:solidFill>
                  <a:schemeClr val="bg1"/>
                </a:solidFill>
              </a:rPr>
              <a:t>La déclaration d’inscription au RC doit être présentée par :</a:t>
            </a:r>
          </a:p>
          <a:p>
            <a:pPr>
              <a:buFont typeface="Wingdings" pitchFamily="2" charset="2"/>
              <a:buChar char="ü"/>
            </a:pPr>
            <a:r>
              <a:rPr lang="fr-FR" dirty="0" smtClean="0"/>
              <a:t>L’assujetti</a:t>
            </a:r>
          </a:p>
          <a:p>
            <a:pPr>
              <a:buFont typeface="Wingdings" pitchFamily="2" charset="2"/>
              <a:buChar char="ü"/>
            </a:pPr>
            <a:r>
              <a:rPr lang="fr-FR" dirty="0" smtClean="0"/>
              <a:t>Son mandataire dument muni d’une procuration légalisée.</a:t>
            </a:r>
          </a:p>
          <a:p>
            <a:r>
              <a:rPr lang="fr-FR" dirty="0" smtClean="0">
                <a:solidFill>
                  <a:srgbClr val="FF0000"/>
                </a:solidFill>
              </a:rPr>
              <a:t>Au secrétariat-greffe </a:t>
            </a:r>
            <a:r>
              <a:rPr lang="fr-FR" dirty="0" smtClean="0"/>
              <a:t>du T.C comptent;</a:t>
            </a:r>
          </a:p>
          <a:p>
            <a:r>
              <a:rPr lang="fr-FR" dirty="0" smtClean="0"/>
              <a:t>En </a:t>
            </a:r>
            <a:r>
              <a:rPr lang="fr-FR" dirty="0" smtClean="0">
                <a:solidFill>
                  <a:srgbClr val="FF0000"/>
                </a:solidFill>
              </a:rPr>
              <a:t>triple exemplaire sur des formulaires </a:t>
            </a:r>
            <a:r>
              <a:rPr lang="fr-FR" dirty="0" smtClean="0"/>
              <a:t>définis par arrêté du Ministre de la justice</a:t>
            </a:r>
          </a:p>
          <a:p>
            <a:r>
              <a:rPr lang="fr-FR" dirty="0" smtClean="0"/>
              <a:t>Avec une liste des pièces justificatives</a:t>
            </a:r>
          </a:p>
          <a:p>
            <a:endParaRPr lang="fr-FR" dirty="0" smtClean="0"/>
          </a:p>
          <a:p>
            <a:endParaRPr lang="fr-FR" dirty="0"/>
          </a:p>
        </p:txBody>
      </p:sp>
      <p:sp>
        <p:nvSpPr>
          <p:cNvPr id="3" name="Titre 2"/>
          <p:cNvSpPr>
            <a:spLocks noGrp="1"/>
          </p:cNvSpPr>
          <p:nvPr>
            <p:ph type="title"/>
          </p:nvPr>
        </p:nvSpPr>
        <p:spPr/>
        <p:txBody>
          <a:bodyPr/>
          <a:lstStyle/>
          <a:p>
            <a:r>
              <a:rPr lang="fr-FR" dirty="0" smtClean="0">
                <a:solidFill>
                  <a:schemeClr val="accent4">
                    <a:lumMod val="75000"/>
                  </a:schemeClr>
                </a:solidFill>
              </a:rPr>
              <a:t>Procédure et conditions</a:t>
            </a:r>
            <a:endParaRPr lang="fr-FR" dirty="0">
              <a:solidFill>
                <a:schemeClr val="accent4">
                  <a:lumMod val="75000"/>
                </a:schemeClr>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Selon </a:t>
            </a:r>
            <a:r>
              <a:rPr lang="fr-FR" dirty="0" smtClean="0">
                <a:solidFill>
                  <a:srgbClr val="FFC000"/>
                </a:solidFill>
              </a:rPr>
              <a:t>l’art 2 du décret: </a:t>
            </a:r>
            <a:r>
              <a:rPr lang="fr-FR" dirty="0" smtClean="0"/>
              <a:t>Les pièces et les actes qui doivent accompagnés la déclaration sont les suivants:</a:t>
            </a:r>
          </a:p>
          <a:p>
            <a:pPr algn="just">
              <a:buFont typeface="Wingdings" pitchFamily="2" charset="2"/>
              <a:buChar char="Ø"/>
            </a:pPr>
            <a:r>
              <a:rPr lang="fr-FR" dirty="0" smtClean="0"/>
              <a:t>Copie du diplôme pour personne physique si la loi l’exige.</a:t>
            </a:r>
          </a:p>
          <a:p>
            <a:pPr algn="just">
              <a:buFont typeface="Wingdings" pitchFamily="2" charset="2"/>
              <a:buChar char="Ø"/>
            </a:pPr>
            <a:r>
              <a:rPr lang="fr-FR" dirty="0" smtClean="0"/>
              <a:t>Régime matrimonial pour étranger</a:t>
            </a:r>
          </a:p>
          <a:p>
            <a:pPr algn="just">
              <a:buFont typeface="Wingdings" pitchFamily="2" charset="2"/>
              <a:buChar char="Ø"/>
            </a:pPr>
            <a:r>
              <a:rPr lang="fr-FR" dirty="0" smtClean="0"/>
              <a:t>Autorisation du président du TC pour l’étranger qui n’a pas encore atteint l’</a:t>
            </a:r>
            <a:r>
              <a:rPr lang="fr-FR" dirty="0" err="1" smtClean="0"/>
              <a:t>age</a:t>
            </a:r>
            <a:r>
              <a:rPr lang="fr-FR" dirty="0" smtClean="0"/>
              <a:t> de majorité commercial au regard du droit marocain</a:t>
            </a:r>
          </a:p>
          <a:p>
            <a:pPr algn="just">
              <a:buFont typeface="Wingdings" pitchFamily="2" charset="2"/>
              <a:buChar char="Ø"/>
            </a:pPr>
            <a:endParaRPr lang="fr-FR" dirty="0" smtClean="0"/>
          </a:p>
          <a:p>
            <a:endParaRPr lang="fr-FR" dirty="0"/>
          </a:p>
        </p:txBody>
      </p:sp>
      <p:sp>
        <p:nvSpPr>
          <p:cNvPr id="3" name="Titre 2"/>
          <p:cNvSpPr>
            <a:spLocks noGrp="1"/>
          </p:cNvSpPr>
          <p:nvPr>
            <p:ph type="title"/>
          </p:nvPr>
        </p:nvSpPr>
        <p:spPr/>
        <p:txBody>
          <a:bodyPr/>
          <a:lstStyle/>
          <a:p>
            <a:r>
              <a:rPr lang="fr-FR" dirty="0" smtClean="0">
                <a:solidFill>
                  <a:srgbClr val="002060"/>
                </a:solidFill>
              </a:rPr>
              <a:t>Les pièces justificatives</a:t>
            </a:r>
            <a:endParaRPr lang="fr-FR" dirty="0">
              <a:solidFill>
                <a:srgbClr val="002060"/>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solidFill>
                  <a:schemeClr val="accent4">
                    <a:lumMod val="50000"/>
                  </a:schemeClr>
                </a:solidFill>
              </a:rPr>
              <a:t>Le président du T.C ou le juge désigné est chargé de:</a:t>
            </a:r>
          </a:p>
          <a:p>
            <a:pPr>
              <a:buFont typeface="Wingdings" pitchFamily="2" charset="2"/>
              <a:buChar char="v"/>
            </a:pPr>
            <a:r>
              <a:rPr lang="fr-FR" dirty="0" smtClean="0"/>
              <a:t>Surveillance de la tenue du RC.</a:t>
            </a:r>
          </a:p>
          <a:p>
            <a:pPr>
              <a:buFont typeface="Wingdings" pitchFamily="2" charset="2"/>
              <a:buChar char="v"/>
            </a:pPr>
            <a:r>
              <a:rPr lang="fr-FR" dirty="0" smtClean="0"/>
              <a:t>À la fin de chaque mois il vérifie les R. chronologique et analytique.</a:t>
            </a:r>
          </a:p>
          <a:p>
            <a:pPr>
              <a:buFont typeface="Wingdings" pitchFamily="2" charset="2"/>
              <a:buChar char="v"/>
            </a:pPr>
            <a:r>
              <a:rPr lang="fr-FR" dirty="0" smtClean="0"/>
              <a:t>Dénoncer au ministère public les indications données de mauvaise foi.</a:t>
            </a:r>
          </a:p>
          <a:p>
            <a:pPr>
              <a:buNone/>
            </a:pPr>
            <a:r>
              <a:rPr lang="fr-FR" dirty="0" smtClean="0">
                <a:solidFill>
                  <a:srgbClr val="FF0000"/>
                </a:solidFill>
              </a:rPr>
              <a:t>Le secrétariats-greffier doit:</a:t>
            </a:r>
          </a:p>
          <a:p>
            <a:pPr>
              <a:buFont typeface="Wingdings" pitchFamily="2" charset="2"/>
              <a:buChar char="§"/>
            </a:pPr>
            <a:r>
              <a:rPr lang="fr-FR" dirty="0" smtClean="0"/>
              <a:t>S’assurer de l’identité de l’assujetti ou de son mandataire</a:t>
            </a:r>
          </a:p>
          <a:p>
            <a:pPr>
              <a:buFont typeface="Wingdings" pitchFamily="2" charset="2"/>
              <a:buChar char="§"/>
            </a:pPr>
            <a:r>
              <a:rPr lang="fr-FR" dirty="0" smtClean="0"/>
              <a:t>Vérifier que les énonciations présentées sont conformes</a:t>
            </a:r>
          </a:p>
          <a:p>
            <a:pPr>
              <a:buNone/>
            </a:pPr>
            <a:r>
              <a:rPr lang="fr-FR" dirty="0" smtClean="0"/>
              <a:t>aux dispositions législatives et réglementaires.</a:t>
            </a:r>
          </a:p>
          <a:p>
            <a:pPr>
              <a:buFont typeface="Wingdings" pitchFamily="2" charset="2"/>
              <a:buChar char="§"/>
            </a:pPr>
            <a:r>
              <a:rPr lang="fr-FR" dirty="0" smtClean="0"/>
              <a:t>Qu’elles correspondent aux pièces justificatives fournies.</a:t>
            </a:r>
          </a:p>
          <a:p>
            <a:endParaRPr lang="fr-FR" dirty="0" smtClean="0"/>
          </a:p>
        </p:txBody>
      </p:sp>
      <p:sp>
        <p:nvSpPr>
          <p:cNvPr id="3" name="Titre 2"/>
          <p:cNvSpPr>
            <a:spLocks noGrp="1"/>
          </p:cNvSpPr>
          <p:nvPr>
            <p:ph type="title"/>
          </p:nvPr>
        </p:nvSpPr>
        <p:spPr/>
        <p:txBody>
          <a:bodyPr/>
          <a:lstStyle/>
          <a:p>
            <a:r>
              <a:rPr lang="fr-FR" dirty="0" smtClean="0">
                <a:solidFill>
                  <a:schemeClr val="accent4">
                    <a:lumMod val="75000"/>
                  </a:schemeClr>
                </a:solidFill>
              </a:rPr>
              <a:t>Le contrôle du Tribunal </a:t>
            </a:r>
            <a:endParaRPr lang="fr-FR" dirty="0">
              <a:solidFill>
                <a:schemeClr val="accent4">
                  <a:lumMod val="75000"/>
                </a:schemeClr>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b="1" dirty="0" smtClean="0">
                <a:solidFill>
                  <a:srgbClr val="FF0000"/>
                </a:solidFill>
              </a:rPr>
              <a:t>Attention: </a:t>
            </a:r>
          </a:p>
          <a:p>
            <a:r>
              <a:rPr lang="fr-FR" dirty="0" smtClean="0"/>
              <a:t>Le secrétariat-greffe se contente d’une vérification préalable des pièces pour s’assurer que les pièces exigées par l’arrêté ministériel ont été présentés.</a:t>
            </a:r>
          </a:p>
          <a:p>
            <a:r>
              <a:rPr lang="fr-FR" dirty="0" smtClean="0"/>
              <a:t>Elle ne se prononce pas sur la validité des pièces.</a:t>
            </a:r>
          </a:p>
          <a:p>
            <a:r>
              <a:rPr lang="fr-FR" dirty="0" smtClean="0"/>
              <a:t>Néanmoins, le secrétariat peut demander au juge d’ordonner la radiation d’une inscription faite en violation d’un autre texte légal.</a:t>
            </a:r>
          </a:p>
          <a:p>
            <a:r>
              <a:rPr lang="fr-FR" dirty="0" smtClean="0">
                <a:solidFill>
                  <a:srgbClr val="FFFF00"/>
                </a:solidFill>
              </a:rPr>
              <a:t>EX:</a:t>
            </a:r>
            <a:r>
              <a:rPr lang="fr-FR" dirty="0" smtClean="0"/>
              <a:t> </a:t>
            </a:r>
            <a:r>
              <a:rPr lang="fr-FR" dirty="0" smtClean="0">
                <a:solidFill>
                  <a:srgbClr val="FF0000"/>
                </a:solidFill>
              </a:rPr>
              <a:t>en cas d’incompatibilité pour exercer le commerce</a:t>
            </a:r>
          </a:p>
          <a:p>
            <a:endParaRPr lang="fr-FR" dirty="0">
              <a:solidFill>
                <a:srgbClr val="FF0000"/>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t>Les changements et modifications intervenues dans les mentions  de la déclaration d’immatriculation doivent faire objet d’une inscription modificative.</a:t>
            </a:r>
          </a:p>
          <a:p>
            <a:r>
              <a:rPr lang="fr-FR" dirty="0" smtClean="0">
                <a:solidFill>
                  <a:srgbClr val="FFFF00"/>
                </a:solidFill>
              </a:rPr>
              <a:t>En vertu de l’art 44</a:t>
            </a:r>
            <a:r>
              <a:rPr lang="fr-FR" dirty="0" smtClean="0"/>
              <a:t>: Le secrétaire-greffier procède d’office ou sur requête du  greffier de la juridiction à des modifications portant sur:</a:t>
            </a:r>
          </a:p>
          <a:p>
            <a:pPr>
              <a:buFont typeface="Wingdings" pitchFamily="2" charset="2"/>
              <a:buChar char="Ø"/>
            </a:pPr>
            <a:r>
              <a:rPr lang="fr-FR" dirty="0" smtClean="0"/>
              <a:t>Les décisions prononçant l’interdiction du commerçant et les mainlevée</a:t>
            </a:r>
          </a:p>
          <a:p>
            <a:pPr>
              <a:buFont typeface="Wingdings" pitchFamily="2" charset="2"/>
              <a:buChar char="Ø"/>
            </a:pPr>
            <a:r>
              <a:rPr lang="fr-FR" dirty="0" smtClean="0"/>
              <a:t>Les décisions judiciaires et les actes affectant le régime matrimonial du commerçant étranger.</a:t>
            </a:r>
          </a:p>
          <a:p>
            <a:endParaRPr lang="fr-FR" dirty="0" smtClean="0"/>
          </a:p>
          <a:p>
            <a:pPr>
              <a:buNone/>
            </a:pPr>
            <a:endParaRPr lang="fr-FR" dirty="0" smtClean="0"/>
          </a:p>
          <a:p>
            <a:endParaRPr lang="fr-FR" dirty="0"/>
          </a:p>
        </p:txBody>
      </p:sp>
      <p:sp>
        <p:nvSpPr>
          <p:cNvPr id="3" name="Titre 2"/>
          <p:cNvSpPr>
            <a:spLocks noGrp="1"/>
          </p:cNvSpPr>
          <p:nvPr>
            <p:ph type="title"/>
          </p:nvPr>
        </p:nvSpPr>
        <p:spPr/>
        <p:txBody>
          <a:bodyPr/>
          <a:lstStyle/>
          <a:p>
            <a:r>
              <a:rPr lang="fr-FR" dirty="0" smtClean="0">
                <a:solidFill>
                  <a:srgbClr val="C00000"/>
                </a:solidFill>
              </a:rPr>
              <a:t>Les inscriptions modificatives </a:t>
            </a:r>
            <a:endParaRPr lang="fr-FR" dirty="0">
              <a:solidFill>
                <a:srgbClr val="C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lgn="just"/>
            <a:r>
              <a:rPr lang="fr-FR" dirty="0" smtClean="0"/>
              <a:t>D’autre part, même si le </a:t>
            </a:r>
            <a:r>
              <a:rPr lang="fr-FR" dirty="0" smtClean="0">
                <a:solidFill>
                  <a:srgbClr val="FF0000"/>
                </a:solidFill>
              </a:rPr>
              <a:t>code de 1913 </a:t>
            </a:r>
            <a:r>
              <a:rPr lang="fr-FR" dirty="0" smtClean="0"/>
              <a:t>n’avait pas prévu l’assurance terrestre, ceci ne posait pas de grands problèmes sur le plan juridique, car l’activité des sociétés d’assurances se faisaient dans le cadre des sociétés anonymes qui sont commerciales par la forme. </a:t>
            </a:r>
          </a:p>
          <a:p>
            <a:pPr algn="just"/>
            <a:endParaRPr lang="fr-FR" dirty="0" smtClean="0"/>
          </a:p>
          <a:p>
            <a:pPr algn="just"/>
            <a:endParaRPr lang="fr-FR" dirty="0" smtClean="0"/>
          </a:p>
          <a:p>
            <a:endParaRPr lang="fr-FR" dirty="0" smtClean="0"/>
          </a:p>
          <a:p>
            <a:endParaRPr lang="fr-FR" dirty="0" smtClean="0"/>
          </a:p>
          <a:p>
            <a:endParaRPr lang="fr-FR" dirty="0"/>
          </a:p>
        </p:txBody>
      </p:sp>
      <p:sp>
        <p:nvSpPr>
          <p:cNvPr id="2" name="Titre 1"/>
          <p:cNvSpPr>
            <a:spLocks noGrp="1"/>
          </p:cNvSpPr>
          <p:nvPr>
            <p:ph type="title"/>
          </p:nvPr>
        </p:nvSpPr>
        <p:spPr/>
        <p:txBody>
          <a:bodyPr/>
          <a:lstStyle/>
          <a:p>
            <a:endParaRPr lang="fr-F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Font typeface="Wingdings" pitchFamily="2" charset="2"/>
              <a:buChar char="v"/>
            </a:pPr>
            <a:r>
              <a:rPr lang="fr-FR" dirty="0" smtClean="0"/>
              <a:t>Les faits intéressant les commerçant n’ayant pas leur établissement principal au Maroc.</a:t>
            </a:r>
          </a:p>
          <a:p>
            <a:r>
              <a:rPr lang="fr-FR" dirty="0" smtClean="0"/>
              <a:t>Possédant une succursale ou une agence au Maroc</a:t>
            </a:r>
          </a:p>
          <a:p>
            <a:pPr>
              <a:buFont typeface="Wingdings" pitchFamily="2" charset="2"/>
              <a:buChar char="v"/>
            </a:pPr>
            <a:r>
              <a:rPr lang="fr-FR" dirty="0" smtClean="0"/>
              <a:t>Les décisions de justice rendues à l'étranger à l’encontre des mêmes commerçants et déclarées exécutoires par un T. marocain.</a:t>
            </a:r>
          </a:p>
          <a:p>
            <a:pPr>
              <a:buNone/>
            </a:pPr>
            <a:endParaRPr lang="fr-FR" dirty="0" smtClean="0"/>
          </a:p>
          <a:p>
            <a:endParaRPr lang="fr-FR" dirty="0"/>
          </a:p>
        </p:txBody>
      </p:sp>
      <p:sp>
        <p:nvSpPr>
          <p:cNvPr id="3" name="Titre 2"/>
          <p:cNvSpPr>
            <a:spLocks noGrp="1"/>
          </p:cNvSpPr>
          <p:nvPr>
            <p:ph type="title"/>
          </p:nvPr>
        </p:nvSpPr>
        <p:spPr/>
        <p:txBody>
          <a:bodyPr/>
          <a:lstStyle/>
          <a:p>
            <a:endParaRPr lang="fr-F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buNone/>
            </a:pPr>
            <a:r>
              <a:rPr lang="fr-FR" dirty="0" smtClean="0">
                <a:solidFill>
                  <a:srgbClr val="C00000"/>
                </a:solidFill>
              </a:rPr>
              <a:t>L’inscription modificative peut se faire à la demande du commerçant dans le cas d’un:</a:t>
            </a:r>
          </a:p>
          <a:p>
            <a:pPr>
              <a:buFont typeface="Wingdings" pitchFamily="2" charset="2"/>
              <a:buChar char="q"/>
            </a:pPr>
            <a:r>
              <a:rPr lang="fr-FR" dirty="0" smtClean="0">
                <a:solidFill>
                  <a:srgbClr val="FFC000"/>
                </a:solidFill>
              </a:rPr>
              <a:t>Nantissement du fond de commerce</a:t>
            </a:r>
          </a:p>
          <a:p>
            <a:pPr>
              <a:buFont typeface="Wingdings" pitchFamily="2" charset="2"/>
              <a:buChar char="q"/>
            </a:pPr>
            <a:r>
              <a:rPr lang="fr-FR" dirty="0" smtClean="0">
                <a:solidFill>
                  <a:srgbClr val="FFC000"/>
                </a:solidFill>
              </a:rPr>
              <a:t>Le renouvèlement et la radiation de l’inscription du privilège du créancier gagiste.</a:t>
            </a:r>
          </a:p>
          <a:p>
            <a:pPr>
              <a:buFont typeface="Wingdings" pitchFamily="2" charset="2"/>
              <a:buChar char="q"/>
            </a:pPr>
            <a:r>
              <a:rPr lang="fr-FR" dirty="0" smtClean="0">
                <a:solidFill>
                  <a:srgbClr val="FFC000"/>
                </a:solidFill>
              </a:rPr>
              <a:t>Les brevets d’invention exploités par les marques de fabrique, de commerce, de service déposées par le commerçant.</a:t>
            </a:r>
          </a:p>
          <a:p>
            <a:pPr>
              <a:buFont typeface="Wingdings" pitchFamily="2" charset="2"/>
              <a:buChar char="q"/>
            </a:pPr>
            <a:endParaRPr lang="fr-FR" dirty="0" smtClean="0">
              <a:solidFill>
                <a:srgbClr val="FFC000"/>
              </a:solidFill>
            </a:endParaRPr>
          </a:p>
          <a:p>
            <a:endParaRPr lang="fr-FR" dirty="0"/>
          </a:p>
        </p:txBody>
      </p:sp>
      <p:sp>
        <p:nvSpPr>
          <p:cNvPr id="3" name="Titre 2"/>
          <p:cNvSpPr>
            <a:spLocks noGrp="1"/>
          </p:cNvSpPr>
          <p:nvPr>
            <p:ph type="title"/>
          </p:nvPr>
        </p:nvSpPr>
        <p:spPr/>
        <p:txBody>
          <a:bodyPr/>
          <a:lstStyle/>
          <a:p>
            <a:r>
              <a:rPr lang="fr-FR" dirty="0" smtClean="0"/>
              <a:t> </a:t>
            </a:r>
            <a:endParaRPr lang="fr-F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0000"/>
                </a:solidFill>
              </a:rPr>
              <a:t>Pour les sociétés commerciales les modifications interviennent quand il s’agit:</a:t>
            </a:r>
          </a:p>
          <a:p>
            <a:pPr>
              <a:buFont typeface="Wingdings" pitchFamily="2" charset="2"/>
              <a:buChar char="Ø"/>
            </a:pPr>
            <a:r>
              <a:rPr lang="fr-FR" dirty="0" smtClean="0">
                <a:solidFill>
                  <a:srgbClr val="FFFF00"/>
                </a:solidFill>
              </a:rPr>
              <a:t>Des décisions de justice prononçant la dissolution ou la nullité de la société.</a:t>
            </a:r>
          </a:p>
          <a:p>
            <a:pPr>
              <a:buFont typeface="Wingdings" pitchFamily="2" charset="2"/>
              <a:buChar char="Ø"/>
            </a:pPr>
            <a:r>
              <a:rPr lang="fr-FR" dirty="0" smtClean="0">
                <a:solidFill>
                  <a:srgbClr val="FFFF00"/>
                </a:solidFill>
              </a:rPr>
              <a:t>Décisions de justice en matière de redressement ou liquidation judiciaires.</a:t>
            </a:r>
          </a:p>
          <a:p>
            <a:pPr>
              <a:buFont typeface="Wingdings" pitchFamily="2" charset="2"/>
              <a:buChar char="Ø"/>
            </a:pPr>
            <a:endParaRPr lang="fr-FR" dirty="0" smtClean="0">
              <a:solidFill>
                <a:srgbClr val="FFFF00"/>
              </a:solidFill>
            </a:endParaRPr>
          </a:p>
        </p:txBody>
      </p:sp>
      <p:sp>
        <p:nvSpPr>
          <p:cNvPr id="3" name="Titre 2"/>
          <p:cNvSpPr>
            <a:spLocks noGrp="1"/>
          </p:cNvSpPr>
          <p:nvPr>
            <p:ph type="title"/>
          </p:nvPr>
        </p:nvSpPr>
        <p:spPr/>
        <p:txBody>
          <a:bodyPr/>
          <a:lstStyle/>
          <a:p>
            <a:endParaRPr lang="fr-F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a:bodyPr>
          <a:lstStyle/>
          <a:p>
            <a:pPr algn="just">
              <a:buNone/>
            </a:pPr>
            <a:r>
              <a:rPr lang="fr-FR" dirty="0" smtClean="0">
                <a:solidFill>
                  <a:srgbClr val="C00000"/>
                </a:solidFill>
              </a:rPr>
              <a:t>Les modifications se font à la demande des concernés</a:t>
            </a:r>
          </a:p>
          <a:p>
            <a:pPr algn="just">
              <a:buNone/>
            </a:pPr>
            <a:r>
              <a:rPr lang="fr-FR" dirty="0" smtClean="0">
                <a:solidFill>
                  <a:srgbClr val="C00000"/>
                </a:solidFill>
              </a:rPr>
              <a:t>quand il s’agit d’information concernant: </a:t>
            </a:r>
          </a:p>
          <a:p>
            <a:pPr>
              <a:buFont typeface="Wingdings" pitchFamily="2" charset="2"/>
              <a:buChar char="v"/>
            </a:pPr>
            <a:r>
              <a:rPr lang="fr-FR" dirty="0" smtClean="0">
                <a:solidFill>
                  <a:srgbClr val="FFFF00"/>
                </a:solidFill>
              </a:rPr>
              <a:t>Les gérants (Nom, prénom, nationalité)</a:t>
            </a:r>
          </a:p>
          <a:p>
            <a:pPr>
              <a:buFont typeface="Wingdings" pitchFamily="2" charset="2"/>
              <a:buChar char="v"/>
            </a:pPr>
            <a:r>
              <a:rPr lang="fr-FR" dirty="0" smtClean="0">
                <a:solidFill>
                  <a:srgbClr val="FFFF00"/>
                </a:solidFill>
              </a:rPr>
              <a:t>Les membres des organes d’administration, de direction ou de gestion. </a:t>
            </a:r>
          </a:p>
          <a:p>
            <a:pPr>
              <a:buFont typeface="Wingdings" pitchFamily="2" charset="2"/>
              <a:buChar char="v"/>
            </a:pPr>
            <a:r>
              <a:rPr lang="fr-FR" dirty="0" smtClean="0">
                <a:solidFill>
                  <a:srgbClr val="FFFF00"/>
                </a:solidFill>
                <a:latin typeface="Times New Roman" pitchFamily="18" charset="0"/>
                <a:cs typeface="Times New Roman" pitchFamily="18" charset="0"/>
              </a:rPr>
              <a:t>Des directeurs nommés pendant la durée de la société</a:t>
            </a:r>
          </a:p>
          <a:p>
            <a:pPr>
              <a:buFont typeface="Wingdings" pitchFamily="2" charset="2"/>
              <a:buChar char="v"/>
            </a:pPr>
            <a:r>
              <a:rPr lang="fr-FR" dirty="0" smtClean="0">
                <a:solidFill>
                  <a:srgbClr val="FFFF00"/>
                </a:solidFill>
                <a:latin typeface="Times New Roman" pitchFamily="18" charset="0"/>
                <a:cs typeface="Times New Roman" pitchFamily="18" charset="0"/>
              </a:rPr>
              <a:t>Les brevets d’invention exploités et les marques de</a:t>
            </a:r>
          </a:p>
          <a:p>
            <a:pPr>
              <a:buNone/>
            </a:pPr>
            <a:r>
              <a:rPr lang="fr-FR" dirty="0" smtClean="0">
                <a:solidFill>
                  <a:srgbClr val="FFFF00"/>
                </a:solidFill>
                <a:latin typeface="Times New Roman" pitchFamily="18" charset="0"/>
                <a:cs typeface="Times New Roman" pitchFamily="18" charset="0"/>
              </a:rPr>
              <a:t>fabrique, de commerce et de service déposées par la</a:t>
            </a:r>
          </a:p>
          <a:p>
            <a:pPr algn="just">
              <a:buNone/>
            </a:pPr>
            <a:r>
              <a:rPr lang="fr-FR" dirty="0" smtClean="0">
                <a:solidFill>
                  <a:srgbClr val="FFFF00"/>
                </a:solidFill>
                <a:latin typeface="Times New Roman" pitchFamily="18" charset="0"/>
                <a:cs typeface="Times New Roman" pitchFamily="18" charset="0"/>
              </a:rPr>
              <a:t>société.</a:t>
            </a:r>
          </a:p>
          <a:p>
            <a:pPr>
              <a:buNone/>
            </a:pPr>
            <a:endParaRPr lang="fr-FR" dirty="0" smtClean="0">
              <a:solidFill>
                <a:srgbClr val="FFFF00"/>
              </a:solidFill>
            </a:endParaRPr>
          </a:p>
          <a:p>
            <a:pPr>
              <a:buNone/>
            </a:pPr>
            <a:endParaRPr lang="fr-FR" dirty="0" smtClean="0">
              <a:solidFill>
                <a:srgbClr val="FFFF00"/>
              </a:solidFill>
            </a:endParaRPr>
          </a:p>
          <a:p>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C00000"/>
                </a:solidFill>
              </a:rPr>
              <a:t>L’immatriculation des personnes physiques et morale doit être requise dans les 3 mois:</a:t>
            </a:r>
          </a:p>
          <a:p>
            <a:r>
              <a:rPr lang="fr-FR" dirty="0" smtClean="0">
                <a:solidFill>
                  <a:srgbClr val="0070C0"/>
                </a:solidFill>
              </a:rPr>
              <a:t>«</a:t>
            </a:r>
            <a:r>
              <a:rPr lang="fr-FR" dirty="0" smtClean="0">
                <a:solidFill>
                  <a:srgbClr val="002060"/>
                </a:solidFill>
              </a:rPr>
              <a:t> Toute inscription sur le registre du commerce pour laquelle un délais n’a pas été fixé doit être requise dans le mois à partir de la date de l’acte ou du fait à inscrire. Le délai court pour les décisions judiciaires du jour ou elles ont été  rendues »</a:t>
            </a:r>
            <a:endParaRPr lang="fr-FR" dirty="0">
              <a:solidFill>
                <a:srgbClr val="002060"/>
              </a:solidFill>
            </a:endParaRPr>
          </a:p>
        </p:txBody>
      </p:sp>
      <p:sp>
        <p:nvSpPr>
          <p:cNvPr id="3" name="Titre 2"/>
          <p:cNvSpPr>
            <a:spLocks noGrp="1"/>
          </p:cNvSpPr>
          <p:nvPr>
            <p:ph type="title"/>
          </p:nvPr>
        </p:nvSpPr>
        <p:spPr/>
        <p:txBody>
          <a:bodyPr/>
          <a:lstStyle/>
          <a:p>
            <a:endParaRPr lang="fr-F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r>
              <a:rPr lang="fr-FR" dirty="0" smtClean="0"/>
              <a:t>Sont faites à la demande de: </a:t>
            </a:r>
          </a:p>
          <a:p>
            <a:pPr>
              <a:buFont typeface="Wingdings" pitchFamily="2" charset="2"/>
              <a:buChar char="q"/>
            </a:pPr>
            <a:r>
              <a:rPr lang="fr-FR" dirty="0" smtClean="0">
                <a:solidFill>
                  <a:srgbClr val="FFFF00"/>
                </a:solidFill>
              </a:rPr>
              <a:t>L’assujettie </a:t>
            </a:r>
            <a:r>
              <a:rPr lang="fr-FR" dirty="0" smtClean="0"/>
              <a:t>d’office: en cas de cessation d’activité, de décès ou de dissolution de la société.</a:t>
            </a:r>
          </a:p>
          <a:p>
            <a:pPr>
              <a:buFont typeface="Wingdings" pitchFamily="2" charset="2"/>
              <a:buChar char="q"/>
            </a:pPr>
            <a:r>
              <a:rPr lang="fr-FR" dirty="0" smtClean="0"/>
              <a:t>Du </a:t>
            </a:r>
            <a:r>
              <a:rPr lang="fr-FR" dirty="0" smtClean="0">
                <a:solidFill>
                  <a:srgbClr val="FFFF00"/>
                </a:solidFill>
              </a:rPr>
              <a:t>président </a:t>
            </a:r>
            <a:r>
              <a:rPr lang="fr-FR" dirty="0" smtClean="0"/>
              <a:t>du TC:</a:t>
            </a:r>
          </a:p>
          <a:p>
            <a:pPr algn="just">
              <a:buFont typeface="Wingdings" pitchFamily="2" charset="2"/>
              <a:buChar char="Ø"/>
            </a:pPr>
            <a:r>
              <a:rPr lang="fr-FR" dirty="0" smtClean="0"/>
              <a:t>Lorsqu’ un commerçant est décédé depuis plus d’un an</a:t>
            </a:r>
          </a:p>
          <a:p>
            <a:pPr algn="just">
              <a:buFont typeface="Wingdings" pitchFamily="2" charset="2"/>
              <a:buChar char="Ø"/>
            </a:pPr>
            <a:r>
              <a:rPr lang="fr-FR" dirty="0" smtClean="0"/>
              <a:t>Lorsqu’ il est frappé d’une interdiction d’exercer une activité commerciale en vertu d’une décision judiciaire.</a:t>
            </a:r>
          </a:p>
          <a:p>
            <a:pPr algn="just">
              <a:buFont typeface="Wingdings" pitchFamily="2" charset="2"/>
              <a:buChar char="Ø"/>
            </a:pPr>
            <a:r>
              <a:rPr lang="fr-FR" dirty="0" smtClean="0"/>
              <a:t>S’il est établi que la personne immatriculé a cessé effectivement d’exercer une activité depuis plus de trois ans.</a:t>
            </a:r>
          </a:p>
          <a:p>
            <a:pPr algn="just"/>
            <a:r>
              <a:rPr lang="fr-FR" dirty="0" smtClean="0"/>
              <a:t>La radiation d’office  effectuée en raison  de renseignement  erronés .</a:t>
            </a:r>
          </a:p>
          <a:p>
            <a:endParaRPr lang="fr-FR" dirty="0" smtClean="0"/>
          </a:p>
          <a:p>
            <a:endParaRPr lang="fr-FR" dirty="0" smtClean="0"/>
          </a:p>
        </p:txBody>
      </p:sp>
      <p:sp>
        <p:nvSpPr>
          <p:cNvPr id="3" name="Titre 2"/>
          <p:cNvSpPr>
            <a:spLocks noGrp="1"/>
          </p:cNvSpPr>
          <p:nvPr>
            <p:ph type="title"/>
          </p:nvPr>
        </p:nvSpPr>
        <p:spPr/>
        <p:txBody>
          <a:bodyPr/>
          <a:lstStyle/>
          <a:p>
            <a:r>
              <a:rPr lang="fr-FR" dirty="0" smtClean="0">
                <a:solidFill>
                  <a:srgbClr val="FF0000"/>
                </a:solidFill>
              </a:rPr>
              <a:t>Les radiations </a:t>
            </a:r>
            <a:endParaRPr lang="fr-FR" dirty="0">
              <a:solidFill>
                <a:srgbClr val="FF0000"/>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normAutofit fontScale="92500" lnSpcReduction="10000"/>
          </a:bodyPr>
          <a:lstStyle/>
          <a:p>
            <a:pPr algn="just"/>
            <a:r>
              <a:rPr lang="fr-FR" dirty="0" smtClean="0"/>
              <a:t>Le défaut d’immatriculation dans les délais prévus par la loi implique des sanctions.</a:t>
            </a:r>
          </a:p>
          <a:p>
            <a:pPr algn="just"/>
            <a:r>
              <a:rPr lang="fr-FR" dirty="0" smtClean="0">
                <a:solidFill>
                  <a:srgbClr val="FFFF00"/>
                </a:solidFill>
              </a:rPr>
              <a:t>Selon l’art 62</a:t>
            </a:r>
            <a:r>
              <a:rPr lang="fr-FR" dirty="0" smtClean="0"/>
              <a:t>: Toute personne tenue de requérir en vertu d’une mise en demeure adressée par le ministère du commerce, une immatriculation ou une inscription obligatoire au registre de commerce s’expose à une amende de </a:t>
            </a:r>
            <a:r>
              <a:rPr lang="fr-FR" dirty="0" smtClean="0">
                <a:solidFill>
                  <a:srgbClr val="FFFF00"/>
                </a:solidFill>
              </a:rPr>
              <a:t>1000 à 5000 </a:t>
            </a:r>
            <a:r>
              <a:rPr lang="fr-FR" dirty="0" err="1" smtClean="0"/>
              <a:t>dh</a:t>
            </a:r>
            <a:r>
              <a:rPr lang="fr-FR" dirty="0" smtClean="0"/>
              <a:t>.</a:t>
            </a:r>
          </a:p>
          <a:p>
            <a:pPr algn="just"/>
            <a:r>
              <a:rPr lang="fr-FR" dirty="0" smtClean="0"/>
              <a:t>La même sanction encourue en cas de violation des dispositions des </a:t>
            </a:r>
            <a:r>
              <a:rPr lang="fr-FR" dirty="0" smtClean="0">
                <a:solidFill>
                  <a:srgbClr val="FFFF00"/>
                </a:solidFill>
              </a:rPr>
              <a:t>art 39 et 49 du C.C</a:t>
            </a:r>
            <a:r>
              <a:rPr lang="fr-FR" dirty="0" smtClean="0"/>
              <a:t>.</a:t>
            </a:r>
          </a:p>
          <a:p>
            <a:pPr algn="just"/>
            <a:r>
              <a:rPr lang="fr-FR" dirty="0" smtClean="0"/>
              <a:t>C’est au TC du ressort de l’intéressé de prononcer l’amende en fixant un délai de deux mois pour que l’inscription omise soit faite.</a:t>
            </a:r>
          </a:p>
          <a:p>
            <a:endParaRPr lang="fr-FR" dirty="0" smtClean="0"/>
          </a:p>
          <a:p>
            <a:endParaRPr lang="fr-FR" dirty="0"/>
          </a:p>
        </p:txBody>
      </p:sp>
      <p:sp>
        <p:nvSpPr>
          <p:cNvPr id="3" name="Titre 2"/>
          <p:cNvSpPr>
            <a:spLocks noGrp="1"/>
          </p:cNvSpPr>
          <p:nvPr>
            <p:ph type="title"/>
          </p:nvPr>
        </p:nvSpPr>
        <p:spPr/>
        <p:txBody>
          <a:bodyPr>
            <a:normAutofit/>
          </a:bodyPr>
          <a:lstStyle/>
          <a:p>
            <a:r>
              <a:rPr lang="fr-FR" sz="3600" dirty="0" smtClean="0">
                <a:solidFill>
                  <a:srgbClr val="FF0000"/>
                </a:solidFill>
              </a:rPr>
              <a:t>Sanctions liées aux inscriptions:</a:t>
            </a:r>
            <a:br>
              <a:rPr lang="fr-FR" sz="3600" dirty="0" smtClean="0">
                <a:solidFill>
                  <a:srgbClr val="FF0000"/>
                </a:solidFill>
              </a:rPr>
            </a:br>
            <a:r>
              <a:rPr lang="fr-FR" sz="3600" dirty="0" smtClean="0">
                <a:solidFill>
                  <a:srgbClr val="FF0000"/>
                </a:solidFill>
              </a:rPr>
              <a:t>sanction liées au défaut d’immatriculation</a:t>
            </a:r>
            <a:endParaRPr lang="fr-FR" sz="3600" dirty="0">
              <a:solidFill>
                <a:srgbClr val="FF0000"/>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r>
              <a:rPr lang="fr-FR" dirty="0" smtClean="0">
                <a:solidFill>
                  <a:srgbClr val="FFFF00"/>
                </a:solidFill>
              </a:rPr>
              <a:t>Non respect du délai:</a:t>
            </a:r>
          </a:p>
          <a:p>
            <a:pPr algn="just"/>
            <a:r>
              <a:rPr lang="fr-FR" dirty="0" smtClean="0"/>
              <a:t>Entraîne une nouvelle  amende </a:t>
            </a:r>
          </a:p>
          <a:p>
            <a:pPr algn="just"/>
            <a:r>
              <a:rPr lang="fr-FR" dirty="0" smtClean="0"/>
              <a:t>Si le défaut d’immatriculation est en relation avec l’ouverture d ’une succursale, une agence,  ou d’un établissement situé à l’étranger, le TC peut ordonner la fermeture  de la succursale ou l’agence jusqu’à l’accomplissement de la formalité.</a:t>
            </a:r>
          </a:p>
          <a:p>
            <a:pPr algn="just"/>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La 1</a:t>
            </a:r>
            <a:r>
              <a:rPr lang="fr-FR" baseline="30000" dirty="0" smtClean="0"/>
              <a:t>er</a:t>
            </a:r>
            <a:r>
              <a:rPr lang="fr-FR" dirty="0" smtClean="0"/>
              <a:t> sanction est prononcé après expiration </a:t>
            </a:r>
            <a:r>
              <a:rPr lang="fr-FR" dirty="0" smtClean="0">
                <a:solidFill>
                  <a:srgbClr val="FFFF00"/>
                </a:solidFill>
              </a:rPr>
              <a:t>du délai d’un mois </a:t>
            </a:r>
            <a:r>
              <a:rPr lang="fr-FR" dirty="0" smtClean="0"/>
              <a:t>après la mise en demeure de l’administration.</a:t>
            </a:r>
          </a:p>
          <a:p>
            <a:pPr algn="just"/>
            <a:r>
              <a:rPr lang="fr-FR" b="1" dirty="0" smtClean="0">
                <a:solidFill>
                  <a:srgbClr val="FF66FF"/>
                </a:solidFill>
              </a:rPr>
              <a:t>Lacune:</a:t>
            </a:r>
          </a:p>
          <a:p>
            <a:pPr algn="just"/>
            <a:r>
              <a:rPr lang="fr-FR" b="1" dirty="0" smtClean="0">
                <a:solidFill>
                  <a:srgbClr val="C00000"/>
                </a:solidFill>
              </a:rPr>
              <a:t>L’art 62 </a:t>
            </a:r>
            <a:r>
              <a:rPr lang="fr-FR" dirty="0" smtClean="0"/>
              <a:t>n’a prévu que les sanctions relatives à l’immatriculation. Il ne s’est pas intéressé aux inscriptions modificatives.</a:t>
            </a:r>
          </a:p>
          <a:p>
            <a:pPr algn="just"/>
            <a:r>
              <a:rPr lang="fr-FR" dirty="0" smtClean="0"/>
              <a:t>La doctrine est unanime pour dire que la sanction concerne également les inscriptions modificatives. </a:t>
            </a:r>
            <a:endParaRPr lang="fr-FR" dirty="0"/>
          </a:p>
        </p:txBody>
      </p:sp>
      <p:sp>
        <p:nvSpPr>
          <p:cNvPr id="3" name="Titre 2"/>
          <p:cNvSpPr>
            <a:spLocks noGrp="1"/>
          </p:cNvSpPr>
          <p:nvPr>
            <p:ph type="title"/>
          </p:nvPr>
        </p:nvSpPr>
        <p:spPr/>
        <p:txBody>
          <a:bodyPr/>
          <a:lstStyle/>
          <a:p>
            <a:endParaRPr lang="fr-F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p:txBody>
          <a:bodyPr/>
          <a:lstStyle/>
          <a:p>
            <a:pPr algn="just"/>
            <a:r>
              <a:rPr lang="fr-FR" dirty="0" smtClean="0"/>
              <a:t>Le commerçant qui est de mauvaise foi donne des indications inexactes lors de l’inscription au RC s’expose à des sanctions.</a:t>
            </a:r>
          </a:p>
          <a:p>
            <a:pPr algn="just"/>
            <a:r>
              <a:rPr lang="fr-FR" dirty="0" smtClean="0">
                <a:solidFill>
                  <a:srgbClr val="FFC000"/>
                </a:solidFill>
              </a:rPr>
              <a:t>Selon l’art 64 </a:t>
            </a:r>
            <a:r>
              <a:rPr lang="fr-FR" dirty="0" smtClean="0"/>
              <a:t>«</a:t>
            </a:r>
            <a:r>
              <a:rPr lang="fr-FR" dirty="0" smtClean="0">
                <a:solidFill>
                  <a:schemeClr val="bg1"/>
                </a:solidFill>
              </a:rPr>
              <a:t>Toute indication inexacte donnée de mauvaise foi en vue de l' immatriculation ou de l'  inscription au registre du commerce est punie d' un emprisonnement d' un mois à un an et d' une  amende de 1  000 à 50  000 dirhams ou de l' une de ces deux  peines seulement.  Le jugement prononçant la condamnation ordonne que la mention inexacte sera rectifiée dans les  termes qu'il détermine</a:t>
            </a:r>
            <a:r>
              <a:rPr lang="fr-FR" dirty="0" smtClean="0"/>
              <a:t> ».  </a:t>
            </a:r>
            <a:endParaRPr lang="fr-FR" dirty="0"/>
          </a:p>
        </p:txBody>
      </p:sp>
      <p:sp>
        <p:nvSpPr>
          <p:cNvPr id="3" name="Titre 2"/>
          <p:cNvSpPr>
            <a:spLocks noGrp="1"/>
          </p:cNvSpPr>
          <p:nvPr>
            <p:ph type="title"/>
          </p:nvPr>
        </p:nvSpPr>
        <p:spPr/>
        <p:txBody>
          <a:bodyPr>
            <a:normAutofit fontScale="90000"/>
          </a:bodyPr>
          <a:lstStyle/>
          <a:p>
            <a:r>
              <a:rPr lang="fr-FR" dirty="0" smtClean="0">
                <a:solidFill>
                  <a:srgbClr val="FF0000"/>
                </a:solidFill>
              </a:rPr>
              <a:t>Sanctions liées à une déclaration frauduleuse</a:t>
            </a:r>
            <a:endParaRPr lang="fr-FR"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ier">
  <a:themeElements>
    <a:clrScheme name="Papi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i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i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2019</TotalTime>
  <Words>12369</Words>
  <Application>Microsoft Office PowerPoint</Application>
  <PresentationFormat>Affichage à l'écran (4:3)</PresentationFormat>
  <Paragraphs>771</Paragraphs>
  <Slides>175</Slides>
  <Notes>0</Notes>
  <HiddenSlides>0</HiddenSlides>
  <MMClips>0</MMClips>
  <ScaleCrop>false</ScaleCrop>
  <HeadingPairs>
    <vt:vector size="4" baseType="variant">
      <vt:variant>
        <vt:lpstr>Thème</vt:lpstr>
      </vt:variant>
      <vt:variant>
        <vt:i4>1</vt:i4>
      </vt:variant>
      <vt:variant>
        <vt:lpstr>Titres des diapositives</vt:lpstr>
      </vt:variant>
      <vt:variant>
        <vt:i4>175</vt:i4>
      </vt:variant>
    </vt:vector>
  </HeadingPairs>
  <TitlesOfParts>
    <vt:vector size="176" baseType="lpstr">
      <vt:lpstr>Papier</vt:lpstr>
      <vt:lpstr>Droit des affaires  Exploitation d’entrepôts et de magasins généraux (art. 6, al. 10)</vt:lpstr>
      <vt:lpstr>Diapositive 2</vt:lpstr>
      <vt:lpstr>Fourniture de produits et services ( art. 6, al. 14)</vt:lpstr>
      <vt:lpstr>f. Vente aux enchères publics ( art. 6, al. 16)</vt:lpstr>
      <vt:lpstr>Diapositive 5</vt:lpstr>
      <vt:lpstr>3. Les activités liées aux services</vt:lpstr>
      <vt:lpstr>Diapositive 7</vt:lpstr>
      <vt:lpstr>  ** Les opérations d’assurances  </vt:lpstr>
      <vt:lpstr>Diapositive 9</vt:lpstr>
      <vt:lpstr>Diapositive 10</vt:lpstr>
      <vt:lpstr>Diapositive 11</vt:lpstr>
      <vt:lpstr>Diapositive 12</vt:lpstr>
      <vt:lpstr>** Les opérations de bourse</vt:lpstr>
      <vt:lpstr>Diapositive 14</vt:lpstr>
      <vt:lpstr>** Les opérations des sociétés de financement </vt:lpstr>
      <vt:lpstr>b. Services sociaux de divertissement</vt:lpstr>
      <vt:lpstr>Diapositive 17</vt:lpstr>
      <vt:lpstr>Transport</vt:lpstr>
      <vt:lpstr>Chapitre III: intérêt de la distinction entre acte de commerce et acte civil</vt:lpstr>
      <vt:lpstr>A: sur le plan des règles de compétence  </vt:lpstr>
      <vt:lpstr>Les Tribunaux de commerce</vt:lpstr>
      <vt:lpstr>Le Tribunal de commerce</vt:lpstr>
      <vt:lpstr>2- compétence territoriale</vt:lpstr>
      <vt:lpstr>Diapositive 24</vt:lpstr>
      <vt:lpstr>B: sur le plan des règles de fond </vt:lpstr>
      <vt:lpstr>1- régime des actes de commerces entre commerçants </vt:lpstr>
      <vt:lpstr>Diapositive 27</vt:lpstr>
      <vt:lpstr>La solidarité:  </vt:lpstr>
      <vt:lpstr>L’anatocisme</vt:lpstr>
      <vt:lpstr>Le mandat:</vt:lpstr>
      <vt:lpstr>Le délai de grâce </vt:lpstr>
      <vt:lpstr>La prescription  extinctive</vt:lpstr>
      <vt:lpstr>Clause compromissoire </vt:lpstr>
      <vt:lpstr>2: régime composite  des actes mixtes</vt:lpstr>
      <vt:lpstr>Solutions dualiste </vt:lpstr>
      <vt:lpstr>Solution unitaire</vt:lpstr>
      <vt:lpstr>Chapitre IV: limitations  à l’exercice  d’une activité commerciale </vt:lpstr>
      <vt:lpstr>A: Restrictions légales</vt:lpstr>
      <vt:lpstr>Innovation du code de 1996:  </vt:lpstr>
      <vt:lpstr>Exception au principes</vt:lpstr>
      <vt:lpstr>Diapositive 41</vt:lpstr>
      <vt:lpstr>Exception de régime</vt:lpstr>
      <vt:lpstr>b: les incapable majeur:</vt:lpstr>
      <vt:lpstr>Le dément:</vt:lpstr>
      <vt:lpstr>Interdiction d’exercice d’activité: </vt:lpstr>
      <vt:lpstr>2- les interdiction</vt:lpstr>
      <vt:lpstr>Diapositive 47</vt:lpstr>
      <vt:lpstr>3: Les incompatibilités </vt:lpstr>
      <vt:lpstr>4-les déchéances</vt:lpstr>
      <vt:lpstr>Diapositive 50</vt:lpstr>
      <vt:lpstr>Diapositive 51</vt:lpstr>
      <vt:lpstr>B-Les restrictions conventionnelles</vt:lpstr>
      <vt:lpstr>Diapositive 53</vt:lpstr>
      <vt:lpstr>3-clause d’exclusivité: </vt:lpstr>
      <vt:lpstr>Chapitre V: conséquence de la qualité de commerçant </vt:lpstr>
      <vt:lpstr>Diapositive 56</vt:lpstr>
      <vt:lpstr>Diapositive 57</vt:lpstr>
      <vt:lpstr>A –la publicité commerciale</vt:lpstr>
      <vt:lpstr>1-organisation du registre du commerce</vt:lpstr>
      <vt:lpstr>Diapositive 60</vt:lpstr>
      <vt:lpstr>Diapositive 61</vt:lpstr>
      <vt:lpstr>Diapositive 62</vt:lpstr>
      <vt:lpstr>1-le registre chronologique</vt:lpstr>
      <vt:lpstr>2-le registre analytique </vt:lpstr>
      <vt:lpstr>Diapositive 65</vt:lpstr>
      <vt:lpstr>b-le registre central: </vt:lpstr>
      <vt:lpstr>Diapositive 67</vt:lpstr>
      <vt:lpstr>Diapositive 68</vt:lpstr>
      <vt:lpstr>2 Fonctionnement du registre du commerce</vt:lpstr>
      <vt:lpstr>a-l’immatriculation</vt:lpstr>
      <vt:lpstr>Diapositive 71</vt:lpstr>
      <vt:lpstr>Personnes assujetties</vt:lpstr>
      <vt:lpstr>B-Les modalités d’immatriculation</vt:lpstr>
      <vt:lpstr>Diapositive 74</vt:lpstr>
      <vt:lpstr>Diapositive 75</vt:lpstr>
      <vt:lpstr>Diapositive 76</vt:lpstr>
      <vt:lpstr>Diapositive 77</vt:lpstr>
      <vt:lpstr>Diapositive 78</vt:lpstr>
      <vt:lpstr>Diapositive 79</vt:lpstr>
      <vt:lpstr>Diapositive 80</vt:lpstr>
      <vt:lpstr>Diapositive 81</vt:lpstr>
      <vt:lpstr>Diapositive 82</vt:lpstr>
      <vt:lpstr>Diapositive 83</vt:lpstr>
      <vt:lpstr>Diapositive 84</vt:lpstr>
      <vt:lpstr>Procédure et conditions</vt:lpstr>
      <vt:lpstr>Les pièces justificatives</vt:lpstr>
      <vt:lpstr>Le contrôle du Tribunal </vt:lpstr>
      <vt:lpstr>Diapositive 88</vt:lpstr>
      <vt:lpstr>Les inscriptions modificatives </vt:lpstr>
      <vt:lpstr>Diapositive 90</vt:lpstr>
      <vt:lpstr> </vt:lpstr>
      <vt:lpstr>Diapositive 92</vt:lpstr>
      <vt:lpstr>Diapositive 93</vt:lpstr>
      <vt:lpstr>Diapositive 94</vt:lpstr>
      <vt:lpstr>Les radiations </vt:lpstr>
      <vt:lpstr>Sanctions liées aux inscriptions: sanction liées au défaut d’immatriculation</vt:lpstr>
      <vt:lpstr>Diapositive 97</vt:lpstr>
      <vt:lpstr>Diapositive 98</vt:lpstr>
      <vt:lpstr>Sanctions liées à une déclaration frauduleuse</vt:lpstr>
      <vt:lpstr>Diapositive 100</vt:lpstr>
      <vt:lpstr>Diapositive 101</vt:lpstr>
      <vt:lpstr>Diapositive 102</vt:lpstr>
      <vt:lpstr>Diapositive 103</vt:lpstr>
      <vt:lpstr>Les effets de l’immatriculation:</vt:lpstr>
      <vt:lpstr>Diapositive 105</vt:lpstr>
      <vt:lpstr>Diapositive 106</vt:lpstr>
      <vt:lpstr>La tenue d’une comptabilité commerciale </vt:lpstr>
      <vt:lpstr>Les exigences comptables : </vt:lpstr>
      <vt:lpstr>Diapositive 109</vt:lpstr>
      <vt:lpstr>Portée de l’obligation comptable : la preuve comptable</vt:lpstr>
      <vt:lpstr>Diapositive 111</vt:lpstr>
      <vt:lpstr>La production en justice de documents comptable : </vt:lpstr>
      <vt:lpstr>Diapositive 113</vt:lpstr>
      <vt:lpstr>Diapositive 114</vt:lpstr>
      <vt:lpstr>Sanction pour irrégularité : </vt:lpstr>
      <vt:lpstr>Diapositive 116</vt:lpstr>
      <vt:lpstr>Diapositive 117</vt:lpstr>
      <vt:lpstr>Les autres obligations du commerçant :  </vt:lpstr>
      <vt:lpstr>Partie II: identification du fonds de commerce : </vt:lpstr>
      <vt:lpstr>A-Les éléments corporels :</vt:lpstr>
      <vt:lpstr>Diapositive 121</vt:lpstr>
      <vt:lpstr>Le matériel et l’outillage :</vt:lpstr>
      <vt:lpstr>Diapositive 123</vt:lpstr>
      <vt:lpstr>B- Les éléments incorporels : </vt:lpstr>
      <vt:lpstr>Diapositive 125</vt:lpstr>
      <vt:lpstr>Le nom commercial et l’enseigne :</vt:lpstr>
      <vt:lpstr>Diapositive 127</vt:lpstr>
      <vt:lpstr>Le droit au bail:</vt:lpstr>
      <vt:lpstr>Chapitre II- L’exploitation du fonds de commerce :</vt:lpstr>
      <vt:lpstr>L’art 1 et 2 du dahir ont prévu les situations suivantes: </vt:lpstr>
      <vt:lpstr>Diapositive 131</vt:lpstr>
      <vt:lpstr>Diapositive 132</vt:lpstr>
      <vt:lpstr>Diapositive 133</vt:lpstr>
      <vt:lpstr>Diapositive 134</vt:lpstr>
      <vt:lpstr>L'exploitation par le propriétaire du fonds de commerce</vt:lpstr>
      <vt:lpstr>La technique du crédit bail permet donc au commerçant de financer progressivement l'acquisition du fonds :  </vt:lpstr>
      <vt:lpstr>La location-gérance du fonds de commerce</vt:lpstr>
      <vt:lpstr>Diapositive 138</vt:lpstr>
      <vt:lpstr>La location-gérance présente plusieurs intérêts :</vt:lpstr>
      <vt:lpstr> La location présente aussi des inconvénients</vt:lpstr>
      <vt:lpstr>Les effets de la location-gérance</vt:lpstr>
      <vt:lpstr>Diapositive 142</vt:lpstr>
      <vt:lpstr>Diapositive 143</vt:lpstr>
      <vt:lpstr>Opérations sur fonds de commerce</vt:lpstr>
      <vt:lpstr>La vente du fonds de commerce </vt:lpstr>
      <vt:lpstr>1. Les conditions de validité de la vente de fonds de commerce</vt:lpstr>
      <vt:lpstr>Diapositive 147</vt:lpstr>
      <vt:lpstr>Diapositive 148</vt:lpstr>
      <vt:lpstr>Protection du vendeur du fonds de commerce</vt:lpstr>
      <vt:lpstr>Diapositive 150</vt:lpstr>
      <vt:lpstr>Protection de l’acquéreur du fonds de commerce •</vt:lpstr>
      <vt:lpstr>Les obligations du vendeur</vt:lpstr>
      <vt:lpstr>Protection des créanciers du vendeur</vt:lpstr>
      <vt:lpstr>Diapositive 154</vt:lpstr>
      <vt:lpstr>L'apport en société du fonds de commerce</vt:lpstr>
      <vt:lpstr>La publicité légale</vt:lpstr>
      <vt:lpstr>L'option des associés</vt:lpstr>
      <vt:lpstr>II. Le nantissement du fonds de commerce</vt:lpstr>
      <vt:lpstr>Diapositive 159</vt:lpstr>
      <vt:lpstr>Diapositive 160</vt:lpstr>
      <vt:lpstr>Les conditions de constitution du nantissement du fonds de commerce </vt:lpstr>
      <vt:lpstr>Diapositive 162</vt:lpstr>
      <vt:lpstr>Les conditions de forme et de publicité </vt:lpstr>
      <vt:lpstr>Diapositive 164</vt:lpstr>
      <vt:lpstr>Diapositive 165</vt:lpstr>
      <vt:lpstr>La protection du fonds de commerce </vt:lpstr>
      <vt:lpstr>La protection du bail commercial</vt:lpstr>
      <vt:lpstr>Les règles propres aux baux commerciaux </vt:lpstr>
      <vt:lpstr>Diapositive 169</vt:lpstr>
      <vt:lpstr>Diapositive 170</vt:lpstr>
      <vt:lpstr>Diapositive 171</vt:lpstr>
      <vt:lpstr>    Le droit au renouvellement du bail commercial  </vt:lpstr>
      <vt:lpstr>Diapositive 173</vt:lpstr>
      <vt:lpstr>Diapositive 174</vt:lpstr>
      <vt:lpstr>Diapositive 175</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Droit des affaires d: exploitation d’entrepots et de magasin</dc:title>
  <dc:creator>HB</dc:creator>
  <cp:lastModifiedBy>HB</cp:lastModifiedBy>
  <cp:revision>172</cp:revision>
  <dcterms:created xsi:type="dcterms:W3CDTF">2017-03-13T23:09:43Z</dcterms:created>
  <dcterms:modified xsi:type="dcterms:W3CDTF">2017-05-17T22:37:16Z</dcterms:modified>
</cp:coreProperties>
</file>