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3"/>
  </p:notesMasterIdLst>
  <p:sldIdLst>
    <p:sldId id="256" r:id="rId2"/>
    <p:sldId id="257" r:id="rId3"/>
    <p:sldId id="258" r:id="rId4"/>
    <p:sldId id="260" r:id="rId5"/>
    <p:sldId id="261" r:id="rId6"/>
    <p:sldId id="262" r:id="rId7"/>
    <p:sldId id="263" r:id="rId8"/>
    <p:sldId id="265" r:id="rId9"/>
    <p:sldId id="266" r:id="rId10"/>
    <p:sldId id="264"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3460AE-A938-4759-BC59-094F45DEC6C1}" type="datetimeFigureOut">
              <a:rPr lang="en-US" smtClean="0"/>
              <a:t>4/15/2018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AC8E56-1BA4-44A0-BBF7-7A922F82AABA}" type="slidenum">
              <a:rPr lang="en-US" smtClean="0"/>
              <a:t>‹#›</a:t>
            </a:fld>
            <a:endParaRPr lang="en-US"/>
          </a:p>
        </p:txBody>
      </p:sp>
    </p:spTree>
    <p:extLst>
      <p:ext uri="{BB962C8B-B14F-4D97-AF65-F5344CB8AC3E}">
        <p14:creationId xmlns:p14="http://schemas.microsoft.com/office/powerpoint/2010/main" val="564653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AC8E56-1BA4-44A0-BBF7-7A922F82AABA}" type="slidenum">
              <a:rPr lang="en-US" smtClean="0"/>
              <a:t>10</a:t>
            </a:fld>
            <a:endParaRPr lang="en-US"/>
          </a:p>
        </p:txBody>
      </p:sp>
    </p:spTree>
    <p:extLst>
      <p:ext uri="{BB962C8B-B14F-4D97-AF65-F5344CB8AC3E}">
        <p14:creationId xmlns:p14="http://schemas.microsoft.com/office/powerpoint/2010/main" val="2762094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55FFE5-E1B7-4AA2-9324-A0ECC0F1D36E}" type="datetimeFigureOut">
              <a:rPr lang="en-US" smtClean="0"/>
              <a:t>4/15/2018</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94FCEE23-A5D1-4802-9BC5-CDB2B8540009}" type="slidenum">
              <a:rPr lang="en-US" smtClean="0"/>
              <a:t>‹#›</a:t>
            </a:fld>
            <a:endParaRPr lang="en-US"/>
          </a:p>
        </p:txBody>
      </p:sp>
    </p:spTree>
    <p:extLst>
      <p:ext uri="{BB962C8B-B14F-4D97-AF65-F5344CB8AC3E}">
        <p14:creationId xmlns:p14="http://schemas.microsoft.com/office/powerpoint/2010/main" val="1301614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C55FFE5-E1B7-4AA2-9324-A0ECC0F1D36E}" type="datetimeFigureOut">
              <a:rPr lang="en-US" smtClean="0"/>
              <a:t>4/15/2018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FCEE23-A5D1-4802-9BC5-CDB2B8540009}" type="slidenum">
              <a:rPr lang="en-US" smtClean="0"/>
              <a:t>‹#›</a:t>
            </a:fld>
            <a:endParaRPr lang="en-US"/>
          </a:p>
        </p:txBody>
      </p:sp>
    </p:spTree>
    <p:extLst>
      <p:ext uri="{BB962C8B-B14F-4D97-AF65-F5344CB8AC3E}">
        <p14:creationId xmlns:p14="http://schemas.microsoft.com/office/powerpoint/2010/main" val="1375476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55FFE5-E1B7-4AA2-9324-A0ECC0F1D36E}" type="datetimeFigureOut">
              <a:rPr lang="en-US" smtClean="0"/>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FCEE23-A5D1-4802-9BC5-CDB2B8540009}" type="slidenum">
              <a:rPr lang="en-US" smtClean="0"/>
              <a:t>‹#›</a:t>
            </a:fld>
            <a:endParaRPr lang="en-US"/>
          </a:p>
        </p:txBody>
      </p:sp>
    </p:spTree>
    <p:extLst>
      <p:ext uri="{BB962C8B-B14F-4D97-AF65-F5344CB8AC3E}">
        <p14:creationId xmlns:p14="http://schemas.microsoft.com/office/powerpoint/2010/main" val="4099188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55FFE5-E1B7-4AA2-9324-A0ECC0F1D36E}" type="datetimeFigureOut">
              <a:rPr lang="en-US" smtClean="0"/>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FCEE23-A5D1-4802-9BC5-CDB2B8540009}" type="slidenum">
              <a:rPr lang="en-US" smtClean="0"/>
              <a:t>‹#›</a:t>
            </a:fld>
            <a:endParaRPr lang="en-US"/>
          </a:p>
        </p:txBody>
      </p:sp>
    </p:spTree>
    <p:extLst>
      <p:ext uri="{BB962C8B-B14F-4D97-AF65-F5344CB8AC3E}">
        <p14:creationId xmlns:p14="http://schemas.microsoft.com/office/powerpoint/2010/main" val="4042261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55FFE5-E1B7-4AA2-9324-A0ECC0F1D36E}" type="datetimeFigureOut">
              <a:rPr lang="en-US" smtClean="0"/>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FCEE23-A5D1-4802-9BC5-CDB2B8540009}" type="slidenum">
              <a:rPr lang="en-US" smtClean="0"/>
              <a:t>‹#›</a:t>
            </a:fld>
            <a:endParaRPr lang="en-US"/>
          </a:p>
        </p:txBody>
      </p:sp>
    </p:spTree>
    <p:extLst>
      <p:ext uri="{BB962C8B-B14F-4D97-AF65-F5344CB8AC3E}">
        <p14:creationId xmlns:p14="http://schemas.microsoft.com/office/powerpoint/2010/main" val="3447964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55FFE5-E1B7-4AA2-9324-A0ECC0F1D36E}" type="datetimeFigureOut">
              <a:rPr lang="en-US" smtClean="0"/>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FCEE23-A5D1-4802-9BC5-CDB2B8540009}" type="slidenum">
              <a:rPr lang="en-US" smtClean="0"/>
              <a:t>‹#›</a:t>
            </a:fld>
            <a:endParaRPr lang="en-US"/>
          </a:p>
        </p:txBody>
      </p:sp>
    </p:spTree>
    <p:extLst>
      <p:ext uri="{BB962C8B-B14F-4D97-AF65-F5344CB8AC3E}">
        <p14:creationId xmlns:p14="http://schemas.microsoft.com/office/powerpoint/2010/main" val="1150778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55FFE5-E1B7-4AA2-9324-A0ECC0F1D36E}" type="datetimeFigureOut">
              <a:rPr lang="en-US" smtClean="0"/>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FCEE23-A5D1-4802-9BC5-CDB2B8540009}" type="slidenum">
              <a:rPr lang="en-US" smtClean="0"/>
              <a:t>‹#›</a:t>
            </a:fld>
            <a:endParaRPr lang="en-US"/>
          </a:p>
        </p:txBody>
      </p:sp>
    </p:spTree>
    <p:extLst>
      <p:ext uri="{BB962C8B-B14F-4D97-AF65-F5344CB8AC3E}">
        <p14:creationId xmlns:p14="http://schemas.microsoft.com/office/powerpoint/2010/main" val="37371135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55FFE5-E1B7-4AA2-9324-A0ECC0F1D36E}" type="datetimeFigureOut">
              <a:rPr lang="en-US" smtClean="0"/>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FCEE23-A5D1-4802-9BC5-CDB2B8540009}" type="slidenum">
              <a:rPr lang="en-US" smtClean="0"/>
              <a:t>‹#›</a:t>
            </a:fld>
            <a:endParaRPr lang="en-US"/>
          </a:p>
        </p:txBody>
      </p:sp>
    </p:spTree>
    <p:extLst>
      <p:ext uri="{BB962C8B-B14F-4D97-AF65-F5344CB8AC3E}">
        <p14:creationId xmlns:p14="http://schemas.microsoft.com/office/powerpoint/2010/main" val="9943456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55FFE5-E1B7-4AA2-9324-A0ECC0F1D36E}" type="datetimeFigureOut">
              <a:rPr lang="en-US" smtClean="0"/>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FCEE23-A5D1-4802-9BC5-CDB2B8540009}" type="slidenum">
              <a:rPr lang="en-US" smtClean="0"/>
              <a:t>‹#›</a:t>
            </a:fld>
            <a:endParaRPr lang="en-US"/>
          </a:p>
        </p:txBody>
      </p:sp>
    </p:spTree>
    <p:extLst>
      <p:ext uri="{BB962C8B-B14F-4D97-AF65-F5344CB8AC3E}">
        <p14:creationId xmlns:p14="http://schemas.microsoft.com/office/powerpoint/2010/main" val="2260470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55FFE5-E1B7-4AA2-9324-A0ECC0F1D36E}" type="datetimeFigureOut">
              <a:rPr lang="en-US" smtClean="0"/>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94FCEE23-A5D1-4802-9BC5-CDB2B8540009}" type="slidenum">
              <a:rPr lang="en-US" smtClean="0"/>
              <a:t>‹#›</a:t>
            </a:fld>
            <a:endParaRPr lang="en-US"/>
          </a:p>
        </p:txBody>
      </p:sp>
    </p:spTree>
    <p:extLst>
      <p:ext uri="{BB962C8B-B14F-4D97-AF65-F5344CB8AC3E}">
        <p14:creationId xmlns:p14="http://schemas.microsoft.com/office/powerpoint/2010/main" val="1313533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55FFE5-E1B7-4AA2-9324-A0ECC0F1D36E}" type="datetimeFigureOut">
              <a:rPr lang="en-US" smtClean="0"/>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FCEE23-A5D1-4802-9BC5-CDB2B8540009}" type="slidenum">
              <a:rPr lang="en-US" smtClean="0"/>
              <a:t>‹#›</a:t>
            </a:fld>
            <a:endParaRPr lang="en-US"/>
          </a:p>
        </p:txBody>
      </p:sp>
    </p:spTree>
    <p:extLst>
      <p:ext uri="{BB962C8B-B14F-4D97-AF65-F5344CB8AC3E}">
        <p14:creationId xmlns:p14="http://schemas.microsoft.com/office/powerpoint/2010/main" val="1906749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55FFE5-E1B7-4AA2-9324-A0ECC0F1D36E}" type="datetimeFigureOut">
              <a:rPr lang="en-US" smtClean="0"/>
              <a:t>4/15/2018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FCEE23-A5D1-4802-9BC5-CDB2B8540009}" type="slidenum">
              <a:rPr lang="en-US" smtClean="0"/>
              <a:t>‹#›</a:t>
            </a:fld>
            <a:endParaRPr lang="en-US"/>
          </a:p>
        </p:txBody>
      </p:sp>
    </p:spTree>
    <p:extLst>
      <p:ext uri="{BB962C8B-B14F-4D97-AF65-F5344CB8AC3E}">
        <p14:creationId xmlns:p14="http://schemas.microsoft.com/office/powerpoint/2010/main" val="303130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55FFE5-E1B7-4AA2-9324-A0ECC0F1D36E}" type="datetimeFigureOut">
              <a:rPr lang="en-US" smtClean="0"/>
              <a:t>4/15/2018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FCEE23-A5D1-4802-9BC5-CDB2B8540009}" type="slidenum">
              <a:rPr lang="en-US" smtClean="0"/>
              <a:t>‹#›</a:t>
            </a:fld>
            <a:endParaRPr lang="en-US"/>
          </a:p>
        </p:txBody>
      </p:sp>
    </p:spTree>
    <p:extLst>
      <p:ext uri="{BB962C8B-B14F-4D97-AF65-F5344CB8AC3E}">
        <p14:creationId xmlns:p14="http://schemas.microsoft.com/office/powerpoint/2010/main" val="642409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55FFE5-E1B7-4AA2-9324-A0ECC0F1D36E}" type="datetimeFigureOut">
              <a:rPr lang="en-US" smtClean="0"/>
              <a:t>4/15/2018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FCEE23-A5D1-4802-9BC5-CDB2B8540009}" type="slidenum">
              <a:rPr lang="en-US" smtClean="0"/>
              <a:t>‹#›</a:t>
            </a:fld>
            <a:endParaRPr lang="en-US"/>
          </a:p>
        </p:txBody>
      </p:sp>
    </p:spTree>
    <p:extLst>
      <p:ext uri="{BB962C8B-B14F-4D97-AF65-F5344CB8AC3E}">
        <p14:creationId xmlns:p14="http://schemas.microsoft.com/office/powerpoint/2010/main" val="3064147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55FFE5-E1B7-4AA2-9324-A0ECC0F1D36E}" type="datetimeFigureOut">
              <a:rPr lang="en-US" smtClean="0"/>
              <a:t>4/15/2018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FCEE23-A5D1-4802-9BC5-CDB2B8540009}" type="slidenum">
              <a:rPr lang="en-US" smtClean="0"/>
              <a:t>‹#›</a:t>
            </a:fld>
            <a:endParaRPr lang="en-US"/>
          </a:p>
        </p:txBody>
      </p:sp>
    </p:spTree>
    <p:extLst>
      <p:ext uri="{BB962C8B-B14F-4D97-AF65-F5344CB8AC3E}">
        <p14:creationId xmlns:p14="http://schemas.microsoft.com/office/powerpoint/2010/main" val="2018493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C55FFE5-E1B7-4AA2-9324-A0ECC0F1D36E}" type="datetimeFigureOut">
              <a:rPr lang="en-US" smtClean="0"/>
              <a:t>4/15/2018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FCEE23-A5D1-4802-9BC5-CDB2B8540009}" type="slidenum">
              <a:rPr lang="en-US" smtClean="0"/>
              <a:t>‹#›</a:t>
            </a:fld>
            <a:endParaRPr lang="en-US"/>
          </a:p>
        </p:txBody>
      </p:sp>
    </p:spTree>
    <p:extLst>
      <p:ext uri="{BB962C8B-B14F-4D97-AF65-F5344CB8AC3E}">
        <p14:creationId xmlns:p14="http://schemas.microsoft.com/office/powerpoint/2010/main" val="1880327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C55FFE5-E1B7-4AA2-9324-A0ECC0F1D36E}" type="datetimeFigureOut">
              <a:rPr lang="en-US" smtClean="0"/>
              <a:t>4/15/2018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FCEE23-A5D1-4802-9BC5-CDB2B8540009}" type="slidenum">
              <a:rPr lang="en-US" smtClean="0"/>
              <a:t>‹#›</a:t>
            </a:fld>
            <a:endParaRPr lang="en-US"/>
          </a:p>
        </p:txBody>
      </p:sp>
    </p:spTree>
    <p:extLst>
      <p:ext uri="{BB962C8B-B14F-4D97-AF65-F5344CB8AC3E}">
        <p14:creationId xmlns:p14="http://schemas.microsoft.com/office/powerpoint/2010/main" val="3834045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C55FFE5-E1B7-4AA2-9324-A0ECC0F1D36E}" type="datetimeFigureOut">
              <a:rPr lang="en-US" smtClean="0"/>
              <a:t>4/15/2018</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4FCEE23-A5D1-4802-9BC5-CDB2B8540009}" type="slidenum">
              <a:rPr lang="en-US" smtClean="0"/>
              <a:t>‹#›</a:t>
            </a:fld>
            <a:endParaRPr lang="en-US"/>
          </a:p>
        </p:txBody>
      </p:sp>
    </p:spTree>
    <p:extLst>
      <p:ext uri="{BB962C8B-B14F-4D97-AF65-F5344CB8AC3E}">
        <p14:creationId xmlns:p14="http://schemas.microsoft.com/office/powerpoint/2010/main" val="189230652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35B5B-998C-4489-96B5-88DCE756F42A}"/>
              </a:ext>
            </a:extLst>
          </p:cNvPr>
          <p:cNvSpPr>
            <a:spLocks noGrp="1"/>
          </p:cNvSpPr>
          <p:nvPr>
            <p:ph type="ctrTitle"/>
          </p:nvPr>
        </p:nvSpPr>
        <p:spPr/>
        <p:txBody>
          <a:bodyPr/>
          <a:lstStyle/>
          <a:p>
            <a:r>
              <a:rPr lang="en-US" dirty="0"/>
              <a:t>Class Scheduler using Genetic Algorithm</a:t>
            </a:r>
          </a:p>
        </p:txBody>
      </p:sp>
      <p:sp>
        <p:nvSpPr>
          <p:cNvPr id="3" name="Subtitle 2">
            <a:extLst>
              <a:ext uri="{FF2B5EF4-FFF2-40B4-BE49-F238E27FC236}">
                <a16:creationId xmlns:a16="http://schemas.microsoft.com/office/drawing/2014/main" id="{3B9CB9D6-0567-4C88-95DE-85C2D36C5E19}"/>
              </a:ext>
            </a:extLst>
          </p:cNvPr>
          <p:cNvSpPr>
            <a:spLocks noGrp="1"/>
          </p:cNvSpPr>
          <p:nvPr>
            <p:ph type="subTitle" idx="1"/>
          </p:nvPr>
        </p:nvSpPr>
        <p:spPr/>
        <p:txBody>
          <a:bodyPr>
            <a:normAutofit fontScale="85000" lnSpcReduction="20000"/>
          </a:bodyPr>
          <a:lstStyle/>
          <a:p>
            <a:r>
              <a:rPr lang="en-US" dirty="0">
                <a:latin typeface="Arial" panose="020B0604020202020204" pitchFamily="34" charset="0"/>
                <a:cs typeface="Arial" panose="020B0604020202020204" pitchFamily="34" charset="0"/>
              </a:rPr>
              <a:t>By-</a:t>
            </a:r>
          </a:p>
          <a:p>
            <a:r>
              <a:rPr lang="en-US" dirty="0">
                <a:latin typeface="Arial" panose="020B0604020202020204" pitchFamily="34" charset="0"/>
                <a:cs typeface="Arial" panose="020B0604020202020204" pitchFamily="34" charset="0"/>
              </a:rPr>
              <a:t>Ankit Yadav</a:t>
            </a:r>
          </a:p>
          <a:p>
            <a:r>
              <a:rPr lang="en-US" dirty="0">
                <a:latin typeface="Arial" panose="020B0604020202020204" pitchFamily="34" charset="0"/>
                <a:cs typeface="Arial" panose="020B0604020202020204" pitchFamily="34" charset="0"/>
              </a:rPr>
              <a:t>001271369</a:t>
            </a:r>
          </a:p>
          <a:p>
            <a:r>
              <a:rPr lang="en-US" dirty="0">
                <a:latin typeface="Arial" panose="020B0604020202020204" pitchFamily="34" charset="0"/>
                <a:cs typeface="Arial" panose="020B0604020202020204" pitchFamily="34" charset="0"/>
              </a:rPr>
              <a:t>INFO6205_303</a:t>
            </a:r>
          </a:p>
        </p:txBody>
      </p:sp>
    </p:spTree>
    <p:extLst>
      <p:ext uri="{BB962C8B-B14F-4D97-AF65-F5344CB8AC3E}">
        <p14:creationId xmlns:p14="http://schemas.microsoft.com/office/powerpoint/2010/main" val="2990499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A6CC4-1ADB-49B1-9BFE-EFE9445502D8}"/>
              </a:ext>
            </a:extLst>
          </p:cNvPr>
          <p:cNvSpPr>
            <a:spLocks noGrp="1"/>
          </p:cNvSpPr>
          <p:nvPr>
            <p:ph type="title"/>
          </p:nvPr>
        </p:nvSpPr>
        <p:spPr>
          <a:xfrm>
            <a:off x="1484311" y="1"/>
            <a:ext cx="10018713" cy="865762"/>
          </a:xfrm>
        </p:spPr>
        <p:txBody>
          <a:bodyPr/>
          <a:lstStyle/>
          <a:p>
            <a:r>
              <a:rPr lang="en-US" b="1" u="sng" dirty="0"/>
              <a:t>Test Case Passes</a:t>
            </a:r>
          </a:p>
        </p:txBody>
      </p:sp>
      <p:sp>
        <p:nvSpPr>
          <p:cNvPr id="3" name="Content Placeholder 2">
            <a:extLst>
              <a:ext uri="{FF2B5EF4-FFF2-40B4-BE49-F238E27FC236}">
                <a16:creationId xmlns:a16="http://schemas.microsoft.com/office/drawing/2014/main" id="{BD5DDD68-362D-4537-A434-CE7C4EAAD0DB}"/>
              </a:ext>
            </a:extLst>
          </p:cNvPr>
          <p:cNvSpPr>
            <a:spLocks noGrp="1"/>
          </p:cNvSpPr>
          <p:nvPr>
            <p:ph idx="1"/>
          </p:nvPr>
        </p:nvSpPr>
        <p:spPr>
          <a:xfrm>
            <a:off x="1484311" y="865763"/>
            <a:ext cx="10018713" cy="953706"/>
          </a:xfrm>
        </p:spPr>
        <p:txBody>
          <a:bodyPr>
            <a:normAutofit/>
          </a:bodyPr>
          <a:lstStyle/>
          <a:p>
            <a:r>
              <a:rPr lang="en-US" sz="1400" dirty="0"/>
              <a:t>There were two test files and 5 test cases. The test were run on testing fitness function, getting fittest individual, getting average and population fitness.</a:t>
            </a:r>
          </a:p>
        </p:txBody>
      </p:sp>
      <p:pic>
        <p:nvPicPr>
          <p:cNvPr id="4" name="Picture 3">
            <a:extLst>
              <a:ext uri="{FF2B5EF4-FFF2-40B4-BE49-F238E27FC236}">
                <a16:creationId xmlns:a16="http://schemas.microsoft.com/office/drawing/2014/main" id="{5F79E4E3-52D4-4C39-88BE-95322EF2B0DA}"/>
              </a:ext>
            </a:extLst>
          </p:cNvPr>
          <p:cNvPicPr/>
          <p:nvPr/>
        </p:nvPicPr>
        <p:blipFill>
          <a:blip r:embed="rId3"/>
          <a:stretch>
            <a:fillRect/>
          </a:stretch>
        </p:blipFill>
        <p:spPr>
          <a:xfrm>
            <a:off x="1484312" y="1644370"/>
            <a:ext cx="5402954" cy="5213630"/>
          </a:xfrm>
          <a:prstGeom prst="rect">
            <a:avLst/>
          </a:prstGeom>
        </p:spPr>
      </p:pic>
      <p:pic>
        <p:nvPicPr>
          <p:cNvPr id="5" name="Picture 4">
            <a:extLst>
              <a:ext uri="{FF2B5EF4-FFF2-40B4-BE49-F238E27FC236}">
                <a16:creationId xmlns:a16="http://schemas.microsoft.com/office/drawing/2014/main" id="{E4E7DFA7-3BB5-4429-A07B-59313A71A06E}"/>
              </a:ext>
            </a:extLst>
          </p:cNvPr>
          <p:cNvPicPr>
            <a:picLocks noChangeAspect="1"/>
          </p:cNvPicPr>
          <p:nvPr/>
        </p:nvPicPr>
        <p:blipFill>
          <a:blip r:embed="rId4"/>
          <a:stretch>
            <a:fillRect/>
          </a:stretch>
        </p:blipFill>
        <p:spPr>
          <a:xfrm>
            <a:off x="6420255" y="1644370"/>
            <a:ext cx="5583677" cy="5213630"/>
          </a:xfrm>
          <a:prstGeom prst="rect">
            <a:avLst/>
          </a:prstGeom>
        </p:spPr>
      </p:pic>
    </p:spTree>
    <p:extLst>
      <p:ext uri="{BB962C8B-B14F-4D97-AF65-F5344CB8AC3E}">
        <p14:creationId xmlns:p14="http://schemas.microsoft.com/office/powerpoint/2010/main" val="2496791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562B9-1EAD-43D9-83CB-75A5F0EB4463}"/>
              </a:ext>
            </a:extLst>
          </p:cNvPr>
          <p:cNvSpPr>
            <a:spLocks noGrp="1"/>
          </p:cNvSpPr>
          <p:nvPr>
            <p:ph type="title"/>
          </p:nvPr>
        </p:nvSpPr>
        <p:spPr>
          <a:xfrm>
            <a:off x="1484311" y="0"/>
            <a:ext cx="10018713" cy="1045029"/>
          </a:xfrm>
        </p:spPr>
        <p:txBody>
          <a:bodyPr/>
          <a:lstStyle/>
          <a:p>
            <a:r>
              <a:rPr lang="en-US" b="1" u="sng" dirty="0"/>
              <a:t>Conclusion</a:t>
            </a:r>
          </a:p>
        </p:txBody>
      </p:sp>
      <p:sp>
        <p:nvSpPr>
          <p:cNvPr id="3" name="Content Placeholder 2">
            <a:extLst>
              <a:ext uri="{FF2B5EF4-FFF2-40B4-BE49-F238E27FC236}">
                <a16:creationId xmlns:a16="http://schemas.microsoft.com/office/drawing/2014/main" id="{FC5385A4-4022-411C-87B2-845A1308D730}"/>
              </a:ext>
            </a:extLst>
          </p:cNvPr>
          <p:cNvSpPr>
            <a:spLocks noGrp="1"/>
          </p:cNvSpPr>
          <p:nvPr>
            <p:ph idx="1"/>
          </p:nvPr>
        </p:nvSpPr>
        <p:spPr>
          <a:xfrm>
            <a:off x="1577616" y="1045029"/>
            <a:ext cx="10018713" cy="2425959"/>
          </a:xfrm>
        </p:spPr>
        <p:txBody>
          <a:bodyPr>
            <a:normAutofit/>
          </a:bodyPr>
          <a:lstStyle/>
          <a:p>
            <a:r>
              <a:rPr lang="en-US" sz="1400" dirty="0"/>
              <a:t>One of the major different that Scheduling problem have over other NP complete problem like travelling salesman is that there can be many cases in which the algorithm did not give any solution.</a:t>
            </a:r>
          </a:p>
          <a:p>
            <a:r>
              <a:rPr lang="en-US" sz="1400" dirty="0"/>
              <a:t>For example, in travelling salesman each candidate solution is a solution even if not optimum one. But, in scheduling problem if the timeslot clashes then it is not an acceptable solution.</a:t>
            </a:r>
          </a:p>
          <a:p>
            <a:r>
              <a:rPr lang="en-US" sz="1400" dirty="0"/>
              <a:t>Scheduling implementation using Algorithm have huge application in various fields like operation research and production planning.</a:t>
            </a:r>
            <a:r>
              <a:rPr lang="en-US" sz="1400" b="1" u="sng" dirty="0"/>
              <a:t> </a:t>
            </a:r>
            <a:endParaRPr lang="en-US" sz="1400" dirty="0"/>
          </a:p>
        </p:txBody>
      </p:sp>
    </p:spTree>
    <p:extLst>
      <p:ext uri="{BB962C8B-B14F-4D97-AF65-F5344CB8AC3E}">
        <p14:creationId xmlns:p14="http://schemas.microsoft.com/office/powerpoint/2010/main" val="1538801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E9357-A8C6-4CBF-83D4-178546C6E21F}"/>
              </a:ext>
            </a:extLst>
          </p:cNvPr>
          <p:cNvSpPr>
            <a:spLocks noGrp="1"/>
          </p:cNvSpPr>
          <p:nvPr>
            <p:ph type="title"/>
          </p:nvPr>
        </p:nvSpPr>
        <p:spPr>
          <a:xfrm>
            <a:off x="1484311" y="0"/>
            <a:ext cx="10018713" cy="1268963"/>
          </a:xfrm>
        </p:spPr>
        <p:txBody>
          <a:bodyPr/>
          <a:lstStyle/>
          <a:p>
            <a:r>
              <a:rPr lang="en-US" b="1" u="sng" dirty="0"/>
              <a:t>Problem Statement</a:t>
            </a:r>
          </a:p>
        </p:txBody>
      </p:sp>
      <p:sp>
        <p:nvSpPr>
          <p:cNvPr id="3" name="Content Placeholder 2">
            <a:extLst>
              <a:ext uri="{FF2B5EF4-FFF2-40B4-BE49-F238E27FC236}">
                <a16:creationId xmlns:a16="http://schemas.microsoft.com/office/drawing/2014/main" id="{2A11CD4F-4879-45FC-8AAA-AFD6D7A92057}"/>
              </a:ext>
            </a:extLst>
          </p:cNvPr>
          <p:cNvSpPr>
            <a:spLocks noGrp="1"/>
          </p:cNvSpPr>
          <p:nvPr>
            <p:ph idx="1"/>
          </p:nvPr>
        </p:nvSpPr>
        <p:spPr>
          <a:xfrm>
            <a:off x="1484311" y="1268963"/>
            <a:ext cx="10018713" cy="3124201"/>
          </a:xfrm>
        </p:spPr>
        <p:txBody>
          <a:bodyPr/>
          <a:lstStyle/>
          <a:p>
            <a:r>
              <a:rPr lang="en-US" dirty="0"/>
              <a:t>Class scheduling is a classic NP complete problem which can be easily solved by using Genetic Algorithm. </a:t>
            </a:r>
          </a:p>
          <a:p>
            <a:r>
              <a:rPr lang="en-US" dirty="0"/>
              <a:t>We have to make a class schedule using the given constraints like available class rooms, professors, student group size, courses and available time slots.</a:t>
            </a:r>
          </a:p>
        </p:txBody>
      </p:sp>
    </p:spTree>
    <p:extLst>
      <p:ext uri="{BB962C8B-B14F-4D97-AF65-F5344CB8AC3E}">
        <p14:creationId xmlns:p14="http://schemas.microsoft.com/office/powerpoint/2010/main" val="3931676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6AB22-23BC-4C5B-BF3C-9E1919DC4099}"/>
              </a:ext>
            </a:extLst>
          </p:cNvPr>
          <p:cNvSpPr>
            <a:spLocks noGrp="1"/>
          </p:cNvSpPr>
          <p:nvPr>
            <p:ph type="title"/>
          </p:nvPr>
        </p:nvSpPr>
        <p:spPr>
          <a:xfrm>
            <a:off x="1484311" y="0"/>
            <a:ext cx="10018713" cy="1517515"/>
          </a:xfrm>
        </p:spPr>
        <p:txBody>
          <a:bodyPr/>
          <a:lstStyle/>
          <a:p>
            <a:r>
              <a:rPr lang="en-US" b="1" u="sng" dirty="0"/>
              <a:t>Implementation</a:t>
            </a:r>
          </a:p>
        </p:txBody>
      </p:sp>
      <p:sp>
        <p:nvSpPr>
          <p:cNvPr id="3" name="Content Placeholder 2">
            <a:extLst>
              <a:ext uri="{FF2B5EF4-FFF2-40B4-BE49-F238E27FC236}">
                <a16:creationId xmlns:a16="http://schemas.microsoft.com/office/drawing/2014/main" id="{3D22995C-4836-4F01-8C11-089EABDF5A00}"/>
              </a:ext>
            </a:extLst>
          </p:cNvPr>
          <p:cNvSpPr>
            <a:spLocks noGrp="1"/>
          </p:cNvSpPr>
          <p:nvPr>
            <p:ph idx="1"/>
          </p:nvPr>
        </p:nvSpPr>
        <p:spPr>
          <a:xfrm>
            <a:off x="1396761" y="1303506"/>
            <a:ext cx="10018713" cy="2989170"/>
          </a:xfrm>
        </p:spPr>
        <p:txBody>
          <a:bodyPr/>
          <a:lstStyle/>
          <a:p>
            <a:r>
              <a:rPr lang="en-US" sz="1400" b="1" dirty="0"/>
              <a:t>Individual &amp; Population</a:t>
            </a:r>
          </a:p>
          <a:p>
            <a:pPr marL="0" indent="0">
              <a:buNone/>
            </a:pPr>
            <a:r>
              <a:rPr lang="en-US" sz="1400" dirty="0"/>
              <a:t>The genotype has been made up of room , timeslot and professor.</a:t>
            </a:r>
          </a:p>
          <a:p>
            <a:pPr marL="0" indent="0">
              <a:buNone/>
            </a:pPr>
            <a:r>
              <a:rPr lang="en-US" sz="1400" dirty="0"/>
              <a:t>These 3 makes a class and the list of class makes a schedule.</a:t>
            </a:r>
          </a:p>
          <a:p>
            <a:pPr marL="0" indent="0">
              <a:buNone/>
            </a:pPr>
            <a:r>
              <a:rPr lang="en-US" sz="1400" dirty="0"/>
              <a:t>The resulting schedule is our phenotype and then we check the conflict and assign fitness to the individual and the population.</a:t>
            </a:r>
          </a:p>
          <a:p>
            <a:pPr marL="0" indent="0">
              <a:buNone/>
            </a:pPr>
            <a:endParaRPr lang="en-US"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CD316771-F1B6-49DD-B287-C74853B718DF}"/>
              </a:ext>
            </a:extLst>
          </p:cNvPr>
          <p:cNvPicPr>
            <a:picLocks noChangeAspect="1"/>
          </p:cNvPicPr>
          <p:nvPr/>
        </p:nvPicPr>
        <p:blipFill>
          <a:blip r:embed="rId2"/>
          <a:stretch>
            <a:fillRect/>
          </a:stretch>
        </p:blipFill>
        <p:spPr>
          <a:xfrm>
            <a:off x="1396761" y="2798091"/>
            <a:ext cx="7981950" cy="1714500"/>
          </a:xfrm>
          <a:prstGeom prst="rect">
            <a:avLst/>
          </a:prstGeom>
        </p:spPr>
      </p:pic>
      <p:pic>
        <p:nvPicPr>
          <p:cNvPr id="5" name="Picture 4">
            <a:extLst>
              <a:ext uri="{FF2B5EF4-FFF2-40B4-BE49-F238E27FC236}">
                <a16:creationId xmlns:a16="http://schemas.microsoft.com/office/drawing/2014/main" id="{CA17DDE0-7DB8-4FD4-8767-66CB4B610080}"/>
              </a:ext>
            </a:extLst>
          </p:cNvPr>
          <p:cNvPicPr>
            <a:picLocks noChangeAspect="1"/>
          </p:cNvPicPr>
          <p:nvPr/>
        </p:nvPicPr>
        <p:blipFill>
          <a:blip r:embed="rId3"/>
          <a:stretch>
            <a:fillRect/>
          </a:stretch>
        </p:blipFill>
        <p:spPr>
          <a:xfrm>
            <a:off x="1396761" y="4659895"/>
            <a:ext cx="7981950" cy="1908856"/>
          </a:xfrm>
          <a:prstGeom prst="rect">
            <a:avLst/>
          </a:prstGeom>
        </p:spPr>
      </p:pic>
    </p:spTree>
    <p:extLst>
      <p:ext uri="{BB962C8B-B14F-4D97-AF65-F5344CB8AC3E}">
        <p14:creationId xmlns:p14="http://schemas.microsoft.com/office/powerpoint/2010/main" val="1734520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B808D-FB3D-457E-8CEC-32C6790A4123}"/>
              </a:ext>
            </a:extLst>
          </p:cNvPr>
          <p:cNvSpPr>
            <a:spLocks noGrp="1"/>
          </p:cNvSpPr>
          <p:nvPr>
            <p:ph type="title"/>
          </p:nvPr>
        </p:nvSpPr>
        <p:spPr>
          <a:xfrm>
            <a:off x="1484311" y="1"/>
            <a:ext cx="10018713" cy="1101011"/>
          </a:xfrm>
        </p:spPr>
        <p:txBody>
          <a:bodyPr/>
          <a:lstStyle/>
          <a:p>
            <a:r>
              <a:rPr lang="en-US" b="1" u="sng" dirty="0"/>
              <a:t>Genetic Algorithm</a:t>
            </a:r>
          </a:p>
        </p:txBody>
      </p:sp>
      <p:sp>
        <p:nvSpPr>
          <p:cNvPr id="3" name="Content Placeholder 2">
            <a:extLst>
              <a:ext uri="{FF2B5EF4-FFF2-40B4-BE49-F238E27FC236}">
                <a16:creationId xmlns:a16="http://schemas.microsoft.com/office/drawing/2014/main" id="{14B41BEA-CF06-4E46-8462-4EC9FCE21583}"/>
              </a:ext>
            </a:extLst>
          </p:cNvPr>
          <p:cNvSpPr>
            <a:spLocks noGrp="1"/>
          </p:cNvSpPr>
          <p:nvPr>
            <p:ph idx="1"/>
          </p:nvPr>
        </p:nvSpPr>
        <p:spPr>
          <a:xfrm>
            <a:off x="1530525" y="1240971"/>
            <a:ext cx="10018713" cy="1548882"/>
          </a:xfrm>
        </p:spPr>
        <p:txBody>
          <a:bodyPr>
            <a:normAutofit/>
          </a:bodyPr>
          <a:lstStyle/>
          <a:p>
            <a:r>
              <a:rPr lang="en-US" sz="1400" b="1" dirty="0"/>
              <a:t>Fitness Function</a:t>
            </a:r>
          </a:p>
          <a:p>
            <a:pPr marL="0" indent="0">
              <a:buNone/>
            </a:pPr>
            <a:r>
              <a:rPr lang="en-US" sz="1400" dirty="0"/>
              <a:t>The fitness is calculated of every individual with respect to the given schedule.</a:t>
            </a:r>
          </a:p>
          <a:p>
            <a:pPr marL="0" indent="0">
              <a:buNone/>
            </a:pPr>
            <a:r>
              <a:rPr lang="en-US" sz="1400" dirty="0"/>
              <a:t>The calculate clash method and calculate class method are used in this respect.</a:t>
            </a:r>
          </a:p>
        </p:txBody>
      </p:sp>
      <p:pic>
        <p:nvPicPr>
          <p:cNvPr id="4" name="Picture 3">
            <a:extLst>
              <a:ext uri="{FF2B5EF4-FFF2-40B4-BE49-F238E27FC236}">
                <a16:creationId xmlns:a16="http://schemas.microsoft.com/office/drawing/2014/main" id="{113934EC-3D90-4E22-A619-0B4EACBB6339}"/>
              </a:ext>
            </a:extLst>
          </p:cNvPr>
          <p:cNvPicPr>
            <a:picLocks noChangeAspect="1"/>
          </p:cNvPicPr>
          <p:nvPr/>
        </p:nvPicPr>
        <p:blipFill>
          <a:blip r:embed="rId2"/>
          <a:stretch>
            <a:fillRect/>
          </a:stretch>
        </p:blipFill>
        <p:spPr>
          <a:xfrm>
            <a:off x="1530525" y="2652324"/>
            <a:ext cx="7477125" cy="4140362"/>
          </a:xfrm>
          <a:prstGeom prst="rect">
            <a:avLst/>
          </a:prstGeom>
        </p:spPr>
      </p:pic>
    </p:spTree>
    <p:extLst>
      <p:ext uri="{BB962C8B-B14F-4D97-AF65-F5344CB8AC3E}">
        <p14:creationId xmlns:p14="http://schemas.microsoft.com/office/powerpoint/2010/main" val="385904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9BD68-EF9A-42B3-806B-91C1627DF5E4}"/>
              </a:ext>
            </a:extLst>
          </p:cNvPr>
          <p:cNvSpPr>
            <a:spLocks noGrp="1"/>
          </p:cNvSpPr>
          <p:nvPr>
            <p:ph type="title"/>
          </p:nvPr>
        </p:nvSpPr>
        <p:spPr>
          <a:xfrm>
            <a:off x="1484311" y="1"/>
            <a:ext cx="10018713" cy="1315616"/>
          </a:xfrm>
        </p:spPr>
        <p:txBody>
          <a:bodyPr/>
          <a:lstStyle/>
          <a:p>
            <a:r>
              <a:rPr lang="en-US" b="1" u="sng" dirty="0"/>
              <a:t>Genetic Algorithm- Contd.</a:t>
            </a:r>
          </a:p>
        </p:txBody>
      </p:sp>
      <p:sp>
        <p:nvSpPr>
          <p:cNvPr id="3" name="Content Placeholder 2">
            <a:extLst>
              <a:ext uri="{FF2B5EF4-FFF2-40B4-BE49-F238E27FC236}">
                <a16:creationId xmlns:a16="http://schemas.microsoft.com/office/drawing/2014/main" id="{C735B58E-B84C-4A0B-833D-C0D368317D73}"/>
              </a:ext>
            </a:extLst>
          </p:cNvPr>
          <p:cNvSpPr>
            <a:spLocks noGrp="1"/>
          </p:cNvSpPr>
          <p:nvPr>
            <p:ph idx="1"/>
          </p:nvPr>
        </p:nvSpPr>
        <p:spPr>
          <a:xfrm>
            <a:off x="1484311" y="1054360"/>
            <a:ext cx="10018713" cy="1259632"/>
          </a:xfrm>
        </p:spPr>
        <p:txBody>
          <a:bodyPr>
            <a:normAutofit/>
          </a:bodyPr>
          <a:lstStyle/>
          <a:p>
            <a:r>
              <a:rPr lang="en-US" sz="1400" b="1" dirty="0"/>
              <a:t>Selection</a:t>
            </a:r>
          </a:p>
          <a:p>
            <a:pPr marL="0" indent="0">
              <a:buNone/>
            </a:pPr>
            <a:r>
              <a:rPr lang="en-US" sz="1400" dirty="0"/>
              <a:t>The selection of parent for crossover was done by using tournament selection method.</a:t>
            </a:r>
          </a:p>
          <a:p>
            <a:pPr marL="0" indent="0">
              <a:buNone/>
            </a:pPr>
            <a:r>
              <a:rPr lang="en-US" sz="1400" dirty="0"/>
              <a:t>After that cross over and mutation was applied to the resulting individual.</a:t>
            </a:r>
          </a:p>
        </p:txBody>
      </p:sp>
      <p:pic>
        <p:nvPicPr>
          <p:cNvPr id="4" name="Picture 3">
            <a:extLst>
              <a:ext uri="{FF2B5EF4-FFF2-40B4-BE49-F238E27FC236}">
                <a16:creationId xmlns:a16="http://schemas.microsoft.com/office/drawing/2014/main" id="{EC5233DE-D36C-4798-B73A-5325A06D55C7}"/>
              </a:ext>
            </a:extLst>
          </p:cNvPr>
          <p:cNvPicPr>
            <a:picLocks noChangeAspect="1"/>
          </p:cNvPicPr>
          <p:nvPr/>
        </p:nvPicPr>
        <p:blipFill>
          <a:blip r:embed="rId2"/>
          <a:stretch>
            <a:fillRect/>
          </a:stretch>
        </p:blipFill>
        <p:spPr>
          <a:xfrm>
            <a:off x="1558956" y="2941062"/>
            <a:ext cx="6619875" cy="3057525"/>
          </a:xfrm>
          <a:prstGeom prst="rect">
            <a:avLst/>
          </a:prstGeom>
        </p:spPr>
      </p:pic>
    </p:spTree>
    <p:extLst>
      <p:ext uri="{BB962C8B-B14F-4D97-AF65-F5344CB8AC3E}">
        <p14:creationId xmlns:p14="http://schemas.microsoft.com/office/powerpoint/2010/main" val="860934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E63C2-90E9-47EB-8119-1C80F0533C14}"/>
              </a:ext>
            </a:extLst>
          </p:cNvPr>
          <p:cNvSpPr>
            <a:spLocks noGrp="1"/>
          </p:cNvSpPr>
          <p:nvPr>
            <p:ph type="title"/>
          </p:nvPr>
        </p:nvSpPr>
        <p:spPr>
          <a:xfrm>
            <a:off x="1484311" y="1"/>
            <a:ext cx="10018713" cy="1024812"/>
          </a:xfrm>
        </p:spPr>
        <p:txBody>
          <a:bodyPr/>
          <a:lstStyle/>
          <a:p>
            <a:r>
              <a:rPr lang="en-US" b="1" u="sng" dirty="0"/>
              <a:t>Genetic Algorithm- Contd.</a:t>
            </a:r>
          </a:p>
        </p:txBody>
      </p:sp>
      <p:sp>
        <p:nvSpPr>
          <p:cNvPr id="3" name="Content Placeholder 2">
            <a:extLst>
              <a:ext uri="{FF2B5EF4-FFF2-40B4-BE49-F238E27FC236}">
                <a16:creationId xmlns:a16="http://schemas.microsoft.com/office/drawing/2014/main" id="{33AA8904-06E3-45B0-A61C-374986707C36}"/>
              </a:ext>
            </a:extLst>
          </p:cNvPr>
          <p:cNvSpPr>
            <a:spLocks noGrp="1"/>
          </p:cNvSpPr>
          <p:nvPr>
            <p:ph idx="1"/>
          </p:nvPr>
        </p:nvSpPr>
        <p:spPr>
          <a:xfrm>
            <a:off x="1353681" y="1024813"/>
            <a:ext cx="10018713" cy="1223866"/>
          </a:xfrm>
        </p:spPr>
        <p:txBody>
          <a:bodyPr/>
          <a:lstStyle/>
          <a:p>
            <a:r>
              <a:rPr lang="en-US" sz="1400" b="1" dirty="0"/>
              <a:t>Crossover</a:t>
            </a:r>
          </a:p>
          <a:p>
            <a:pPr marL="0" indent="0">
              <a:buNone/>
            </a:pPr>
            <a:r>
              <a:rPr lang="en-US" sz="1400" dirty="0"/>
              <a:t>Crossover was done using uniform crossover technique on the selected individual. I have also used elitism count.</a:t>
            </a:r>
          </a:p>
          <a:p>
            <a:endParaRPr lang="en-US" dirty="0"/>
          </a:p>
        </p:txBody>
      </p:sp>
      <p:pic>
        <p:nvPicPr>
          <p:cNvPr id="4" name="Picture 3">
            <a:extLst>
              <a:ext uri="{FF2B5EF4-FFF2-40B4-BE49-F238E27FC236}">
                <a16:creationId xmlns:a16="http://schemas.microsoft.com/office/drawing/2014/main" id="{96B59238-3341-4269-A995-3428992EC2CE}"/>
              </a:ext>
            </a:extLst>
          </p:cNvPr>
          <p:cNvPicPr>
            <a:picLocks noChangeAspect="1"/>
          </p:cNvPicPr>
          <p:nvPr/>
        </p:nvPicPr>
        <p:blipFill>
          <a:blip r:embed="rId2"/>
          <a:stretch>
            <a:fillRect/>
          </a:stretch>
        </p:blipFill>
        <p:spPr>
          <a:xfrm>
            <a:off x="1484311" y="1780162"/>
            <a:ext cx="8694453" cy="4902740"/>
          </a:xfrm>
          <a:prstGeom prst="rect">
            <a:avLst/>
          </a:prstGeom>
        </p:spPr>
      </p:pic>
    </p:spTree>
    <p:extLst>
      <p:ext uri="{BB962C8B-B14F-4D97-AF65-F5344CB8AC3E}">
        <p14:creationId xmlns:p14="http://schemas.microsoft.com/office/powerpoint/2010/main" val="3436389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5CF15-FEF3-4015-BDCA-B1D1BBC4BBC8}"/>
              </a:ext>
            </a:extLst>
          </p:cNvPr>
          <p:cNvSpPr>
            <a:spLocks noGrp="1"/>
          </p:cNvSpPr>
          <p:nvPr>
            <p:ph type="title"/>
          </p:nvPr>
        </p:nvSpPr>
        <p:spPr>
          <a:xfrm>
            <a:off x="1484311" y="1"/>
            <a:ext cx="10018713" cy="1035698"/>
          </a:xfrm>
        </p:spPr>
        <p:txBody>
          <a:bodyPr/>
          <a:lstStyle/>
          <a:p>
            <a:r>
              <a:rPr lang="en-US" b="1" u="sng" dirty="0"/>
              <a:t>Genetic Algorithm- Contd.</a:t>
            </a:r>
          </a:p>
        </p:txBody>
      </p:sp>
      <p:sp>
        <p:nvSpPr>
          <p:cNvPr id="3" name="Content Placeholder 2">
            <a:extLst>
              <a:ext uri="{FF2B5EF4-FFF2-40B4-BE49-F238E27FC236}">
                <a16:creationId xmlns:a16="http://schemas.microsoft.com/office/drawing/2014/main" id="{41872240-D61B-4941-AD14-318385A2E40B}"/>
              </a:ext>
            </a:extLst>
          </p:cNvPr>
          <p:cNvSpPr>
            <a:spLocks noGrp="1"/>
          </p:cNvSpPr>
          <p:nvPr>
            <p:ph idx="1"/>
          </p:nvPr>
        </p:nvSpPr>
        <p:spPr>
          <a:xfrm>
            <a:off x="1484310" y="849087"/>
            <a:ext cx="10018713" cy="737117"/>
          </a:xfrm>
        </p:spPr>
        <p:txBody>
          <a:bodyPr/>
          <a:lstStyle/>
          <a:p>
            <a:r>
              <a:rPr lang="en-US" sz="1400" b="1" dirty="0"/>
              <a:t>Mutation</a:t>
            </a:r>
          </a:p>
          <a:p>
            <a:endParaRPr lang="en-US" dirty="0"/>
          </a:p>
        </p:txBody>
      </p:sp>
      <p:pic>
        <p:nvPicPr>
          <p:cNvPr id="4" name="Picture 3">
            <a:extLst>
              <a:ext uri="{FF2B5EF4-FFF2-40B4-BE49-F238E27FC236}">
                <a16:creationId xmlns:a16="http://schemas.microsoft.com/office/drawing/2014/main" id="{D41B0C40-DE58-462F-A5D7-782A27569BEF}"/>
              </a:ext>
            </a:extLst>
          </p:cNvPr>
          <p:cNvPicPr>
            <a:picLocks noChangeAspect="1"/>
          </p:cNvPicPr>
          <p:nvPr/>
        </p:nvPicPr>
        <p:blipFill>
          <a:blip r:embed="rId2"/>
          <a:stretch>
            <a:fillRect/>
          </a:stretch>
        </p:blipFill>
        <p:spPr>
          <a:xfrm>
            <a:off x="1587022" y="1118680"/>
            <a:ext cx="8006279" cy="5564221"/>
          </a:xfrm>
          <a:prstGeom prst="rect">
            <a:avLst/>
          </a:prstGeom>
        </p:spPr>
      </p:pic>
    </p:spTree>
    <p:extLst>
      <p:ext uri="{BB962C8B-B14F-4D97-AF65-F5344CB8AC3E}">
        <p14:creationId xmlns:p14="http://schemas.microsoft.com/office/powerpoint/2010/main" val="2764486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F0524-CDF5-4872-BC05-FAB597DC2EF2}"/>
              </a:ext>
            </a:extLst>
          </p:cNvPr>
          <p:cNvSpPr>
            <a:spLocks noGrp="1"/>
          </p:cNvSpPr>
          <p:nvPr>
            <p:ph type="title"/>
          </p:nvPr>
        </p:nvSpPr>
        <p:spPr>
          <a:xfrm>
            <a:off x="1484311" y="0"/>
            <a:ext cx="10018713" cy="1017037"/>
          </a:xfrm>
        </p:spPr>
        <p:txBody>
          <a:bodyPr/>
          <a:lstStyle/>
          <a:p>
            <a:r>
              <a:rPr lang="en-US" b="1" u="sng" dirty="0"/>
              <a:t>Optimization</a:t>
            </a:r>
          </a:p>
        </p:txBody>
      </p:sp>
      <p:sp>
        <p:nvSpPr>
          <p:cNvPr id="3" name="Content Placeholder 2">
            <a:extLst>
              <a:ext uri="{FF2B5EF4-FFF2-40B4-BE49-F238E27FC236}">
                <a16:creationId xmlns:a16="http://schemas.microsoft.com/office/drawing/2014/main" id="{0F3746A7-5A00-43D9-B76C-0DEC2ABF6CAE}"/>
              </a:ext>
            </a:extLst>
          </p:cNvPr>
          <p:cNvSpPr>
            <a:spLocks noGrp="1"/>
          </p:cNvSpPr>
          <p:nvPr>
            <p:ph idx="1"/>
          </p:nvPr>
        </p:nvSpPr>
        <p:spPr>
          <a:xfrm>
            <a:off x="1484310" y="867748"/>
            <a:ext cx="10018713" cy="5649784"/>
          </a:xfrm>
        </p:spPr>
        <p:txBody>
          <a:bodyPr>
            <a:normAutofit/>
          </a:bodyPr>
          <a:lstStyle/>
          <a:p>
            <a:r>
              <a:rPr lang="en-US" sz="1400" b="1" dirty="0"/>
              <a:t>Parallel Processing</a:t>
            </a:r>
          </a:p>
          <a:p>
            <a:pPr marL="0" indent="0">
              <a:buNone/>
            </a:pPr>
            <a:r>
              <a:rPr lang="en-US" sz="1400" dirty="0"/>
              <a:t>This was achieved using </a:t>
            </a:r>
            <a:r>
              <a:rPr lang="en-US" sz="1400" dirty="0" err="1"/>
              <a:t>IntStream</a:t>
            </a:r>
            <a:r>
              <a:rPr lang="en-US" sz="1400" dirty="0"/>
              <a:t> functionality of java 8.</a:t>
            </a:r>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r>
              <a:rPr lang="en-US" sz="1400" b="1" dirty="0"/>
              <a:t>Hash Table</a:t>
            </a:r>
          </a:p>
          <a:p>
            <a:pPr marL="0" indent="0">
              <a:buNone/>
            </a:pPr>
            <a:r>
              <a:rPr lang="en-US" sz="1400" dirty="0"/>
              <a:t>Hash table was used to store the values of fitness calculated so it helped in saving extra calculations fitness of same individual can be taken from hash table.</a:t>
            </a:r>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p:txBody>
      </p:sp>
      <p:pic>
        <p:nvPicPr>
          <p:cNvPr id="5" name="Picture 4">
            <a:extLst>
              <a:ext uri="{FF2B5EF4-FFF2-40B4-BE49-F238E27FC236}">
                <a16:creationId xmlns:a16="http://schemas.microsoft.com/office/drawing/2014/main" id="{155B29D6-92DD-487C-B961-763083982F96}"/>
              </a:ext>
            </a:extLst>
          </p:cNvPr>
          <p:cNvPicPr>
            <a:picLocks noChangeAspect="1"/>
          </p:cNvPicPr>
          <p:nvPr/>
        </p:nvPicPr>
        <p:blipFill>
          <a:blip r:embed="rId2"/>
          <a:stretch>
            <a:fillRect/>
          </a:stretch>
        </p:blipFill>
        <p:spPr>
          <a:xfrm>
            <a:off x="1591315" y="1884785"/>
            <a:ext cx="7648575" cy="1638300"/>
          </a:xfrm>
          <a:prstGeom prst="rect">
            <a:avLst/>
          </a:prstGeom>
        </p:spPr>
      </p:pic>
      <p:pic>
        <p:nvPicPr>
          <p:cNvPr id="6" name="Picture 5">
            <a:extLst>
              <a:ext uri="{FF2B5EF4-FFF2-40B4-BE49-F238E27FC236}">
                <a16:creationId xmlns:a16="http://schemas.microsoft.com/office/drawing/2014/main" id="{6ED65691-EE0C-405B-9A6C-EAF1F83C71CC}"/>
              </a:ext>
            </a:extLst>
          </p:cNvPr>
          <p:cNvPicPr>
            <a:picLocks noChangeAspect="1"/>
          </p:cNvPicPr>
          <p:nvPr/>
        </p:nvPicPr>
        <p:blipFill>
          <a:blip r:embed="rId3"/>
          <a:stretch>
            <a:fillRect/>
          </a:stretch>
        </p:blipFill>
        <p:spPr>
          <a:xfrm>
            <a:off x="1591315" y="4697186"/>
            <a:ext cx="7648575" cy="1905000"/>
          </a:xfrm>
          <a:prstGeom prst="rect">
            <a:avLst/>
          </a:prstGeom>
        </p:spPr>
      </p:pic>
    </p:spTree>
    <p:extLst>
      <p:ext uri="{BB962C8B-B14F-4D97-AF65-F5344CB8AC3E}">
        <p14:creationId xmlns:p14="http://schemas.microsoft.com/office/powerpoint/2010/main" val="2439986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5CF15-FEF3-4015-BDCA-B1D1BBC4BBC8}"/>
              </a:ext>
            </a:extLst>
          </p:cNvPr>
          <p:cNvSpPr>
            <a:spLocks noGrp="1"/>
          </p:cNvSpPr>
          <p:nvPr>
            <p:ph type="title"/>
          </p:nvPr>
        </p:nvSpPr>
        <p:spPr>
          <a:xfrm>
            <a:off x="1484311" y="0"/>
            <a:ext cx="10018713" cy="982495"/>
          </a:xfrm>
        </p:spPr>
        <p:txBody>
          <a:bodyPr/>
          <a:lstStyle/>
          <a:p>
            <a:r>
              <a:rPr lang="en-US" b="1" u="sng" dirty="0"/>
              <a:t>Program Output</a:t>
            </a:r>
          </a:p>
        </p:txBody>
      </p:sp>
      <p:sp>
        <p:nvSpPr>
          <p:cNvPr id="3" name="Content Placeholder 2">
            <a:extLst>
              <a:ext uri="{FF2B5EF4-FFF2-40B4-BE49-F238E27FC236}">
                <a16:creationId xmlns:a16="http://schemas.microsoft.com/office/drawing/2014/main" id="{41872240-D61B-4941-AD14-318385A2E40B}"/>
              </a:ext>
            </a:extLst>
          </p:cNvPr>
          <p:cNvSpPr>
            <a:spLocks noGrp="1"/>
          </p:cNvSpPr>
          <p:nvPr>
            <p:ph idx="1"/>
          </p:nvPr>
        </p:nvSpPr>
        <p:spPr>
          <a:xfrm>
            <a:off x="1484310" y="982495"/>
            <a:ext cx="10018713" cy="697015"/>
          </a:xfrm>
        </p:spPr>
        <p:txBody>
          <a:bodyPr>
            <a:normAutofit/>
          </a:bodyPr>
          <a:lstStyle/>
          <a:p>
            <a:r>
              <a:rPr lang="en-US" sz="1400" dirty="0"/>
              <a:t>The project was build in Maven using log4j for logging. So, the output is stored in the log file.</a:t>
            </a:r>
          </a:p>
          <a:p>
            <a:endParaRPr lang="en-US" sz="1400" dirty="0"/>
          </a:p>
        </p:txBody>
      </p:sp>
      <p:pic>
        <p:nvPicPr>
          <p:cNvPr id="4" name="Picture 3">
            <a:extLst>
              <a:ext uri="{FF2B5EF4-FFF2-40B4-BE49-F238E27FC236}">
                <a16:creationId xmlns:a16="http://schemas.microsoft.com/office/drawing/2014/main" id="{519A6C92-6524-4C36-B03A-7E21B92812AF}"/>
              </a:ext>
            </a:extLst>
          </p:cNvPr>
          <p:cNvPicPr/>
          <p:nvPr/>
        </p:nvPicPr>
        <p:blipFill>
          <a:blip r:embed="rId2"/>
          <a:stretch>
            <a:fillRect/>
          </a:stretch>
        </p:blipFill>
        <p:spPr>
          <a:xfrm>
            <a:off x="1484309" y="1466850"/>
            <a:ext cx="8214168" cy="5186869"/>
          </a:xfrm>
          <a:prstGeom prst="rect">
            <a:avLst/>
          </a:prstGeom>
        </p:spPr>
      </p:pic>
    </p:spTree>
    <p:extLst>
      <p:ext uri="{BB962C8B-B14F-4D97-AF65-F5344CB8AC3E}">
        <p14:creationId xmlns:p14="http://schemas.microsoft.com/office/powerpoint/2010/main" val="18785623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38</TotalTime>
  <Words>392</Words>
  <Application>Microsoft Office PowerPoint</Application>
  <PresentationFormat>Widescreen</PresentationFormat>
  <Paragraphs>50</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Corbel</vt:lpstr>
      <vt:lpstr>Parallax</vt:lpstr>
      <vt:lpstr>Class Scheduler using Genetic Algorithm</vt:lpstr>
      <vt:lpstr>Problem Statement</vt:lpstr>
      <vt:lpstr>Implementation</vt:lpstr>
      <vt:lpstr>Genetic Algorithm</vt:lpstr>
      <vt:lpstr>Genetic Algorithm- Contd.</vt:lpstr>
      <vt:lpstr>Genetic Algorithm- Contd.</vt:lpstr>
      <vt:lpstr>Genetic Algorithm- Contd.</vt:lpstr>
      <vt:lpstr>Optimization</vt:lpstr>
      <vt:lpstr>Program Output</vt:lpstr>
      <vt:lpstr>Test Case Passes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Sheduler using Genetic Algorithm</dc:title>
  <dc:creator>Ankit Yadav</dc:creator>
  <cp:lastModifiedBy>Ankit Yadav</cp:lastModifiedBy>
  <cp:revision>7</cp:revision>
  <dcterms:created xsi:type="dcterms:W3CDTF">2018-04-15T07:30:50Z</dcterms:created>
  <dcterms:modified xsi:type="dcterms:W3CDTF">2018-04-15T09:44:59Z</dcterms:modified>
</cp:coreProperties>
</file>