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b42c71bc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b42c71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b42c71bc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b42c71b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6b42c71b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6b42c71b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implement the software, we used java libraries imageMagick, and im4java in  the interface of imageMagick. We also use javaxt for some additional functions. As require, the graphic user interface we use javaFx.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6b42c71b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b42c71b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highlight>
                  <a:srgbClr val="FFFFFF"/>
                </a:highlight>
                <a:latin typeface="Verdana"/>
                <a:ea typeface="Verdana"/>
                <a:cs typeface="Verdana"/>
                <a:sym typeface="Verdana"/>
              </a:rPr>
              <a:t>This is our design pattern. We use this pattern to execute our project.</a:t>
            </a:r>
            <a:endParaRPr sz="1150">
              <a:highlight>
                <a:srgbClr val="FFFFFF"/>
              </a:highlight>
              <a:latin typeface="Verdana"/>
              <a:ea typeface="Verdana"/>
              <a:cs typeface="Verdana"/>
              <a:sym typeface="Verdana"/>
            </a:endParaRPr>
          </a:p>
          <a:p>
            <a:pPr indent="0" lvl="0" marL="0" rtl="0" algn="l">
              <a:spcBef>
                <a:spcPts val="0"/>
              </a:spcBef>
              <a:spcAft>
                <a:spcPts val="0"/>
              </a:spcAft>
              <a:buNone/>
            </a:pPr>
            <a:r>
              <a:t/>
            </a:r>
            <a:endParaRPr sz="1150">
              <a:highlight>
                <a:srgbClr val="FFFFFF"/>
              </a:highlight>
              <a:latin typeface="Verdana"/>
              <a:ea typeface="Verdana"/>
              <a:cs typeface="Verdana"/>
              <a:sym typeface="Verdana"/>
            </a:endParaRPr>
          </a:p>
          <a:p>
            <a:pPr indent="0" lvl="0" marL="0" rtl="0" algn="l">
              <a:spcBef>
                <a:spcPts val="0"/>
              </a:spcBef>
              <a:spcAft>
                <a:spcPts val="0"/>
              </a:spcAft>
              <a:buNone/>
            </a:pPr>
            <a:r>
              <a:rPr lang="en" sz="1150">
                <a:highlight>
                  <a:srgbClr val="FFFFFF"/>
                </a:highlight>
                <a:latin typeface="Verdana"/>
                <a:ea typeface="Verdana"/>
                <a:cs typeface="Verdana"/>
                <a:sym typeface="Verdana"/>
              </a:rPr>
              <a:t>First, we have created an interface </a:t>
            </a:r>
            <a:r>
              <a:rPr i="1" lang="en" sz="1150">
                <a:latin typeface="Verdana"/>
                <a:ea typeface="Verdana"/>
                <a:cs typeface="Verdana"/>
                <a:sym typeface="Verdana"/>
              </a:rPr>
              <a:t>Order</a:t>
            </a:r>
            <a:r>
              <a:rPr lang="en" sz="1150">
                <a:highlight>
                  <a:srgbClr val="FFFFFF"/>
                </a:highlight>
                <a:latin typeface="Verdana"/>
                <a:ea typeface="Verdana"/>
                <a:cs typeface="Verdana"/>
                <a:sym typeface="Verdana"/>
              </a:rPr>
              <a:t> which is acting as a command. Second, We have concrete command classes </a:t>
            </a:r>
            <a:r>
              <a:rPr i="1" lang="en" sz="1150">
                <a:latin typeface="Verdana"/>
                <a:ea typeface="Verdana"/>
                <a:cs typeface="Verdana"/>
                <a:sym typeface="Verdana"/>
              </a:rPr>
              <a:t>Information, Thumbnail</a:t>
            </a:r>
            <a:r>
              <a:rPr lang="en" sz="1150">
                <a:highlight>
                  <a:srgbClr val="FFFFFF"/>
                </a:highlight>
                <a:latin typeface="Verdana"/>
                <a:ea typeface="Verdana"/>
                <a:cs typeface="Verdana"/>
                <a:sym typeface="Verdana"/>
              </a:rPr>
              <a:t> and </a:t>
            </a:r>
            <a:r>
              <a:rPr i="1" lang="en" sz="1150">
                <a:latin typeface="Verdana"/>
                <a:ea typeface="Verdana"/>
                <a:cs typeface="Verdana"/>
                <a:sym typeface="Verdana"/>
              </a:rPr>
              <a:t>Convert which are </a:t>
            </a:r>
            <a:r>
              <a:rPr lang="en" sz="1150">
                <a:highlight>
                  <a:srgbClr val="FFFFFF"/>
                </a:highlight>
                <a:latin typeface="Verdana"/>
                <a:ea typeface="Verdana"/>
                <a:cs typeface="Verdana"/>
                <a:sym typeface="Verdana"/>
              </a:rPr>
              <a:t>implementing </a:t>
            </a:r>
            <a:r>
              <a:rPr i="1" lang="en" sz="1150">
                <a:latin typeface="Verdana"/>
                <a:ea typeface="Verdana"/>
                <a:cs typeface="Verdana"/>
                <a:sym typeface="Verdana"/>
              </a:rPr>
              <a:t>Order</a:t>
            </a:r>
            <a:r>
              <a:rPr lang="en" sz="1150">
                <a:highlight>
                  <a:srgbClr val="FFFFFF"/>
                </a:highlight>
                <a:latin typeface="Verdana"/>
                <a:ea typeface="Verdana"/>
                <a:cs typeface="Verdana"/>
                <a:sym typeface="Verdana"/>
              </a:rPr>
              <a:t> interface. We also have 2 sub classes extend the convert class. These classes will do actual command processing. Third, we created a class called ImageMaker which acts as an invoker object. It can easily take and place orders.</a:t>
            </a:r>
            <a:endParaRPr sz="1150">
              <a:highlight>
                <a:srgbClr val="FFFFFF"/>
              </a:highlight>
              <a:latin typeface="Verdana"/>
              <a:ea typeface="Verdana"/>
              <a:cs typeface="Verdana"/>
              <a:sym typeface="Verdana"/>
            </a:endParaRPr>
          </a:p>
          <a:p>
            <a:pPr indent="0" lvl="0" marL="0" rtl="0" algn="l">
              <a:spcBef>
                <a:spcPts val="0"/>
              </a:spcBef>
              <a:spcAft>
                <a:spcPts val="0"/>
              </a:spcAft>
              <a:buNone/>
            </a:pPr>
            <a:r>
              <a:rPr i="1" lang="en" sz="1150">
                <a:latin typeface="Verdana"/>
                <a:ea typeface="Verdana"/>
                <a:cs typeface="Verdana"/>
                <a:sym typeface="Verdana"/>
              </a:rPr>
              <a:t>ImageMaker</a:t>
            </a:r>
            <a:r>
              <a:rPr lang="en" sz="1150">
                <a:highlight>
                  <a:srgbClr val="FFFFFF"/>
                </a:highlight>
                <a:latin typeface="Verdana"/>
                <a:ea typeface="Verdana"/>
                <a:cs typeface="Verdana"/>
                <a:sym typeface="Verdana"/>
              </a:rPr>
              <a:t> object uses command pattern to identify which object will execute. At the end, </a:t>
            </a:r>
            <a:r>
              <a:rPr i="1" lang="en" sz="1150">
                <a:latin typeface="Verdana"/>
                <a:ea typeface="Verdana"/>
                <a:cs typeface="Verdana"/>
                <a:sym typeface="Verdana"/>
              </a:rPr>
              <a:t>our main class </a:t>
            </a:r>
            <a:r>
              <a:rPr lang="en" sz="1150">
                <a:highlight>
                  <a:srgbClr val="FFFFFF"/>
                </a:highlight>
                <a:latin typeface="Verdana"/>
                <a:ea typeface="Verdana"/>
                <a:cs typeface="Verdana"/>
                <a:sym typeface="Verdana"/>
              </a:rPr>
              <a:t>will use </a:t>
            </a:r>
            <a:r>
              <a:rPr i="1" lang="en" sz="1150">
                <a:latin typeface="Verdana"/>
                <a:ea typeface="Verdana"/>
                <a:cs typeface="Verdana"/>
                <a:sym typeface="Verdana"/>
              </a:rPr>
              <a:t>ImageMaker</a:t>
            </a:r>
            <a:r>
              <a:rPr lang="en" sz="1150">
                <a:highlight>
                  <a:srgbClr val="FFFFFF"/>
                </a:highlight>
                <a:latin typeface="Verdana"/>
                <a:ea typeface="Verdana"/>
                <a:cs typeface="Verdana"/>
                <a:sym typeface="Verdana"/>
              </a:rPr>
              <a:t> class to demonstrate command pattern.</a:t>
            </a:r>
            <a:endParaRPr sz="1150">
              <a:highlight>
                <a:srgbClr val="FFFFFF"/>
              </a:highlight>
              <a:latin typeface="Verdana"/>
              <a:ea typeface="Verdana"/>
              <a:cs typeface="Verdana"/>
              <a:sym typeface="Verdana"/>
            </a:endParaRPr>
          </a:p>
          <a:p>
            <a:pPr indent="0" lvl="0" marL="0" rtl="0" algn="l">
              <a:spcBef>
                <a:spcPts val="0"/>
              </a:spcBef>
              <a:spcAft>
                <a:spcPts val="0"/>
              </a:spcAft>
              <a:buNone/>
            </a:pPr>
            <a:r>
              <a:t/>
            </a:r>
            <a:endParaRPr sz="1150">
              <a:highlight>
                <a:srgbClr val="FFFFFF"/>
              </a:highlight>
              <a:latin typeface="Verdana"/>
              <a:ea typeface="Verdana"/>
              <a:cs typeface="Verdana"/>
              <a:sym typeface="Verdana"/>
            </a:endParaRPr>
          </a:p>
          <a:p>
            <a:pPr indent="0" lvl="0" marL="0" rtl="0" algn="l">
              <a:spcBef>
                <a:spcPts val="0"/>
              </a:spcBef>
              <a:spcAft>
                <a:spcPts val="0"/>
              </a:spcAft>
              <a:buNone/>
            </a:pPr>
            <a:r>
              <a:rPr lang="en" sz="1150">
                <a:highlight>
                  <a:srgbClr val="FFFFFF"/>
                </a:highlight>
                <a:latin typeface="Verdana"/>
                <a:ea typeface="Verdana"/>
                <a:cs typeface="Verdana"/>
                <a:sym typeface="Verdana"/>
              </a:rPr>
              <a:t>Why do we choose this pattern?</a:t>
            </a:r>
            <a:endParaRPr sz="1150">
              <a:highlight>
                <a:srgbClr val="FFFFFF"/>
              </a:highlight>
              <a:latin typeface="Verdana"/>
              <a:ea typeface="Verdana"/>
              <a:cs typeface="Verdana"/>
              <a:sym typeface="Verdana"/>
            </a:endParaRPr>
          </a:p>
          <a:p>
            <a:pPr indent="0" lvl="0" marL="0" rtl="0" algn="l">
              <a:spcBef>
                <a:spcPts val="0"/>
              </a:spcBef>
              <a:spcAft>
                <a:spcPts val="0"/>
              </a:spcAft>
              <a:buNone/>
            </a:pPr>
            <a:r>
              <a:rPr lang="en" sz="1200">
                <a:solidFill>
                  <a:srgbClr val="222222"/>
                </a:solidFill>
                <a:highlight>
                  <a:srgbClr val="FFFFFF"/>
                </a:highlight>
              </a:rPr>
              <a:t>As we know, command pattern has many advantages. </a:t>
            </a:r>
            <a:r>
              <a:rPr lang="en" sz="1200">
                <a:solidFill>
                  <a:srgbClr val="222222"/>
                </a:solidFill>
              </a:rPr>
              <a:t>I</a:t>
            </a:r>
            <a:r>
              <a:rPr lang="en" sz="1200">
                <a:solidFill>
                  <a:srgbClr val="222222"/>
                </a:solidFill>
              </a:rPr>
              <a:t>t is convenient for users to Undo or Redo commands. Also, </a:t>
            </a:r>
            <a:r>
              <a:rPr lang="en" sz="1200">
                <a:solidFill>
                  <a:srgbClr val="222222"/>
                </a:solidFill>
                <a:highlight>
                  <a:srgbClr val="FFFFFF"/>
                </a:highlight>
              </a:rPr>
              <a:t>developers</a:t>
            </a:r>
            <a:r>
              <a:rPr lang="en" sz="1200">
                <a:solidFill>
                  <a:srgbClr val="222222"/>
                </a:solidFill>
                <a:highlight>
                  <a:srgbClr val="FFFFFF"/>
                </a:highlight>
              </a:rPr>
              <a:t> can easily add a new command into our system. In our case, we created 2 sub classes extend the abstract convert class in order to allowing developers to add more functions here. For example, we can add a class called Resize to resize the image.</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6b42c71b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6b42c71b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on to our user interface.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see the first part, we can submit single image or multiple images here. If we submit something wrong, we can click this button to clear all of them. After that, the pathway will show in the text field.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second part, click this show info button, the thumbnail and information will be showed below.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third part is the convert part. We can choose specific format whatever we want. Then click the convert format button, we can get the final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if you would like to choose your favourite filter, you can use this area. We provide 4 different filters in this part.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6b42c71b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6b42c71b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46400" y="1385775"/>
            <a:ext cx="6555600" cy="147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Image Convert Tool 1.0</a:t>
            </a:r>
            <a:endParaRPr sz="4800"/>
          </a:p>
        </p:txBody>
      </p:sp>
      <p:sp>
        <p:nvSpPr>
          <p:cNvPr id="129" name="Google Shape;129;p13"/>
          <p:cNvSpPr txBox="1"/>
          <p:nvPr>
            <p:ph idx="1" type="subTitle"/>
          </p:nvPr>
        </p:nvSpPr>
        <p:spPr>
          <a:xfrm>
            <a:off x="1891350" y="30881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By Doudou Nan &amp; Shihui Chen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900750" y="755975"/>
            <a:ext cx="3237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endParaRPr/>
          </a:p>
        </p:txBody>
      </p:sp>
      <p:pic>
        <p:nvPicPr>
          <p:cNvPr id="135" name="Google Shape;135;p14"/>
          <p:cNvPicPr preferRelativeResize="0"/>
          <p:nvPr/>
        </p:nvPicPr>
        <p:blipFill>
          <a:blip r:embed="rId3">
            <a:alphaModFix/>
          </a:blip>
          <a:stretch>
            <a:fillRect/>
          </a:stretch>
        </p:blipFill>
        <p:spPr>
          <a:xfrm>
            <a:off x="1978950" y="1481925"/>
            <a:ext cx="5065398" cy="3038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Content</a:t>
            </a:r>
            <a:endParaRPr sz="3600"/>
          </a:p>
        </p:txBody>
      </p:sp>
      <p:sp>
        <p:nvSpPr>
          <p:cNvPr id="141" name="Google Shape;141;p15"/>
          <p:cNvSpPr txBox="1"/>
          <p:nvPr>
            <p:ph idx="1" type="body"/>
          </p:nvPr>
        </p:nvSpPr>
        <p:spPr>
          <a:xfrm>
            <a:off x="942400" y="18002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Language and GUI</a:t>
            </a:r>
            <a:endParaRPr sz="1800"/>
          </a:p>
          <a:p>
            <a:pPr indent="-342900" lvl="0" marL="457200" rtl="0" algn="l">
              <a:spcBef>
                <a:spcPts val="0"/>
              </a:spcBef>
              <a:spcAft>
                <a:spcPts val="0"/>
              </a:spcAft>
              <a:buSzPts val="1800"/>
              <a:buChar char="●"/>
            </a:pPr>
            <a:r>
              <a:rPr lang="en" sz="1800"/>
              <a:t>Design Pattern</a:t>
            </a:r>
            <a:endParaRPr sz="1800"/>
          </a:p>
          <a:p>
            <a:pPr indent="-342900" lvl="0" marL="457200" rtl="0" algn="l">
              <a:spcBef>
                <a:spcPts val="0"/>
              </a:spcBef>
              <a:spcAft>
                <a:spcPts val="0"/>
              </a:spcAft>
              <a:buSzPts val="1800"/>
              <a:buChar char="●"/>
            </a:pPr>
            <a:r>
              <a:rPr lang="en" sz="1800"/>
              <a:t>Configuration and Function</a:t>
            </a:r>
            <a:endParaRPr sz="1800"/>
          </a:p>
          <a:p>
            <a:pPr indent="-342900" lvl="0" marL="457200" rtl="0" algn="l">
              <a:spcBef>
                <a:spcPts val="0"/>
              </a:spcBef>
              <a:spcAft>
                <a:spcPts val="0"/>
              </a:spcAft>
              <a:buSzPts val="1800"/>
              <a:buChar char="●"/>
            </a:pPr>
            <a:r>
              <a:rPr lang="en" sz="1800"/>
              <a:t>Demo</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and GUI</a:t>
            </a:r>
            <a:endParaRPr/>
          </a:p>
        </p:txBody>
      </p:sp>
      <p:sp>
        <p:nvSpPr>
          <p:cNvPr id="147" name="Google Shape;147;p16"/>
          <p:cNvSpPr txBox="1"/>
          <p:nvPr>
            <p:ph idx="1" type="body"/>
          </p:nvPr>
        </p:nvSpPr>
        <p:spPr>
          <a:xfrm>
            <a:off x="1569925" y="1800200"/>
            <a:ext cx="33606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Java </a:t>
            </a:r>
            <a:endParaRPr sz="1800"/>
          </a:p>
          <a:p>
            <a:pPr indent="-342900" lvl="1" marL="914400" rtl="0" algn="l">
              <a:spcBef>
                <a:spcPts val="0"/>
              </a:spcBef>
              <a:spcAft>
                <a:spcPts val="0"/>
              </a:spcAft>
              <a:buSzPts val="1800"/>
              <a:buChar char="○"/>
            </a:pPr>
            <a:r>
              <a:rPr lang="en" sz="1800"/>
              <a:t>ImageMagick</a:t>
            </a:r>
            <a:endParaRPr sz="1800"/>
          </a:p>
          <a:p>
            <a:pPr indent="-342900" lvl="1" marL="914400" rtl="0" algn="l">
              <a:spcBef>
                <a:spcPts val="0"/>
              </a:spcBef>
              <a:spcAft>
                <a:spcPts val="0"/>
              </a:spcAft>
              <a:buSzPts val="1800"/>
              <a:buChar char="○"/>
            </a:pPr>
            <a:r>
              <a:rPr lang="en" sz="1800"/>
              <a:t>Im4java</a:t>
            </a:r>
            <a:endParaRPr sz="1800"/>
          </a:p>
          <a:p>
            <a:pPr indent="-342900" lvl="1" marL="914400" rtl="0" algn="l">
              <a:spcBef>
                <a:spcPts val="0"/>
              </a:spcBef>
              <a:spcAft>
                <a:spcPts val="0"/>
              </a:spcAft>
              <a:buSzPts val="1800"/>
              <a:buChar char="○"/>
            </a:pPr>
            <a:r>
              <a:rPr lang="en" sz="1800"/>
              <a:t>javaxt</a:t>
            </a:r>
            <a:endParaRPr sz="1800"/>
          </a:p>
        </p:txBody>
      </p:sp>
      <p:sp>
        <p:nvSpPr>
          <p:cNvPr id="148" name="Google Shape;148;p16"/>
          <p:cNvSpPr txBox="1"/>
          <p:nvPr>
            <p:ph idx="1" type="body"/>
          </p:nvPr>
        </p:nvSpPr>
        <p:spPr>
          <a:xfrm>
            <a:off x="4714325" y="1800200"/>
            <a:ext cx="33606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GUI</a:t>
            </a:r>
            <a:endParaRPr sz="1800"/>
          </a:p>
          <a:p>
            <a:pPr indent="-342900" lvl="1" marL="914400" rtl="0" algn="l">
              <a:spcBef>
                <a:spcPts val="0"/>
              </a:spcBef>
              <a:spcAft>
                <a:spcPts val="0"/>
              </a:spcAft>
              <a:buSzPts val="1800"/>
              <a:buChar char="○"/>
            </a:pPr>
            <a:r>
              <a:rPr lang="en" sz="1800"/>
              <a:t>JavaFx</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17"/>
          <p:cNvPicPr preferRelativeResize="0"/>
          <p:nvPr/>
        </p:nvPicPr>
        <p:blipFill>
          <a:blip r:embed="rId3">
            <a:alphaModFix/>
          </a:blip>
          <a:stretch>
            <a:fillRect/>
          </a:stretch>
        </p:blipFill>
        <p:spPr>
          <a:xfrm>
            <a:off x="228600" y="345150"/>
            <a:ext cx="8606327" cy="430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18"/>
          <p:cNvPicPr preferRelativeResize="0"/>
          <p:nvPr/>
        </p:nvPicPr>
        <p:blipFill>
          <a:blip r:embed="rId3">
            <a:alphaModFix/>
          </a:blip>
          <a:stretch>
            <a:fillRect/>
          </a:stretch>
        </p:blipFill>
        <p:spPr>
          <a:xfrm>
            <a:off x="535638" y="289375"/>
            <a:ext cx="8072724" cy="4564749"/>
          </a:xfrm>
          <a:prstGeom prst="rect">
            <a:avLst/>
          </a:prstGeom>
          <a:noFill/>
          <a:ln>
            <a:noFill/>
          </a:ln>
        </p:spPr>
      </p:pic>
      <p:grpSp>
        <p:nvGrpSpPr>
          <p:cNvPr id="159" name="Google Shape;159;p18"/>
          <p:cNvGrpSpPr/>
          <p:nvPr/>
        </p:nvGrpSpPr>
        <p:grpSpPr>
          <a:xfrm>
            <a:off x="369800" y="515475"/>
            <a:ext cx="4067700" cy="2056200"/>
            <a:chOff x="369800" y="515475"/>
            <a:chExt cx="4067700" cy="2056200"/>
          </a:xfrm>
        </p:grpSpPr>
        <p:sp>
          <p:nvSpPr>
            <p:cNvPr id="160" name="Google Shape;160;p18"/>
            <p:cNvSpPr/>
            <p:nvPr/>
          </p:nvSpPr>
          <p:spPr>
            <a:xfrm>
              <a:off x="369800" y="515475"/>
              <a:ext cx="4067700" cy="20562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nvSpPr>
          <p:spPr>
            <a:xfrm>
              <a:off x="459450" y="649925"/>
              <a:ext cx="13896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latin typeface="Calibri"/>
                  <a:ea typeface="Calibri"/>
                  <a:cs typeface="Calibri"/>
                  <a:sym typeface="Calibri"/>
                </a:rPr>
                <a:t>VBox &amp; HBox</a:t>
              </a:r>
              <a:endParaRPr b="1">
                <a:solidFill>
                  <a:srgbClr val="FF9900"/>
                </a:solidFill>
                <a:latin typeface="Calibri"/>
                <a:ea typeface="Calibri"/>
                <a:cs typeface="Calibri"/>
                <a:sym typeface="Calibri"/>
              </a:endParaRPr>
            </a:p>
          </p:txBody>
        </p:sp>
      </p:grpSp>
      <p:grpSp>
        <p:nvGrpSpPr>
          <p:cNvPr id="162" name="Google Shape;162;p18"/>
          <p:cNvGrpSpPr/>
          <p:nvPr/>
        </p:nvGrpSpPr>
        <p:grpSpPr>
          <a:xfrm>
            <a:off x="4325475" y="448225"/>
            <a:ext cx="2678275" cy="2123400"/>
            <a:chOff x="4325475" y="448225"/>
            <a:chExt cx="2678275" cy="2123400"/>
          </a:xfrm>
        </p:grpSpPr>
        <p:sp>
          <p:nvSpPr>
            <p:cNvPr id="163" name="Google Shape;163;p18"/>
            <p:cNvSpPr/>
            <p:nvPr/>
          </p:nvSpPr>
          <p:spPr>
            <a:xfrm>
              <a:off x="4325475" y="448225"/>
              <a:ext cx="1905000" cy="21234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txBox="1"/>
            <p:nvPr/>
          </p:nvSpPr>
          <p:spPr>
            <a:xfrm>
              <a:off x="5614150" y="515475"/>
              <a:ext cx="13896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latin typeface="Calibri"/>
                  <a:ea typeface="Calibri"/>
                  <a:cs typeface="Calibri"/>
                  <a:sym typeface="Calibri"/>
                </a:rPr>
                <a:t>VBox</a:t>
              </a:r>
              <a:endParaRPr b="1">
                <a:solidFill>
                  <a:srgbClr val="FF9900"/>
                </a:solidFill>
                <a:latin typeface="Calibri"/>
                <a:ea typeface="Calibri"/>
                <a:cs typeface="Calibri"/>
                <a:sym typeface="Calibri"/>
              </a:endParaRPr>
            </a:p>
          </p:txBody>
        </p:sp>
      </p:grpSp>
      <p:grpSp>
        <p:nvGrpSpPr>
          <p:cNvPr id="165" name="Google Shape;165;p18"/>
          <p:cNvGrpSpPr/>
          <p:nvPr/>
        </p:nvGrpSpPr>
        <p:grpSpPr>
          <a:xfrm>
            <a:off x="459450" y="2532525"/>
            <a:ext cx="5614200" cy="2375700"/>
            <a:chOff x="459450" y="2532525"/>
            <a:chExt cx="5614200" cy="2375700"/>
          </a:xfrm>
        </p:grpSpPr>
        <p:sp>
          <p:nvSpPr>
            <p:cNvPr id="166" name="Google Shape;166;p18"/>
            <p:cNvSpPr/>
            <p:nvPr/>
          </p:nvSpPr>
          <p:spPr>
            <a:xfrm>
              <a:off x="459450" y="2532525"/>
              <a:ext cx="5614200" cy="23757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txBox="1"/>
            <p:nvPr/>
          </p:nvSpPr>
          <p:spPr>
            <a:xfrm>
              <a:off x="1849050" y="2616575"/>
              <a:ext cx="13896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latin typeface="Calibri"/>
                  <a:ea typeface="Calibri"/>
                  <a:cs typeface="Calibri"/>
                  <a:sym typeface="Calibri"/>
                </a:rPr>
                <a:t>GridPane</a:t>
              </a:r>
              <a:endParaRPr b="1">
                <a:solidFill>
                  <a:srgbClr val="FF9900"/>
                </a:solidFill>
                <a:latin typeface="Calibri"/>
                <a:ea typeface="Calibri"/>
                <a:cs typeface="Calibri"/>
                <a:sym typeface="Calibri"/>
              </a:endParaRPr>
            </a:p>
          </p:txBody>
        </p:sp>
      </p:grpSp>
      <p:grpSp>
        <p:nvGrpSpPr>
          <p:cNvPr id="168" name="Google Shape;168;p18"/>
          <p:cNvGrpSpPr/>
          <p:nvPr/>
        </p:nvGrpSpPr>
        <p:grpSpPr>
          <a:xfrm>
            <a:off x="6208050" y="459450"/>
            <a:ext cx="2400300" cy="4291800"/>
            <a:chOff x="6208050" y="459450"/>
            <a:chExt cx="2400300" cy="4291800"/>
          </a:xfrm>
        </p:grpSpPr>
        <p:sp>
          <p:nvSpPr>
            <p:cNvPr id="169" name="Google Shape;169;p18"/>
            <p:cNvSpPr/>
            <p:nvPr/>
          </p:nvSpPr>
          <p:spPr>
            <a:xfrm>
              <a:off x="6208050" y="459450"/>
              <a:ext cx="2400300" cy="42918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txBox="1"/>
            <p:nvPr/>
          </p:nvSpPr>
          <p:spPr>
            <a:xfrm>
              <a:off x="6394125" y="459450"/>
              <a:ext cx="13896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latin typeface="Calibri"/>
                  <a:ea typeface="Calibri"/>
                  <a:cs typeface="Calibri"/>
                  <a:sym typeface="Calibri"/>
                </a:rPr>
                <a:t>GridPane</a:t>
              </a:r>
              <a:endParaRPr b="1">
                <a:solidFill>
                  <a:srgbClr val="FF99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9"/>
                                        </p:tgtEl>
                                      </p:cBhvr>
                                    </p:animEffect>
                                    <p:set>
                                      <p:cBhvr>
                                        <p:cTn dur="1" fill="hold">
                                          <p:stCondLst>
                                            <p:cond delay="500"/>
                                          </p:stCondLst>
                                        </p:cTn>
                                        <p:tgtEl>
                                          <p:spTgt spid="1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5"/>
                                        </p:tgtEl>
                                      </p:cBhvr>
                                    </p:animEffect>
                                    <p:set>
                                      <p:cBhvr>
                                        <p:cTn dur="1" fill="hold">
                                          <p:stCondLst>
                                            <p:cond delay="500"/>
                                          </p:stCondLst>
                                        </p:cTn>
                                        <p:tgtEl>
                                          <p:spTgt spid="1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2"/>
                                        </p:tgtEl>
                                      </p:cBhvr>
                                    </p:animEffect>
                                    <p:set>
                                      <p:cBhvr>
                                        <p:cTn dur="1" fill="hold">
                                          <p:stCondLst>
                                            <p:cond delay="500"/>
                                          </p:stCondLst>
                                        </p:cTn>
                                        <p:tgtEl>
                                          <p:spTgt spid="1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68"/>
                                        </p:tgtEl>
                                      </p:cBhvr>
                                    </p:animEffect>
                                    <p:set>
                                      <p:cBhvr>
                                        <p:cTn dur="1" fill="hold">
                                          <p:stCondLst>
                                            <p:cond delay="500"/>
                                          </p:stCondLst>
                                        </p:cTn>
                                        <p:tgtEl>
                                          <p:spTgt spid="1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609400" y="1798100"/>
            <a:ext cx="33495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DEMO</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