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7" r:id="rId5"/>
    <p:sldId id="259" r:id="rId6"/>
    <p:sldId id="264" r:id="rId7"/>
    <p:sldId id="260" r:id="rId8"/>
    <p:sldId id="263" r:id="rId9"/>
    <p:sldId id="261" r:id="rId10"/>
    <p:sldId id="265" r:id="rId11"/>
    <p:sldId id="266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AC690-14AF-4F75-B0DB-2DA260BAE55C}" v="8" dt="2020-03-09T01:39:07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Lozano" userId="28208e9e5df92a41" providerId="LiveId" clId="{079AC690-14AF-4F75-B0DB-2DA260BAE55C}"/>
    <pc:docChg chg="custSel modSld">
      <pc:chgData name="Juan Lozano" userId="28208e9e5df92a41" providerId="LiveId" clId="{079AC690-14AF-4F75-B0DB-2DA260BAE55C}" dt="2020-03-09T19:09:09.936" v="173" actId="20577"/>
      <pc:docMkLst>
        <pc:docMk/>
      </pc:docMkLst>
      <pc:sldChg chg="modSp">
        <pc:chgData name="Juan Lozano" userId="28208e9e5df92a41" providerId="LiveId" clId="{079AC690-14AF-4F75-B0DB-2DA260BAE55C}" dt="2020-03-09T01:34:30.151" v="3" actId="20577"/>
        <pc:sldMkLst>
          <pc:docMk/>
          <pc:sldMk cId="1113354696" sldId="256"/>
        </pc:sldMkLst>
        <pc:spChg chg="mod">
          <ac:chgData name="Juan Lozano" userId="28208e9e5df92a41" providerId="LiveId" clId="{079AC690-14AF-4F75-B0DB-2DA260BAE55C}" dt="2020-03-09T01:34:30.151" v="3" actId="20577"/>
          <ac:spMkLst>
            <pc:docMk/>
            <pc:sldMk cId="1113354696" sldId="256"/>
            <ac:spMk id="3" creationId="{00000000-0000-0000-0000-000000000000}"/>
          </ac:spMkLst>
        </pc:spChg>
      </pc:sldChg>
      <pc:sldChg chg="modSp">
        <pc:chgData name="Juan Lozano" userId="28208e9e5df92a41" providerId="LiveId" clId="{079AC690-14AF-4F75-B0DB-2DA260BAE55C}" dt="2020-03-09T19:07:48.122" v="141" actId="20577"/>
        <pc:sldMkLst>
          <pc:docMk/>
          <pc:sldMk cId="1245876993" sldId="259"/>
        </pc:sldMkLst>
        <pc:spChg chg="mod">
          <ac:chgData name="Juan Lozano" userId="28208e9e5df92a41" providerId="LiveId" clId="{079AC690-14AF-4F75-B0DB-2DA260BAE55C}" dt="2020-03-09T19:07:48.122" v="141" actId="20577"/>
          <ac:spMkLst>
            <pc:docMk/>
            <pc:sldMk cId="1245876993" sldId="259"/>
            <ac:spMk id="3" creationId="{00000000-0000-0000-0000-000000000000}"/>
          </ac:spMkLst>
        </pc:spChg>
      </pc:sldChg>
      <pc:sldChg chg="delSp">
        <pc:chgData name="Juan Lozano" userId="28208e9e5df92a41" providerId="LiveId" clId="{079AC690-14AF-4F75-B0DB-2DA260BAE55C}" dt="2020-03-09T01:39:07.791" v="125" actId="478"/>
        <pc:sldMkLst>
          <pc:docMk/>
          <pc:sldMk cId="624222132" sldId="262"/>
        </pc:sldMkLst>
        <pc:picChg chg="del">
          <ac:chgData name="Juan Lozano" userId="28208e9e5df92a41" providerId="LiveId" clId="{079AC690-14AF-4F75-B0DB-2DA260BAE55C}" dt="2020-03-09T01:39:07.791" v="125" actId="478"/>
          <ac:picMkLst>
            <pc:docMk/>
            <pc:sldMk cId="624222132" sldId="262"/>
            <ac:picMk id="2052" creationId="{00000000-0000-0000-0000-000000000000}"/>
          </ac:picMkLst>
        </pc:picChg>
      </pc:sldChg>
      <pc:sldChg chg="addSp delSp modSp">
        <pc:chgData name="Juan Lozano" userId="28208e9e5df92a41" providerId="LiveId" clId="{079AC690-14AF-4F75-B0DB-2DA260BAE55C}" dt="2020-03-09T01:36:02.758" v="16" actId="1076"/>
        <pc:sldMkLst>
          <pc:docMk/>
          <pc:sldMk cId="520403679" sldId="263"/>
        </pc:sldMkLst>
        <pc:graphicFrameChg chg="add del mod">
          <ac:chgData name="Juan Lozano" userId="28208e9e5df92a41" providerId="LiveId" clId="{079AC690-14AF-4F75-B0DB-2DA260BAE55C}" dt="2020-03-09T01:35:19.330" v="6"/>
          <ac:graphicFrameMkLst>
            <pc:docMk/>
            <pc:sldMk cId="520403679" sldId="263"/>
            <ac:graphicFrameMk id="7" creationId="{75885B33-6103-45E2-9614-0B1E23C2B5D9}"/>
          </ac:graphicFrameMkLst>
        </pc:graphicFrameChg>
        <pc:graphicFrameChg chg="add del mod">
          <ac:chgData name="Juan Lozano" userId="28208e9e5df92a41" providerId="LiveId" clId="{079AC690-14AF-4F75-B0DB-2DA260BAE55C}" dt="2020-03-09T01:35:23.260" v="8"/>
          <ac:graphicFrameMkLst>
            <pc:docMk/>
            <pc:sldMk cId="520403679" sldId="263"/>
            <ac:graphicFrameMk id="8" creationId="{C6959262-D8F9-4E80-85FE-0684CC8EA942}"/>
          </ac:graphicFrameMkLst>
        </pc:graphicFrameChg>
        <pc:graphicFrameChg chg="add del mod">
          <ac:chgData name="Juan Lozano" userId="28208e9e5df92a41" providerId="LiveId" clId="{079AC690-14AF-4F75-B0DB-2DA260BAE55C}" dt="2020-03-09T01:35:33.983" v="10"/>
          <ac:graphicFrameMkLst>
            <pc:docMk/>
            <pc:sldMk cId="520403679" sldId="263"/>
            <ac:graphicFrameMk id="11" creationId="{1A557DB8-5330-4A84-8141-715BE6D80DF4}"/>
          </ac:graphicFrameMkLst>
        </pc:graphicFrameChg>
        <pc:picChg chg="del">
          <ac:chgData name="Juan Lozano" userId="28208e9e5df92a41" providerId="LiveId" clId="{079AC690-14AF-4F75-B0DB-2DA260BAE55C}" dt="2020-03-09T01:34:55.115" v="4" actId="478"/>
          <ac:picMkLst>
            <pc:docMk/>
            <pc:sldMk cId="520403679" sldId="263"/>
            <ac:picMk id="3" creationId="{00000000-0000-0000-0000-000000000000}"/>
          </ac:picMkLst>
        </pc:picChg>
        <pc:picChg chg="mod">
          <ac:chgData name="Juan Lozano" userId="28208e9e5df92a41" providerId="LiveId" clId="{079AC690-14AF-4F75-B0DB-2DA260BAE55C}" dt="2020-03-09T01:36:00.981" v="15" actId="1076"/>
          <ac:picMkLst>
            <pc:docMk/>
            <pc:sldMk cId="520403679" sldId="263"/>
            <ac:picMk id="4" creationId="{3A5FF65F-C23B-42BD-8662-03DBC3D32C94}"/>
          </ac:picMkLst>
        </pc:picChg>
        <pc:picChg chg="mod">
          <ac:chgData name="Juan Lozano" userId="28208e9e5df92a41" providerId="LiveId" clId="{079AC690-14AF-4F75-B0DB-2DA260BAE55C}" dt="2020-03-09T01:35:59.758" v="14" actId="1076"/>
          <ac:picMkLst>
            <pc:docMk/>
            <pc:sldMk cId="520403679" sldId="263"/>
            <ac:picMk id="6" creationId="{00000000-0000-0000-0000-000000000000}"/>
          </ac:picMkLst>
        </pc:picChg>
        <pc:picChg chg="add mod">
          <ac:chgData name="Juan Lozano" userId="28208e9e5df92a41" providerId="LiveId" clId="{079AC690-14AF-4F75-B0DB-2DA260BAE55C}" dt="2020-03-09T01:36:02.758" v="16" actId="1076"/>
          <ac:picMkLst>
            <pc:docMk/>
            <pc:sldMk cId="520403679" sldId="263"/>
            <ac:picMk id="12" creationId="{2B52EFDA-368A-4B33-A85B-DF888D089B19}"/>
          </ac:picMkLst>
        </pc:picChg>
      </pc:sldChg>
      <pc:sldChg chg="modSp">
        <pc:chgData name="Juan Lozano" userId="28208e9e5df92a41" providerId="LiveId" clId="{079AC690-14AF-4F75-B0DB-2DA260BAE55C}" dt="2020-03-09T19:09:09.936" v="173" actId="20577"/>
        <pc:sldMkLst>
          <pc:docMk/>
          <pc:sldMk cId="1108326154" sldId="265"/>
        </pc:sldMkLst>
        <pc:graphicFrameChg chg="modGraphic">
          <ac:chgData name="Juan Lozano" userId="28208e9e5df92a41" providerId="LiveId" clId="{079AC690-14AF-4F75-B0DB-2DA260BAE55C}" dt="2020-03-09T19:09:09.936" v="173" actId="20577"/>
          <ac:graphicFrameMkLst>
            <pc:docMk/>
            <pc:sldMk cId="1108326154" sldId="265"/>
            <ac:graphicFrameMk id="4" creationId="{00000000-0000-0000-0000-000000000000}"/>
          </ac:graphicFrameMkLst>
        </pc:graphicFrameChg>
      </pc:sldChg>
      <pc:sldChg chg="modSp">
        <pc:chgData name="Juan Lozano" userId="28208e9e5df92a41" providerId="LiveId" clId="{079AC690-14AF-4F75-B0DB-2DA260BAE55C}" dt="2020-03-09T01:38:56.639" v="124" actId="20577"/>
        <pc:sldMkLst>
          <pc:docMk/>
          <pc:sldMk cId="3092881780" sldId="268"/>
        </pc:sldMkLst>
        <pc:spChg chg="mod">
          <ac:chgData name="Juan Lozano" userId="28208e9e5df92a41" providerId="LiveId" clId="{079AC690-14AF-4F75-B0DB-2DA260BAE55C}" dt="2020-03-09T01:38:56.639" v="124" actId="20577"/>
          <ac:spMkLst>
            <pc:docMk/>
            <pc:sldMk cId="3092881780" sldId="26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4D2261-1CD0-44C7-92F3-5B60E2F49A93}" type="datetimeFigureOut">
              <a:rPr lang="es-SV" smtClean="0"/>
              <a:t>9/3/2020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8372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6354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52588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6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42178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58936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65325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00147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4966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9035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7283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5321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9256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3140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9/3/2020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0975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9589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4308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D2261-1CD0-44C7-92F3-5B60E2F49A93}" type="datetimeFigureOut">
              <a:rPr lang="es-SV" smtClean="0"/>
              <a:t>9/3/2020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09949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db.com/downloads/postgres-postgresql-downloads" TargetMode="External"/><Relationship Id="rId2" Type="http://schemas.openxmlformats.org/officeDocument/2006/relationships/hyperlink" Target="https://www.eclipse.org/downloads/packag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uan.lozanoc@outlook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1071834"/>
          </a:xfrm>
        </p:spPr>
        <p:txBody>
          <a:bodyPr>
            <a:normAutofit/>
          </a:bodyPr>
          <a:lstStyle/>
          <a:p>
            <a:r>
              <a:rPr lang="es-SV" dirty="0"/>
              <a:t>Universidad Centroamericana “José Simeón Cañas”</a:t>
            </a:r>
          </a:p>
          <a:p>
            <a:r>
              <a:rPr lang="es-SV" dirty="0"/>
              <a:t>Ciclo 01-2020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124491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4800" dirty="0"/>
              <a:t>Programación N-Capas</a:t>
            </a:r>
          </a:p>
        </p:txBody>
      </p:sp>
    </p:spTree>
    <p:extLst>
      <p:ext uri="{BB962C8B-B14F-4D97-AF65-F5344CB8AC3E}">
        <p14:creationId xmlns:p14="http://schemas.microsoft.com/office/powerpoint/2010/main" val="111335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Cronograma</a:t>
            </a:r>
            <a:r>
              <a:rPr lang="en-US" dirty="0"/>
              <a:t> de </a:t>
            </a:r>
            <a:r>
              <a:rPr lang="en-US" dirty="0" err="1"/>
              <a:t>evaluaciones</a:t>
            </a:r>
            <a:endParaRPr lang="es-MX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56839"/>
              </p:ext>
            </p:extLst>
          </p:nvPr>
        </p:nvGraphicFramePr>
        <p:xfrm>
          <a:off x="1328011" y="1837155"/>
          <a:ext cx="8378739" cy="44432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92913">
                  <a:extLst>
                    <a:ext uri="{9D8B030D-6E8A-4147-A177-3AD203B41FA5}">
                      <a16:colId xmlns:a16="http://schemas.microsoft.com/office/drawing/2014/main" val="1928470080"/>
                    </a:ext>
                  </a:extLst>
                </a:gridCol>
                <a:gridCol w="2792913">
                  <a:extLst>
                    <a:ext uri="{9D8B030D-6E8A-4147-A177-3AD203B41FA5}">
                      <a16:colId xmlns:a16="http://schemas.microsoft.com/office/drawing/2014/main" val="3003011168"/>
                    </a:ext>
                  </a:extLst>
                </a:gridCol>
                <a:gridCol w="2792913">
                  <a:extLst>
                    <a:ext uri="{9D8B030D-6E8A-4147-A177-3AD203B41FA5}">
                      <a16:colId xmlns:a16="http://schemas.microsoft.com/office/drawing/2014/main" val="3605247072"/>
                    </a:ext>
                  </a:extLst>
                </a:gridCol>
              </a:tblGrid>
              <a:tr h="488349">
                <a:tc>
                  <a:txBody>
                    <a:bodyPr/>
                    <a:lstStyle/>
                    <a:p>
                      <a:r>
                        <a:rPr lang="en-US" sz="2000" dirty="0" err="1"/>
                        <a:t>Evaluación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Ponderación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Fecha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Realización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Entrega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05589"/>
                  </a:ext>
                </a:extLst>
              </a:tr>
              <a:tr h="583407">
                <a:tc>
                  <a:txBody>
                    <a:bodyPr/>
                    <a:lstStyle/>
                    <a:p>
                      <a:r>
                        <a:rPr lang="en-US" sz="2000" dirty="0"/>
                        <a:t>1a. </a:t>
                      </a:r>
                      <a:r>
                        <a:rPr lang="en-US" sz="2000" dirty="0" err="1"/>
                        <a:t>Evaluación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Parcial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15%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 de </a:t>
                      </a:r>
                      <a:r>
                        <a:rPr lang="en-US" sz="2000" dirty="0" err="1"/>
                        <a:t>abril</a:t>
                      </a:r>
                      <a:r>
                        <a:rPr lang="en-US" sz="2000" dirty="0"/>
                        <a:t> de 2020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116719"/>
                  </a:ext>
                </a:extLst>
              </a:tr>
              <a:tr h="583407">
                <a:tc>
                  <a:txBody>
                    <a:bodyPr/>
                    <a:lstStyle/>
                    <a:p>
                      <a:r>
                        <a:rPr lang="en-US" sz="2000" dirty="0"/>
                        <a:t>2a. </a:t>
                      </a:r>
                      <a:r>
                        <a:rPr lang="en-US" sz="2000" dirty="0" err="1"/>
                        <a:t>Evaluación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Parcial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15%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 de mayo de 2020 </a:t>
                      </a:r>
                      <a:r>
                        <a:rPr lang="es-SV" sz="2000" dirty="0"/>
                        <a:t>(!)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470644"/>
                  </a:ext>
                </a:extLst>
              </a:tr>
              <a:tr h="583407">
                <a:tc>
                  <a:txBody>
                    <a:bodyPr/>
                    <a:lstStyle/>
                    <a:p>
                      <a:r>
                        <a:rPr lang="en-US" sz="2000" dirty="0" err="1"/>
                        <a:t>Evaluación</a:t>
                      </a:r>
                      <a:r>
                        <a:rPr lang="en-US" sz="2000" dirty="0"/>
                        <a:t> Final (</a:t>
                      </a:r>
                      <a:r>
                        <a:rPr lang="en-US" sz="2000" dirty="0" err="1"/>
                        <a:t>Práctica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20%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de </a:t>
                      </a:r>
                      <a:r>
                        <a:rPr lang="en-US" sz="2000" dirty="0" err="1"/>
                        <a:t>julio</a:t>
                      </a:r>
                      <a:r>
                        <a:rPr lang="en-US" sz="2000" dirty="0"/>
                        <a:t> de 2020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38734"/>
                  </a:ext>
                </a:extLst>
              </a:tr>
              <a:tr h="583407">
                <a:tc>
                  <a:txBody>
                    <a:bodyPr/>
                    <a:lstStyle/>
                    <a:p>
                      <a:r>
                        <a:rPr lang="en-US" sz="2000" dirty="0" err="1"/>
                        <a:t>Practicas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Laboratorio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Semanales (fecha</a:t>
                      </a:r>
                      <a:r>
                        <a:rPr lang="es-MX" sz="2000" baseline="0" dirty="0"/>
                        <a:t> a iniciar </a:t>
                      </a:r>
                      <a:r>
                        <a:rPr lang="es-MX" sz="2000" baseline="0"/>
                        <a:t>por definir)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10288"/>
                  </a:ext>
                </a:extLst>
              </a:tr>
              <a:tr h="589933">
                <a:tc>
                  <a:txBody>
                    <a:bodyPr/>
                    <a:lstStyle/>
                    <a:p>
                      <a:r>
                        <a:rPr lang="en-US" sz="2000" dirty="0"/>
                        <a:t>Proyecto de </a:t>
                      </a:r>
                      <a:r>
                        <a:rPr lang="en-US" sz="2000" dirty="0" err="1"/>
                        <a:t>aplicación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25%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 de </a:t>
                      </a:r>
                      <a:r>
                        <a:rPr lang="en-US" sz="2000" dirty="0" err="1"/>
                        <a:t>julio</a:t>
                      </a:r>
                      <a:r>
                        <a:rPr lang="en-US" sz="2000" dirty="0"/>
                        <a:t> de 2020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427781"/>
                  </a:ext>
                </a:extLst>
              </a:tr>
              <a:tr h="583407">
                <a:tc>
                  <a:txBody>
                    <a:bodyPr/>
                    <a:lstStyle/>
                    <a:p>
                      <a:r>
                        <a:rPr lang="en-US" sz="2000" dirty="0" err="1"/>
                        <a:t>Tareas</a:t>
                      </a:r>
                      <a:r>
                        <a:rPr lang="en-US" sz="2000" dirty="0"/>
                        <a:t> (2)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10%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lo largo del </a:t>
                      </a:r>
                      <a:r>
                        <a:rPr lang="en-US" sz="2000" dirty="0" err="1"/>
                        <a:t>curso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485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326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 </a:t>
            </a:r>
            <a:r>
              <a:rPr lang="en-US" dirty="0" err="1"/>
              <a:t>clases</a:t>
            </a:r>
            <a:r>
              <a:rPr lang="en-US" dirty="0"/>
              <a:t> y </a:t>
            </a:r>
            <a:r>
              <a:rPr lang="en-US" dirty="0" err="1"/>
              <a:t>recursos</a:t>
            </a:r>
            <a:r>
              <a:rPr lang="en-US" dirty="0"/>
              <a:t> se </a:t>
            </a:r>
            <a:r>
              <a:rPr lang="en-US" dirty="0" err="1"/>
              <a:t>subiran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carpeta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OneDrive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4131"/>
            <a:ext cx="10233800" cy="70785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s-MX" sz="3600" dirty="0">
                <a:solidFill>
                  <a:srgbClr val="FFFF00"/>
                </a:solidFill>
              </a:rPr>
              <a:t>Se compartirá el enlace por medio de su correo universitario</a:t>
            </a:r>
          </a:p>
        </p:txBody>
      </p:sp>
    </p:spTree>
    <p:extLst>
      <p:ext uri="{BB962C8B-B14F-4D97-AF65-F5344CB8AC3E}">
        <p14:creationId xmlns:p14="http://schemas.microsoft.com/office/powerpoint/2010/main" val="97619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484" y="2225823"/>
            <a:ext cx="5509437" cy="1814549"/>
          </a:xfrm>
        </p:spPr>
        <p:txBody>
          <a:bodyPr>
            <a:normAutofit fontScale="90000"/>
          </a:bodyPr>
          <a:lstStyle/>
          <a:p>
            <a:r>
              <a:rPr lang="es-SV" sz="8000" dirty="0"/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62422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ENLACES DONDE DESCARGAR HERRAMIENTAS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for Enterprise Java Developers:</a:t>
            </a:r>
          </a:p>
          <a:p>
            <a:pPr lvl="1"/>
            <a:r>
              <a:rPr lang="en-US" dirty="0">
                <a:hlinkClick r:id="rId2"/>
              </a:rPr>
              <a:t>https://www.eclipse.org/downloads/packages/</a:t>
            </a:r>
            <a:endParaRPr lang="en-US" dirty="0"/>
          </a:p>
          <a:p>
            <a:r>
              <a:rPr lang="en-US" dirty="0"/>
              <a:t>PostgreSQL 12</a:t>
            </a:r>
          </a:p>
          <a:p>
            <a:pPr lvl="1"/>
            <a:r>
              <a:rPr lang="en-US" dirty="0">
                <a:hlinkClick r:id="rId3"/>
              </a:rPr>
              <a:t>https://www.enterprisedb.com/downloads/postgres-postgresql-downloads</a:t>
            </a:r>
            <a:endParaRPr lang="en-US" dirty="0"/>
          </a:p>
          <a:p>
            <a:r>
              <a:rPr lang="en-US" dirty="0"/>
              <a:t>Java SE Development Kit 8u201</a:t>
            </a:r>
          </a:p>
          <a:p>
            <a:pPr lvl="1"/>
            <a:r>
              <a:rPr lang="en-US" dirty="0"/>
              <a:t>https://www.oracle.com/technetwork/java/javase/downloads/jdk8-downloads-2133151.html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8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Información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dirty="0"/>
              <a:t>Lic. Juan Eduardo Lozano</a:t>
            </a:r>
          </a:p>
          <a:p>
            <a:r>
              <a:rPr lang="es-SV"/>
              <a:t>Catedrático </a:t>
            </a:r>
            <a:r>
              <a:rPr lang="es-SV" dirty="0"/>
              <a:t>de la materia “Programación Cliente-Servidor” desde 2013 hasta 2015</a:t>
            </a:r>
          </a:p>
          <a:p>
            <a:r>
              <a:rPr lang="es-SV" dirty="0"/>
              <a:t>Catedrático de la materia “Arquitectura en Capas para el Desarrollo Web” desde 2016 a la fecha</a:t>
            </a:r>
          </a:p>
          <a:p>
            <a:r>
              <a:rPr lang="es-SV" dirty="0"/>
              <a:t>Correo: </a:t>
            </a:r>
            <a:r>
              <a:rPr lang="es-SV" dirty="0">
                <a:hlinkClick r:id="rId2"/>
              </a:rPr>
              <a:t>juan.lozanoc@outlook.com</a:t>
            </a:r>
            <a:endParaRPr lang="es-SV" dirty="0"/>
          </a:p>
          <a:p>
            <a:pPr marL="0" indent="0">
              <a:buNone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16470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Objetivos del Curso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Conocer sobre los tipos de arquitectura existentes en el desarrollo de software</a:t>
            </a:r>
          </a:p>
          <a:p>
            <a:r>
              <a:rPr lang="es-SV" dirty="0"/>
              <a:t>Conocer la importancia de implementar una correcta arquitectura sobre un sistema web.</a:t>
            </a:r>
          </a:p>
          <a:p>
            <a:r>
              <a:rPr lang="es-SV" dirty="0"/>
              <a:t>Conocer y aplicar tecnologías y </a:t>
            </a:r>
            <a:r>
              <a:rPr lang="es-SV"/>
              <a:t>frameworks </a:t>
            </a:r>
            <a:r>
              <a:rPr lang="es-SV" dirty="0"/>
              <a:t>orientadas a la implementación de un sistema web con arquitectura N-Capas.</a:t>
            </a:r>
          </a:p>
        </p:txBody>
      </p:sp>
    </p:spTree>
    <p:extLst>
      <p:ext uri="{BB962C8B-B14F-4D97-AF65-F5344CB8AC3E}">
        <p14:creationId xmlns:p14="http://schemas.microsoft.com/office/powerpoint/2010/main" val="70260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Objetivos del Curso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Conocer sobre los tipos de arquitectura existentes en el desarrollo de software</a:t>
            </a:r>
          </a:p>
          <a:p>
            <a:r>
              <a:rPr lang="es-SV" dirty="0"/>
              <a:t>Conocer la importancia de implementar una correcta arquitectura sobre un sistema web.</a:t>
            </a:r>
          </a:p>
          <a:p>
            <a:r>
              <a:rPr lang="es-SV" dirty="0"/>
              <a:t>Conocer y aplicar tecnologías y </a:t>
            </a:r>
            <a:r>
              <a:rPr lang="es-SV" dirty="0" err="1"/>
              <a:t>frameworks</a:t>
            </a:r>
            <a:r>
              <a:rPr lang="es-SV" dirty="0"/>
              <a:t> orientadas a la implementación de un sistema web con arquitectura N-Capas.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89AF0-3539-44B3-AF6E-B0DDF3869AFE}"/>
              </a:ext>
            </a:extLst>
          </p:cNvPr>
          <p:cNvSpPr/>
          <p:nvPr/>
        </p:nvSpPr>
        <p:spPr>
          <a:xfrm>
            <a:off x="1061811" y="4214553"/>
            <a:ext cx="10305382" cy="10806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2974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Conocimientos técnicos requeridos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SV" dirty="0"/>
              <a:t>Programación en lenguaje Java (SE)</a:t>
            </a:r>
          </a:p>
          <a:p>
            <a:pPr lvl="1"/>
            <a:r>
              <a:rPr lang="es-SV" dirty="0"/>
              <a:t>Anotaciones</a:t>
            </a:r>
          </a:p>
          <a:p>
            <a:pPr lvl="1"/>
            <a:r>
              <a:rPr lang="es-SV" dirty="0"/>
              <a:t>Interfaces</a:t>
            </a:r>
          </a:p>
          <a:p>
            <a:pPr lvl="1"/>
            <a:r>
              <a:rPr lang="es-SV" dirty="0"/>
              <a:t>Herencia</a:t>
            </a:r>
          </a:p>
          <a:p>
            <a:pPr lvl="1"/>
            <a:r>
              <a:rPr lang="es-SV" dirty="0"/>
              <a:t>Orientación a objetos</a:t>
            </a:r>
          </a:p>
          <a:p>
            <a:r>
              <a:rPr lang="es-SV" dirty="0"/>
              <a:t>HTML</a:t>
            </a:r>
          </a:p>
          <a:p>
            <a:pPr lvl="1"/>
            <a:r>
              <a:rPr lang="es-SV" dirty="0"/>
              <a:t>Estructura de páginas</a:t>
            </a:r>
          </a:p>
          <a:p>
            <a:pPr lvl="1"/>
            <a:r>
              <a:rPr lang="es-SV" dirty="0"/>
              <a:t>Elementos básicos (</a:t>
            </a:r>
            <a:r>
              <a:rPr lang="es-SV" dirty="0" err="1"/>
              <a:t>body</a:t>
            </a:r>
            <a:r>
              <a:rPr lang="es-SV" dirty="0"/>
              <a:t>, div, </a:t>
            </a:r>
            <a:r>
              <a:rPr lang="es-SV" dirty="0" err="1"/>
              <a:t>form</a:t>
            </a:r>
            <a:r>
              <a:rPr lang="es-SV" dirty="0"/>
              <a:t>, table, etc.</a:t>
            </a:r>
            <a:r>
              <a:rPr lang="es-SV" u="sng" dirty="0"/>
              <a:t>)</a:t>
            </a:r>
            <a:endParaRPr lang="es-SV" dirty="0"/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24587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Conocimientos técnicos requeridos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SV" dirty="0" err="1"/>
              <a:t>Javascript</a:t>
            </a:r>
            <a:endParaRPr lang="es-SV" dirty="0"/>
          </a:p>
          <a:p>
            <a:pPr lvl="1"/>
            <a:r>
              <a:rPr lang="es-SV" dirty="0"/>
              <a:t>Manipulación de elementos DOM</a:t>
            </a:r>
          </a:p>
          <a:p>
            <a:pPr lvl="1"/>
            <a:r>
              <a:rPr lang="es-SV" dirty="0"/>
              <a:t>Manejo de eventos</a:t>
            </a:r>
          </a:p>
          <a:p>
            <a:pPr lvl="1"/>
            <a:r>
              <a:rPr lang="es-SV" dirty="0"/>
              <a:t>Funciones</a:t>
            </a:r>
          </a:p>
          <a:p>
            <a:r>
              <a:rPr lang="es-SV" dirty="0"/>
              <a:t>Bases de datos (T-SQL o PL/SQL)</a:t>
            </a:r>
          </a:p>
          <a:p>
            <a:pPr lvl="1"/>
            <a:r>
              <a:rPr lang="es-SV" dirty="0"/>
              <a:t>Normalización de tablas</a:t>
            </a:r>
          </a:p>
          <a:p>
            <a:pPr lvl="1"/>
            <a:r>
              <a:rPr lang="es-SV" dirty="0"/>
              <a:t>Consultas (</a:t>
            </a:r>
            <a:r>
              <a:rPr lang="es-SV" dirty="0" err="1"/>
              <a:t>Queries</a:t>
            </a:r>
            <a:r>
              <a:rPr lang="es-SV" dirty="0"/>
              <a:t>)</a:t>
            </a:r>
          </a:p>
          <a:p>
            <a:pPr lvl="1"/>
            <a:r>
              <a:rPr lang="es-SV" dirty="0"/>
              <a:t>Utilización de </a:t>
            </a:r>
            <a:r>
              <a:rPr lang="es-SV" dirty="0" err="1"/>
              <a:t>JOINs</a:t>
            </a:r>
            <a:r>
              <a:rPr lang="es-SV" dirty="0"/>
              <a:t>, funciones de agregación, etc.</a:t>
            </a:r>
          </a:p>
          <a:p>
            <a:pPr lvl="1"/>
            <a:r>
              <a:rPr lang="es-SV" dirty="0"/>
              <a:t>Creación de funciones</a:t>
            </a:r>
            <a:r>
              <a:rPr lang="es-SV"/>
              <a:t>/procedimientos</a:t>
            </a:r>
            <a:endParaRPr lang="es-SV" dirty="0"/>
          </a:p>
          <a:p>
            <a:endParaRPr lang="es-SV" dirty="0"/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21479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sz="3200" dirty="0"/>
              <a:t>Herramientas de desarrollo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6445221" cy="4351338"/>
          </a:xfrm>
        </p:spPr>
        <p:txBody>
          <a:bodyPr>
            <a:normAutofit/>
          </a:bodyPr>
          <a:lstStyle/>
          <a:p>
            <a:r>
              <a:rPr lang="es-SV" sz="2000" dirty="0"/>
              <a:t>Eclipse IDE  </a:t>
            </a:r>
            <a:r>
              <a:rPr lang="es-SV" sz="2000" dirty="0" err="1"/>
              <a:t>for</a:t>
            </a:r>
            <a:r>
              <a:rPr lang="es-SV" sz="2000" dirty="0"/>
              <a:t> Java EE </a:t>
            </a:r>
            <a:r>
              <a:rPr lang="es-SV" sz="2000" dirty="0" err="1"/>
              <a:t>Developers</a:t>
            </a:r>
            <a:r>
              <a:rPr lang="es-SV" sz="2000" dirty="0"/>
              <a:t> o NetBeans 8.2 (versión EE)</a:t>
            </a:r>
          </a:p>
          <a:p>
            <a:r>
              <a:rPr lang="es-SV" sz="2000" dirty="0"/>
              <a:t>Apache </a:t>
            </a:r>
            <a:r>
              <a:rPr lang="es-SV" sz="2000" dirty="0" err="1"/>
              <a:t>Tomcat</a:t>
            </a:r>
            <a:r>
              <a:rPr lang="es-SV" sz="2000" dirty="0"/>
              <a:t> 9 como contenedor web</a:t>
            </a:r>
          </a:p>
          <a:p>
            <a:r>
              <a:rPr lang="es-SV" sz="2000" dirty="0"/>
              <a:t>JDK 1.8</a:t>
            </a:r>
          </a:p>
          <a:p>
            <a:r>
              <a:rPr lang="es-SV" sz="2000" dirty="0"/>
              <a:t>Windows o Linux</a:t>
            </a:r>
          </a:p>
          <a:p>
            <a:r>
              <a:rPr lang="es-SV" sz="2000" dirty="0" err="1"/>
              <a:t>PostgreSQL</a:t>
            </a:r>
            <a:r>
              <a:rPr lang="es-SV" sz="2000" dirty="0"/>
              <a:t> 10</a:t>
            </a:r>
          </a:p>
          <a:p>
            <a:endParaRPr lang="es-SV" sz="2000" dirty="0"/>
          </a:p>
        </p:txBody>
      </p:sp>
      <p:pic>
        <p:nvPicPr>
          <p:cNvPr id="1026" name="Picture 2" descr="http://1.bp.blogspot.com/-1Gg_V5EV01c/UL0HPkoS_eI/AAAAAAAABC4/YTQCvD1LOBU/s1600/eclip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790" y="4646325"/>
            <a:ext cx="1423805" cy="142380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0" name="Picture 6" descr="http://blog.barracuda.com/wp-content/uploads/2015/07/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966" y="4576411"/>
            <a:ext cx="1563631" cy="156363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2" name="Picture 8" descr="http://www.tivix.com/uploads/blog_pics/postgresql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88160"/>
            <a:ext cx="1791709" cy="158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BCD13E-5E64-429B-90AB-490968959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7112" y="4888311"/>
            <a:ext cx="2733210" cy="1181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8831F9-AFA3-4699-92E9-29E1FC2396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235" y="2782455"/>
            <a:ext cx="3019424" cy="14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5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dirty="0"/>
              <a:t>¿Qué tecnologías estaremos utilizando?</a:t>
            </a:r>
          </a:p>
        </p:txBody>
      </p:sp>
      <p:pic>
        <p:nvPicPr>
          <p:cNvPr id="1026" name="Picture 2" descr="http://radhamessilverio.com/radhamessilverio/wp-content/uploads/2015/04/apache_mav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64" y="1833101"/>
            <a:ext cx="2549525" cy="88383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559" y="1728777"/>
            <a:ext cx="2597542" cy="963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37" y="3341800"/>
            <a:ext cx="1939925" cy="1346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308600"/>
            <a:ext cx="105156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dirty="0"/>
              <a:t>Estas tecnologías nos permitirán construir aplicaciones web de carácter empresarial (Enterprise) y con arquitectura multicapa. Son utilizadas por la mayoría de empresas y desarrolladores debido a que permiten asegurar la escalabilidad, seguridad y estabilidad de sus aplicaciones.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596" y="1728777"/>
            <a:ext cx="1829653" cy="10465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5FF65F-C23B-42BD-8662-03DBC3D32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8222" y="3640210"/>
            <a:ext cx="3597388" cy="9233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B52EFDA-368A-4B33-A85B-DF888D089B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2341" y="3557661"/>
            <a:ext cx="3821459" cy="10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0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Metodología del curso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8002735" cy="4351338"/>
          </a:xfrm>
        </p:spPr>
        <p:txBody>
          <a:bodyPr/>
          <a:lstStyle/>
          <a:p>
            <a:r>
              <a:rPr lang="es-SV" dirty="0"/>
              <a:t>Clases expositivas con demostraciones y programación</a:t>
            </a:r>
          </a:p>
          <a:p>
            <a:r>
              <a:rPr lang="es-SV" dirty="0"/>
              <a:t>Trabajos prácticos ex-aula</a:t>
            </a:r>
          </a:p>
          <a:p>
            <a:r>
              <a:rPr lang="es-SV" dirty="0"/>
              <a:t>Evaluaciones Teóricas</a:t>
            </a:r>
          </a:p>
          <a:p>
            <a:r>
              <a:rPr lang="es-SV" dirty="0"/>
              <a:t>Evaluaciones Prácticas</a:t>
            </a:r>
          </a:p>
          <a:p>
            <a:r>
              <a:rPr lang="es-SV" dirty="0"/>
              <a:t>Prácticas asistidas (Laboratorios)</a:t>
            </a:r>
          </a:p>
        </p:txBody>
      </p:sp>
    </p:spTree>
    <p:extLst>
      <p:ext uri="{BB962C8B-B14F-4D97-AF65-F5344CB8AC3E}">
        <p14:creationId xmlns:p14="http://schemas.microsoft.com/office/powerpoint/2010/main" val="298363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1142</TotalTime>
  <Words>487</Words>
  <Application>Microsoft Office PowerPoint</Application>
  <PresentationFormat>Panorámica</PresentationFormat>
  <Paragraphs>81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Circuito</vt:lpstr>
      <vt:lpstr>Presentación de PowerPoint</vt:lpstr>
      <vt:lpstr>Información General</vt:lpstr>
      <vt:lpstr>Objetivos del Curso</vt:lpstr>
      <vt:lpstr>Objetivos del Curso</vt:lpstr>
      <vt:lpstr>Conocimientos técnicos requeridos</vt:lpstr>
      <vt:lpstr>Conocimientos técnicos requeridos</vt:lpstr>
      <vt:lpstr>Herramientas de desarrollo</vt:lpstr>
      <vt:lpstr>¿Qué tecnologías estaremos utilizando?</vt:lpstr>
      <vt:lpstr>Metodología del curso</vt:lpstr>
      <vt:lpstr>Cronograma de evaluaciones</vt:lpstr>
      <vt:lpstr>Las clases y recursos se subiran a una carpeta en OneDrive</vt:lpstr>
      <vt:lpstr>¿Preguntas?</vt:lpstr>
      <vt:lpstr>ENLACES DONDE DESCARGAR HERRAMIENTAS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Lozano</dc:creator>
  <cp:lastModifiedBy>Juan Lozano</cp:lastModifiedBy>
  <cp:revision>55</cp:revision>
  <dcterms:created xsi:type="dcterms:W3CDTF">2016-03-08T02:32:38Z</dcterms:created>
  <dcterms:modified xsi:type="dcterms:W3CDTF">2020-03-09T19:09:11Z</dcterms:modified>
</cp:coreProperties>
</file>