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80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2" r:id="rId15"/>
    <p:sldId id="281" r:id="rId16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F137F-B060-4655-92D2-3A3DD7E75627}" v="14" dt="2020-03-23T02:42:06.056"/>
    <p1510:client id="{70F803F2-D21E-4604-A308-7B6B9E3E57F9}" v="1357" dt="2020-03-24T00:00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23/3/2020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s.apache.org/dist/maven/maven-3/3.3.9/binaries/apache-maven-3.3.9-bin.zip" TargetMode="External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111822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Tecnologías para el desarrollo de sistemas web </a:t>
            </a:r>
            <a:r>
              <a:rPr lang="es-SV" sz="6000" dirty="0" err="1"/>
              <a:t>enterprise</a:t>
            </a:r>
            <a:r>
              <a:rPr lang="es-SV" sz="6000" dirty="0"/>
              <a:t> (JEE)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Archivo 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Las dependencias se definen dentro del nodo &lt;</a:t>
            </a:r>
            <a:r>
              <a:rPr lang="es-SV" dirty="0" err="1"/>
              <a:t>dependencies</a:t>
            </a:r>
            <a:r>
              <a:rPr lang="es-SV" dirty="0"/>
              <a:t>&gt;</a:t>
            </a:r>
          </a:p>
          <a:p>
            <a:r>
              <a:rPr lang="es-SV" dirty="0"/>
              <a:t>Cada dependencia se define dentro del nodo &lt;</a:t>
            </a:r>
            <a:r>
              <a:rPr lang="es-SV" dirty="0" err="1"/>
              <a:t>dependency</a:t>
            </a:r>
            <a:r>
              <a:rPr lang="es-SV" dirty="0"/>
              <a:t>&gt;</a:t>
            </a:r>
          </a:p>
          <a:p>
            <a:r>
              <a:rPr lang="es-SV" dirty="0"/>
              <a:t>Un nodo &lt;</a:t>
            </a:r>
            <a:r>
              <a:rPr lang="es-SV" dirty="0" err="1"/>
              <a:t>dependency</a:t>
            </a:r>
            <a:r>
              <a:rPr lang="es-SV" dirty="0"/>
              <a:t>&gt; está compuesto por lo menos de los siguientes nodos:</a:t>
            </a:r>
          </a:p>
          <a:p>
            <a:pPr lvl="1"/>
            <a:r>
              <a:rPr lang="es-SV" dirty="0"/>
              <a:t>&lt;</a:t>
            </a:r>
            <a:r>
              <a:rPr lang="es-SV" dirty="0" err="1"/>
              <a:t>groupId</a:t>
            </a:r>
            <a:r>
              <a:rPr lang="es-SV" dirty="0"/>
              <a:t>&gt;: Es un identificador que hace mención al proyecto al que pertenece la dependencia</a:t>
            </a:r>
          </a:p>
          <a:p>
            <a:pPr lvl="1"/>
            <a:r>
              <a:rPr lang="es-SV" dirty="0"/>
              <a:t>&lt;</a:t>
            </a:r>
            <a:r>
              <a:rPr lang="es-SV" dirty="0" err="1"/>
              <a:t>artifactId</a:t>
            </a:r>
            <a:r>
              <a:rPr lang="es-SV" dirty="0"/>
              <a:t>&gt;: Es el nombre del </a:t>
            </a:r>
            <a:r>
              <a:rPr lang="es-SV" dirty="0" err="1"/>
              <a:t>jar</a:t>
            </a:r>
            <a:r>
              <a:rPr lang="es-SV" dirty="0"/>
              <a:t> del proyecto que queremos referenciar</a:t>
            </a:r>
          </a:p>
          <a:p>
            <a:pPr lvl="1"/>
            <a:r>
              <a:rPr lang="es-SV" dirty="0"/>
              <a:t>&lt;</a:t>
            </a:r>
            <a:r>
              <a:rPr lang="es-SV" dirty="0" err="1"/>
              <a:t>version</a:t>
            </a:r>
            <a:r>
              <a:rPr lang="es-SV" dirty="0"/>
              <a:t>&gt;: La versión del </a:t>
            </a:r>
            <a:r>
              <a:rPr lang="es-SV" dirty="0" err="1"/>
              <a:t>jar</a:t>
            </a:r>
            <a:r>
              <a:rPr lang="es-SV" dirty="0"/>
              <a:t> que queremos referenciar</a:t>
            </a:r>
          </a:p>
        </p:txBody>
      </p:sp>
    </p:spTree>
    <p:extLst>
      <p:ext uri="{BB962C8B-B14F-4D97-AF65-F5344CB8AC3E}">
        <p14:creationId xmlns:p14="http://schemas.microsoft.com/office/powerpoint/2010/main" val="263481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Instalación y configuración de </a:t>
            </a:r>
            <a:r>
              <a:rPr lang="es-SV" dirty="0" err="1"/>
              <a:t>Maven</a:t>
            </a:r>
            <a:r>
              <a:rPr lang="es-SV" dirty="0"/>
              <a:t> para utilizarlo desde consola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Ir al sitio de </a:t>
            </a:r>
            <a:r>
              <a:rPr lang="es-SV" dirty="0" err="1"/>
              <a:t>Maven</a:t>
            </a:r>
            <a:r>
              <a:rPr lang="es-SV" dirty="0"/>
              <a:t> en  </a:t>
            </a:r>
            <a:r>
              <a:rPr lang="es-SV" dirty="0">
                <a:hlinkClick r:id="rId2"/>
              </a:rPr>
              <a:t>https://maven.apache.org/download.cgi</a:t>
            </a:r>
            <a:endParaRPr lang="es-SV" dirty="0"/>
          </a:p>
          <a:p>
            <a:r>
              <a:rPr lang="es-SV" dirty="0"/>
              <a:t>Descargar como </a:t>
            </a:r>
            <a:r>
              <a:rPr lang="es-SV" dirty="0" err="1"/>
              <a:t>Binary</a:t>
            </a:r>
            <a:r>
              <a:rPr lang="es-SV" dirty="0"/>
              <a:t> zip archive: </a:t>
            </a:r>
            <a:r>
              <a:rPr lang="es-SV" dirty="0">
                <a:hlinkClick r:id="rId3"/>
              </a:rPr>
              <a:t>apache-maven-3.5.3-bin.zip</a:t>
            </a:r>
            <a:endParaRPr lang="es-SV" dirty="0"/>
          </a:p>
          <a:p>
            <a:r>
              <a:rPr lang="es-SV" dirty="0"/>
              <a:t>Descomprimir el archivo en una carpeta accesible</a:t>
            </a:r>
          </a:p>
          <a:p>
            <a:r>
              <a:rPr lang="es-SV" dirty="0"/>
              <a:t>Agregar la variable de entorno M2_HOME que apunte a la carpeta que acabamos de descomprimir</a:t>
            </a:r>
          </a:p>
          <a:p>
            <a:r>
              <a:rPr lang="es-SV" dirty="0"/>
              <a:t>Agregar a la variable </a:t>
            </a:r>
            <a:r>
              <a:rPr lang="es-SV" dirty="0" err="1"/>
              <a:t>Path</a:t>
            </a:r>
            <a:r>
              <a:rPr lang="es-SV" dirty="0"/>
              <a:t> la entrada “%M2_HOME%\</a:t>
            </a:r>
            <a:r>
              <a:rPr lang="es-SV" dirty="0" err="1"/>
              <a:t>bin</a:t>
            </a:r>
            <a:r>
              <a:rPr lang="es-SV" dirty="0"/>
              <a:t>”</a:t>
            </a:r>
          </a:p>
          <a:p>
            <a:r>
              <a:rPr lang="es-SV" dirty="0"/>
              <a:t>Probar ingresando a una consola de Windows el comando “</a:t>
            </a:r>
            <a:r>
              <a:rPr lang="es-SV" dirty="0" err="1"/>
              <a:t>mvn</a:t>
            </a:r>
            <a:r>
              <a:rPr lang="es-SV" dirty="0"/>
              <a:t> –versión”, debería de salir la versión de </a:t>
            </a:r>
            <a:r>
              <a:rPr lang="es-SV" dirty="0" err="1"/>
              <a:t>Maven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753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Eclipse (J2EE) también trae soporte nativo para </a:t>
            </a:r>
            <a:r>
              <a:rPr lang="es-SV" dirty="0" err="1"/>
              <a:t>Maven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Al crear un nuevo proyecto dinámico web (</a:t>
            </a:r>
            <a:r>
              <a:rPr lang="es-SV" dirty="0" err="1"/>
              <a:t>dynamic</a:t>
            </a:r>
            <a:r>
              <a:rPr lang="es-SV" dirty="0"/>
              <a:t> web Project) damos clic derecho sobre este</a:t>
            </a:r>
          </a:p>
          <a:p>
            <a:r>
              <a:rPr lang="es-SV" dirty="0"/>
              <a:t>Seleccionamos “Configure”</a:t>
            </a:r>
          </a:p>
          <a:p>
            <a:r>
              <a:rPr lang="es-SV" dirty="0"/>
              <a:t>Seleccionamos “</a:t>
            </a:r>
            <a:r>
              <a:rPr lang="es-SV" dirty="0" err="1"/>
              <a:t>Convert</a:t>
            </a:r>
            <a:r>
              <a:rPr lang="es-SV" dirty="0"/>
              <a:t> to </a:t>
            </a:r>
            <a:r>
              <a:rPr lang="es-SV" dirty="0" err="1"/>
              <a:t>Maven</a:t>
            </a:r>
            <a:r>
              <a:rPr lang="es-SV" dirty="0"/>
              <a:t> Project”</a:t>
            </a:r>
          </a:p>
          <a:p>
            <a:r>
              <a:rPr lang="es-SV" dirty="0"/>
              <a:t>Damos </a:t>
            </a:r>
            <a:r>
              <a:rPr lang="es-SV" dirty="0" err="1"/>
              <a:t>click</a:t>
            </a:r>
            <a:r>
              <a:rPr lang="es-SV" dirty="0"/>
              <a:t> a “</a:t>
            </a:r>
            <a:r>
              <a:rPr lang="es-SV" dirty="0" err="1"/>
              <a:t>Finish</a:t>
            </a:r>
            <a:r>
              <a:rPr lang="es-SV" dirty="0"/>
              <a:t>”</a:t>
            </a:r>
          </a:p>
          <a:p>
            <a:r>
              <a:rPr lang="es-SV" dirty="0"/>
              <a:t>El IDE generará un archivo pom.xml y configurará el proyecto para su uso con </a:t>
            </a:r>
            <a:r>
              <a:rPr lang="es-SV" dirty="0" err="1"/>
              <a:t>Maven</a:t>
            </a:r>
            <a:endParaRPr lang="es-SV" dirty="0"/>
          </a:p>
          <a:p>
            <a:r>
              <a:rPr lang="es-SV" dirty="0"/>
              <a:t>Dentro de ese archivo incluiremos las </a:t>
            </a:r>
            <a:r>
              <a:rPr lang="es-SV"/>
              <a:t>dependencias necesarias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0057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377" y="1805880"/>
            <a:ext cx="704886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SV" sz="6000" dirty="0"/>
              <a:t>Creación de proyectos Maven con Eclipse</a:t>
            </a:r>
          </a:p>
        </p:txBody>
      </p:sp>
      <p:graphicFrame>
        <p:nvGraphicFramePr>
          <p:cNvPr id="5" name="Objeto 4" descr="Creación de proyecto Maven con Eclipse">
            <a:extLst>
              <a:ext uri="{FF2B5EF4-FFF2-40B4-BE49-F238E27FC236}">
                <a16:creationId xmlns:a16="http://schemas.microsoft.com/office/drawing/2014/main" id="{4C309ABF-0244-44BA-AB36-5BBACA4715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26122"/>
              </p:ext>
            </p:extLst>
          </p:nvPr>
        </p:nvGraphicFramePr>
        <p:xfrm>
          <a:off x="5129543" y="3429000"/>
          <a:ext cx="1448539" cy="122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5" name="Objeto 4" descr="Creación de proyecto Maven con Eclipse">
                        <a:extLst>
                          <a:ext uri="{FF2B5EF4-FFF2-40B4-BE49-F238E27FC236}">
                            <a16:creationId xmlns:a16="http://schemas.microsoft.com/office/drawing/2014/main" id="{4C309ABF-0244-44BA-AB36-5BBACA471523}"/>
                          </a:ext>
                          <a:ext uri="{C183D7F6-B498-43B3-948B-1728B52AA6E4}">
                            <adec:decorative xmlns:adec="http://schemas.microsoft.com/office/drawing/2017/decorative" val="0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9543" y="3429000"/>
                        <a:ext cx="1448539" cy="1222205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66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0FE8C-8809-4A7B-B79B-CB5A39FD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105602"/>
            <a:ext cx="10515600" cy="1325563"/>
          </a:xfrm>
        </p:spPr>
        <p:txBody>
          <a:bodyPr>
            <a:noAutofit/>
          </a:bodyPr>
          <a:lstStyle/>
          <a:p>
            <a:r>
              <a:rPr lang="es-MX" sz="4400" dirty="0"/>
              <a:t>Recordar que la versión a utilizar de </a:t>
            </a:r>
            <a:r>
              <a:rPr lang="es-MX" sz="4400"/>
              <a:t>Eclipse es "Eclipse for Enterprise Java Developers"</a:t>
            </a:r>
            <a:endParaRPr lang="es-MX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C8B79-C963-4597-B3BB-4AC8D9F3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0" y="3999056"/>
            <a:ext cx="10225141" cy="1511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>
                <a:ea typeface="+mn-lt"/>
                <a:cs typeface="+mn-lt"/>
              </a:rPr>
              <a:t>https://www.eclipse.org/downloads/packages/release/2020-03/r/eclipse-ide-enterprise-java-developers-includes-incubating-components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11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2A53-D7AD-41B3-AEA0-2D0F26FA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69018-D33E-4751-974A-2D9878FC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10" y="1427307"/>
            <a:ext cx="10502231" cy="4749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SV"/>
              <a:t>Crear un proyecto dinámico web con soporte para Maven</a:t>
            </a:r>
          </a:p>
          <a:p>
            <a:r>
              <a:rPr lang="es-SV"/>
              <a:t>Dicho proyecto debe tener las siguientes dependencias:</a:t>
            </a:r>
            <a:endParaRPr lang="es-SV" dirty="0"/>
          </a:p>
          <a:p>
            <a:pPr lvl="1"/>
            <a:r>
              <a:rPr lang="es-SV"/>
              <a:t>Spring Web MVC versión 5.2.4.RELEASE</a:t>
            </a:r>
            <a:endParaRPr lang="es-SV" dirty="0"/>
          </a:p>
          <a:p>
            <a:pPr lvl="1"/>
            <a:r>
              <a:rPr lang="es-SV"/>
              <a:t>Thymeleaf versión 3.0.11.RELEASE</a:t>
            </a:r>
            <a:endParaRPr lang="es-SV" dirty="0"/>
          </a:p>
          <a:p>
            <a:pPr lvl="1"/>
            <a:r>
              <a:rPr lang="es-SV"/>
              <a:t>PostgreSQL JDBC versión 42.2.11</a:t>
            </a:r>
            <a:endParaRPr lang="es-SV" dirty="0"/>
          </a:p>
          <a:p>
            <a:r>
              <a:rPr lang="es-SV"/>
              <a:t>El proyecto debe estar creado y configurado con Eclipse</a:t>
            </a:r>
            <a:endParaRPr lang="es-SV" dirty="0"/>
          </a:p>
          <a:p>
            <a:r>
              <a:rPr lang="es-SV"/>
              <a:t>Fecha de entrega: a mas tardar viernes 27 de marzo antes de la medianoche</a:t>
            </a:r>
            <a:endParaRPr lang="es-SV" dirty="0"/>
          </a:p>
          <a:p>
            <a:r>
              <a:rPr lang="es-SV"/>
              <a:t>Medio de entrega: Por medio de Moodle</a:t>
            </a:r>
            <a:endParaRPr lang="es-SV" dirty="0"/>
          </a:p>
          <a:p>
            <a:pPr lvl="1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0090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Java EE fue creado para desarrollar aplicaciones de N capas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SV" dirty="0"/>
              <a:t>Es un conjunto de especificaciones que están orientadas al desarrollo modular de aplicaciones</a:t>
            </a:r>
          </a:p>
          <a:p>
            <a:pPr>
              <a:lnSpc>
                <a:spcPct val="100000"/>
              </a:lnSpc>
            </a:pPr>
            <a:r>
              <a:rPr lang="es-SV" dirty="0"/>
              <a:t>La implementación de estas especificaciones son los contenedores web (</a:t>
            </a:r>
            <a:r>
              <a:rPr lang="es-SV" dirty="0" err="1"/>
              <a:t>Glassfish</a:t>
            </a:r>
            <a:r>
              <a:rPr lang="es-SV" dirty="0"/>
              <a:t>, </a:t>
            </a:r>
            <a:r>
              <a:rPr lang="es-SV" dirty="0" err="1"/>
              <a:t>JBoss</a:t>
            </a:r>
            <a:r>
              <a:rPr lang="es-SV" dirty="0"/>
              <a:t>, </a:t>
            </a:r>
            <a:r>
              <a:rPr lang="es-SV" dirty="0" err="1"/>
              <a:t>WebLogic</a:t>
            </a:r>
            <a:r>
              <a:rPr lang="es-SV" dirty="0"/>
              <a:t>, </a:t>
            </a:r>
            <a:r>
              <a:rPr lang="es-SV" dirty="0" err="1"/>
              <a:t>Tomcat</a:t>
            </a:r>
            <a:r>
              <a:rPr lang="es-SV" dirty="0"/>
              <a:t>, etc.)</a:t>
            </a:r>
          </a:p>
          <a:p>
            <a:pPr>
              <a:lnSpc>
                <a:spcPct val="100000"/>
              </a:lnSpc>
            </a:pPr>
            <a:r>
              <a:rPr lang="es-SV" dirty="0"/>
              <a:t>Viene a ser una extensión de Java SE (aplicaciones de escritorio)</a:t>
            </a:r>
          </a:p>
        </p:txBody>
      </p:sp>
    </p:spTree>
    <p:extLst>
      <p:ext uri="{BB962C8B-B14F-4D97-AF65-F5344CB8AC3E}">
        <p14:creationId xmlns:p14="http://schemas.microsoft.com/office/powerpoint/2010/main" val="26017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Java EE está conformado por varios paquetes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SV" b="1" dirty="0" err="1"/>
              <a:t>Javax.ejb</a:t>
            </a:r>
            <a:r>
              <a:rPr lang="es-SV" b="1" dirty="0"/>
              <a:t>: </a:t>
            </a:r>
            <a:r>
              <a:rPr lang="es-SV" dirty="0"/>
              <a:t>Define una API para el manejo de Enterprise JavaBeans, u objetos Java devueltos por un servidor JEE</a:t>
            </a:r>
          </a:p>
          <a:p>
            <a:r>
              <a:rPr lang="es-SV" b="1" dirty="0" err="1"/>
              <a:t>Javax.naming</a:t>
            </a:r>
            <a:r>
              <a:rPr lang="es-SV" b="1" dirty="0"/>
              <a:t>: </a:t>
            </a:r>
            <a:r>
              <a:rPr lang="es-SV" dirty="0"/>
              <a:t>Definen una API para manejo de directorios LDAP, OID y para Java </a:t>
            </a:r>
            <a:r>
              <a:rPr lang="es-SV" dirty="0" err="1"/>
              <a:t>Naming</a:t>
            </a:r>
            <a:r>
              <a:rPr lang="es-SV" dirty="0"/>
              <a:t> and </a:t>
            </a:r>
            <a:r>
              <a:rPr lang="es-SV" dirty="0" err="1"/>
              <a:t>Directory</a:t>
            </a:r>
            <a:r>
              <a:rPr lang="es-SV" dirty="0"/>
              <a:t> Interface (JNDI)</a:t>
            </a:r>
          </a:p>
          <a:p>
            <a:r>
              <a:rPr lang="es-SV" b="1" dirty="0" err="1"/>
              <a:t>Java.sql</a:t>
            </a:r>
            <a:r>
              <a:rPr lang="es-SV" b="1" dirty="0"/>
              <a:t>: </a:t>
            </a:r>
            <a:r>
              <a:rPr lang="es-SV" dirty="0"/>
              <a:t>Definen métodos para acceso a bases de datos por medio de JDBC</a:t>
            </a:r>
          </a:p>
          <a:p>
            <a:r>
              <a:rPr lang="es-SV" b="1" dirty="0" err="1"/>
              <a:t>Javax.transaction</a:t>
            </a:r>
            <a:r>
              <a:rPr lang="es-SV" b="1" dirty="0"/>
              <a:t>: </a:t>
            </a:r>
            <a:r>
              <a:rPr lang="es-SV" dirty="0"/>
              <a:t>Definen la Java </a:t>
            </a:r>
            <a:r>
              <a:rPr lang="es-SV" dirty="0" err="1"/>
              <a:t>Transaction</a:t>
            </a:r>
            <a:r>
              <a:rPr lang="es-SV" dirty="0"/>
              <a:t> API (JTA) para manejar transacciones en el contenedor correspondiente</a:t>
            </a:r>
          </a:p>
          <a:p>
            <a:r>
              <a:rPr lang="es-SV" b="1" dirty="0"/>
              <a:t>Javax.xml: </a:t>
            </a:r>
            <a:r>
              <a:rPr lang="es-SV" dirty="0"/>
              <a:t>API para manejo de contenido XML</a:t>
            </a:r>
          </a:p>
          <a:p>
            <a:r>
              <a:rPr lang="es-SV" b="1" dirty="0" err="1"/>
              <a:t>Javax.jms</a:t>
            </a:r>
            <a:r>
              <a:rPr lang="es-SV" b="1" dirty="0"/>
              <a:t>: </a:t>
            </a:r>
            <a:r>
              <a:rPr lang="es-SV" dirty="0"/>
              <a:t>API para manejo de mensajes (Java </a:t>
            </a:r>
            <a:r>
              <a:rPr lang="es-SV" dirty="0" err="1"/>
              <a:t>Message</a:t>
            </a:r>
            <a:r>
              <a:rPr lang="es-SV" dirty="0"/>
              <a:t> </a:t>
            </a:r>
            <a:r>
              <a:rPr lang="es-SV" dirty="0" err="1"/>
              <a:t>Service</a:t>
            </a:r>
            <a:r>
              <a:rPr lang="es-SV" dirty="0"/>
              <a:t>)</a:t>
            </a:r>
          </a:p>
          <a:p>
            <a:r>
              <a:rPr lang="es-SV" b="1" dirty="0" err="1"/>
              <a:t>Javax.persistence</a:t>
            </a:r>
            <a:r>
              <a:rPr lang="es-SV" b="1" dirty="0"/>
              <a:t>: </a:t>
            </a:r>
            <a:r>
              <a:rPr lang="es-SV" dirty="0"/>
              <a:t>API que provee clases e interfaces para la interacción entre una aplicación y una base de datos por medio de Persistencias</a:t>
            </a:r>
            <a:endParaRPr lang="es-SV" b="1" dirty="0"/>
          </a:p>
          <a:p>
            <a:pPr lvl="1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7570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De la misma manera, existen tecnologías que extienden la funcionalidad de Java 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b="1" dirty="0"/>
              <a:t>Apache </a:t>
            </a:r>
            <a:r>
              <a:rPr lang="es-SV" sz="2400" b="1" dirty="0" err="1"/>
              <a:t>Maven</a:t>
            </a:r>
            <a:r>
              <a:rPr lang="es-SV" sz="2400" b="1" dirty="0"/>
              <a:t>:</a:t>
            </a:r>
            <a:r>
              <a:rPr lang="es-SV" sz="2400" dirty="0"/>
              <a:t> Se utiliza como gestor de dependencias para un proyecto web (manejo de JAR)</a:t>
            </a:r>
          </a:p>
          <a:p>
            <a:r>
              <a:rPr lang="es-SV" sz="2400" b="1" dirty="0"/>
              <a:t>Spring MVC: </a:t>
            </a:r>
            <a:r>
              <a:rPr lang="es-SV" sz="2400" dirty="0"/>
              <a:t>Es un </a:t>
            </a:r>
            <a:r>
              <a:rPr lang="es-SV" sz="2400" dirty="0" err="1"/>
              <a:t>framework</a:t>
            </a:r>
            <a:r>
              <a:rPr lang="es-SV" sz="2400" dirty="0"/>
              <a:t> que ayuda a la implementación de arquitectura MVC en la aplicación</a:t>
            </a:r>
          </a:p>
          <a:p>
            <a:r>
              <a:rPr lang="es-SV" sz="2400" b="1" dirty="0"/>
              <a:t>JPA: </a:t>
            </a:r>
            <a:r>
              <a:rPr lang="es-SV" sz="2400" dirty="0"/>
              <a:t>Extiende la funcionalidad </a:t>
            </a:r>
            <a:r>
              <a:rPr lang="es-SV" sz="2400"/>
              <a:t>de una capa </a:t>
            </a:r>
            <a:r>
              <a:rPr lang="es-SV" sz="2400" dirty="0"/>
              <a:t>de persistencia y facilita el acceso a los datos</a:t>
            </a:r>
          </a:p>
          <a:p>
            <a:r>
              <a:rPr lang="es-SV" sz="2400" b="1" dirty="0"/>
              <a:t>Spring Data: </a:t>
            </a:r>
            <a:r>
              <a:rPr lang="es-SV" sz="2400" dirty="0"/>
              <a:t>Extiende las funcionalidades de JPA y ayuda a la creación de repositorios de datos</a:t>
            </a:r>
          </a:p>
          <a:p>
            <a:r>
              <a:rPr lang="es-SV" sz="2400" b="1" dirty="0"/>
              <a:t>Spring Security: </a:t>
            </a:r>
            <a:r>
              <a:rPr lang="es-SV" sz="2400" dirty="0"/>
              <a:t>Facilita la implementación de la capa de seguridad para autenticación y autorización</a:t>
            </a:r>
            <a:endParaRPr lang="es-SV" sz="2400" b="1" dirty="0"/>
          </a:p>
        </p:txBody>
      </p:sp>
    </p:spTree>
    <p:extLst>
      <p:ext uri="{BB962C8B-B14F-4D97-AF65-F5344CB8AC3E}">
        <p14:creationId xmlns:p14="http://schemas.microsoft.com/office/powerpoint/2010/main" val="41958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1A43-5582-498E-8FA2-F136703C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SV" dirty="0"/>
              <a:t>Apache Maven</a:t>
            </a:r>
          </a:p>
        </p:txBody>
      </p:sp>
    </p:spTree>
    <p:extLst>
      <p:ext uri="{BB962C8B-B14F-4D97-AF65-F5344CB8AC3E}">
        <p14:creationId xmlns:p14="http://schemas.microsoft.com/office/powerpoint/2010/main" val="116292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Apache </a:t>
            </a:r>
            <a:r>
              <a:rPr lang="es-SV" dirty="0" err="1"/>
              <a:t>Maven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 una herramienta que ayuda a administrar un proyecto de software</a:t>
            </a:r>
          </a:p>
          <a:p>
            <a:r>
              <a:rPr lang="es-SV" dirty="0"/>
              <a:t>Administra la compilación y empaquetado de un proyecto desde un repositorio central de información</a:t>
            </a:r>
          </a:p>
          <a:p>
            <a:r>
              <a:rPr lang="es-SV" dirty="0"/>
              <a:t>Normalmente es utilizado para manejar las dependencias de nuestro proyecto (archivos JAR)</a:t>
            </a:r>
          </a:p>
          <a:p>
            <a:r>
              <a:rPr lang="es-SV" dirty="0"/>
              <a:t>Trabaja a través de un archivo XML llamado Project </a:t>
            </a:r>
            <a:r>
              <a:rPr lang="es-SV" dirty="0" err="1"/>
              <a:t>Object</a:t>
            </a:r>
            <a:r>
              <a:rPr lang="es-SV" dirty="0"/>
              <a:t> </a:t>
            </a:r>
            <a:r>
              <a:rPr lang="es-SV" dirty="0" err="1"/>
              <a:t>Model</a:t>
            </a:r>
            <a:r>
              <a:rPr lang="es-SV" dirty="0"/>
              <a:t> (pom.xml) localizado en la raíz del proyecto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6442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800" dirty="0"/>
              <a:t>Las dependencias son archivos que añaden funcionalidad a nuestro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Estas dependencias pueden ser archivos JAR o proyectos externos</a:t>
            </a:r>
          </a:p>
          <a:p>
            <a:r>
              <a:rPr lang="es-SV" dirty="0"/>
              <a:t>Un ejemplo es un conector JDBC, para poder conectarnos a una base de datos debemos referenciar manualmente el archivo JAR que contiene la implementación JDBC para nuestro gestor de base de datos</a:t>
            </a:r>
          </a:p>
          <a:p>
            <a:r>
              <a:rPr lang="es-SV" dirty="0"/>
              <a:t>Referenciar manualmente se vuelve complicado y engorroso en un proyecto desarrollado por varias personas!</a:t>
            </a:r>
          </a:p>
        </p:txBody>
      </p:sp>
    </p:spTree>
    <p:extLst>
      <p:ext uri="{BB962C8B-B14F-4D97-AF65-F5344CB8AC3E}">
        <p14:creationId xmlns:p14="http://schemas.microsoft.com/office/powerpoint/2010/main" val="27157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 err="1"/>
              <a:t>Maven</a:t>
            </a:r>
            <a:r>
              <a:rPr lang="es-SV" sz="4400" dirty="0"/>
              <a:t> nos ayuda a centralizar la gestión de dependencias a través del archivo 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09053"/>
          </a:xfrm>
        </p:spPr>
        <p:txBody>
          <a:bodyPr/>
          <a:lstStyle/>
          <a:p>
            <a:r>
              <a:rPr lang="es-SV" dirty="0"/>
              <a:t>El archivo pom.xml es el núcleo de un proyecto </a:t>
            </a:r>
            <a:r>
              <a:rPr lang="es-SV" dirty="0" err="1"/>
              <a:t>Maven</a:t>
            </a:r>
            <a:r>
              <a:rPr lang="es-SV" dirty="0"/>
              <a:t>.</a:t>
            </a:r>
          </a:p>
          <a:p>
            <a:r>
              <a:rPr lang="es-SV" dirty="0"/>
              <a:t>Contiene la mayoría de información requerida para compilar nuestro proyecto, incluyendo las dependencias</a:t>
            </a:r>
          </a:p>
          <a:p>
            <a:r>
              <a:rPr lang="es-SV" dirty="0"/>
              <a:t>Es un archivo de estructura compleja, pero que no entraremos a detalle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9930" y="4558748"/>
            <a:ext cx="1025387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Estaremos utilizando </a:t>
            </a:r>
            <a:r>
              <a:rPr lang="es-SV" sz="2800" dirty="0" err="1"/>
              <a:t>Maven</a:t>
            </a:r>
            <a:r>
              <a:rPr lang="es-SV" sz="2800" dirty="0"/>
              <a:t> solamente como gestor de dependencias de nuestros proyectos</a:t>
            </a:r>
          </a:p>
        </p:txBody>
      </p:sp>
    </p:spTree>
    <p:extLst>
      <p:ext uri="{BB962C8B-B14F-4D97-AF65-F5344CB8AC3E}">
        <p14:creationId xmlns:p14="http://schemas.microsoft.com/office/powerpoint/2010/main" val="27690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Veamos un ejemplo de un archivo pom.xml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9312"/>
            <a:ext cx="10706672" cy="34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230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2464</TotalTime>
  <Words>768</Words>
  <Application>Microsoft Office PowerPoint</Application>
  <PresentationFormat>Panorámica</PresentationFormat>
  <Paragraphs>60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Depth</vt:lpstr>
      <vt:lpstr>Presentación de PowerPoint</vt:lpstr>
      <vt:lpstr>Java EE fue creado para desarrollar aplicaciones de N capas</vt:lpstr>
      <vt:lpstr>Java EE está conformado por varios paquetes</vt:lpstr>
      <vt:lpstr>De la misma manera, existen tecnologías que extienden la funcionalidad de Java EE</vt:lpstr>
      <vt:lpstr>Apache Maven</vt:lpstr>
      <vt:lpstr>Apache Maven</vt:lpstr>
      <vt:lpstr>Las dependencias son archivos que añaden funcionalidad a nuestro proyecto</vt:lpstr>
      <vt:lpstr>Maven nos ayuda a centralizar la gestión de dependencias a través del archivo pom.xml</vt:lpstr>
      <vt:lpstr>Veamos un ejemplo de un archivo pom.xml</vt:lpstr>
      <vt:lpstr>Archivo pom.xml</vt:lpstr>
      <vt:lpstr>Instalación y configuración de Maven para utilizarlo desde consola Windows</vt:lpstr>
      <vt:lpstr>Eclipse (J2EE) también trae soporte nativo para Maven</vt:lpstr>
      <vt:lpstr>Creación de proyectos Maven con Eclipse</vt:lpstr>
      <vt:lpstr>Recordar que la versión a utilizar de Eclipse es "Eclipse for Enterprise Java Developers"</vt:lpstr>
      <vt:lpstr>Tarea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223</cp:revision>
  <dcterms:created xsi:type="dcterms:W3CDTF">2016-03-08T02:32:38Z</dcterms:created>
  <dcterms:modified xsi:type="dcterms:W3CDTF">2020-03-24T00:00:29Z</dcterms:modified>
</cp:coreProperties>
</file>