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8" r:id="rId3"/>
    <p:sldId id="275" r:id="rId4"/>
    <p:sldId id="273" r:id="rId5"/>
    <p:sldId id="274" r:id="rId6"/>
    <p:sldId id="257" r:id="rId7"/>
    <p:sldId id="263" r:id="rId8"/>
    <p:sldId id="264" r:id="rId9"/>
    <p:sldId id="265" r:id="rId10"/>
    <p:sldId id="272" r:id="rId11"/>
    <p:sldId id="259" r:id="rId12"/>
    <p:sldId id="260"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9462EF3-3C4F-43EE-ACEE-D4B806740EA3}" type="datetimeFigureOut">
              <a:rPr lang="en-US" smtClean="0"/>
              <a:pPr/>
              <a:t>3/25/2020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21499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3/25/2020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0067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864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4394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1600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72760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22376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94210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1694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2497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3/25/2020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07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3/25/2020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9328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3/25/2020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82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3/25/2020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54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84A4C11-22B8-4A4E-8126-B3AF6B948A8E}" type="datetimeFigureOut">
              <a:rPr lang="en-US" smtClean="0"/>
              <a:t>3/25/2020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537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3/25/2020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1041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3/25/2020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677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786BE5-D2A3-4BF0-8B30-D7403E61B3DC}" type="datetimeFigureOut">
              <a:rPr lang="en-US" smtClean="0"/>
              <a:t>3/25/2020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0205272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2300" y="1468967"/>
            <a:ext cx="9267825" cy="2421464"/>
          </a:xfrm>
        </p:spPr>
        <p:txBody>
          <a:bodyPr/>
          <a:lstStyle/>
          <a:p>
            <a:r>
              <a:rPr lang="es-MX" dirty="0"/>
              <a:t>Objetos </a:t>
            </a:r>
            <a:r>
              <a:rPr lang="es-MX" dirty="0" err="1"/>
              <a:t>sql</a:t>
            </a:r>
            <a:r>
              <a:rPr lang="es-MX" dirty="0"/>
              <a:t>: procedimientos almacenados, </a:t>
            </a:r>
            <a:r>
              <a:rPr lang="es-MX" dirty="0" err="1"/>
              <a:t>triggers</a:t>
            </a:r>
            <a:r>
              <a:rPr lang="es-MX" dirty="0"/>
              <a:t>, transacciones</a:t>
            </a:r>
          </a:p>
        </p:txBody>
      </p:sp>
      <p:sp>
        <p:nvSpPr>
          <p:cNvPr id="3" name="Subtitle 2"/>
          <p:cNvSpPr>
            <a:spLocks noGrp="1"/>
          </p:cNvSpPr>
          <p:nvPr>
            <p:ph type="subTitle" idx="1"/>
          </p:nvPr>
        </p:nvSpPr>
        <p:spPr/>
        <p:txBody>
          <a:bodyPr/>
          <a:lstStyle/>
          <a:p>
            <a:r>
              <a:rPr lang="es-MX" dirty="0"/>
              <a:t>Universidad centroamericana “José Simeón cañas”</a:t>
            </a:r>
          </a:p>
          <a:p>
            <a:r>
              <a:rPr lang="es-MX" dirty="0"/>
              <a:t>Ciclo 01-2020</a:t>
            </a:r>
          </a:p>
        </p:txBody>
      </p:sp>
    </p:spTree>
    <p:extLst>
      <p:ext uri="{BB962C8B-B14F-4D97-AF65-F5344CB8AC3E}">
        <p14:creationId xmlns:p14="http://schemas.microsoft.com/office/powerpoint/2010/main" val="35974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4DE8-33FD-402F-B264-95EC11A5AC32}"/>
              </a:ext>
            </a:extLst>
          </p:cNvPr>
          <p:cNvSpPr>
            <a:spLocks noGrp="1"/>
          </p:cNvSpPr>
          <p:nvPr>
            <p:ph type="title"/>
          </p:nvPr>
        </p:nvSpPr>
        <p:spPr>
          <a:xfrm>
            <a:off x="685801" y="307791"/>
            <a:ext cx="10131425" cy="1456267"/>
          </a:xfrm>
        </p:spPr>
        <p:txBody>
          <a:bodyPr/>
          <a:lstStyle/>
          <a:p>
            <a:r>
              <a:rPr lang="en-US" dirty="0" err="1"/>
              <a:t>Tercer</a:t>
            </a:r>
            <a:r>
              <a:rPr lang="en-US" dirty="0"/>
              <a:t> </a:t>
            </a:r>
            <a:r>
              <a:rPr lang="en-US" dirty="0" err="1"/>
              <a:t>ejemplo</a:t>
            </a:r>
            <a:r>
              <a:rPr lang="en-US" dirty="0"/>
              <a:t> – </a:t>
            </a:r>
            <a:r>
              <a:rPr lang="en-US" dirty="0" err="1"/>
              <a:t>parametros</a:t>
            </a:r>
            <a:r>
              <a:rPr lang="en-US" dirty="0"/>
              <a:t> de entrada y de </a:t>
            </a:r>
            <a:r>
              <a:rPr lang="en-US" dirty="0" err="1"/>
              <a:t>salida</a:t>
            </a:r>
            <a:endParaRPr lang="es-SV" dirty="0"/>
          </a:p>
        </p:txBody>
      </p:sp>
      <p:sp>
        <p:nvSpPr>
          <p:cNvPr id="4" name="TextBox 3">
            <a:extLst>
              <a:ext uri="{FF2B5EF4-FFF2-40B4-BE49-F238E27FC236}">
                <a16:creationId xmlns:a16="http://schemas.microsoft.com/office/drawing/2014/main" id="{2ECE22EF-910A-41C6-B828-8DD8E93DD8D6}"/>
              </a:ext>
            </a:extLst>
          </p:cNvPr>
          <p:cNvSpPr txBox="1"/>
          <p:nvPr/>
        </p:nvSpPr>
        <p:spPr>
          <a:xfrm>
            <a:off x="736135" y="1736654"/>
            <a:ext cx="6045200" cy="369332"/>
          </a:xfrm>
          <a:prstGeom prst="rect">
            <a:avLst/>
          </a:prstGeom>
          <a:noFill/>
        </p:spPr>
        <p:txBody>
          <a:bodyPr wrap="square" rtlCol="0">
            <a:spAutoFit/>
          </a:bodyPr>
          <a:lstStyle/>
          <a:p>
            <a:r>
              <a:rPr lang="es-SV" dirty="0"/>
              <a:t>Se definen mediante la palabra reservada OUT</a:t>
            </a:r>
          </a:p>
        </p:txBody>
      </p:sp>
      <p:pic>
        <p:nvPicPr>
          <p:cNvPr id="5" name="Picture 4">
            <a:extLst>
              <a:ext uri="{FF2B5EF4-FFF2-40B4-BE49-F238E27FC236}">
                <a16:creationId xmlns:a16="http://schemas.microsoft.com/office/drawing/2014/main" id="{23F24687-84ED-4659-ADB2-E1825283A07E}"/>
              </a:ext>
            </a:extLst>
          </p:cNvPr>
          <p:cNvPicPr>
            <a:picLocks noChangeAspect="1"/>
          </p:cNvPicPr>
          <p:nvPr/>
        </p:nvPicPr>
        <p:blipFill>
          <a:blip r:embed="rId2"/>
          <a:stretch>
            <a:fillRect/>
          </a:stretch>
        </p:blipFill>
        <p:spPr>
          <a:xfrm>
            <a:off x="685801" y="2274500"/>
            <a:ext cx="7921304" cy="1916609"/>
          </a:xfrm>
          <a:prstGeom prst="rect">
            <a:avLst/>
          </a:prstGeom>
        </p:spPr>
      </p:pic>
      <p:sp>
        <p:nvSpPr>
          <p:cNvPr id="6" name="TextBox 5">
            <a:extLst>
              <a:ext uri="{FF2B5EF4-FFF2-40B4-BE49-F238E27FC236}">
                <a16:creationId xmlns:a16="http://schemas.microsoft.com/office/drawing/2014/main" id="{6AC330D4-CF3F-4830-B2AB-674FBB3416E8}"/>
              </a:ext>
            </a:extLst>
          </p:cNvPr>
          <p:cNvSpPr txBox="1"/>
          <p:nvPr/>
        </p:nvSpPr>
        <p:spPr>
          <a:xfrm>
            <a:off x="685801" y="4449739"/>
            <a:ext cx="4959990" cy="584775"/>
          </a:xfrm>
          <a:prstGeom prst="rect">
            <a:avLst/>
          </a:prstGeom>
          <a:noFill/>
        </p:spPr>
        <p:txBody>
          <a:bodyPr wrap="square" rtlCol="0">
            <a:spAutoFit/>
          </a:bodyPr>
          <a:lstStyle/>
          <a:p>
            <a:r>
              <a:rPr lang="es-SV" sz="1600" dirty="0"/>
              <a:t>Al ejecutar el procedimiento, solo se envían los parámetros de entrada</a:t>
            </a:r>
          </a:p>
        </p:txBody>
      </p:sp>
      <p:pic>
        <p:nvPicPr>
          <p:cNvPr id="7" name="Picture 6">
            <a:extLst>
              <a:ext uri="{FF2B5EF4-FFF2-40B4-BE49-F238E27FC236}">
                <a16:creationId xmlns:a16="http://schemas.microsoft.com/office/drawing/2014/main" id="{AFFCE9FD-99F8-4AB9-87C3-96B6DFC500E6}"/>
              </a:ext>
            </a:extLst>
          </p:cNvPr>
          <p:cNvPicPr>
            <a:picLocks noChangeAspect="1"/>
          </p:cNvPicPr>
          <p:nvPr/>
        </p:nvPicPr>
        <p:blipFill>
          <a:blip r:embed="rId3"/>
          <a:stretch>
            <a:fillRect/>
          </a:stretch>
        </p:blipFill>
        <p:spPr>
          <a:xfrm>
            <a:off x="736135" y="5502153"/>
            <a:ext cx="2723641" cy="227970"/>
          </a:xfrm>
          <a:prstGeom prst="rect">
            <a:avLst/>
          </a:prstGeom>
        </p:spPr>
      </p:pic>
      <p:pic>
        <p:nvPicPr>
          <p:cNvPr id="8" name="Picture 7">
            <a:extLst>
              <a:ext uri="{FF2B5EF4-FFF2-40B4-BE49-F238E27FC236}">
                <a16:creationId xmlns:a16="http://schemas.microsoft.com/office/drawing/2014/main" id="{81DD54DF-7D89-41B4-9B04-FD173CEF118E}"/>
              </a:ext>
            </a:extLst>
          </p:cNvPr>
          <p:cNvPicPr>
            <a:picLocks noChangeAspect="1"/>
          </p:cNvPicPr>
          <p:nvPr/>
        </p:nvPicPr>
        <p:blipFill>
          <a:blip r:embed="rId4"/>
          <a:stretch>
            <a:fillRect/>
          </a:stretch>
        </p:blipFill>
        <p:spPr>
          <a:xfrm>
            <a:off x="4118994" y="5367700"/>
            <a:ext cx="1702757" cy="487817"/>
          </a:xfrm>
          <a:prstGeom prst="rect">
            <a:avLst/>
          </a:prstGeom>
        </p:spPr>
      </p:pic>
      <p:cxnSp>
        <p:nvCxnSpPr>
          <p:cNvPr id="10" name="Straight Arrow Connector 9">
            <a:extLst>
              <a:ext uri="{FF2B5EF4-FFF2-40B4-BE49-F238E27FC236}">
                <a16:creationId xmlns:a16="http://schemas.microsoft.com/office/drawing/2014/main" id="{F37277E3-008C-48BC-B881-DEBE1E6A5B12}"/>
              </a:ext>
            </a:extLst>
          </p:cNvPr>
          <p:cNvCxnSpPr>
            <a:cxnSpLocks/>
          </p:cNvCxnSpPr>
          <p:nvPr/>
        </p:nvCxnSpPr>
        <p:spPr>
          <a:xfrm>
            <a:off x="9290844" y="5611607"/>
            <a:ext cx="6592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DCA5A0-0F87-4EFE-ABB8-7364EE984EA7}"/>
              </a:ext>
            </a:extLst>
          </p:cNvPr>
          <p:cNvSpPr txBox="1"/>
          <p:nvPr/>
        </p:nvSpPr>
        <p:spPr>
          <a:xfrm>
            <a:off x="685801" y="5887385"/>
            <a:ext cx="5135950" cy="584775"/>
          </a:xfrm>
          <a:prstGeom prst="rect">
            <a:avLst/>
          </a:prstGeom>
          <a:noFill/>
        </p:spPr>
        <p:txBody>
          <a:bodyPr wrap="square" rtlCol="0">
            <a:spAutoFit/>
          </a:bodyPr>
          <a:lstStyle/>
          <a:p>
            <a:r>
              <a:rPr lang="es-SV" sz="1600" dirty="0"/>
              <a:t>Y devuelve el resultado de cada parámetro OUT en una columna</a:t>
            </a:r>
          </a:p>
        </p:txBody>
      </p:sp>
      <p:cxnSp>
        <p:nvCxnSpPr>
          <p:cNvPr id="14" name="Straight Connector 13">
            <a:extLst>
              <a:ext uri="{FF2B5EF4-FFF2-40B4-BE49-F238E27FC236}">
                <a16:creationId xmlns:a16="http://schemas.microsoft.com/office/drawing/2014/main" id="{B4ADBEB8-B3F7-4D2B-934A-CC6FEB4E1FEE}"/>
              </a:ext>
            </a:extLst>
          </p:cNvPr>
          <p:cNvCxnSpPr>
            <a:cxnSpLocks/>
          </p:cNvCxnSpPr>
          <p:nvPr/>
        </p:nvCxnSpPr>
        <p:spPr>
          <a:xfrm>
            <a:off x="6096000" y="4449739"/>
            <a:ext cx="0" cy="21020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65B3DD-759A-4536-A5CF-D36EC348A6F0}"/>
              </a:ext>
            </a:extLst>
          </p:cNvPr>
          <p:cNvSpPr txBox="1"/>
          <p:nvPr/>
        </p:nvSpPr>
        <p:spPr>
          <a:xfrm>
            <a:off x="6370249" y="4449739"/>
            <a:ext cx="5449833" cy="830997"/>
          </a:xfrm>
          <a:prstGeom prst="rect">
            <a:avLst/>
          </a:prstGeom>
          <a:noFill/>
        </p:spPr>
        <p:txBody>
          <a:bodyPr wrap="square" rtlCol="0">
            <a:spAutoFit/>
          </a:bodyPr>
          <a:lstStyle/>
          <a:p>
            <a:r>
              <a:rPr lang="es-SV" sz="1600" dirty="0"/>
              <a:t>Para obtener el valor de un parámetro de salida específico se engloba el nombre de la función en paréntesis y se añade el nombre del parámetro al final</a:t>
            </a:r>
          </a:p>
        </p:txBody>
      </p:sp>
      <p:pic>
        <p:nvPicPr>
          <p:cNvPr id="17" name="Picture 16">
            <a:extLst>
              <a:ext uri="{FF2B5EF4-FFF2-40B4-BE49-F238E27FC236}">
                <a16:creationId xmlns:a16="http://schemas.microsoft.com/office/drawing/2014/main" id="{BCC8FDFC-48FB-4A7C-A02E-C258D270FD82}"/>
              </a:ext>
            </a:extLst>
          </p:cNvPr>
          <p:cNvPicPr>
            <a:picLocks noChangeAspect="1"/>
          </p:cNvPicPr>
          <p:nvPr/>
        </p:nvPicPr>
        <p:blipFill>
          <a:blip r:embed="rId5"/>
          <a:stretch>
            <a:fillRect/>
          </a:stretch>
        </p:blipFill>
        <p:spPr>
          <a:xfrm>
            <a:off x="6480969" y="5521120"/>
            <a:ext cx="2809875" cy="180975"/>
          </a:xfrm>
          <a:prstGeom prst="rect">
            <a:avLst/>
          </a:prstGeom>
        </p:spPr>
      </p:pic>
      <p:pic>
        <p:nvPicPr>
          <p:cNvPr id="18" name="Picture 17">
            <a:extLst>
              <a:ext uri="{FF2B5EF4-FFF2-40B4-BE49-F238E27FC236}">
                <a16:creationId xmlns:a16="http://schemas.microsoft.com/office/drawing/2014/main" id="{7C23E3A2-F567-417A-875F-4993F7A4D741}"/>
              </a:ext>
            </a:extLst>
          </p:cNvPr>
          <p:cNvPicPr>
            <a:picLocks noChangeAspect="1"/>
          </p:cNvPicPr>
          <p:nvPr/>
        </p:nvPicPr>
        <p:blipFill>
          <a:blip r:embed="rId6"/>
          <a:stretch>
            <a:fillRect/>
          </a:stretch>
        </p:blipFill>
        <p:spPr>
          <a:xfrm>
            <a:off x="9950062" y="5291716"/>
            <a:ext cx="1104900" cy="495300"/>
          </a:xfrm>
          <a:prstGeom prst="rect">
            <a:avLst/>
          </a:prstGeom>
        </p:spPr>
      </p:pic>
      <p:sp>
        <p:nvSpPr>
          <p:cNvPr id="19" name="TextBox 18">
            <a:extLst>
              <a:ext uri="{FF2B5EF4-FFF2-40B4-BE49-F238E27FC236}">
                <a16:creationId xmlns:a16="http://schemas.microsoft.com/office/drawing/2014/main" id="{901778CB-DFD1-4B05-8433-D5A4A4974C0B}"/>
              </a:ext>
            </a:extLst>
          </p:cNvPr>
          <p:cNvSpPr txBox="1"/>
          <p:nvPr/>
        </p:nvSpPr>
        <p:spPr>
          <a:xfrm>
            <a:off x="6370249" y="5950775"/>
            <a:ext cx="5135950" cy="338554"/>
          </a:xfrm>
          <a:prstGeom prst="rect">
            <a:avLst/>
          </a:prstGeom>
          <a:noFill/>
        </p:spPr>
        <p:txBody>
          <a:bodyPr wrap="square" rtlCol="0">
            <a:spAutoFit/>
          </a:bodyPr>
          <a:lstStyle/>
          <a:p>
            <a:r>
              <a:rPr lang="es-SV" sz="1600" dirty="0"/>
              <a:t>Y devuelve el resultado del parámetro </a:t>
            </a:r>
            <a:r>
              <a:rPr lang="es-SV" sz="1600" dirty="0" err="1"/>
              <a:t>específicado</a:t>
            </a:r>
            <a:endParaRPr lang="es-SV" sz="1600" dirty="0"/>
          </a:p>
        </p:txBody>
      </p:sp>
    </p:spTree>
    <p:extLst>
      <p:ext uri="{BB962C8B-B14F-4D97-AF65-F5344CB8AC3E}">
        <p14:creationId xmlns:p14="http://schemas.microsoft.com/office/powerpoint/2010/main" val="123562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700"/>
            <a:ext cx="10131425" cy="1456267"/>
          </a:xfrm>
        </p:spPr>
        <p:txBody>
          <a:bodyPr/>
          <a:lstStyle/>
          <a:p>
            <a:r>
              <a:rPr lang="es-MX" dirty="0" err="1"/>
              <a:t>Triggers</a:t>
            </a:r>
            <a:endParaRPr lang="es-MX" dirty="0"/>
          </a:p>
        </p:txBody>
      </p:sp>
      <p:sp>
        <p:nvSpPr>
          <p:cNvPr id="5" name="Content Placeholder 2"/>
          <p:cNvSpPr>
            <a:spLocks noGrp="1"/>
          </p:cNvSpPr>
          <p:nvPr>
            <p:ph idx="1"/>
          </p:nvPr>
        </p:nvSpPr>
        <p:spPr>
          <a:xfrm>
            <a:off x="685801" y="2230967"/>
            <a:ext cx="10131425" cy="2425700"/>
          </a:xfrm>
        </p:spPr>
        <p:txBody>
          <a:bodyPr>
            <a:noAutofit/>
          </a:bodyPr>
          <a:lstStyle/>
          <a:p>
            <a:pPr algn="just">
              <a:lnSpc>
                <a:spcPct val="150000"/>
              </a:lnSpc>
            </a:pPr>
            <a:r>
              <a:rPr lang="es-MX" sz="2000" dirty="0"/>
              <a:t>Son procedimientos en T-SQL que se “disparan” o se ejecutan siempre que una tabla o vista es modificada ya sea por acciones de usuario o de la base de datos</a:t>
            </a:r>
          </a:p>
          <a:p>
            <a:pPr algn="just">
              <a:lnSpc>
                <a:spcPct val="150000"/>
              </a:lnSpc>
            </a:pPr>
            <a:r>
              <a:rPr lang="es-MX" sz="2000" dirty="0"/>
              <a:t>En </a:t>
            </a:r>
            <a:r>
              <a:rPr lang="es-MX" sz="2000" dirty="0" err="1"/>
              <a:t>PostgreSQL</a:t>
            </a:r>
            <a:r>
              <a:rPr lang="es-MX" sz="2000" dirty="0"/>
              <a:t> se crean a través de una función y adjudicando el </a:t>
            </a:r>
            <a:r>
              <a:rPr lang="es-MX" sz="2000" dirty="0" err="1"/>
              <a:t>trigger</a:t>
            </a:r>
            <a:r>
              <a:rPr lang="es-MX" sz="2000" dirty="0"/>
              <a:t> a esa función</a:t>
            </a:r>
          </a:p>
          <a:p>
            <a:pPr algn="just">
              <a:lnSpc>
                <a:spcPct val="150000"/>
              </a:lnSpc>
            </a:pPr>
            <a:r>
              <a:rPr lang="es-MX" sz="2000" dirty="0"/>
              <a:t>Existen dos tipos de </a:t>
            </a:r>
            <a:r>
              <a:rPr lang="es-MX" sz="2000" dirty="0" err="1"/>
              <a:t>triggers</a:t>
            </a:r>
            <a:r>
              <a:rPr lang="es-MX" sz="2000" dirty="0"/>
              <a:t>: DML y DDL</a:t>
            </a:r>
          </a:p>
          <a:p>
            <a:pPr lvl="1" algn="just">
              <a:lnSpc>
                <a:spcPct val="150000"/>
              </a:lnSpc>
            </a:pPr>
            <a:r>
              <a:rPr lang="es-MX" sz="1800" dirty="0"/>
              <a:t>DML: Se disparan mediante un evento de INSERT, UPDATE o DELETE</a:t>
            </a:r>
          </a:p>
          <a:p>
            <a:pPr lvl="1" algn="just">
              <a:lnSpc>
                <a:spcPct val="150000"/>
              </a:lnSpc>
            </a:pPr>
            <a:r>
              <a:rPr lang="es-MX" sz="1800" dirty="0"/>
              <a:t>DDL: Se disparan mediante un evento CREATE o ALTER</a:t>
            </a:r>
          </a:p>
          <a:p>
            <a:pPr marL="0" indent="0" algn="just">
              <a:lnSpc>
                <a:spcPct val="150000"/>
              </a:lnSpc>
              <a:buNone/>
            </a:pPr>
            <a:endParaRPr lang="es-MX" sz="2400" dirty="0"/>
          </a:p>
        </p:txBody>
      </p:sp>
      <p:sp>
        <p:nvSpPr>
          <p:cNvPr id="4" name="Down Arrow 3"/>
          <p:cNvSpPr/>
          <p:nvPr/>
        </p:nvSpPr>
        <p:spPr>
          <a:xfrm>
            <a:off x="5092700" y="5029200"/>
            <a:ext cx="571500" cy="4826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MX"/>
          </a:p>
        </p:txBody>
      </p:sp>
      <p:sp>
        <p:nvSpPr>
          <p:cNvPr id="6" name="Rounded Rectangle 5"/>
          <p:cNvSpPr/>
          <p:nvPr/>
        </p:nvSpPr>
        <p:spPr>
          <a:xfrm>
            <a:off x="2362200" y="5676900"/>
            <a:ext cx="6070600" cy="702733"/>
          </a:xfrm>
          <a:prstGeom prst="roundRect">
            <a:avLst>
              <a:gd name="adj" fmla="val 1019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000" dirty="0"/>
              <a:t>Nos enfocaremos en la creación y uso de los </a:t>
            </a:r>
            <a:r>
              <a:rPr lang="es-MX" sz="2000" dirty="0" err="1"/>
              <a:t>triggers</a:t>
            </a:r>
            <a:r>
              <a:rPr lang="es-MX" sz="2000" dirty="0"/>
              <a:t> DML</a:t>
            </a:r>
          </a:p>
        </p:txBody>
      </p:sp>
    </p:spTree>
    <p:extLst>
      <p:ext uri="{BB962C8B-B14F-4D97-AF65-F5344CB8AC3E}">
        <p14:creationId xmlns:p14="http://schemas.microsoft.com/office/powerpoint/2010/main" val="33022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0200"/>
            <a:ext cx="10131425" cy="1456267"/>
          </a:xfrm>
        </p:spPr>
        <p:txBody>
          <a:bodyPr/>
          <a:lstStyle/>
          <a:p>
            <a:r>
              <a:rPr lang="es-MX" dirty="0" err="1"/>
              <a:t>Triggers</a:t>
            </a:r>
            <a:r>
              <a:rPr lang="es-MX" dirty="0"/>
              <a:t> (Cont.)</a:t>
            </a:r>
          </a:p>
        </p:txBody>
      </p:sp>
      <p:sp>
        <p:nvSpPr>
          <p:cNvPr id="5" name="Content Placeholder 2"/>
          <p:cNvSpPr>
            <a:spLocks noGrp="1"/>
          </p:cNvSpPr>
          <p:nvPr>
            <p:ph idx="1"/>
          </p:nvPr>
        </p:nvSpPr>
        <p:spPr>
          <a:xfrm>
            <a:off x="685801" y="2065867"/>
            <a:ext cx="9982946" cy="4038600"/>
          </a:xfrm>
        </p:spPr>
        <p:txBody>
          <a:bodyPr>
            <a:noAutofit/>
          </a:bodyPr>
          <a:lstStyle/>
          <a:p>
            <a:pPr algn="just">
              <a:lnSpc>
                <a:spcPct val="150000"/>
              </a:lnSpc>
            </a:pPr>
            <a:r>
              <a:rPr lang="es-MX" sz="2200" dirty="0"/>
              <a:t>INSERT: Se dispara cuando se hace un INSERT en la tabla definida con ON. Cuando se hace un INSERT se crea una tabla INSERTED la cual contiene una copia de la fila que se va insertar</a:t>
            </a:r>
          </a:p>
          <a:p>
            <a:pPr algn="just">
              <a:lnSpc>
                <a:spcPct val="150000"/>
              </a:lnSpc>
            </a:pPr>
            <a:r>
              <a:rPr lang="es-MX" sz="2200" dirty="0"/>
              <a:t>DELETE: Se dispara cuando se hace un DELETE sobre una tabla. Se crea una tabla temporal DELETED que contiene los registros eliminados</a:t>
            </a:r>
          </a:p>
          <a:p>
            <a:pPr algn="just">
              <a:lnSpc>
                <a:spcPct val="150000"/>
              </a:lnSpc>
            </a:pPr>
            <a:r>
              <a:rPr lang="es-MX" sz="2200" dirty="0"/>
              <a:t>UPDATE: Se dispara cuando se hace un UPDATE sobre una tabla. Contrario a las demás operaciones no se crea una tabla “UPDATED” sino que SQL Server crea las tablas DELETED e INSERTED con la fila antigua y nueva respectivamente</a:t>
            </a:r>
          </a:p>
          <a:p>
            <a:pPr marL="0" indent="0" algn="just">
              <a:lnSpc>
                <a:spcPct val="150000"/>
              </a:lnSpc>
              <a:buNone/>
            </a:pPr>
            <a:endParaRPr lang="es-MX" sz="2200" dirty="0"/>
          </a:p>
        </p:txBody>
      </p:sp>
    </p:spTree>
    <p:extLst>
      <p:ext uri="{BB962C8B-B14F-4D97-AF65-F5344CB8AC3E}">
        <p14:creationId xmlns:p14="http://schemas.microsoft.com/office/powerpoint/2010/main" val="344326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7800"/>
            <a:ext cx="10131425" cy="1456267"/>
          </a:xfrm>
        </p:spPr>
        <p:txBody>
          <a:bodyPr/>
          <a:lstStyle/>
          <a:p>
            <a:r>
              <a:rPr lang="es-SV" dirty="0"/>
              <a:t>Ejemplo - INSERT</a:t>
            </a:r>
          </a:p>
        </p:txBody>
      </p:sp>
      <p:sp>
        <p:nvSpPr>
          <p:cNvPr id="3" name="Content Placeholder 2"/>
          <p:cNvSpPr>
            <a:spLocks noGrp="1"/>
          </p:cNvSpPr>
          <p:nvPr>
            <p:ph idx="1"/>
          </p:nvPr>
        </p:nvSpPr>
        <p:spPr>
          <a:xfrm>
            <a:off x="622301" y="1214967"/>
            <a:ext cx="10131425" cy="931333"/>
          </a:xfrm>
        </p:spPr>
        <p:txBody>
          <a:bodyPr>
            <a:noAutofit/>
          </a:bodyPr>
          <a:lstStyle/>
          <a:p>
            <a:pPr marL="0" indent="0">
              <a:buNone/>
            </a:pPr>
            <a:r>
              <a:rPr lang="es-SV" dirty="0"/>
              <a:t>Paso 1: Crear función con la lógica de nuestro </a:t>
            </a:r>
            <a:r>
              <a:rPr lang="es-SV" dirty="0" err="1"/>
              <a:t>trigger</a:t>
            </a:r>
            <a:r>
              <a:rPr lang="es-SV" dirty="0"/>
              <a:t>.</a:t>
            </a:r>
          </a:p>
        </p:txBody>
      </p:sp>
      <p:pic>
        <p:nvPicPr>
          <p:cNvPr id="4" name="Picture 3"/>
          <p:cNvPicPr>
            <a:picLocks noChangeAspect="1"/>
          </p:cNvPicPr>
          <p:nvPr/>
        </p:nvPicPr>
        <p:blipFill>
          <a:blip r:embed="rId2"/>
          <a:stretch>
            <a:fillRect/>
          </a:stretch>
        </p:blipFill>
        <p:spPr>
          <a:xfrm>
            <a:off x="622301" y="2218267"/>
            <a:ext cx="10353345" cy="2463800"/>
          </a:xfrm>
          <a:prstGeom prst="rect">
            <a:avLst/>
          </a:prstGeom>
        </p:spPr>
      </p:pic>
    </p:spTree>
    <p:extLst>
      <p:ext uri="{BB962C8B-B14F-4D97-AF65-F5344CB8AC3E}">
        <p14:creationId xmlns:p14="http://schemas.microsoft.com/office/powerpoint/2010/main" val="381200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7800"/>
            <a:ext cx="10131425" cy="1456267"/>
          </a:xfrm>
        </p:spPr>
        <p:txBody>
          <a:bodyPr/>
          <a:lstStyle/>
          <a:p>
            <a:r>
              <a:rPr lang="es-SV" dirty="0"/>
              <a:t>Ejemplo - INSERT</a:t>
            </a:r>
          </a:p>
        </p:txBody>
      </p:sp>
      <p:sp>
        <p:nvSpPr>
          <p:cNvPr id="3" name="Content Placeholder 2"/>
          <p:cNvSpPr>
            <a:spLocks noGrp="1"/>
          </p:cNvSpPr>
          <p:nvPr>
            <p:ph idx="1"/>
          </p:nvPr>
        </p:nvSpPr>
        <p:spPr>
          <a:xfrm>
            <a:off x="622301" y="1214967"/>
            <a:ext cx="10131425" cy="931333"/>
          </a:xfrm>
        </p:spPr>
        <p:txBody>
          <a:bodyPr>
            <a:noAutofit/>
          </a:bodyPr>
          <a:lstStyle/>
          <a:p>
            <a:pPr marL="0" indent="0">
              <a:buNone/>
            </a:pPr>
            <a:r>
              <a:rPr lang="es-SV" dirty="0"/>
              <a:t>Paso 2: Crear </a:t>
            </a:r>
            <a:r>
              <a:rPr lang="es-SV" dirty="0" err="1"/>
              <a:t>trigger</a:t>
            </a:r>
            <a:r>
              <a:rPr lang="es-SV" dirty="0"/>
              <a:t> y asociarle la función que acabamos de crear.</a:t>
            </a:r>
          </a:p>
        </p:txBody>
      </p:sp>
      <p:pic>
        <p:nvPicPr>
          <p:cNvPr id="5" name="Picture 4"/>
          <p:cNvPicPr>
            <a:picLocks noChangeAspect="1"/>
          </p:cNvPicPr>
          <p:nvPr/>
        </p:nvPicPr>
        <p:blipFill>
          <a:blip r:embed="rId2"/>
          <a:stretch>
            <a:fillRect/>
          </a:stretch>
        </p:blipFill>
        <p:spPr>
          <a:xfrm>
            <a:off x="3327773" y="2146300"/>
            <a:ext cx="4720480" cy="1511300"/>
          </a:xfrm>
          <a:prstGeom prst="rect">
            <a:avLst/>
          </a:prstGeom>
        </p:spPr>
      </p:pic>
      <p:sp>
        <p:nvSpPr>
          <p:cNvPr id="6" name="Content Placeholder 2"/>
          <p:cNvSpPr txBox="1">
            <a:spLocks/>
          </p:cNvSpPr>
          <p:nvPr/>
        </p:nvSpPr>
        <p:spPr>
          <a:xfrm>
            <a:off x="685800" y="3657600"/>
            <a:ext cx="10131425" cy="9313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SV" dirty="0"/>
              <a:t>Paso 3: Hacer un INSERT y revisar la tabla de </a:t>
            </a:r>
            <a:r>
              <a:rPr lang="es-SV" dirty="0" err="1"/>
              <a:t>log_table</a:t>
            </a:r>
            <a:endParaRPr lang="es-SV" dirty="0"/>
          </a:p>
        </p:txBody>
      </p:sp>
      <p:pic>
        <p:nvPicPr>
          <p:cNvPr id="7" name="Picture 6"/>
          <p:cNvPicPr>
            <a:picLocks noChangeAspect="1"/>
          </p:cNvPicPr>
          <p:nvPr/>
        </p:nvPicPr>
        <p:blipFill>
          <a:blip r:embed="rId3"/>
          <a:stretch>
            <a:fillRect/>
          </a:stretch>
        </p:blipFill>
        <p:spPr>
          <a:xfrm>
            <a:off x="622301" y="4484158"/>
            <a:ext cx="10879247" cy="265642"/>
          </a:xfrm>
          <a:prstGeom prst="rect">
            <a:avLst/>
          </a:prstGeom>
        </p:spPr>
      </p:pic>
      <p:pic>
        <p:nvPicPr>
          <p:cNvPr id="8" name="Picture 7"/>
          <p:cNvPicPr>
            <a:picLocks noChangeAspect="1"/>
          </p:cNvPicPr>
          <p:nvPr/>
        </p:nvPicPr>
        <p:blipFill>
          <a:blip r:embed="rId4"/>
          <a:stretch>
            <a:fillRect/>
          </a:stretch>
        </p:blipFill>
        <p:spPr>
          <a:xfrm>
            <a:off x="685800" y="5076295"/>
            <a:ext cx="10876359" cy="1000125"/>
          </a:xfrm>
          <a:prstGeom prst="rect">
            <a:avLst/>
          </a:prstGeom>
        </p:spPr>
      </p:pic>
    </p:spTree>
    <p:extLst>
      <p:ext uri="{BB962C8B-B14F-4D97-AF65-F5344CB8AC3E}">
        <p14:creationId xmlns:p14="http://schemas.microsoft.com/office/powerpoint/2010/main" val="141106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7800"/>
            <a:ext cx="10131425" cy="1456267"/>
          </a:xfrm>
        </p:spPr>
        <p:txBody>
          <a:bodyPr/>
          <a:lstStyle/>
          <a:p>
            <a:r>
              <a:rPr lang="es-SV" dirty="0"/>
              <a:t>Ejemplo - UPDATE</a:t>
            </a:r>
          </a:p>
        </p:txBody>
      </p:sp>
      <p:sp>
        <p:nvSpPr>
          <p:cNvPr id="3" name="Content Placeholder 2"/>
          <p:cNvSpPr>
            <a:spLocks noGrp="1"/>
          </p:cNvSpPr>
          <p:nvPr>
            <p:ph idx="1"/>
          </p:nvPr>
        </p:nvSpPr>
        <p:spPr>
          <a:xfrm>
            <a:off x="622301" y="1214967"/>
            <a:ext cx="10131425" cy="931333"/>
          </a:xfrm>
        </p:spPr>
        <p:txBody>
          <a:bodyPr>
            <a:noAutofit/>
          </a:bodyPr>
          <a:lstStyle/>
          <a:p>
            <a:pPr marL="0" indent="0">
              <a:buNone/>
            </a:pPr>
            <a:r>
              <a:rPr lang="es-SV" dirty="0"/>
              <a:t>Paso 1: Crear función con la lógica de nuestro </a:t>
            </a:r>
            <a:r>
              <a:rPr lang="es-SV" dirty="0" err="1"/>
              <a:t>trigger</a:t>
            </a:r>
            <a:r>
              <a:rPr lang="es-SV" dirty="0"/>
              <a:t>.</a:t>
            </a:r>
          </a:p>
        </p:txBody>
      </p:sp>
      <p:pic>
        <p:nvPicPr>
          <p:cNvPr id="5" name="Picture 4"/>
          <p:cNvPicPr>
            <a:picLocks noChangeAspect="1"/>
          </p:cNvPicPr>
          <p:nvPr/>
        </p:nvPicPr>
        <p:blipFill>
          <a:blip r:embed="rId2"/>
          <a:stretch>
            <a:fillRect/>
          </a:stretch>
        </p:blipFill>
        <p:spPr>
          <a:xfrm>
            <a:off x="685801" y="2041524"/>
            <a:ext cx="10542532" cy="4041775"/>
          </a:xfrm>
          <a:prstGeom prst="rect">
            <a:avLst/>
          </a:prstGeom>
        </p:spPr>
      </p:pic>
    </p:spTree>
    <p:extLst>
      <p:ext uri="{BB962C8B-B14F-4D97-AF65-F5344CB8AC3E}">
        <p14:creationId xmlns:p14="http://schemas.microsoft.com/office/powerpoint/2010/main" val="291337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77800"/>
            <a:ext cx="10131425" cy="1456267"/>
          </a:xfrm>
        </p:spPr>
        <p:txBody>
          <a:bodyPr/>
          <a:lstStyle/>
          <a:p>
            <a:r>
              <a:rPr lang="es-SV" dirty="0"/>
              <a:t>Ejemplo - UPDATE</a:t>
            </a:r>
          </a:p>
        </p:txBody>
      </p:sp>
      <p:sp>
        <p:nvSpPr>
          <p:cNvPr id="3" name="Content Placeholder 2"/>
          <p:cNvSpPr>
            <a:spLocks noGrp="1"/>
          </p:cNvSpPr>
          <p:nvPr>
            <p:ph idx="1"/>
          </p:nvPr>
        </p:nvSpPr>
        <p:spPr>
          <a:xfrm>
            <a:off x="622301" y="1214967"/>
            <a:ext cx="10131425" cy="931333"/>
          </a:xfrm>
        </p:spPr>
        <p:txBody>
          <a:bodyPr>
            <a:noAutofit/>
          </a:bodyPr>
          <a:lstStyle/>
          <a:p>
            <a:pPr marL="0" indent="0">
              <a:buNone/>
            </a:pPr>
            <a:r>
              <a:rPr lang="es-SV" dirty="0"/>
              <a:t>Paso 2: Crear </a:t>
            </a:r>
            <a:r>
              <a:rPr lang="es-SV" dirty="0" err="1"/>
              <a:t>trigger</a:t>
            </a:r>
            <a:r>
              <a:rPr lang="es-SV" dirty="0"/>
              <a:t> y asociarle la función que acabamos de crear.</a:t>
            </a:r>
          </a:p>
        </p:txBody>
      </p:sp>
      <p:sp>
        <p:nvSpPr>
          <p:cNvPr id="6" name="Content Placeholder 2"/>
          <p:cNvSpPr txBox="1">
            <a:spLocks/>
          </p:cNvSpPr>
          <p:nvPr/>
        </p:nvSpPr>
        <p:spPr>
          <a:xfrm>
            <a:off x="685800" y="3657600"/>
            <a:ext cx="10131425" cy="9313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s-SV" dirty="0"/>
              <a:t>Paso 3: Hacer un UPDATE y revisar la tabla de </a:t>
            </a:r>
            <a:r>
              <a:rPr lang="es-SV" dirty="0" err="1"/>
              <a:t>log_table</a:t>
            </a:r>
            <a:endParaRPr lang="es-SV" dirty="0"/>
          </a:p>
        </p:txBody>
      </p:sp>
      <p:pic>
        <p:nvPicPr>
          <p:cNvPr id="4" name="Picture 3"/>
          <p:cNvPicPr>
            <a:picLocks noChangeAspect="1"/>
          </p:cNvPicPr>
          <p:nvPr/>
        </p:nvPicPr>
        <p:blipFill>
          <a:blip r:embed="rId2"/>
          <a:stretch>
            <a:fillRect/>
          </a:stretch>
        </p:blipFill>
        <p:spPr>
          <a:xfrm>
            <a:off x="3377995" y="2265361"/>
            <a:ext cx="4620035" cy="1201209"/>
          </a:xfrm>
          <a:prstGeom prst="rect">
            <a:avLst/>
          </a:prstGeom>
        </p:spPr>
      </p:pic>
      <p:pic>
        <p:nvPicPr>
          <p:cNvPr id="9" name="Picture 8"/>
          <p:cNvPicPr>
            <a:picLocks noChangeAspect="1"/>
          </p:cNvPicPr>
          <p:nvPr/>
        </p:nvPicPr>
        <p:blipFill>
          <a:blip r:embed="rId3"/>
          <a:stretch>
            <a:fillRect/>
          </a:stretch>
        </p:blipFill>
        <p:spPr>
          <a:xfrm>
            <a:off x="685800" y="4417482"/>
            <a:ext cx="10110506" cy="268817"/>
          </a:xfrm>
          <a:prstGeom prst="rect">
            <a:avLst/>
          </a:prstGeom>
        </p:spPr>
      </p:pic>
      <p:pic>
        <p:nvPicPr>
          <p:cNvPr id="10" name="Picture 9"/>
          <p:cNvPicPr>
            <a:picLocks noChangeAspect="1"/>
          </p:cNvPicPr>
          <p:nvPr/>
        </p:nvPicPr>
        <p:blipFill>
          <a:blip r:embed="rId4"/>
          <a:stretch>
            <a:fillRect/>
          </a:stretch>
        </p:blipFill>
        <p:spPr>
          <a:xfrm>
            <a:off x="685800" y="4805890"/>
            <a:ext cx="10705546" cy="1404410"/>
          </a:xfrm>
          <a:prstGeom prst="rect">
            <a:avLst/>
          </a:prstGeom>
        </p:spPr>
      </p:pic>
    </p:spTree>
    <p:extLst>
      <p:ext uri="{BB962C8B-B14F-4D97-AF65-F5344CB8AC3E}">
        <p14:creationId xmlns:p14="http://schemas.microsoft.com/office/powerpoint/2010/main" val="179658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Agenda</a:t>
            </a:r>
          </a:p>
        </p:txBody>
      </p:sp>
      <p:sp>
        <p:nvSpPr>
          <p:cNvPr id="3" name="Content Placeholder 2"/>
          <p:cNvSpPr>
            <a:spLocks noGrp="1"/>
          </p:cNvSpPr>
          <p:nvPr>
            <p:ph idx="1"/>
          </p:nvPr>
        </p:nvSpPr>
        <p:spPr/>
        <p:txBody>
          <a:bodyPr anchor="t">
            <a:normAutofit/>
          </a:bodyPr>
          <a:lstStyle/>
          <a:p>
            <a:r>
              <a:rPr lang="es-MX" sz="2800" dirty="0"/>
              <a:t>Concepto de esquemas PGSQL</a:t>
            </a:r>
          </a:p>
          <a:p>
            <a:r>
              <a:rPr lang="es-MX" sz="2800" dirty="0"/>
              <a:t>Procedimientos Almacenados</a:t>
            </a:r>
          </a:p>
          <a:p>
            <a:r>
              <a:rPr lang="es-MX" sz="2800" dirty="0" err="1"/>
              <a:t>Triggers</a:t>
            </a:r>
            <a:endParaRPr lang="es-MX" sz="2800" dirty="0"/>
          </a:p>
          <a:p>
            <a:r>
              <a:rPr lang="es-MX" sz="2800" dirty="0"/>
              <a:t>Transacciones</a:t>
            </a:r>
          </a:p>
        </p:txBody>
      </p:sp>
    </p:spTree>
    <p:extLst>
      <p:ext uri="{BB962C8B-B14F-4D97-AF65-F5344CB8AC3E}">
        <p14:creationId xmlns:p14="http://schemas.microsoft.com/office/powerpoint/2010/main" val="416695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029D9-0BDB-4B7B-BCA9-B6FE2066BB48}"/>
              </a:ext>
            </a:extLst>
          </p:cNvPr>
          <p:cNvSpPr>
            <a:spLocks noGrp="1"/>
          </p:cNvSpPr>
          <p:nvPr>
            <p:ph type="title"/>
          </p:nvPr>
        </p:nvSpPr>
        <p:spPr/>
        <p:txBody>
          <a:bodyPr/>
          <a:lstStyle/>
          <a:p>
            <a:r>
              <a:rPr lang="es-SV" dirty="0" err="1"/>
              <a:t>Postgresql</a:t>
            </a:r>
            <a:endParaRPr lang="es-SV" dirty="0"/>
          </a:p>
        </p:txBody>
      </p:sp>
      <p:sp>
        <p:nvSpPr>
          <p:cNvPr id="3" name="Marcador de contenido 2">
            <a:extLst>
              <a:ext uri="{FF2B5EF4-FFF2-40B4-BE49-F238E27FC236}">
                <a16:creationId xmlns:a16="http://schemas.microsoft.com/office/drawing/2014/main" id="{B9783ACF-E8DF-461C-8C01-E1C1DCF71A84}"/>
              </a:ext>
            </a:extLst>
          </p:cNvPr>
          <p:cNvSpPr>
            <a:spLocks noGrp="1"/>
          </p:cNvSpPr>
          <p:nvPr>
            <p:ph idx="1"/>
          </p:nvPr>
        </p:nvSpPr>
        <p:spPr/>
        <p:txBody>
          <a:bodyPr anchor="t"/>
          <a:lstStyle/>
          <a:p>
            <a:r>
              <a:rPr lang="es-SV" dirty="0"/>
              <a:t>Es un gestor de base de datos relacional gratis que estaremos utilizando durante el curso</a:t>
            </a:r>
          </a:p>
          <a:p>
            <a:r>
              <a:rPr lang="es-SV" dirty="0"/>
              <a:t>La versión que estaremos utilizando será la 12.2 (o la última que se encuentre en </a:t>
            </a:r>
            <a:r>
              <a:rPr lang="es-SV"/>
              <a:t>ese momento)</a:t>
            </a:r>
            <a:endParaRPr lang="es-SV" dirty="0"/>
          </a:p>
          <a:p>
            <a:r>
              <a:rPr lang="es-SV" dirty="0"/>
              <a:t>Como cliente para acceder a la base de datos utilizaremos </a:t>
            </a:r>
            <a:r>
              <a:rPr lang="es-SV" dirty="0" err="1"/>
              <a:t>PgAdmin</a:t>
            </a:r>
            <a:r>
              <a:rPr lang="es-SV" dirty="0"/>
              <a:t> 4</a:t>
            </a:r>
          </a:p>
          <a:p>
            <a:pPr marL="0" indent="0">
              <a:buNone/>
            </a:pPr>
            <a:r>
              <a:rPr lang="es-SV" dirty="0"/>
              <a:t>Link de descarga:</a:t>
            </a:r>
          </a:p>
          <a:p>
            <a:pPr marL="0" indent="0">
              <a:buNone/>
            </a:pPr>
            <a:r>
              <a:rPr lang="es-SV" dirty="0"/>
              <a:t>https://www.enterprisedb.com/downloads/postgres-postgresql-downloads</a:t>
            </a:r>
          </a:p>
        </p:txBody>
      </p:sp>
    </p:spTree>
    <p:extLst>
      <p:ext uri="{BB962C8B-B14F-4D97-AF65-F5344CB8AC3E}">
        <p14:creationId xmlns:p14="http://schemas.microsoft.com/office/powerpoint/2010/main" val="216237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E-440A-4AF6-8117-4C37BB4257C3}"/>
              </a:ext>
            </a:extLst>
          </p:cNvPr>
          <p:cNvSpPr>
            <a:spLocks noGrp="1"/>
          </p:cNvSpPr>
          <p:nvPr>
            <p:ph type="title"/>
          </p:nvPr>
        </p:nvSpPr>
        <p:spPr/>
        <p:txBody>
          <a:bodyPr/>
          <a:lstStyle/>
          <a:p>
            <a:r>
              <a:rPr lang="en-US" dirty="0" err="1"/>
              <a:t>Esquemas</a:t>
            </a:r>
            <a:endParaRPr lang="es-SV" dirty="0"/>
          </a:p>
        </p:txBody>
      </p:sp>
      <p:sp>
        <p:nvSpPr>
          <p:cNvPr id="3" name="Content Placeholder 2">
            <a:extLst>
              <a:ext uri="{FF2B5EF4-FFF2-40B4-BE49-F238E27FC236}">
                <a16:creationId xmlns:a16="http://schemas.microsoft.com/office/drawing/2014/main" id="{E7F823F2-7DD5-4DDF-B5D9-409FF67ED418}"/>
              </a:ext>
            </a:extLst>
          </p:cNvPr>
          <p:cNvSpPr>
            <a:spLocks noGrp="1"/>
          </p:cNvSpPr>
          <p:nvPr>
            <p:ph idx="1"/>
          </p:nvPr>
        </p:nvSpPr>
        <p:spPr/>
        <p:txBody>
          <a:bodyPr anchor="t"/>
          <a:lstStyle/>
          <a:p>
            <a:r>
              <a:rPr lang="en-US" dirty="0"/>
              <a:t>Una base de </a:t>
            </a:r>
            <a:r>
              <a:rPr lang="en-US" dirty="0" err="1"/>
              <a:t>datos</a:t>
            </a:r>
            <a:r>
              <a:rPr lang="en-US" dirty="0"/>
              <a:t> </a:t>
            </a:r>
            <a:r>
              <a:rPr lang="en-US" dirty="0" err="1"/>
              <a:t>puede</a:t>
            </a:r>
            <a:r>
              <a:rPr lang="en-US" dirty="0"/>
              <a:t> </a:t>
            </a:r>
            <a:r>
              <a:rPr lang="en-US" dirty="0" err="1"/>
              <a:t>contener</a:t>
            </a:r>
            <a:r>
              <a:rPr lang="en-US" dirty="0"/>
              <a:t> 1 o </a:t>
            </a:r>
            <a:r>
              <a:rPr lang="en-US" dirty="0" err="1"/>
              <a:t>varios</a:t>
            </a:r>
            <a:r>
              <a:rPr lang="en-US" dirty="0"/>
              <a:t> </a:t>
            </a:r>
            <a:r>
              <a:rPr lang="en-US" dirty="0" err="1"/>
              <a:t>esquemas</a:t>
            </a:r>
            <a:endParaRPr lang="en-US" dirty="0"/>
          </a:p>
          <a:p>
            <a:r>
              <a:rPr lang="en-US" dirty="0" err="1"/>
              <a:t>Cada</a:t>
            </a:r>
            <a:r>
              <a:rPr lang="en-US" dirty="0"/>
              <a:t> </a:t>
            </a:r>
            <a:r>
              <a:rPr lang="en-US" dirty="0" err="1"/>
              <a:t>esquema</a:t>
            </a:r>
            <a:r>
              <a:rPr lang="en-US" dirty="0"/>
              <a:t> </a:t>
            </a:r>
            <a:r>
              <a:rPr lang="en-US" dirty="0" err="1"/>
              <a:t>contiene</a:t>
            </a:r>
            <a:r>
              <a:rPr lang="en-US" dirty="0"/>
              <a:t> un conjunto de </a:t>
            </a:r>
            <a:r>
              <a:rPr lang="en-US" dirty="0" err="1"/>
              <a:t>tablas</a:t>
            </a:r>
            <a:r>
              <a:rPr lang="en-US" dirty="0"/>
              <a:t>, </a:t>
            </a:r>
            <a:r>
              <a:rPr lang="en-US" dirty="0" err="1"/>
              <a:t>procedimientos</a:t>
            </a:r>
            <a:r>
              <a:rPr lang="en-US" dirty="0"/>
              <a:t>, </a:t>
            </a:r>
            <a:r>
              <a:rPr lang="en-US" dirty="0" err="1"/>
              <a:t>funciones</a:t>
            </a:r>
            <a:r>
              <a:rPr lang="en-US" dirty="0"/>
              <a:t>, trigger, </a:t>
            </a:r>
            <a:r>
              <a:rPr lang="en-US" dirty="0" err="1"/>
              <a:t>secuencias</a:t>
            </a:r>
            <a:r>
              <a:rPr lang="en-US" dirty="0"/>
              <a:t>, </a:t>
            </a:r>
            <a:r>
              <a:rPr lang="en-US" dirty="0" err="1"/>
              <a:t>etc</a:t>
            </a:r>
            <a:endParaRPr lang="en-US" dirty="0"/>
          </a:p>
          <a:p>
            <a:r>
              <a:rPr lang="en-US" dirty="0"/>
              <a:t>Su </a:t>
            </a:r>
            <a:r>
              <a:rPr lang="en-US" dirty="0" err="1"/>
              <a:t>objetivo</a:t>
            </a:r>
            <a:r>
              <a:rPr lang="en-US" dirty="0"/>
              <a:t> </a:t>
            </a:r>
            <a:r>
              <a:rPr lang="en-US" dirty="0" err="1"/>
              <a:t>es</a:t>
            </a:r>
            <a:r>
              <a:rPr lang="en-US" dirty="0"/>
              <a:t> </a:t>
            </a:r>
            <a:r>
              <a:rPr lang="en-US" dirty="0" err="1"/>
              <a:t>dividir</a:t>
            </a:r>
            <a:r>
              <a:rPr lang="en-US" dirty="0"/>
              <a:t> </a:t>
            </a:r>
            <a:r>
              <a:rPr lang="en-US" dirty="0" err="1"/>
              <a:t>lógicamente</a:t>
            </a:r>
            <a:r>
              <a:rPr lang="en-US" dirty="0"/>
              <a:t> </a:t>
            </a:r>
            <a:r>
              <a:rPr lang="en-US" dirty="0" err="1"/>
              <a:t>una</a:t>
            </a:r>
            <a:r>
              <a:rPr lang="en-US" dirty="0"/>
              <a:t> base de </a:t>
            </a:r>
            <a:r>
              <a:rPr lang="en-US" dirty="0" err="1"/>
              <a:t>datos</a:t>
            </a:r>
            <a:r>
              <a:rPr lang="en-US" dirty="0"/>
              <a:t> </a:t>
            </a:r>
            <a:r>
              <a:rPr lang="en-US" dirty="0" err="1"/>
              <a:t>según</a:t>
            </a:r>
            <a:r>
              <a:rPr lang="en-US" dirty="0"/>
              <a:t> </a:t>
            </a:r>
            <a:r>
              <a:rPr lang="en-US" dirty="0" err="1"/>
              <a:t>los</a:t>
            </a:r>
            <a:r>
              <a:rPr lang="en-US" dirty="0"/>
              <a:t> </a:t>
            </a:r>
            <a:r>
              <a:rPr lang="en-US" dirty="0" err="1"/>
              <a:t>módulos</a:t>
            </a:r>
            <a:r>
              <a:rPr lang="en-US" dirty="0"/>
              <a:t> que </a:t>
            </a:r>
            <a:r>
              <a:rPr lang="en-US" dirty="0" err="1"/>
              <a:t>conforman</a:t>
            </a:r>
            <a:r>
              <a:rPr lang="en-US" dirty="0"/>
              <a:t> el Sistema</a:t>
            </a:r>
          </a:p>
          <a:p>
            <a:r>
              <a:rPr lang="en-US" dirty="0"/>
              <a:t>Por </a:t>
            </a:r>
            <a:r>
              <a:rPr lang="en-US" dirty="0" err="1"/>
              <a:t>ejemplo</a:t>
            </a:r>
            <a:r>
              <a:rPr lang="en-US" dirty="0"/>
              <a:t>:</a:t>
            </a:r>
          </a:p>
          <a:p>
            <a:pPr lvl="1"/>
            <a:r>
              <a:rPr lang="en-US" dirty="0" err="1"/>
              <a:t>Esquema</a:t>
            </a:r>
            <a:r>
              <a:rPr lang="en-US" dirty="0"/>
              <a:t> </a:t>
            </a:r>
            <a:r>
              <a:rPr lang="en-US" dirty="0" err="1"/>
              <a:t>Recursos</a:t>
            </a:r>
            <a:r>
              <a:rPr lang="en-US" dirty="0"/>
              <a:t> Humanos</a:t>
            </a:r>
          </a:p>
          <a:p>
            <a:pPr lvl="1"/>
            <a:r>
              <a:rPr lang="en-US" dirty="0" err="1"/>
              <a:t>Esquema</a:t>
            </a:r>
            <a:r>
              <a:rPr lang="en-US" dirty="0"/>
              <a:t> </a:t>
            </a:r>
            <a:r>
              <a:rPr lang="en-US" dirty="0" err="1"/>
              <a:t>Contabilidad</a:t>
            </a:r>
            <a:endParaRPr lang="en-US" dirty="0"/>
          </a:p>
          <a:p>
            <a:pPr lvl="1"/>
            <a:r>
              <a:rPr lang="en-US" dirty="0" err="1"/>
              <a:t>Esquema</a:t>
            </a:r>
            <a:r>
              <a:rPr lang="en-US" dirty="0"/>
              <a:t> Ventas</a:t>
            </a:r>
          </a:p>
          <a:p>
            <a:pPr lvl="1"/>
            <a:r>
              <a:rPr lang="en-US" dirty="0" err="1"/>
              <a:t>Esquema</a:t>
            </a:r>
            <a:r>
              <a:rPr lang="en-US" dirty="0"/>
              <a:t> </a:t>
            </a:r>
            <a:r>
              <a:rPr lang="en-US" dirty="0" err="1"/>
              <a:t>Facturación</a:t>
            </a:r>
            <a:endParaRPr lang="es-SV" dirty="0"/>
          </a:p>
        </p:txBody>
      </p:sp>
      <p:sp>
        <p:nvSpPr>
          <p:cNvPr id="4" name="Arrow: Right 3">
            <a:extLst>
              <a:ext uri="{FF2B5EF4-FFF2-40B4-BE49-F238E27FC236}">
                <a16:creationId xmlns:a16="http://schemas.microsoft.com/office/drawing/2014/main" id="{E66AE10E-46AE-4E22-B887-0A29F8C5645E}"/>
              </a:ext>
            </a:extLst>
          </p:cNvPr>
          <p:cNvSpPr/>
          <p:nvPr/>
        </p:nvSpPr>
        <p:spPr>
          <a:xfrm>
            <a:off x="4513277" y="3984771"/>
            <a:ext cx="1098958" cy="855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 name="TextBox 4">
            <a:extLst>
              <a:ext uri="{FF2B5EF4-FFF2-40B4-BE49-F238E27FC236}">
                <a16:creationId xmlns:a16="http://schemas.microsoft.com/office/drawing/2014/main" id="{C99C7F78-1B02-4D01-95D5-682F73B5B4EB}"/>
              </a:ext>
            </a:extLst>
          </p:cNvPr>
          <p:cNvSpPr txBox="1"/>
          <p:nvPr/>
        </p:nvSpPr>
        <p:spPr>
          <a:xfrm>
            <a:off x="5931016" y="3673945"/>
            <a:ext cx="2801923"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dirty="0" err="1"/>
              <a:t>Individualmente</a:t>
            </a:r>
            <a:r>
              <a:rPr lang="en-US" dirty="0"/>
              <a:t> </a:t>
            </a:r>
            <a:r>
              <a:rPr lang="en-US" dirty="0" err="1"/>
              <a:t>cada</a:t>
            </a:r>
            <a:r>
              <a:rPr lang="en-US" dirty="0"/>
              <a:t> </a:t>
            </a:r>
            <a:r>
              <a:rPr lang="en-US" dirty="0" err="1"/>
              <a:t>esquema</a:t>
            </a:r>
            <a:r>
              <a:rPr lang="en-US" dirty="0"/>
              <a:t> </a:t>
            </a:r>
            <a:r>
              <a:rPr lang="en-US" dirty="0" err="1"/>
              <a:t>contendrá</a:t>
            </a:r>
            <a:r>
              <a:rPr lang="en-US" dirty="0"/>
              <a:t> </a:t>
            </a:r>
            <a:r>
              <a:rPr lang="en-US" dirty="0" err="1"/>
              <a:t>los</a:t>
            </a:r>
            <a:r>
              <a:rPr lang="en-US" dirty="0"/>
              <a:t> </a:t>
            </a:r>
            <a:r>
              <a:rPr lang="en-US" dirty="0" err="1"/>
              <a:t>objetos</a:t>
            </a:r>
            <a:r>
              <a:rPr lang="en-US" dirty="0"/>
              <a:t> </a:t>
            </a:r>
            <a:r>
              <a:rPr lang="en-US" dirty="0" err="1"/>
              <a:t>relacionados</a:t>
            </a:r>
            <a:r>
              <a:rPr lang="en-US" dirty="0"/>
              <a:t> a </a:t>
            </a:r>
            <a:r>
              <a:rPr lang="en-US" dirty="0" err="1"/>
              <a:t>su</a:t>
            </a:r>
            <a:r>
              <a:rPr lang="en-US" dirty="0"/>
              <a:t> </a:t>
            </a:r>
            <a:r>
              <a:rPr lang="en-US" dirty="0" err="1"/>
              <a:t>funcionalidad</a:t>
            </a:r>
            <a:r>
              <a:rPr lang="en-US" dirty="0"/>
              <a:t> </a:t>
            </a:r>
            <a:r>
              <a:rPr lang="en-US" dirty="0" err="1"/>
              <a:t>dentro</a:t>
            </a:r>
            <a:r>
              <a:rPr lang="en-US" dirty="0"/>
              <a:t> del </a:t>
            </a:r>
            <a:r>
              <a:rPr lang="en-US" dirty="0" err="1"/>
              <a:t>sistema</a:t>
            </a:r>
            <a:endParaRPr lang="es-SV" dirty="0"/>
          </a:p>
        </p:txBody>
      </p:sp>
    </p:spTree>
    <p:extLst>
      <p:ext uri="{BB962C8B-B14F-4D97-AF65-F5344CB8AC3E}">
        <p14:creationId xmlns:p14="http://schemas.microsoft.com/office/powerpoint/2010/main" val="17763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E1CE-7E22-4D1B-99E9-88A56FAA74B3}"/>
              </a:ext>
            </a:extLst>
          </p:cNvPr>
          <p:cNvSpPr>
            <a:spLocks noGrp="1"/>
          </p:cNvSpPr>
          <p:nvPr>
            <p:ph type="title"/>
          </p:nvPr>
        </p:nvSpPr>
        <p:spPr/>
        <p:txBody>
          <a:bodyPr/>
          <a:lstStyle/>
          <a:p>
            <a:r>
              <a:rPr lang="en-US" dirty="0"/>
              <a:t>ESQUEMAS</a:t>
            </a:r>
            <a:endParaRPr lang="es-SV" dirty="0"/>
          </a:p>
        </p:txBody>
      </p:sp>
      <p:sp>
        <p:nvSpPr>
          <p:cNvPr id="3" name="Content Placeholder 2">
            <a:extLst>
              <a:ext uri="{FF2B5EF4-FFF2-40B4-BE49-F238E27FC236}">
                <a16:creationId xmlns:a16="http://schemas.microsoft.com/office/drawing/2014/main" id="{E17BDD87-A4C3-42E4-BA46-B2EF231DEDE2}"/>
              </a:ext>
            </a:extLst>
          </p:cNvPr>
          <p:cNvSpPr>
            <a:spLocks noGrp="1"/>
          </p:cNvSpPr>
          <p:nvPr>
            <p:ph idx="1"/>
          </p:nvPr>
        </p:nvSpPr>
        <p:spPr>
          <a:xfrm>
            <a:off x="685801" y="2142067"/>
            <a:ext cx="10131425" cy="534021"/>
          </a:xfrm>
        </p:spPr>
        <p:txBody>
          <a:bodyPr anchor="t"/>
          <a:lstStyle/>
          <a:p>
            <a:r>
              <a:rPr lang="en-US" dirty="0"/>
              <a:t>Para </a:t>
            </a:r>
            <a:r>
              <a:rPr lang="en-US" dirty="0" err="1"/>
              <a:t>crear</a:t>
            </a:r>
            <a:r>
              <a:rPr lang="en-US" dirty="0"/>
              <a:t> un </a:t>
            </a:r>
            <a:r>
              <a:rPr lang="en-US" dirty="0" err="1"/>
              <a:t>esquema</a:t>
            </a:r>
            <a:r>
              <a:rPr lang="en-US" dirty="0"/>
              <a:t> se </a:t>
            </a:r>
            <a:r>
              <a:rPr lang="en-US" dirty="0" err="1"/>
              <a:t>utiliza</a:t>
            </a:r>
            <a:r>
              <a:rPr lang="en-US" dirty="0"/>
              <a:t> la </a:t>
            </a:r>
            <a:r>
              <a:rPr lang="en-US" dirty="0" err="1"/>
              <a:t>siguiente</a:t>
            </a:r>
            <a:r>
              <a:rPr lang="en-US" dirty="0"/>
              <a:t> </a:t>
            </a:r>
            <a:r>
              <a:rPr lang="en-US" dirty="0" err="1"/>
              <a:t>sintaxis</a:t>
            </a:r>
            <a:r>
              <a:rPr lang="en-US" dirty="0"/>
              <a:t>:</a:t>
            </a:r>
            <a:endParaRPr lang="es-SV" dirty="0"/>
          </a:p>
        </p:txBody>
      </p:sp>
      <p:pic>
        <p:nvPicPr>
          <p:cNvPr id="4" name="Picture 3">
            <a:extLst>
              <a:ext uri="{FF2B5EF4-FFF2-40B4-BE49-F238E27FC236}">
                <a16:creationId xmlns:a16="http://schemas.microsoft.com/office/drawing/2014/main" id="{36057E90-60FE-4EEB-94F5-118FB541B6C1}"/>
              </a:ext>
            </a:extLst>
          </p:cNvPr>
          <p:cNvPicPr>
            <a:picLocks noChangeAspect="1"/>
          </p:cNvPicPr>
          <p:nvPr/>
        </p:nvPicPr>
        <p:blipFill>
          <a:blip r:embed="rId2"/>
          <a:stretch>
            <a:fillRect/>
          </a:stretch>
        </p:blipFill>
        <p:spPr>
          <a:xfrm>
            <a:off x="1075189" y="2752288"/>
            <a:ext cx="2743200" cy="419100"/>
          </a:xfrm>
          <a:prstGeom prst="rect">
            <a:avLst/>
          </a:prstGeom>
        </p:spPr>
      </p:pic>
      <p:sp>
        <p:nvSpPr>
          <p:cNvPr id="5" name="Content Placeholder 2">
            <a:extLst>
              <a:ext uri="{FF2B5EF4-FFF2-40B4-BE49-F238E27FC236}">
                <a16:creationId xmlns:a16="http://schemas.microsoft.com/office/drawing/2014/main" id="{6D22EB19-F047-4A20-8E06-1B1E44E739D7}"/>
              </a:ext>
            </a:extLst>
          </p:cNvPr>
          <p:cNvSpPr txBox="1">
            <a:spLocks/>
          </p:cNvSpPr>
          <p:nvPr/>
        </p:nvSpPr>
        <p:spPr>
          <a:xfrm>
            <a:off x="685800" y="3589868"/>
            <a:ext cx="10131425" cy="5340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Por </a:t>
            </a:r>
            <a:r>
              <a:rPr lang="en-US" dirty="0" err="1"/>
              <a:t>ejemplo</a:t>
            </a:r>
            <a:r>
              <a:rPr lang="en-US" dirty="0"/>
              <a:t>, </a:t>
            </a:r>
            <a:r>
              <a:rPr lang="en-US" dirty="0" err="1"/>
              <a:t>crear</a:t>
            </a:r>
            <a:r>
              <a:rPr lang="en-US" dirty="0"/>
              <a:t> el </a:t>
            </a:r>
            <a:r>
              <a:rPr lang="en-US" dirty="0" err="1"/>
              <a:t>esquema</a:t>
            </a:r>
            <a:r>
              <a:rPr lang="en-US" dirty="0"/>
              <a:t> con </a:t>
            </a:r>
            <a:r>
              <a:rPr lang="en-US" dirty="0" err="1"/>
              <a:t>nombre</a:t>
            </a:r>
            <a:r>
              <a:rPr lang="en-US" dirty="0"/>
              <a:t> “</a:t>
            </a:r>
            <a:r>
              <a:rPr lang="en-US" dirty="0" err="1"/>
              <a:t>ventas</a:t>
            </a:r>
            <a:r>
              <a:rPr lang="en-US" dirty="0"/>
              <a:t>”:</a:t>
            </a:r>
            <a:endParaRPr lang="es-SV" dirty="0"/>
          </a:p>
        </p:txBody>
      </p:sp>
      <p:pic>
        <p:nvPicPr>
          <p:cNvPr id="6" name="Picture 5">
            <a:extLst>
              <a:ext uri="{FF2B5EF4-FFF2-40B4-BE49-F238E27FC236}">
                <a16:creationId xmlns:a16="http://schemas.microsoft.com/office/drawing/2014/main" id="{9F492103-98D7-4080-8C08-F39F7C00DC4A}"/>
              </a:ext>
            </a:extLst>
          </p:cNvPr>
          <p:cNvPicPr>
            <a:picLocks noChangeAspect="1"/>
          </p:cNvPicPr>
          <p:nvPr/>
        </p:nvPicPr>
        <p:blipFill>
          <a:blip r:embed="rId3"/>
          <a:stretch>
            <a:fillRect/>
          </a:stretch>
        </p:blipFill>
        <p:spPr>
          <a:xfrm>
            <a:off x="1075189" y="4391201"/>
            <a:ext cx="2524125" cy="352425"/>
          </a:xfrm>
          <a:prstGeom prst="rect">
            <a:avLst/>
          </a:prstGeom>
        </p:spPr>
      </p:pic>
    </p:spTree>
    <p:extLst>
      <p:ext uri="{BB962C8B-B14F-4D97-AF65-F5344CB8AC3E}">
        <p14:creationId xmlns:p14="http://schemas.microsoft.com/office/powerpoint/2010/main" val="5593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Procedimientos almacenados/FUNCIONES	</a:t>
            </a:r>
          </a:p>
        </p:txBody>
      </p:sp>
      <p:sp>
        <p:nvSpPr>
          <p:cNvPr id="3" name="Content Placeholder 2"/>
          <p:cNvSpPr>
            <a:spLocks noGrp="1"/>
          </p:cNvSpPr>
          <p:nvPr>
            <p:ph idx="1"/>
          </p:nvPr>
        </p:nvSpPr>
        <p:spPr>
          <a:xfrm>
            <a:off x="685801" y="2286000"/>
            <a:ext cx="10262346" cy="3632200"/>
          </a:xfrm>
        </p:spPr>
        <p:txBody>
          <a:bodyPr>
            <a:noAutofit/>
          </a:bodyPr>
          <a:lstStyle/>
          <a:p>
            <a:pPr algn="just"/>
            <a:r>
              <a:rPr lang="es-MX" sz="2000" dirty="0"/>
              <a:t>Conjunto de instrucciones SQL que son guardadas y compiladas en la base de datos para ser usadas varias veces</a:t>
            </a:r>
          </a:p>
          <a:p>
            <a:pPr algn="just"/>
            <a:r>
              <a:rPr lang="es-MX" sz="2000" dirty="0"/>
              <a:t>Pueden o no recibir parámetros de entrada y de salida de varios tipos de datos</a:t>
            </a:r>
          </a:p>
          <a:p>
            <a:pPr algn="just"/>
            <a:r>
              <a:rPr lang="es-MX" sz="2000" dirty="0"/>
              <a:t>Son compilados una vez y guardados en forma ejecutable, haciéndolo rápidos y eficientes</a:t>
            </a:r>
          </a:p>
          <a:p>
            <a:pPr algn="just"/>
            <a:r>
              <a:rPr lang="es-MX" sz="2000" dirty="0"/>
              <a:t>Se evita la redundancia de código al diseñar aplicaciones alrededor de un conjunto de procedimientos</a:t>
            </a:r>
          </a:p>
          <a:p>
            <a:pPr algn="just"/>
            <a:r>
              <a:rPr lang="es-MX" sz="2000" dirty="0"/>
              <a:t>Provee seguridad al permitir a usuarios manipular datos solamente a través de procedimientos almacenados</a:t>
            </a:r>
          </a:p>
          <a:p>
            <a:pPr algn="just"/>
            <a:r>
              <a:rPr lang="es-MX" sz="2000" dirty="0"/>
              <a:t>Mejora el acceso a la base de datos al llamar únicamente un solo procedimiento que contenga N cantidad de instrucciones SQL, en vez de llamar desde la aplicación cada instrucción SQL</a:t>
            </a:r>
          </a:p>
          <a:p>
            <a:pPr marL="0" indent="0" algn="just">
              <a:buNone/>
            </a:pPr>
            <a:endParaRPr lang="es-MX" sz="2400" dirty="0"/>
          </a:p>
        </p:txBody>
      </p:sp>
    </p:spTree>
    <p:extLst>
      <p:ext uri="{BB962C8B-B14F-4D97-AF65-F5344CB8AC3E}">
        <p14:creationId xmlns:p14="http://schemas.microsoft.com/office/powerpoint/2010/main" val="88223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SV" dirty="0"/>
              <a:t>Procedimientos almacenados – sintaxis (</a:t>
            </a:r>
            <a:r>
              <a:rPr lang="es-SV" dirty="0" err="1"/>
              <a:t>pgsql</a:t>
            </a:r>
            <a:r>
              <a:rPr lang="es-SV" dirty="0"/>
              <a:t>)</a:t>
            </a:r>
          </a:p>
        </p:txBody>
      </p:sp>
      <p:pic>
        <p:nvPicPr>
          <p:cNvPr id="5" name="Picture 4"/>
          <p:cNvPicPr>
            <a:picLocks noChangeAspect="1"/>
          </p:cNvPicPr>
          <p:nvPr/>
        </p:nvPicPr>
        <p:blipFill>
          <a:blip r:embed="rId2"/>
          <a:stretch>
            <a:fillRect/>
          </a:stretch>
        </p:blipFill>
        <p:spPr>
          <a:xfrm>
            <a:off x="880747" y="2198455"/>
            <a:ext cx="6551899" cy="2868548"/>
          </a:xfrm>
          <a:prstGeom prst="rect">
            <a:avLst/>
          </a:prstGeom>
        </p:spPr>
      </p:pic>
      <p:sp>
        <p:nvSpPr>
          <p:cNvPr id="3" name="TextBox 2">
            <a:extLst>
              <a:ext uri="{FF2B5EF4-FFF2-40B4-BE49-F238E27FC236}">
                <a16:creationId xmlns:a16="http://schemas.microsoft.com/office/drawing/2014/main" id="{3CAD38F4-F3D8-4FAC-85EE-8ED0D3D85641}"/>
              </a:ext>
            </a:extLst>
          </p:cNvPr>
          <p:cNvSpPr txBox="1"/>
          <p:nvPr/>
        </p:nvSpPr>
        <p:spPr>
          <a:xfrm>
            <a:off x="7734650" y="2198455"/>
            <a:ext cx="3431097" cy="1477328"/>
          </a:xfrm>
          <a:prstGeom prst="rect">
            <a:avLst/>
          </a:prstGeom>
          <a:noFill/>
        </p:spPr>
        <p:txBody>
          <a:bodyPr wrap="square" rtlCol="0">
            <a:spAutoFit/>
          </a:bodyPr>
          <a:lstStyle/>
          <a:p>
            <a:pPr algn="just"/>
            <a:r>
              <a:rPr lang="en-US" dirty="0" err="1"/>
              <a:t>En</a:t>
            </a:r>
            <a:r>
              <a:rPr lang="en-US" dirty="0"/>
              <a:t> PostgreSQL la </a:t>
            </a:r>
            <a:r>
              <a:rPr lang="en-US" dirty="0" err="1"/>
              <a:t>creación</a:t>
            </a:r>
            <a:r>
              <a:rPr lang="en-US" dirty="0"/>
              <a:t> </a:t>
            </a:r>
            <a:r>
              <a:rPr lang="en-US" dirty="0" err="1"/>
              <a:t>tanto</a:t>
            </a:r>
            <a:r>
              <a:rPr lang="en-US" dirty="0"/>
              <a:t> de </a:t>
            </a:r>
            <a:r>
              <a:rPr lang="en-US" dirty="0" err="1"/>
              <a:t>procedimientos</a:t>
            </a:r>
            <a:r>
              <a:rPr lang="en-US" dirty="0"/>
              <a:t> </a:t>
            </a:r>
            <a:r>
              <a:rPr lang="en-US" dirty="0" err="1"/>
              <a:t>almacenados</a:t>
            </a:r>
            <a:r>
              <a:rPr lang="en-US" dirty="0"/>
              <a:t> </a:t>
            </a:r>
            <a:r>
              <a:rPr lang="en-US" dirty="0" err="1"/>
              <a:t>como</a:t>
            </a:r>
            <a:r>
              <a:rPr lang="en-US" dirty="0"/>
              <a:t> de </a:t>
            </a:r>
            <a:r>
              <a:rPr lang="en-US" dirty="0" err="1"/>
              <a:t>funciones</a:t>
            </a:r>
            <a:r>
              <a:rPr lang="en-US" dirty="0"/>
              <a:t> se </a:t>
            </a:r>
            <a:r>
              <a:rPr lang="en-US" dirty="0" err="1"/>
              <a:t>hace</a:t>
            </a:r>
            <a:r>
              <a:rPr lang="en-US" dirty="0"/>
              <a:t> con la </a:t>
            </a:r>
            <a:r>
              <a:rPr lang="en-US" dirty="0" err="1"/>
              <a:t>misma</a:t>
            </a:r>
            <a:r>
              <a:rPr lang="en-US" dirty="0"/>
              <a:t> </a:t>
            </a:r>
            <a:r>
              <a:rPr lang="en-US" dirty="0" err="1"/>
              <a:t>sentencia</a:t>
            </a:r>
            <a:r>
              <a:rPr lang="en-US" dirty="0"/>
              <a:t> CREATE FUNCTION</a:t>
            </a:r>
            <a:endParaRPr lang="es-SV" dirty="0"/>
          </a:p>
        </p:txBody>
      </p:sp>
    </p:spTree>
    <p:extLst>
      <p:ext uri="{BB962C8B-B14F-4D97-AF65-F5344CB8AC3E}">
        <p14:creationId xmlns:p14="http://schemas.microsoft.com/office/powerpoint/2010/main" val="184708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SV" dirty="0"/>
              <a:t>Primer ejemplo</a:t>
            </a:r>
          </a:p>
        </p:txBody>
      </p:sp>
      <p:pic>
        <p:nvPicPr>
          <p:cNvPr id="4" name="Picture 3"/>
          <p:cNvPicPr>
            <a:picLocks noChangeAspect="1"/>
          </p:cNvPicPr>
          <p:nvPr/>
        </p:nvPicPr>
        <p:blipFill>
          <a:blip r:embed="rId2"/>
          <a:stretch>
            <a:fillRect/>
          </a:stretch>
        </p:blipFill>
        <p:spPr>
          <a:xfrm>
            <a:off x="806449" y="2492374"/>
            <a:ext cx="6648451" cy="1372387"/>
          </a:xfrm>
          <a:prstGeom prst="rect">
            <a:avLst/>
          </a:prstGeom>
        </p:spPr>
      </p:pic>
      <p:sp>
        <p:nvSpPr>
          <p:cNvPr id="5" name="TextBox 4"/>
          <p:cNvSpPr txBox="1"/>
          <p:nvPr/>
        </p:nvSpPr>
        <p:spPr>
          <a:xfrm>
            <a:off x="685801" y="1881201"/>
            <a:ext cx="6045200" cy="369332"/>
          </a:xfrm>
          <a:prstGeom prst="rect">
            <a:avLst/>
          </a:prstGeom>
          <a:noFill/>
        </p:spPr>
        <p:txBody>
          <a:bodyPr wrap="square" rtlCol="0">
            <a:spAutoFit/>
          </a:bodyPr>
          <a:lstStyle/>
          <a:p>
            <a:r>
              <a:rPr lang="es-SV" dirty="0"/>
              <a:t>Procedimiento llamado “ejemplo” que devuelve 104</a:t>
            </a:r>
          </a:p>
        </p:txBody>
      </p:sp>
      <p:sp>
        <p:nvSpPr>
          <p:cNvPr id="6" name="TextBox 5"/>
          <p:cNvSpPr txBox="1"/>
          <p:nvPr/>
        </p:nvSpPr>
        <p:spPr>
          <a:xfrm>
            <a:off x="685800" y="4106602"/>
            <a:ext cx="8293099" cy="369332"/>
          </a:xfrm>
          <a:prstGeom prst="rect">
            <a:avLst/>
          </a:prstGeom>
          <a:noFill/>
        </p:spPr>
        <p:txBody>
          <a:bodyPr wrap="square" rtlCol="0">
            <a:spAutoFit/>
          </a:bodyPr>
          <a:lstStyle/>
          <a:p>
            <a:r>
              <a:rPr lang="es-SV" dirty="0"/>
              <a:t>Para ejecutar un procedimiento utilizamos “SELECT” mas el nombre del procedimiento:</a:t>
            </a:r>
          </a:p>
        </p:txBody>
      </p:sp>
      <p:pic>
        <p:nvPicPr>
          <p:cNvPr id="7" name="Picture 6"/>
          <p:cNvPicPr>
            <a:picLocks noChangeAspect="1"/>
          </p:cNvPicPr>
          <p:nvPr/>
        </p:nvPicPr>
        <p:blipFill>
          <a:blip r:embed="rId3"/>
          <a:stretch>
            <a:fillRect/>
          </a:stretch>
        </p:blipFill>
        <p:spPr>
          <a:xfrm>
            <a:off x="806449" y="4717775"/>
            <a:ext cx="3388014" cy="645336"/>
          </a:xfrm>
          <a:prstGeom prst="rect">
            <a:avLst/>
          </a:prstGeom>
        </p:spPr>
      </p:pic>
    </p:spTree>
    <p:extLst>
      <p:ext uri="{BB962C8B-B14F-4D97-AF65-F5344CB8AC3E}">
        <p14:creationId xmlns:p14="http://schemas.microsoft.com/office/powerpoint/2010/main" val="348034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SV" dirty="0"/>
              <a:t>Segundo ejemplo – parámetros de entrada</a:t>
            </a:r>
          </a:p>
        </p:txBody>
      </p:sp>
      <p:pic>
        <p:nvPicPr>
          <p:cNvPr id="5" name="Picture 4"/>
          <p:cNvPicPr>
            <a:picLocks noChangeAspect="1"/>
          </p:cNvPicPr>
          <p:nvPr/>
        </p:nvPicPr>
        <p:blipFill>
          <a:blip r:embed="rId2"/>
          <a:stretch>
            <a:fillRect/>
          </a:stretch>
        </p:blipFill>
        <p:spPr>
          <a:xfrm>
            <a:off x="764455" y="1871662"/>
            <a:ext cx="10111394" cy="3741738"/>
          </a:xfrm>
          <a:prstGeom prst="rect">
            <a:avLst/>
          </a:prstGeom>
        </p:spPr>
      </p:pic>
    </p:spTree>
    <p:extLst>
      <p:ext uri="{BB962C8B-B14F-4D97-AF65-F5344CB8AC3E}">
        <p14:creationId xmlns:p14="http://schemas.microsoft.com/office/powerpoint/2010/main" val="1357984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4075</TotalTime>
  <Words>717</Words>
  <Application>Microsoft Office PowerPoint</Application>
  <PresentationFormat>Panorámica</PresentationFormat>
  <Paragraphs>67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Celestial</vt:lpstr>
      <vt:lpstr>Objetos sql: procedimientos almacenados, triggers, transacciones</vt:lpstr>
      <vt:lpstr>Agenda</vt:lpstr>
      <vt:lpstr>Postgresql</vt:lpstr>
      <vt:lpstr>Esquemas</vt:lpstr>
      <vt:lpstr>ESQUEMAS</vt:lpstr>
      <vt:lpstr>Procedimientos almacenados/FUNCIONES </vt:lpstr>
      <vt:lpstr>Procedimientos almacenados – sintaxis (pgsql)</vt:lpstr>
      <vt:lpstr>Primer ejemplo</vt:lpstr>
      <vt:lpstr>Segundo ejemplo – parámetros de entrada</vt:lpstr>
      <vt:lpstr>Tercer ejemplo – parametros de entrada y de salida</vt:lpstr>
      <vt:lpstr>Triggers</vt:lpstr>
      <vt:lpstr>Triggers (Cont.)</vt:lpstr>
      <vt:lpstr>Ejemplo - INSERT</vt:lpstr>
      <vt:lpstr>Ejemplo - INSERT</vt:lpstr>
      <vt:lpstr>Ejemplo - UPDATE</vt:lpstr>
      <vt:lpstr>Ejemplo -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Cliente-Servidor</dc:title>
  <dc:creator>Juan Lozano</dc:creator>
  <cp:lastModifiedBy>Juan Lozano</cp:lastModifiedBy>
  <cp:revision>187</cp:revision>
  <dcterms:created xsi:type="dcterms:W3CDTF">2013-09-23T03:19:26Z</dcterms:created>
  <dcterms:modified xsi:type="dcterms:W3CDTF">2020-03-26T00:14:02Z</dcterms:modified>
</cp:coreProperties>
</file>