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476" r:id="rId3"/>
    <p:sldId id="477" r:id="rId4"/>
    <p:sldId id="478" r:id="rId5"/>
    <p:sldId id="479" r:id="rId6"/>
    <p:sldId id="4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7" autoAdjust="0"/>
    <p:restoredTop sz="95028" autoAdjust="0"/>
  </p:normalViewPr>
  <p:slideViewPr>
    <p:cSldViewPr snapToGrid="0">
      <p:cViewPr varScale="1">
        <p:scale>
          <a:sx n="116" d="100"/>
          <a:sy n="116" d="100"/>
        </p:scale>
        <p:origin x="192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DC95-9DEC-440D-BB1F-C97B41D82B62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4A19-BF6F-4673-9387-A13B23E95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5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7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2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9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3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7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1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C806-AF09-49FA-A892-21DF5336D02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8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3C806-AF09-49FA-A892-21DF5336D02E}" type="datetimeFigureOut">
              <a:rPr lang="en-US" smtClean="0"/>
              <a:t>10/17/18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3F1FE-0A32-4AEC-82DC-93A43DDA3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8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ik@ccs.neu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310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D0000"/>
                </a:solidFill>
              </a:rPr>
              <a:t>Big-O</a:t>
            </a:r>
            <a:br>
              <a:rPr lang="en-US" dirty="0">
                <a:solidFill>
                  <a:srgbClr val="CD0000"/>
                </a:solidFill>
              </a:rPr>
            </a:br>
            <a:r>
              <a:rPr lang="en-US" dirty="0">
                <a:solidFill>
                  <a:srgbClr val="CD0000"/>
                </a:solidFill>
              </a:rPr>
              <a:t>for</a:t>
            </a:r>
            <a:br>
              <a:rPr lang="en-US" dirty="0">
                <a:solidFill>
                  <a:srgbClr val="CD0000"/>
                </a:solidFill>
              </a:rPr>
            </a:br>
            <a:r>
              <a:rPr lang="en-US" dirty="0">
                <a:solidFill>
                  <a:srgbClr val="CD0000"/>
                </a:solidFill>
              </a:rPr>
              <a:t>Machine Learning</a:t>
            </a:r>
            <a:endParaRPr lang="en-US" dirty="0">
              <a:solidFill>
                <a:srgbClr val="CD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01544"/>
            <a:ext cx="9144000" cy="2665758"/>
          </a:xfrm>
        </p:spPr>
        <p:txBody>
          <a:bodyPr>
            <a:noAutofit/>
          </a:bodyPr>
          <a:lstStyle/>
          <a:p>
            <a:r>
              <a:rPr lang="en-US" sz="3200" dirty="0">
                <a:ea typeface="ＭＳ Ｐゴシック" panose="020B0600070205080204" pitchFamily="34" charset="-128"/>
              </a:rPr>
              <a:t>Nik Bear Brown</a:t>
            </a:r>
          </a:p>
          <a:p>
            <a:r>
              <a:rPr lang="en-US" sz="3200" dirty="0">
                <a:hlinkClick r:id="rId2"/>
              </a:rPr>
              <a:t>nik@ccs.neu.edu</a:t>
            </a:r>
            <a:endParaRPr lang="en-US" sz="3200" dirty="0">
              <a:ea typeface="ＭＳ Ｐゴシック" panose="020B0600070205080204" pitchFamily="34" charset="-128"/>
            </a:endParaRPr>
          </a:p>
          <a:p>
            <a:pPr>
              <a:lnSpc>
                <a:spcPct val="155000"/>
              </a:lnSpc>
            </a:pPr>
            <a:r>
              <a:rPr lang="en-US" sz="3200" dirty="0"/>
              <a:t>Big-O</a:t>
            </a:r>
          </a:p>
        </p:txBody>
      </p:sp>
    </p:spTree>
    <p:extLst>
      <p:ext uri="{BB962C8B-B14F-4D97-AF65-F5344CB8AC3E}">
        <p14:creationId xmlns:p14="http://schemas.microsoft.com/office/powerpoint/2010/main" val="253781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D0000"/>
                </a:solidFill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415"/>
            <a:ext cx="10515600" cy="4971010"/>
          </a:xfrm>
        </p:spPr>
        <p:txBody>
          <a:bodyPr>
            <a:noAutofit/>
          </a:bodyPr>
          <a:lstStyle/>
          <a:p>
            <a:pPr>
              <a:lnSpc>
                <a:spcPct val="155000"/>
              </a:lnSpc>
              <a:buNone/>
            </a:pPr>
            <a:r>
              <a:rPr lang="en-US" sz="3200" dirty="0">
                <a:latin typeface="+mj-lt"/>
              </a:rPr>
              <a:t>Big-O</a:t>
            </a:r>
          </a:p>
        </p:txBody>
      </p:sp>
    </p:spTree>
    <p:extLst>
      <p:ext uri="{BB962C8B-B14F-4D97-AF65-F5344CB8AC3E}">
        <p14:creationId xmlns:p14="http://schemas.microsoft.com/office/powerpoint/2010/main" val="260664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5334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CD0000"/>
                </a:solidFill>
              </a:rPr>
              <a:t>Big-</a:t>
            </a:r>
            <a:r>
              <a:rPr lang="en-US" i="1" dirty="0">
                <a:solidFill>
                  <a:srgbClr val="CD0000"/>
                </a:solidFill>
                <a:latin typeface="Times New Roman" charset="0"/>
              </a:rPr>
              <a:t> O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848600" cy="4114800"/>
          </a:xfrm>
        </p:spPr>
        <p:txBody>
          <a:bodyPr/>
          <a:lstStyle/>
          <a:p>
            <a:r>
              <a:rPr lang="en-US" i="1" dirty="0">
                <a:latin typeface="Times New Roman" charset="0"/>
              </a:rPr>
              <a:t>O( g</a:t>
            </a:r>
            <a:r>
              <a:rPr lang="en-US" dirty="0"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) </a:t>
            </a:r>
            <a:br>
              <a:rPr lang="en-US" i="1" dirty="0">
                <a:latin typeface="Times New Roman" charset="0"/>
              </a:rPr>
            </a:br>
            <a:r>
              <a:rPr lang="en-US" sz="2400" dirty="0"/>
              <a:t>- the set of functions </a:t>
            </a:r>
            <a:r>
              <a:rPr lang="en-US" sz="2400" dirty="0">
                <a:solidFill>
                  <a:srgbClr val="CD0000"/>
                </a:solidFill>
              </a:rPr>
              <a:t>that grow no faster </a:t>
            </a:r>
            <a:r>
              <a:rPr lang="en-US" sz="2400" dirty="0"/>
              <a:t>than </a:t>
            </a:r>
            <a:r>
              <a:rPr lang="en-US" sz="2400" i="1" dirty="0">
                <a:latin typeface="Times New Roman" charset="0"/>
              </a:rPr>
              <a:t>g</a:t>
            </a:r>
            <a:r>
              <a:rPr lang="en-US" i="1" dirty="0">
                <a:latin typeface="Times New Roman" charset="0"/>
              </a:rPr>
              <a:t>.</a:t>
            </a:r>
            <a:endParaRPr lang="en-US" dirty="0"/>
          </a:p>
          <a:p>
            <a:r>
              <a:rPr lang="en-US" sz="2400" i="1" dirty="0">
                <a:latin typeface="Times New Roman" charset="0"/>
              </a:rPr>
              <a:t>g(n)</a:t>
            </a:r>
            <a:r>
              <a:rPr lang="en-US" sz="2400" dirty="0"/>
              <a:t> describes the </a:t>
            </a:r>
            <a:r>
              <a:rPr lang="en-US" sz="2400" dirty="0">
                <a:solidFill>
                  <a:srgbClr val="CD0000"/>
                </a:solidFill>
              </a:rPr>
              <a:t>worst case behavior </a:t>
            </a:r>
            <a:r>
              <a:rPr lang="en-US" sz="2400" dirty="0"/>
              <a:t>of an algorithm that is</a:t>
            </a:r>
            <a:r>
              <a:rPr lang="en-US" dirty="0"/>
              <a:t> </a:t>
            </a:r>
            <a:r>
              <a:rPr lang="en-US" i="1" dirty="0">
                <a:latin typeface="Times New Roman" charset="0"/>
              </a:rPr>
              <a:t>O( g</a:t>
            </a:r>
            <a:r>
              <a:rPr lang="en-US" dirty="0"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)</a:t>
            </a:r>
            <a:endParaRPr lang="en-US" dirty="0"/>
          </a:p>
          <a:p>
            <a:r>
              <a:rPr lang="en-US" sz="2400" dirty="0">
                <a:solidFill>
                  <a:srgbClr val="063DE8"/>
                </a:solidFill>
              </a:rPr>
              <a:t>Two additional notations</a:t>
            </a:r>
          </a:p>
          <a:p>
            <a:pPr>
              <a:buFontTx/>
              <a:buChar char="·"/>
            </a:pPr>
            <a:r>
              <a:rPr lang="en-US" i="1" dirty="0">
                <a:latin typeface="Symbol" pitchFamily="18" charset="2"/>
              </a:rPr>
              <a:t>W</a:t>
            </a:r>
            <a:r>
              <a:rPr lang="en-US" i="1" dirty="0">
                <a:latin typeface="Times New Roman" charset="0"/>
              </a:rPr>
              <a:t>( g</a:t>
            </a:r>
            <a:r>
              <a:rPr lang="en-US" dirty="0"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)</a:t>
            </a:r>
            <a:br>
              <a:rPr lang="en-US" i="1" dirty="0">
                <a:latin typeface="Times New Roman" charset="0"/>
              </a:rPr>
            </a:br>
            <a:r>
              <a:rPr lang="en-US" i="1" dirty="0">
                <a:latin typeface="Times New Roman" charset="0"/>
              </a:rPr>
              <a:t>- </a:t>
            </a:r>
            <a:r>
              <a:rPr lang="en-US" sz="2400" dirty="0"/>
              <a:t>the set of functions, f,  such that</a:t>
            </a:r>
            <a:endParaRPr lang="en-US" dirty="0"/>
          </a:p>
          <a:p>
            <a:pPr marL="819150" lvl="1">
              <a:buFontTx/>
              <a:buChar char=" "/>
            </a:pP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          f(n)  &gt;  c g(n)</a:t>
            </a:r>
            <a:endParaRPr lang="en-US" dirty="0">
              <a:solidFill>
                <a:schemeClr val="tx1"/>
              </a:solidFill>
            </a:endParaRPr>
          </a:p>
          <a:p>
            <a:pPr marL="819150" lvl="1">
              <a:buFontTx/>
              <a:buChar char=" "/>
            </a:pPr>
            <a:r>
              <a:rPr lang="en-US" sz="2000" dirty="0"/>
              <a:t>for some constant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sz="2000" dirty="0"/>
              <a:t>and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n &gt; N</a:t>
            </a:r>
          </a:p>
          <a:p>
            <a:pPr>
              <a:buFontTx/>
              <a:buChar char="·"/>
            </a:pPr>
            <a:endParaRPr lang="en-US" i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9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88989" y="19887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D0000"/>
                </a:solidFill>
              </a:rPr>
              <a:t>Big-</a:t>
            </a:r>
            <a:r>
              <a:rPr lang="en-US" i="1" dirty="0">
                <a:solidFill>
                  <a:srgbClr val="CD0000"/>
                </a:solidFill>
                <a:latin typeface="Times New Roman" charset="0"/>
              </a:rPr>
              <a:t> O</a:t>
            </a:r>
            <a:endParaRPr lang="en-US" dirty="0">
              <a:solidFill>
                <a:srgbClr val="CD0000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0395" y="1524434"/>
            <a:ext cx="7848600" cy="4343400"/>
          </a:xfrm>
        </p:spPr>
        <p:txBody>
          <a:bodyPr/>
          <a:lstStyle/>
          <a:p>
            <a:r>
              <a:rPr lang="en-US" sz="2400" i="1" dirty="0"/>
              <a:t>Informally,</a:t>
            </a:r>
            <a:r>
              <a:rPr lang="en-US" dirty="0"/>
              <a:t> </a:t>
            </a:r>
            <a:r>
              <a:rPr lang="en-US" sz="2400" dirty="0"/>
              <a:t>Time to solve a problem of size,</a:t>
            </a:r>
            <a:r>
              <a:rPr lang="en-US" dirty="0"/>
              <a:t> </a:t>
            </a:r>
            <a:r>
              <a:rPr lang="en-US" i="1" dirty="0">
                <a:latin typeface="Times New Roman" charset="0"/>
              </a:rPr>
              <a:t>n,</a:t>
            </a:r>
            <a:br>
              <a:rPr lang="en-US" dirty="0"/>
            </a:br>
            <a:r>
              <a:rPr lang="en-US" dirty="0"/>
              <a:t>                   </a:t>
            </a:r>
            <a:r>
              <a:rPr lang="en-US" i="1" dirty="0">
                <a:latin typeface="Times New Roman" charset="0"/>
              </a:rPr>
              <a:t>T(n)</a:t>
            </a:r>
            <a:r>
              <a:rPr lang="en-US" dirty="0"/>
              <a:t>   is  </a:t>
            </a:r>
            <a:r>
              <a:rPr lang="en-US" i="1" dirty="0"/>
              <a:t> </a:t>
            </a:r>
            <a:r>
              <a:rPr lang="en-US" i="1" dirty="0">
                <a:latin typeface="Times New Roman" charset="0"/>
              </a:rPr>
              <a:t>O(</a:t>
            </a:r>
            <a:r>
              <a:rPr lang="en-US" dirty="0" err="1">
                <a:latin typeface="Times New Roman" charset="0"/>
              </a:rPr>
              <a:t>log</a:t>
            </a:r>
            <a:r>
              <a:rPr lang="en-US" i="1" dirty="0" err="1">
                <a:latin typeface="Times New Roman" charset="0"/>
              </a:rPr>
              <a:t>n</a:t>
            </a:r>
            <a:r>
              <a:rPr lang="en-US" i="1" dirty="0">
                <a:latin typeface="Times New Roman" charset="0"/>
              </a:rPr>
              <a:t>)</a:t>
            </a:r>
            <a:endParaRPr lang="en-US" dirty="0"/>
          </a:p>
          <a:p>
            <a:pPr marL="819150" lvl="1">
              <a:buFont typeface="Monotype Sorts" pitchFamily="2" charset="2"/>
              <a:buChar char="ç"/>
            </a:pP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T(n)  = c </a:t>
            </a:r>
            <a:r>
              <a:rPr lang="en-US" dirty="0">
                <a:solidFill>
                  <a:schemeClr val="tx1"/>
                </a:solidFill>
                <a:latin typeface="Times New Roman" charset="0"/>
              </a:rPr>
              <a:t>log</a:t>
            </a:r>
            <a:r>
              <a:rPr lang="en-US" baseline="-25000" dirty="0">
                <a:solidFill>
                  <a:schemeClr val="tx1"/>
                </a:solidFill>
                <a:latin typeface="Times New Roman" charset="0"/>
              </a:rPr>
              <a:t>2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n</a:t>
            </a:r>
            <a:endParaRPr lang="en-US" dirty="0"/>
          </a:p>
          <a:p>
            <a:r>
              <a:rPr lang="en-US" sz="2400" i="1" dirty="0">
                <a:solidFill>
                  <a:srgbClr val="CD0000"/>
                </a:solidFill>
              </a:rPr>
              <a:t>Formally:</a:t>
            </a:r>
            <a:endParaRPr lang="en-US" dirty="0">
              <a:solidFill>
                <a:srgbClr val="CD0000"/>
              </a:solidFill>
            </a:endParaRPr>
          </a:p>
          <a:p>
            <a:pPr marL="819150" lvl="1"/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O( g(n)</a:t>
            </a:r>
            <a:r>
              <a:rPr lang="en-US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)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rgbClr val="CD0000"/>
                </a:solidFill>
              </a:rPr>
              <a:t>the set of functions,</a:t>
            </a:r>
            <a:r>
              <a:rPr lang="en-US" i="1" dirty="0">
                <a:solidFill>
                  <a:srgbClr val="CD0000"/>
                </a:solidFill>
                <a:latin typeface="Times New Roman" charset="0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f, </a:t>
            </a:r>
            <a:r>
              <a:rPr lang="en-US" dirty="0">
                <a:solidFill>
                  <a:schemeClr val="tx1"/>
                </a:solidFill>
              </a:rPr>
              <a:t>such that</a:t>
            </a:r>
          </a:p>
          <a:p>
            <a:pPr marL="819150" lvl="1">
              <a:buFontTx/>
              <a:buChar char=" "/>
            </a:pP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          f(n)  &lt;  c g(n)</a:t>
            </a:r>
            <a:endParaRPr lang="en-US" dirty="0">
              <a:solidFill>
                <a:schemeClr val="tx1"/>
              </a:solidFill>
            </a:endParaRPr>
          </a:p>
          <a:p>
            <a:pPr marL="819150" lvl="1">
              <a:buFontTx/>
              <a:buChar char=" "/>
            </a:pPr>
            <a:r>
              <a:rPr lang="en-US" sz="2000" dirty="0"/>
              <a:t>for some constant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c &gt; 0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sz="2000" dirty="0"/>
              <a:t>and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n &gt; N</a:t>
            </a:r>
          </a:p>
          <a:p>
            <a:pPr marL="819150" lvl="1"/>
            <a:r>
              <a:rPr lang="en-US" dirty="0">
                <a:solidFill>
                  <a:schemeClr val="tx1"/>
                </a:solidFill>
              </a:rPr>
              <a:t>Alternatively,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we may write</a:t>
            </a:r>
          </a:p>
          <a:p>
            <a:pPr marL="819150" lvl="1">
              <a:buFontTx/>
              <a:buChar char=" "/>
            </a:pPr>
            <a:r>
              <a:rPr lang="en-US" sz="2000" i="1" dirty="0"/>
              <a:t>and say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    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410201" y="4419603"/>
            <a:ext cx="2416175" cy="903288"/>
            <a:chOff x="1680" y="3552"/>
            <a:chExt cx="1522" cy="569"/>
          </a:xfrm>
        </p:grpSpPr>
        <p:sp>
          <p:nvSpPr>
            <p:cNvPr id="36868" name="Text Box 4"/>
            <p:cNvSpPr txBox="1">
              <a:spLocks noChangeArrowheads="1"/>
            </p:cNvSpPr>
            <p:nvPr/>
          </p:nvSpPr>
          <p:spPr bwMode="auto">
            <a:xfrm>
              <a:off x="1776" y="3648"/>
              <a:ext cx="305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/>
                <a:t>lim</a:t>
              </a:r>
              <a:endParaRPr lang="en-US"/>
            </a:p>
          </p:txBody>
        </p:sp>
        <p:sp>
          <p:nvSpPr>
            <p:cNvPr id="36869" name="Text Box 5"/>
            <p:cNvSpPr txBox="1">
              <a:spLocks noChangeArrowheads="1"/>
            </p:cNvSpPr>
            <p:nvPr/>
          </p:nvSpPr>
          <p:spPr bwMode="auto">
            <a:xfrm>
              <a:off x="2304" y="3552"/>
              <a:ext cx="415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 i="1"/>
                <a:t>f(n)</a:t>
              </a:r>
              <a:endParaRPr lang="en-US"/>
            </a:p>
          </p:txBody>
        </p:sp>
        <p:sp>
          <p:nvSpPr>
            <p:cNvPr id="36870" name="Text Box 6"/>
            <p:cNvSpPr txBox="1">
              <a:spLocks noChangeArrowheads="1"/>
            </p:cNvSpPr>
            <p:nvPr/>
          </p:nvSpPr>
          <p:spPr bwMode="auto">
            <a:xfrm>
              <a:off x="2304" y="3888"/>
              <a:ext cx="480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 i="1"/>
                <a:t>g(n)</a:t>
              </a:r>
              <a:endParaRPr lang="en-US"/>
            </a:p>
          </p:txBody>
        </p:sp>
        <p:sp>
          <p:nvSpPr>
            <p:cNvPr id="36871" name="Line 7"/>
            <p:cNvSpPr>
              <a:spLocks noChangeShapeType="1"/>
            </p:cNvSpPr>
            <p:nvPr/>
          </p:nvSpPr>
          <p:spPr bwMode="auto">
            <a:xfrm>
              <a:off x="2256" y="388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2" name="Text Box 8"/>
            <p:cNvSpPr txBox="1">
              <a:spLocks noChangeArrowheads="1"/>
            </p:cNvSpPr>
            <p:nvPr/>
          </p:nvSpPr>
          <p:spPr bwMode="auto">
            <a:xfrm>
              <a:off x="1680" y="3840"/>
              <a:ext cx="52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 b="1" i="1"/>
                <a:t>n</a:t>
              </a:r>
              <a:r>
                <a:rPr lang="en-US" sz="2000">
                  <a:latin typeface="Symbol" pitchFamily="18" charset="2"/>
                </a:rPr>
                <a:t>®¥</a:t>
              </a:r>
              <a:endParaRPr lang="en-US">
                <a:latin typeface="Symbol" pitchFamily="18" charset="2"/>
              </a:endParaRPr>
            </a:p>
          </p:txBody>
        </p:sp>
        <p:sp>
          <p:nvSpPr>
            <p:cNvPr id="36873" name="Text Box 9"/>
            <p:cNvSpPr txBox="1">
              <a:spLocks noChangeArrowheads="1"/>
            </p:cNvSpPr>
            <p:nvPr/>
          </p:nvSpPr>
          <p:spPr bwMode="auto">
            <a:xfrm>
              <a:off x="2880" y="3692"/>
              <a:ext cx="322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Symbol" pitchFamily="18" charset="2"/>
                </a:rPr>
                <a:t>£</a:t>
              </a:r>
              <a:r>
                <a:rPr lang="en-US" b="1"/>
                <a:t>  </a:t>
              </a:r>
              <a:r>
                <a:rPr lang="en-US" b="1" i="1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455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35084" y="321426"/>
            <a:ext cx="7772400" cy="685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CD0000"/>
                </a:solidFill>
              </a:rPr>
              <a:t>Properties of the</a:t>
            </a:r>
            <a:r>
              <a:rPr lang="en-US" dirty="0">
                <a:solidFill>
                  <a:srgbClr val="CD0000"/>
                </a:solidFill>
                <a:latin typeface="Times New Roman" charset="0"/>
              </a:rPr>
              <a:t> O</a:t>
            </a:r>
            <a:r>
              <a:rPr lang="en-US" dirty="0">
                <a:solidFill>
                  <a:srgbClr val="CD0000"/>
                </a:solidFill>
              </a:rPr>
              <a:t> notation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3545" y="1409007"/>
            <a:ext cx="7848600" cy="43434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CD0000"/>
                </a:solidFill>
              </a:rPr>
              <a:t>Constant factors may be ignored</a:t>
            </a:r>
            <a:endParaRPr lang="en-US" i="1" dirty="0">
              <a:solidFill>
                <a:srgbClr val="CD0000"/>
              </a:solidFill>
              <a:latin typeface="Times New Roman" charset="0"/>
            </a:endParaRPr>
          </a:p>
          <a:p>
            <a:pPr marL="819150" lvl="1">
              <a:buFontTx/>
              <a:buChar char="·"/>
            </a:pPr>
            <a:r>
              <a:rPr lang="en-US" dirty="0">
                <a:solidFill>
                  <a:schemeClr val="tx1"/>
                </a:solidFill>
                <a:latin typeface="Symbol" pitchFamily="18" charset="2"/>
              </a:rPr>
              <a:t>"  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Times New Roman" charset="0"/>
              </a:rPr>
              <a:t> &gt; 0</a:t>
            </a:r>
            <a:r>
              <a:rPr lang="en-US" dirty="0">
                <a:latin typeface="Symbol" pitchFamily="18" charset="2"/>
              </a:rPr>
              <a:t>,  </a:t>
            </a:r>
            <a:r>
              <a:rPr lang="en-US" i="1" dirty="0" err="1">
                <a:solidFill>
                  <a:schemeClr val="tx1"/>
                </a:solidFill>
                <a:latin typeface="Times New Roman" charset="0"/>
              </a:rPr>
              <a:t>kf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dirty="0"/>
              <a:t>is</a:t>
            </a:r>
            <a:r>
              <a:rPr lang="en-US" dirty="0">
                <a:latin typeface="Symbol" pitchFamily="18" charset="2"/>
              </a:rPr>
              <a:t>  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O( f) </a:t>
            </a:r>
            <a:endParaRPr lang="en-US" dirty="0"/>
          </a:p>
          <a:p>
            <a:r>
              <a:rPr lang="en-US" sz="2400" dirty="0">
                <a:solidFill>
                  <a:srgbClr val="CD0000"/>
                </a:solidFill>
              </a:rPr>
              <a:t>Higher powers grow faster</a:t>
            </a:r>
            <a:endParaRPr lang="en-US" dirty="0">
              <a:solidFill>
                <a:srgbClr val="CD0000"/>
              </a:solidFill>
            </a:endParaRPr>
          </a:p>
          <a:p>
            <a:pPr marL="819150" lvl="1"/>
            <a:r>
              <a:rPr lang="en-US" sz="2800" i="1" dirty="0">
                <a:latin typeface="Times New Roman" charset="0"/>
              </a:rPr>
              <a:t>n</a:t>
            </a:r>
            <a:r>
              <a:rPr lang="en-US" sz="2800" baseline="30000" dirty="0">
                <a:latin typeface="Times New Roman" charset="0"/>
              </a:rPr>
              <a:t>r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dirty="0"/>
              <a:t>is</a:t>
            </a:r>
            <a:r>
              <a:rPr lang="en-US" dirty="0">
                <a:latin typeface="Symbol" pitchFamily="18" charset="2"/>
              </a:rPr>
              <a:t>  </a:t>
            </a:r>
            <a:r>
              <a:rPr lang="en-US" sz="2800" i="1" dirty="0">
                <a:latin typeface="Times New Roman" charset="0"/>
              </a:rPr>
              <a:t>O( n</a:t>
            </a:r>
            <a:r>
              <a:rPr lang="en-US" sz="2800" baseline="30000" dirty="0">
                <a:latin typeface="Times New Roman" charset="0"/>
              </a:rPr>
              <a:t>s</a:t>
            </a:r>
            <a:r>
              <a:rPr lang="en-US" sz="2800" i="1" dirty="0">
                <a:latin typeface="Times New Roman" charset="0"/>
              </a:rPr>
              <a:t>)  </a:t>
            </a:r>
            <a:r>
              <a:rPr lang="en-US" sz="2800" dirty="0"/>
              <a:t>if</a:t>
            </a:r>
            <a:r>
              <a:rPr lang="en-US" sz="2800" i="1" dirty="0">
                <a:latin typeface="Times New Roman" charset="0"/>
              </a:rPr>
              <a:t>   0 </a:t>
            </a:r>
            <a:r>
              <a:rPr lang="en-US" dirty="0">
                <a:solidFill>
                  <a:schemeClr val="tx1"/>
                </a:solidFill>
                <a:latin typeface="Symbol" pitchFamily="18" charset="2"/>
              </a:rPr>
              <a:t>£</a:t>
            </a:r>
            <a:r>
              <a:rPr lang="en-US" sz="2800" i="1" dirty="0">
                <a:latin typeface="Times New Roman" charset="0"/>
              </a:rPr>
              <a:t> r </a:t>
            </a:r>
            <a:r>
              <a:rPr lang="en-US" dirty="0">
                <a:solidFill>
                  <a:schemeClr val="tx1"/>
                </a:solidFill>
                <a:latin typeface="Symbol" pitchFamily="18" charset="2"/>
              </a:rPr>
              <a:t>£</a:t>
            </a:r>
            <a:r>
              <a:rPr lang="en-US" sz="2800" i="1" dirty="0">
                <a:latin typeface="Times New Roman" charset="0"/>
              </a:rPr>
              <a:t>  s</a:t>
            </a:r>
            <a:endParaRPr lang="en-US" dirty="0"/>
          </a:p>
          <a:p>
            <a:pPr>
              <a:buFont typeface="Monotype Sorts" pitchFamily="2" charset="2"/>
              <a:buChar char="ç"/>
            </a:pPr>
            <a:r>
              <a:rPr lang="en-US" sz="2400" dirty="0">
                <a:solidFill>
                  <a:srgbClr val="CD0000"/>
                </a:solidFill>
              </a:rPr>
              <a:t>Fastest growing term dominates a sum</a:t>
            </a:r>
            <a:endParaRPr lang="en-US" dirty="0">
              <a:solidFill>
                <a:srgbClr val="CD0000"/>
              </a:solidFill>
            </a:endParaRPr>
          </a:p>
          <a:p>
            <a:pPr marL="819150" lvl="1"/>
            <a:r>
              <a:rPr lang="en-US" dirty="0"/>
              <a:t>If  </a:t>
            </a:r>
            <a:r>
              <a:rPr lang="en-US" sz="2800" i="1" dirty="0">
                <a:latin typeface="Times New Roman" charset="0"/>
              </a:rPr>
              <a:t>f</a:t>
            </a:r>
            <a:r>
              <a:rPr lang="en-US" sz="2800" dirty="0"/>
              <a:t> </a:t>
            </a:r>
            <a:r>
              <a:rPr lang="en-US" dirty="0"/>
              <a:t> is </a:t>
            </a:r>
            <a:r>
              <a:rPr lang="en-US" sz="2800" i="1" dirty="0">
                <a:latin typeface="Times New Roman" charset="0"/>
              </a:rPr>
              <a:t>O(g)</a:t>
            </a:r>
            <a:r>
              <a:rPr lang="en-US" dirty="0"/>
              <a:t>,  then  </a:t>
            </a:r>
            <a:r>
              <a:rPr lang="en-US" sz="2800" i="1" dirty="0">
                <a:latin typeface="Times New Roman" charset="0"/>
              </a:rPr>
              <a:t>f + g</a:t>
            </a:r>
            <a:r>
              <a:rPr lang="en-US" dirty="0"/>
              <a:t> is </a:t>
            </a:r>
            <a:r>
              <a:rPr lang="en-US" sz="2800" i="1" dirty="0">
                <a:latin typeface="Times New Roman" charset="0"/>
              </a:rPr>
              <a:t>O(g)</a:t>
            </a:r>
          </a:p>
          <a:p>
            <a:pPr marL="819150" lvl="1">
              <a:buFontTx/>
              <a:buChar char=" "/>
            </a:pPr>
            <a:r>
              <a:rPr lang="en-US" sz="2800" i="1" dirty="0" err="1">
                <a:latin typeface="Times New Roman" charset="0"/>
              </a:rPr>
              <a:t>eg</a:t>
            </a:r>
            <a:r>
              <a:rPr lang="en-US" sz="2800" i="1" dirty="0">
                <a:latin typeface="Times New Roman" charset="0"/>
              </a:rPr>
              <a:t>   an</a:t>
            </a:r>
            <a:r>
              <a:rPr lang="en-US" sz="2800" baseline="30000" dirty="0">
                <a:latin typeface="Times New Roman" charset="0"/>
              </a:rPr>
              <a:t>4</a:t>
            </a:r>
            <a:r>
              <a:rPr lang="en-US" sz="2800" i="1" dirty="0">
                <a:latin typeface="Times New Roman" charset="0"/>
              </a:rPr>
              <a:t>  +  bn</a:t>
            </a:r>
            <a:r>
              <a:rPr lang="en-US" sz="2800" baseline="30000" dirty="0">
                <a:latin typeface="Times New Roman" charset="0"/>
              </a:rPr>
              <a:t>3</a:t>
            </a:r>
            <a:r>
              <a:rPr lang="en-US" sz="2800" i="1" dirty="0">
                <a:latin typeface="Times New Roman" charset="0"/>
              </a:rPr>
              <a:t>   </a:t>
            </a:r>
            <a:r>
              <a:rPr lang="en-US" dirty="0"/>
              <a:t>is</a:t>
            </a:r>
            <a:r>
              <a:rPr lang="en-US" sz="2800" i="1" dirty="0">
                <a:latin typeface="Times New Roman" charset="0"/>
              </a:rPr>
              <a:t>   O(n</a:t>
            </a:r>
            <a:r>
              <a:rPr lang="en-US" sz="2800" baseline="30000" dirty="0">
                <a:latin typeface="Times New Roman" charset="0"/>
              </a:rPr>
              <a:t>4</a:t>
            </a:r>
            <a:r>
              <a:rPr lang="en-US" sz="2800" i="1" dirty="0">
                <a:latin typeface="Times New Roman" charset="0"/>
              </a:rPr>
              <a:t> )</a:t>
            </a:r>
            <a:endParaRPr lang="en-US" dirty="0"/>
          </a:p>
          <a:p>
            <a:pPr>
              <a:buFont typeface="Monotype Sorts" pitchFamily="2" charset="2"/>
              <a:buChar char="ç"/>
            </a:pPr>
            <a:r>
              <a:rPr lang="en-US" sz="2400" dirty="0">
                <a:solidFill>
                  <a:srgbClr val="CD0000"/>
                </a:solidFill>
              </a:rPr>
              <a:t>Polynomial’s growth rate is determined by leading term</a:t>
            </a:r>
            <a:endParaRPr lang="en-US" dirty="0">
              <a:solidFill>
                <a:srgbClr val="CD0000"/>
              </a:solidFill>
            </a:endParaRPr>
          </a:p>
          <a:p>
            <a:pPr marL="819150" lvl="1"/>
            <a:r>
              <a:rPr lang="en-US" dirty="0"/>
              <a:t>If  </a:t>
            </a:r>
            <a:r>
              <a:rPr lang="en-US" sz="2800" i="1" dirty="0">
                <a:latin typeface="Times New Roman" charset="0"/>
              </a:rPr>
              <a:t>f</a:t>
            </a:r>
            <a:r>
              <a:rPr lang="en-US" sz="2800" dirty="0"/>
              <a:t> </a:t>
            </a:r>
            <a:r>
              <a:rPr lang="en-US" dirty="0"/>
              <a:t> is a polynomial of degree 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d</a:t>
            </a:r>
            <a:r>
              <a:rPr lang="en-US" dirty="0"/>
              <a:t>, </a:t>
            </a:r>
            <a:br>
              <a:rPr lang="en-US" sz="2800" i="1" dirty="0">
                <a:latin typeface="Times New Roman" charset="0"/>
              </a:rPr>
            </a:br>
            <a:r>
              <a:rPr lang="en-US" dirty="0"/>
              <a:t>then  </a:t>
            </a:r>
            <a:r>
              <a:rPr lang="en-US" sz="2800" i="1" dirty="0">
                <a:latin typeface="Times New Roman" charset="0"/>
              </a:rPr>
              <a:t>f </a:t>
            </a:r>
            <a:r>
              <a:rPr lang="en-US" dirty="0"/>
              <a:t> is </a:t>
            </a:r>
            <a:r>
              <a:rPr lang="en-US" sz="2800" i="1" dirty="0">
                <a:latin typeface="Times New Roman" charset="0"/>
              </a:rPr>
              <a:t>O(</a:t>
            </a:r>
            <a:r>
              <a:rPr lang="en-US" sz="2800" i="1" dirty="0" err="1">
                <a:latin typeface="Times New Roman" charset="0"/>
              </a:rPr>
              <a:t>n</a:t>
            </a:r>
            <a:r>
              <a:rPr lang="en-US" sz="2800" i="1" baseline="30000" dirty="0" err="1">
                <a:latin typeface="Times New Roman" charset="0"/>
              </a:rPr>
              <a:t>d</a:t>
            </a:r>
            <a:r>
              <a:rPr lang="en-US" sz="2800" i="1" dirty="0">
                <a:latin typeface="Times New Roman" charset="0"/>
              </a:rPr>
              <a:t>)</a:t>
            </a:r>
            <a:endParaRPr lang="en-US" i="1" dirty="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88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1701800" y="304800"/>
            <a:ext cx="7772400" cy="6858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CD0000"/>
                </a:solidFill>
              </a:rPr>
              <a:t>Properties of the</a:t>
            </a:r>
            <a:r>
              <a:rPr lang="en-US" dirty="0">
                <a:solidFill>
                  <a:srgbClr val="CD0000"/>
                </a:solidFill>
                <a:latin typeface="Times New Roman" charset="0"/>
              </a:rPr>
              <a:t> O</a:t>
            </a:r>
            <a:r>
              <a:rPr lang="en-US" dirty="0">
                <a:solidFill>
                  <a:srgbClr val="CD0000"/>
                </a:solidFill>
              </a:rPr>
              <a:t> notation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871134" y="1557867"/>
            <a:ext cx="7848600" cy="4343400"/>
          </a:xfrm>
        </p:spPr>
        <p:txBody>
          <a:bodyPr>
            <a:normAutofit lnSpcReduction="10000"/>
          </a:bodyPr>
          <a:lstStyle/>
          <a:p>
            <a:r>
              <a:rPr lang="en-US" sz="2400" i="1" dirty="0">
                <a:latin typeface="Times New Roman" charset="0"/>
              </a:rPr>
              <a:t>f</a:t>
            </a:r>
            <a:r>
              <a:rPr lang="en-US" sz="2400" dirty="0">
                <a:solidFill>
                  <a:srgbClr val="FC0128"/>
                </a:solidFill>
              </a:rPr>
              <a:t> </a:t>
            </a:r>
            <a:r>
              <a:rPr lang="en-US" sz="2400" dirty="0">
                <a:solidFill>
                  <a:srgbClr val="CD0000"/>
                </a:solidFill>
              </a:rPr>
              <a:t>is </a:t>
            </a:r>
            <a:r>
              <a:rPr lang="en-US" sz="2400" i="1" dirty="0">
                <a:latin typeface="Times New Roman" charset="0"/>
              </a:rPr>
              <a:t>O(g)</a:t>
            </a:r>
            <a:r>
              <a:rPr lang="en-US" sz="2400" dirty="0">
                <a:solidFill>
                  <a:srgbClr val="FC0128"/>
                </a:solidFill>
              </a:rPr>
              <a:t>  </a:t>
            </a:r>
            <a:r>
              <a:rPr lang="en-US" sz="2400" dirty="0">
                <a:solidFill>
                  <a:srgbClr val="CD0000"/>
                </a:solidFill>
              </a:rPr>
              <a:t>is  transitive</a:t>
            </a:r>
          </a:p>
          <a:p>
            <a:pPr marL="819150" lvl="1"/>
            <a:r>
              <a:rPr lang="en-US" dirty="0"/>
              <a:t>If  </a:t>
            </a:r>
            <a:r>
              <a:rPr lang="en-US" sz="2800" i="1" dirty="0">
                <a:latin typeface="Times New Roman" charset="0"/>
              </a:rPr>
              <a:t>f</a:t>
            </a:r>
            <a:r>
              <a:rPr lang="en-US" sz="2800" dirty="0"/>
              <a:t> </a:t>
            </a:r>
            <a:r>
              <a:rPr lang="en-US" dirty="0"/>
              <a:t> is </a:t>
            </a:r>
            <a:r>
              <a:rPr lang="en-US" sz="2800" i="1" dirty="0">
                <a:latin typeface="Times New Roman" charset="0"/>
              </a:rPr>
              <a:t>O(g)</a:t>
            </a:r>
            <a:r>
              <a:rPr lang="en-US" dirty="0"/>
              <a:t> and </a:t>
            </a:r>
            <a:r>
              <a:rPr lang="en-US" sz="2800" i="1" dirty="0">
                <a:latin typeface="Times New Roman" charset="0"/>
              </a:rPr>
              <a:t>g</a:t>
            </a:r>
            <a:r>
              <a:rPr lang="en-US" sz="2800" dirty="0"/>
              <a:t> </a:t>
            </a:r>
            <a:r>
              <a:rPr lang="en-US" dirty="0"/>
              <a:t> is </a:t>
            </a:r>
            <a:r>
              <a:rPr lang="en-US" sz="2800" i="1" dirty="0">
                <a:latin typeface="Times New Roman" charset="0"/>
              </a:rPr>
              <a:t>O(h) </a:t>
            </a:r>
            <a:r>
              <a:rPr lang="en-US" dirty="0"/>
              <a:t>then  </a:t>
            </a:r>
            <a:r>
              <a:rPr lang="en-US" sz="2800" i="1" dirty="0">
                <a:latin typeface="Times New Roman" charset="0"/>
              </a:rPr>
              <a:t>f</a:t>
            </a:r>
            <a:r>
              <a:rPr lang="en-US" sz="2800" dirty="0"/>
              <a:t> </a:t>
            </a:r>
            <a:r>
              <a:rPr lang="en-US" dirty="0"/>
              <a:t> is </a:t>
            </a:r>
            <a:r>
              <a:rPr lang="en-US" sz="2800" i="1" dirty="0">
                <a:latin typeface="Times New Roman" charset="0"/>
              </a:rPr>
              <a:t>O(h)</a:t>
            </a:r>
          </a:p>
          <a:p>
            <a:r>
              <a:rPr lang="en-US" sz="2400" dirty="0">
                <a:solidFill>
                  <a:srgbClr val="CD0000"/>
                </a:solidFill>
              </a:rPr>
              <a:t>Product of upper bounds is upper bound for the product</a:t>
            </a:r>
            <a:endParaRPr lang="en-US" i="1" dirty="0">
              <a:solidFill>
                <a:srgbClr val="CD0000"/>
              </a:solidFill>
              <a:latin typeface="Times New Roman" charset="0"/>
            </a:endParaRPr>
          </a:p>
          <a:p>
            <a:pPr marL="819150" lvl="1"/>
            <a:r>
              <a:rPr lang="en-US" dirty="0"/>
              <a:t>If  </a:t>
            </a:r>
            <a:r>
              <a:rPr lang="en-US" sz="2800" i="1" dirty="0">
                <a:latin typeface="Times New Roman" charset="0"/>
              </a:rPr>
              <a:t>f</a:t>
            </a:r>
            <a:r>
              <a:rPr lang="en-US" sz="2800" dirty="0"/>
              <a:t> </a:t>
            </a:r>
            <a:r>
              <a:rPr lang="en-US" dirty="0"/>
              <a:t> is </a:t>
            </a:r>
            <a:r>
              <a:rPr lang="en-US" sz="2800" i="1" dirty="0">
                <a:latin typeface="Times New Roman" charset="0"/>
              </a:rPr>
              <a:t>O(g)</a:t>
            </a:r>
            <a:r>
              <a:rPr lang="en-US" dirty="0"/>
              <a:t>  and  </a:t>
            </a:r>
            <a:r>
              <a:rPr lang="en-US" sz="2800" i="1" dirty="0">
                <a:latin typeface="Times New Roman" charset="0"/>
              </a:rPr>
              <a:t>h </a:t>
            </a:r>
            <a:r>
              <a:rPr lang="en-US" dirty="0"/>
              <a:t> is </a:t>
            </a:r>
            <a:r>
              <a:rPr lang="en-US" sz="2800" i="1" dirty="0">
                <a:latin typeface="Times New Roman" charset="0"/>
              </a:rPr>
              <a:t>O(r) </a:t>
            </a:r>
            <a:r>
              <a:rPr lang="en-US" dirty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dirty="0"/>
              <a:t>then  </a:t>
            </a:r>
            <a:r>
              <a:rPr lang="en-US" sz="2800" i="1" dirty="0" err="1">
                <a:latin typeface="Times New Roman" charset="0"/>
              </a:rPr>
              <a:t>fh</a:t>
            </a:r>
            <a:r>
              <a:rPr lang="en-US" sz="2800" dirty="0"/>
              <a:t> </a:t>
            </a:r>
            <a:r>
              <a:rPr lang="en-US" dirty="0"/>
              <a:t> is </a:t>
            </a:r>
            <a:r>
              <a:rPr lang="en-US" sz="2800" i="1" dirty="0">
                <a:latin typeface="Times New Roman" charset="0"/>
              </a:rPr>
              <a:t>O(gr)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 </a:t>
            </a:r>
            <a:endParaRPr lang="en-US" dirty="0"/>
          </a:p>
          <a:p>
            <a:r>
              <a:rPr lang="en-US" sz="2400" dirty="0">
                <a:solidFill>
                  <a:srgbClr val="CD0000"/>
                </a:solidFill>
              </a:rPr>
              <a:t>Exponential functions grow faster than powers</a:t>
            </a:r>
            <a:endParaRPr lang="en-US" dirty="0">
              <a:solidFill>
                <a:srgbClr val="CD0000"/>
              </a:solidFill>
            </a:endParaRPr>
          </a:p>
          <a:p>
            <a:pPr marL="819150" lvl="1"/>
            <a:r>
              <a:rPr lang="en-US" sz="2800" i="1" dirty="0" err="1">
                <a:latin typeface="Times New Roman" charset="0"/>
              </a:rPr>
              <a:t>n</a:t>
            </a:r>
            <a:r>
              <a:rPr lang="en-US" sz="2800" baseline="30000" dirty="0" err="1">
                <a:latin typeface="Times New Roman" charset="0"/>
              </a:rPr>
              <a:t>k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dirty="0"/>
              <a:t>is</a:t>
            </a:r>
            <a:r>
              <a:rPr lang="en-US" dirty="0">
                <a:latin typeface="Symbol" pitchFamily="18" charset="2"/>
              </a:rPr>
              <a:t>  </a:t>
            </a:r>
            <a:r>
              <a:rPr lang="en-US" sz="2800" i="1" dirty="0">
                <a:latin typeface="Times New Roman" charset="0"/>
              </a:rPr>
              <a:t>O(  </a:t>
            </a:r>
            <a:r>
              <a:rPr lang="en-US" sz="2800" i="1" dirty="0" err="1">
                <a:latin typeface="Times New Roman" charset="0"/>
              </a:rPr>
              <a:t>b</a:t>
            </a:r>
            <a:r>
              <a:rPr lang="en-US" sz="2800" baseline="30000" dirty="0" err="1">
                <a:latin typeface="Times New Roman" charset="0"/>
              </a:rPr>
              <a:t>n</a:t>
            </a:r>
            <a:r>
              <a:rPr lang="en-US" sz="2800" baseline="30000" dirty="0">
                <a:latin typeface="Times New Roman" charset="0"/>
              </a:rPr>
              <a:t> </a:t>
            </a:r>
            <a:r>
              <a:rPr lang="en-US" sz="2800" i="1" dirty="0">
                <a:latin typeface="Times New Roman" charset="0"/>
              </a:rPr>
              <a:t>)  </a:t>
            </a:r>
            <a:r>
              <a:rPr lang="en-US" dirty="0">
                <a:latin typeface="Symbol" pitchFamily="18" charset="2"/>
              </a:rPr>
              <a:t>"</a:t>
            </a:r>
            <a:r>
              <a:rPr lang="en-US" sz="2800" i="1" dirty="0">
                <a:latin typeface="Times New Roman" charset="0"/>
              </a:rPr>
              <a:t>   b &gt; 1 and k </a:t>
            </a:r>
            <a:r>
              <a:rPr lang="en-US" dirty="0">
                <a:solidFill>
                  <a:schemeClr val="tx1"/>
                </a:solidFill>
                <a:latin typeface="Symbol" pitchFamily="18" charset="2"/>
              </a:rPr>
              <a:t>³</a:t>
            </a:r>
            <a:r>
              <a:rPr lang="en-US" sz="2800" i="1" dirty="0">
                <a:latin typeface="Times New Roman" charset="0"/>
              </a:rPr>
              <a:t> 0</a:t>
            </a:r>
            <a:br>
              <a:rPr lang="en-US" sz="2800" i="1" dirty="0">
                <a:latin typeface="Times New Roman" charset="0"/>
              </a:rPr>
            </a:br>
            <a:r>
              <a:rPr lang="en-US" sz="2800" i="1" dirty="0" err="1">
                <a:latin typeface="Times New Roman" charset="0"/>
              </a:rPr>
              <a:t>eg</a:t>
            </a:r>
            <a:r>
              <a:rPr lang="en-US" sz="2800" i="1" dirty="0">
                <a:latin typeface="Times New Roman" charset="0"/>
              </a:rPr>
              <a:t> n</a:t>
            </a:r>
            <a:r>
              <a:rPr lang="en-US" sz="2800" baseline="30000" dirty="0">
                <a:latin typeface="Times New Roman" charset="0"/>
              </a:rPr>
              <a:t>20</a:t>
            </a:r>
            <a:r>
              <a:rPr lang="en-US" sz="2800" i="1" dirty="0">
                <a:latin typeface="Times New Roman" charset="0"/>
              </a:rPr>
              <a:t>   is  O( </a:t>
            </a:r>
            <a:r>
              <a:rPr lang="en-US" sz="2800" dirty="0">
                <a:latin typeface="Times New Roman" charset="0"/>
              </a:rPr>
              <a:t>1.05</a:t>
            </a:r>
            <a:r>
              <a:rPr lang="en-US" sz="2800" i="1" baseline="30000" dirty="0">
                <a:latin typeface="Times New Roman" charset="0"/>
              </a:rPr>
              <a:t>n</a:t>
            </a:r>
            <a:r>
              <a:rPr lang="en-US" sz="2800" i="1" dirty="0">
                <a:latin typeface="Times New Roman" charset="0"/>
              </a:rPr>
              <a:t>)</a:t>
            </a:r>
            <a:endParaRPr lang="en-US" dirty="0"/>
          </a:p>
          <a:p>
            <a:r>
              <a:rPr lang="en-US" sz="2400" dirty="0">
                <a:solidFill>
                  <a:srgbClr val="CD0000"/>
                </a:solidFill>
              </a:rPr>
              <a:t>Logarithms grow more slowly than powers</a:t>
            </a:r>
          </a:p>
          <a:p>
            <a:pPr marL="819150" lvl="1"/>
            <a:r>
              <a:rPr lang="en-US" sz="2800" dirty="0" err="1">
                <a:latin typeface="Times New Roman" charset="0"/>
              </a:rPr>
              <a:t>log</a:t>
            </a:r>
            <a:r>
              <a:rPr lang="en-US" sz="2800" i="1" baseline="-25000" dirty="0" err="1">
                <a:latin typeface="Times New Roman" charset="0"/>
              </a:rPr>
              <a:t>b</a:t>
            </a:r>
            <a:r>
              <a:rPr lang="en-US" sz="2800" i="1" dirty="0" err="1">
                <a:latin typeface="Times New Roman" charset="0"/>
              </a:rPr>
              <a:t>n</a:t>
            </a:r>
            <a:r>
              <a:rPr lang="en-US" i="1" dirty="0">
                <a:solidFill>
                  <a:schemeClr val="tx1"/>
                </a:solidFill>
                <a:latin typeface="Times New Roman" charset="0"/>
              </a:rPr>
              <a:t> </a:t>
            </a:r>
            <a:r>
              <a:rPr lang="en-US" i="1" dirty="0">
                <a:latin typeface="Times New Roman" charset="0"/>
              </a:rPr>
              <a:t> 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dirty="0"/>
              <a:t>is</a:t>
            </a:r>
            <a:r>
              <a:rPr lang="en-US" dirty="0">
                <a:latin typeface="Symbol" pitchFamily="18" charset="2"/>
              </a:rPr>
              <a:t>  </a:t>
            </a:r>
            <a:r>
              <a:rPr lang="en-US" sz="2800" i="1" dirty="0">
                <a:latin typeface="Times New Roman" charset="0"/>
              </a:rPr>
              <a:t>O( </a:t>
            </a:r>
            <a:r>
              <a:rPr lang="en-US" sz="2800" i="1" dirty="0" err="1">
                <a:latin typeface="Times New Roman" charset="0"/>
              </a:rPr>
              <a:t>n</a:t>
            </a:r>
            <a:r>
              <a:rPr lang="en-US" sz="2800" baseline="30000" dirty="0" err="1">
                <a:latin typeface="Times New Roman" charset="0"/>
              </a:rPr>
              <a:t>k</a:t>
            </a:r>
            <a:r>
              <a:rPr lang="en-US" sz="2800" i="1" dirty="0">
                <a:latin typeface="Times New Roman" charset="0"/>
              </a:rPr>
              <a:t>)  </a:t>
            </a:r>
            <a:r>
              <a:rPr lang="en-US" dirty="0">
                <a:latin typeface="Symbol" pitchFamily="18" charset="2"/>
              </a:rPr>
              <a:t>"</a:t>
            </a:r>
            <a:r>
              <a:rPr lang="en-US" sz="2800" i="1" dirty="0">
                <a:latin typeface="Times New Roman" charset="0"/>
              </a:rPr>
              <a:t>   b &gt; 1 and k </a:t>
            </a:r>
            <a:r>
              <a:rPr lang="en-US" dirty="0">
                <a:solidFill>
                  <a:schemeClr val="tx1"/>
                </a:solidFill>
                <a:latin typeface="Symbol" pitchFamily="18" charset="2"/>
              </a:rPr>
              <a:t>&gt;</a:t>
            </a:r>
            <a:r>
              <a:rPr lang="en-US" sz="2800" i="1" dirty="0">
                <a:latin typeface="Times New Roman" charset="0"/>
              </a:rPr>
              <a:t> 0</a:t>
            </a:r>
            <a:br>
              <a:rPr lang="en-US" sz="2800" i="1" dirty="0">
                <a:latin typeface="Times New Roman" charset="0"/>
              </a:rPr>
            </a:br>
            <a:r>
              <a:rPr lang="en-US" sz="2800" i="1" dirty="0" err="1">
                <a:latin typeface="Times New Roman" charset="0"/>
              </a:rPr>
              <a:t>eg</a:t>
            </a:r>
            <a:r>
              <a:rPr lang="en-US" sz="2800" i="1" dirty="0">
                <a:latin typeface="Times New Roman" charset="0"/>
              </a:rPr>
              <a:t> log</a:t>
            </a:r>
            <a:r>
              <a:rPr lang="en-US" sz="2800" baseline="-25000" dirty="0">
                <a:latin typeface="Times New Roman" charset="0"/>
              </a:rPr>
              <a:t>2</a:t>
            </a:r>
            <a:r>
              <a:rPr lang="en-US" sz="2800" i="1" dirty="0">
                <a:latin typeface="Times New Roman" charset="0"/>
              </a:rPr>
              <a:t>n   is  O( n</a:t>
            </a:r>
            <a:r>
              <a:rPr lang="en-US" sz="2800" baseline="30000" dirty="0">
                <a:latin typeface="Times New Roman" charset="0"/>
              </a:rPr>
              <a:t>0.5</a:t>
            </a:r>
            <a:r>
              <a:rPr lang="en-US" sz="2800" i="1" dirty="0">
                <a:latin typeface="Times New Roman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918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</TotalTime>
  <Words>217</Words>
  <Application>Microsoft Macintosh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Monotype Sorts</vt:lpstr>
      <vt:lpstr>Symbol</vt:lpstr>
      <vt:lpstr>Times New Roman</vt:lpstr>
      <vt:lpstr>Office Theme</vt:lpstr>
      <vt:lpstr>Big-O for Machine Learning</vt:lpstr>
      <vt:lpstr>Topics</vt:lpstr>
      <vt:lpstr>Big- O</vt:lpstr>
      <vt:lpstr>Big- O</vt:lpstr>
      <vt:lpstr>Properties of the O notation</vt:lpstr>
      <vt:lpstr>Properties of the O notation</vt:lpstr>
    </vt:vector>
  </TitlesOfParts>
  <Company>CCIS - Northeastern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 Brown</dc:creator>
  <cp:lastModifiedBy>Microsoft Office User</cp:lastModifiedBy>
  <cp:revision>204</cp:revision>
  <dcterms:created xsi:type="dcterms:W3CDTF">2013-09-03T20:38:17Z</dcterms:created>
  <dcterms:modified xsi:type="dcterms:W3CDTF">2018-10-17T04:36:52Z</dcterms:modified>
</cp:coreProperties>
</file>