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453" r:id="rId3"/>
    <p:sldId id="454" r:id="rId4"/>
    <p:sldId id="455" r:id="rId5"/>
    <p:sldId id="456" r:id="rId6"/>
    <p:sldId id="457" r:id="rId7"/>
    <p:sldId id="458" r:id="rId8"/>
    <p:sldId id="459" r:id="rId9"/>
    <p:sldId id="460" r:id="rId10"/>
    <p:sldId id="461" r:id="rId11"/>
    <p:sldId id="462" r:id="rId12"/>
    <p:sldId id="463" r:id="rId13"/>
    <p:sldId id="464" r:id="rId14"/>
    <p:sldId id="465" r:id="rId15"/>
    <p:sldId id="466" r:id="rId16"/>
    <p:sldId id="467" r:id="rId17"/>
    <p:sldId id="468" r:id="rId18"/>
    <p:sldId id="469" r:id="rId19"/>
    <p:sldId id="470" r:id="rId20"/>
    <p:sldId id="471" r:id="rId21"/>
    <p:sldId id="472"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66" r:id="rId50"/>
    <p:sldId id="683" r:id="rId51"/>
    <p:sldId id="684" r:id="rId52"/>
    <p:sldId id="685" r:id="rId53"/>
    <p:sldId id="686" r:id="rId54"/>
    <p:sldId id="687" r:id="rId55"/>
    <p:sldId id="688" r:id="rId56"/>
    <p:sldId id="689" r:id="rId57"/>
    <p:sldId id="690" r:id="rId58"/>
    <p:sldId id="691" r:id="rId59"/>
    <p:sldId id="692" r:id="rId60"/>
    <p:sldId id="693" r:id="rId61"/>
    <p:sldId id="694" r:id="rId62"/>
    <p:sldId id="695" r:id="rId63"/>
    <p:sldId id="696" r:id="rId64"/>
    <p:sldId id="697" r:id="rId65"/>
    <p:sldId id="698" r:id="rId66"/>
    <p:sldId id="708" r:id="rId67"/>
    <p:sldId id="709" r:id="rId68"/>
    <p:sldId id="710" r:id="rId69"/>
    <p:sldId id="711" r:id="rId70"/>
    <p:sldId id="712" r:id="rId71"/>
    <p:sldId id="713" r:id="rId72"/>
    <p:sldId id="714" r:id="rId73"/>
    <p:sldId id="715" r:id="rId74"/>
    <p:sldId id="716" r:id="rId75"/>
    <p:sldId id="717" r:id="rId76"/>
    <p:sldId id="718" r:id="rId77"/>
    <p:sldId id="719" r:id="rId78"/>
    <p:sldId id="720" r:id="rId79"/>
    <p:sldId id="721" r:id="rId80"/>
    <p:sldId id="722" r:id="rId81"/>
    <p:sldId id="723" r:id="rId82"/>
    <p:sldId id="724" r:id="rId83"/>
    <p:sldId id="725" r:id="rId84"/>
    <p:sldId id="726" r:id="rId85"/>
    <p:sldId id="727" r:id="rId86"/>
    <p:sldId id="728" r:id="rId87"/>
    <p:sldId id="729" r:id="rId88"/>
    <p:sldId id="730" r:id="rId89"/>
    <p:sldId id="731" r:id="rId90"/>
    <p:sldId id="732" r:id="rId91"/>
    <p:sldId id="733" r:id="rId92"/>
    <p:sldId id="734" r:id="rId93"/>
    <p:sldId id="735" r:id="rId94"/>
    <p:sldId id="699" r:id="rId95"/>
    <p:sldId id="700" r:id="rId96"/>
    <p:sldId id="701" r:id="rId97"/>
    <p:sldId id="702" r:id="rId98"/>
    <p:sldId id="703" r:id="rId99"/>
    <p:sldId id="704" r:id="rId100"/>
    <p:sldId id="705" r:id="rId101"/>
    <p:sldId id="706" r:id="rId102"/>
    <p:sldId id="70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7" autoAdjust="0"/>
    <p:restoredTop sz="95028" autoAdjust="0"/>
  </p:normalViewPr>
  <p:slideViewPr>
    <p:cSldViewPr snapToGrid="0">
      <p:cViewPr varScale="1">
        <p:scale>
          <a:sx n="116" d="100"/>
          <a:sy n="116" d="100"/>
        </p:scale>
        <p:origin x="192" y="2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10/17/18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442913" y="720725"/>
            <a:ext cx="6315075" cy="3552825"/>
          </a:xfrm>
          <a:ln/>
        </p:spPr>
      </p:sp>
      <p:sp>
        <p:nvSpPr>
          <p:cNvPr id="27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203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 heap is a data structure with several applications, including a way to implement Priority Queues, as shown in Chapter 11. The definition of a heap is a special kind of complete binary tree.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You probably recall that a complete binary tree requires that its nodes are added in a particular order...</a:t>
            </a:r>
          </a:p>
        </p:txBody>
      </p:sp>
      <p:sp>
        <p:nvSpPr>
          <p:cNvPr id="358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89276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first node of a complete binary tree is always the root...</a:t>
            </a:r>
          </a:p>
        </p:txBody>
      </p:sp>
      <p:sp>
        <p:nvSpPr>
          <p:cNvPr id="368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714457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second node is always the left child of the root...</a:t>
            </a:r>
          </a:p>
        </p:txBody>
      </p:sp>
      <p:sp>
        <p:nvSpPr>
          <p:cNvPr id="378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29705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...then the right child of the root...</a:t>
            </a:r>
          </a:p>
        </p:txBody>
      </p:sp>
      <p:sp>
        <p:nvSpPr>
          <p:cNvPr id="3891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5971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so on. The nodes always fill each level from left-to-right...</a:t>
            </a:r>
          </a:p>
          <a:p>
            <a:pPr marL="1828800" lvl="4" indent="0">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p:txBody>
      </p:sp>
      <p:sp>
        <p:nvSpPr>
          <p:cNvPr id="3993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595815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096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423788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198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66980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...from left-to-right...</a:t>
            </a:r>
          </a:p>
        </p:txBody>
      </p:sp>
      <p:sp>
        <p:nvSpPr>
          <p:cNvPr id="4301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7851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when a level is filled you start the next level at the left.</a:t>
            </a:r>
          </a:p>
        </p:txBody>
      </p:sp>
      <p:sp>
        <p:nvSpPr>
          <p:cNvPr id="4403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51218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So, a heap is a complete binary tree. Each node in a heap contains a key, and these keys must be organized in a particular manner. Notice that this is </a:t>
            </a:r>
            <a:r>
              <a:rPr lang="en-GB" altLang="en-US" u="sng">
                <a:latin typeface="Arial" panose="020B0604020202020204" pitchFamily="34" charset="0"/>
                <a:cs typeface="Arial Unicode MS" panose="020B0604020202020204" pitchFamily="34" charset="-128"/>
              </a:rPr>
              <a:t>not</a:t>
            </a:r>
            <a:r>
              <a:rPr lang="en-GB" altLang="en-US">
                <a:latin typeface="Arial" panose="020B0604020202020204" pitchFamily="34" charset="0"/>
                <a:cs typeface="Arial Unicode MS" panose="020B0604020202020204" pitchFamily="34" charset="-128"/>
              </a:rPr>
              <a:t> a binary search tree, but the keys do follow some semblance of order.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Can you see what rule is being enforced here?</a:t>
            </a:r>
          </a:p>
        </p:txBody>
      </p:sp>
      <p:sp>
        <p:nvSpPr>
          <p:cNvPr id="4505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5189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2D6D5CF-3170-42BE-9EF7-66FCEB724E90}" type="slidenum">
              <a:rPr lang="en-US" altLang="en-US" sz="1300">
                <a:latin typeface="Arial Narrow" panose="020B0606020202030204" pitchFamily="34" charset="0"/>
              </a:rPr>
              <a:pPr eaLnBrk="1" hangingPunct="1"/>
              <a:t>35</a:t>
            </a:fld>
            <a:endParaRPr lang="en-US" altLang="en-US" sz="1300">
              <a:latin typeface="Arial Narrow" panose="020B0606020202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5809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heap property requires that each node's key is &gt;= to the keys of its children.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is a handy property because the biggest node is always at the top. Because of this, a heap can easily implement a priority queue (where we need quick access to the highest priority item).</a:t>
            </a:r>
          </a:p>
        </p:txBody>
      </p:sp>
      <p:sp>
        <p:nvSpPr>
          <p:cNvPr id="4608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40939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 add new elements to a heap whenever we like. Because the heap is a complete binary search tree, we must add the new element at the next available location, filling in the levels from left-to-right.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In this example, I have just added the new element with a key of 42.</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Of course, we now have a problem: The heap property is no longer valid. The 42 is bigger than its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To fix the problem, we will push the new node upwards until it reaches an acceptable location.</a:t>
            </a:r>
          </a:p>
        </p:txBody>
      </p:sp>
      <p:sp>
        <p:nvSpPr>
          <p:cNvPr id="4710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142570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Here we have pushed the 42 upward one level, swapping it with its smaller parent 27.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can't stop here though, because the parent 35 is still smaller than the new node 42.</a:t>
            </a:r>
          </a:p>
        </p:txBody>
      </p:sp>
      <p:sp>
        <p:nvSpPr>
          <p:cNvPr id="4813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96325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Can we stop now?  Yes, because the 42 is less than or equal to its parent. </a:t>
            </a:r>
          </a:p>
        </p:txBody>
      </p:sp>
      <p:sp>
        <p:nvSpPr>
          <p:cNvPr id="4915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64735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In general, there are two conditions that can stop the pushing upward: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1. We reach a spot where the parent is &gt;= the new node, or</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2. We reach the root.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process is called </a:t>
            </a:r>
            <a:r>
              <a:rPr lang="en-GB" altLang="en-US" u="sng">
                <a:latin typeface="Arial" panose="020B0604020202020204" pitchFamily="34" charset="0"/>
                <a:cs typeface="Arial Unicode MS" panose="020B0604020202020204" pitchFamily="34" charset="-128"/>
              </a:rPr>
              <a:t>reheapification upward </a:t>
            </a:r>
            <a:r>
              <a:rPr lang="en-GB" altLang="en-US">
                <a:latin typeface="Arial" panose="020B0604020202020204" pitchFamily="34" charset="0"/>
                <a:cs typeface="Arial Unicode MS" panose="020B0604020202020204" pitchFamily="34" charset="-128"/>
              </a:rPr>
              <a:t>(I didn't just make up that name, really).</a:t>
            </a:r>
          </a:p>
        </p:txBody>
      </p:sp>
      <p:sp>
        <p:nvSpPr>
          <p:cNvPr id="5017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43933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 can also remove the top node from a heap. The first step of the removal is to move the last node of the tree onto the root. In this example we move the 27 onto the root.</a:t>
            </a:r>
          </a:p>
        </p:txBody>
      </p:sp>
      <p:sp>
        <p:nvSpPr>
          <p:cNvPr id="5120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2874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Now the 27 is on top of the heap, and the original root (45) is no longer around. But the heap property is once again violated. </a:t>
            </a:r>
          </a:p>
        </p:txBody>
      </p:sp>
      <p:sp>
        <p:nvSpPr>
          <p:cNvPr id="5222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339327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We'll fix the problem by pushing the out-of-place node downward. Perhaps you can guess what the downward pushing is called....</a:t>
            </a:r>
            <a:r>
              <a:rPr lang="en-GB" altLang="en-US" u="sng">
                <a:latin typeface="Arial" panose="020B0604020202020204" pitchFamily="34" charset="0"/>
                <a:cs typeface="Arial Unicode MS" panose="020B0604020202020204" pitchFamily="34" charset="-128"/>
              </a:rPr>
              <a:t>reheapification downward</a:t>
            </a:r>
            <a:r>
              <a:rPr lang="en-GB" altLang="en-US">
                <a:latin typeface="Arial" panose="020B0604020202020204" pitchFamily="34" charset="0"/>
                <a:cs typeface="Arial Unicode MS" panose="020B0604020202020204" pitchFamily="34" charset="-128"/>
              </a:rPr>
              <a:t>.</a:t>
            </a:r>
          </a:p>
        </p:txBody>
      </p:sp>
      <p:sp>
        <p:nvSpPr>
          <p:cNvPr id="5325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69945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When we push a node downward it is important to swap it with its largest child.  (Otherwise we are creating extra problems by placing the smaller child on top of the larger child.) This is what the tree looks like after one swap.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Should I continue with the reheapification downward?</a:t>
            </a:r>
          </a:p>
        </p:txBody>
      </p:sp>
      <p:sp>
        <p:nvSpPr>
          <p:cNvPr id="5427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016748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Yes, I swap again, and now the 27 is in an acceptable location.</a:t>
            </a:r>
          </a:p>
        </p:txBody>
      </p:sp>
      <p:sp>
        <p:nvSpPr>
          <p:cNvPr id="5529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87412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6AC240-9EF3-4951-A3E8-7D548B0B90CB}" type="slidenum">
              <a:rPr lang="en-US" altLang="en-US" sz="1300">
                <a:latin typeface="Arial Narrow" panose="020B0606020202030204" pitchFamily="34" charset="0"/>
              </a:rPr>
              <a:pPr eaLnBrk="1" hangingPunct="1"/>
              <a:t>36</a:t>
            </a:fld>
            <a:endParaRPr lang="en-US" altLang="en-US" sz="1300">
              <a:latin typeface="Arial Narrow" panose="020B0606020202030204" pitchFamily="34"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854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Reheapification downward can stop under two circumstances: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1. The children all have keys that are &lt;= the out-of-place node.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2. The out-of-place node reaches a leaf.</a:t>
            </a:r>
          </a:p>
        </p:txBody>
      </p:sp>
      <p:sp>
        <p:nvSpPr>
          <p:cNvPr id="5632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513747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734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82673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Following the usual technique for implementing a complete binary tree, the data from the root is stored in the first entry of the array.</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cs typeface="Arial Unicode MS" panose="020B0604020202020204" pitchFamily="34" charset="-128"/>
            </a:endParaRPr>
          </a:p>
        </p:txBody>
      </p:sp>
      <p:sp>
        <p:nvSpPr>
          <p:cNvPr id="5837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15949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next two nodes go in the next two locations of the array.</a:t>
            </a:r>
          </a:p>
        </p:txBody>
      </p:sp>
      <p:sp>
        <p:nvSpPr>
          <p:cNvPr id="59395"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1711258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and so on.</a:t>
            </a:r>
          </a:p>
        </p:txBody>
      </p:sp>
      <p:sp>
        <p:nvSpPr>
          <p:cNvPr id="60419"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66201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As with any partially-filled array, we are only concerned with the front part of the array. If the tree has five nodes, then we are only concerned with the entries in the first five components of the array.</a:t>
            </a:r>
          </a:p>
        </p:txBody>
      </p:sp>
      <p:sp>
        <p:nvSpPr>
          <p:cNvPr id="61443"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202959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With this implementation of a heap, there are no pointers. The only way that we know that the array is a heap is the manner in which we manipulate it.</a:t>
            </a:r>
          </a:p>
        </p:txBody>
      </p:sp>
      <p:sp>
        <p:nvSpPr>
          <p:cNvPr id="62467"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3376497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cs typeface="Arial Unicode MS" panose="020B0604020202020204" pitchFamily="34" charset="-128"/>
              </a:rPr>
              <a:t>The manipulations are the same manipulations that you've used for a complete binary tree, making it easy to compute the index where various nodes are stored.</a:t>
            </a:r>
          </a:p>
        </p:txBody>
      </p:sp>
      <p:sp>
        <p:nvSpPr>
          <p:cNvPr id="63491" name="Rectangle 2"/>
          <p:cNvSpPr>
            <a:spLocks noGrp="1" noRot="1" noChangeAspect="1" noChangeArrowheads="1" noTextEdit="1"/>
          </p:cNvSpPr>
          <p:nvPr>
            <p:ph type="sldImg" idx="1"/>
          </p:nvPr>
        </p:nvSpPr>
        <p:spPr>
          <a:xfrm>
            <a:off x="393700" y="692150"/>
            <a:ext cx="6070600" cy="3416300"/>
          </a:xfrm>
          <a:ln/>
        </p:spPr>
      </p:sp>
    </p:spTree>
    <p:extLst>
      <p:ext uri="{BB962C8B-B14F-4D97-AF65-F5344CB8AC3E}">
        <p14:creationId xmlns:p14="http://schemas.microsoft.com/office/powerpoint/2010/main" val="4176215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B4F4B59-2BA1-47D7-B51B-88017D18DA45}" type="slidenum">
              <a:rPr lang="en-US" altLang="en-US"/>
              <a:pPr/>
              <a:t>94</a:t>
            </a:fld>
            <a:endParaRPr lang="en-US" altLang="en-US"/>
          </a:p>
        </p:txBody>
      </p:sp>
      <p:sp>
        <p:nvSpPr>
          <p:cNvPr id="241666" name="Rectangle 2"/>
          <p:cNvSpPr>
            <a:spLocks noGrp="1" noRot="1" noChangeAspect="1" noChangeArrowheads="1" noTextEdit="1"/>
          </p:cNvSpPr>
          <p:nvPr>
            <p:ph type="sldImg"/>
          </p:nvPr>
        </p:nvSpPr>
        <p:spPr>
          <a:xfrm>
            <a:off x="441325" y="681038"/>
            <a:ext cx="6051550" cy="3405187"/>
          </a:xfrm>
          <a:ln/>
        </p:spPr>
      </p:sp>
      <p:sp>
        <p:nvSpPr>
          <p:cNvPr id="241667"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39139389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2F2E29-B778-4F96-94B0-765A08968538}" type="slidenum">
              <a:rPr lang="en-US" altLang="en-US"/>
              <a:pPr/>
              <a:t>95</a:t>
            </a:fld>
            <a:endParaRPr lang="en-US" altLang="en-US"/>
          </a:p>
        </p:txBody>
      </p:sp>
      <p:sp>
        <p:nvSpPr>
          <p:cNvPr id="365570" name="Rectangle 2"/>
          <p:cNvSpPr>
            <a:spLocks noGrp="1" noRot="1" noChangeAspect="1" noChangeArrowheads="1" noTextEdit="1"/>
          </p:cNvSpPr>
          <p:nvPr>
            <p:ph type="sldImg"/>
          </p:nvPr>
        </p:nvSpPr>
        <p:spPr>
          <a:xfrm>
            <a:off x="441325" y="681038"/>
            <a:ext cx="6051550" cy="3405187"/>
          </a:xfrm>
          <a:ln/>
        </p:spPr>
      </p:sp>
      <p:sp>
        <p:nvSpPr>
          <p:cNvPr id="365571" name="Rectangle 3"/>
          <p:cNvSpPr>
            <a:spLocks noGrp="1" noChangeArrowheads="1"/>
          </p:cNvSpPr>
          <p:nvPr>
            <p:ph type="body" idx="1"/>
          </p:nvPr>
        </p:nvSpPr>
        <p:spPr>
          <a:xfrm>
            <a:off x="923925" y="4313238"/>
            <a:ext cx="5086350" cy="4086225"/>
          </a:xfrm>
        </p:spPr>
        <p:txBody>
          <a:bodyPr/>
          <a:lstStyle/>
          <a:p>
            <a:r>
              <a:rPr lang="en-US" altLang="en-US"/>
              <a:t>It so happens that we can store a complete tree in an array and still be able to find children and parents easily. We’ll take advantage of this.</a:t>
            </a:r>
          </a:p>
          <a:p>
            <a:endParaRPr lang="en-US" altLang="en-US"/>
          </a:p>
          <a:p>
            <a:r>
              <a:rPr lang="en-US" altLang="en-US"/>
              <a:t>Child:</a:t>
            </a:r>
          </a:p>
          <a:p>
            <a:r>
              <a:rPr lang="en-US" altLang="en-US"/>
              <a:t>left = 2*node</a:t>
            </a:r>
          </a:p>
          <a:p>
            <a:r>
              <a:rPr lang="en-US" altLang="en-US"/>
              <a:t>right = 2*node + 1</a:t>
            </a:r>
          </a:p>
          <a:p>
            <a:r>
              <a:rPr lang="en-US" altLang="en-US"/>
              <a:t>parent = floor(node/2)</a:t>
            </a:r>
          </a:p>
          <a:p>
            <a:r>
              <a:rPr lang="en-US" altLang="en-US"/>
              <a:t>root = 1</a:t>
            </a:r>
          </a:p>
          <a:p>
            <a:r>
              <a:rPr lang="en-US" altLang="en-US"/>
              <a:t>nextfree = length + 1</a:t>
            </a:r>
          </a:p>
        </p:txBody>
      </p:sp>
    </p:spTree>
    <p:extLst>
      <p:ext uri="{BB962C8B-B14F-4D97-AF65-F5344CB8AC3E}">
        <p14:creationId xmlns:p14="http://schemas.microsoft.com/office/powerpoint/2010/main" val="418347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5444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7076BD-969E-4CAD-9331-6825E1CB403F}" type="slidenum">
              <a:rPr lang="en-US" altLang="en-US"/>
              <a:pPr/>
              <a:t>96</a:t>
            </a:fld>
            <a:endParaRPr lang="en-US" altLang="en-US"/>
          </a:p>
        </p:txBody>
      </p:sp>
      <p:sp>
        <p:nvSpPr>
          <p:cNvPr id="243714" name="Rectangle 2"/>
          <p:cNvSpPr>
            <a:spLocks noGrp="1" noRot="1" noChangeAspect="1" noChangeArrowheads="1" noTextEdit="1"/>
          </p:cNvSpPr>
          <p:nvPr>
            <p:ph type="sldImg"/>
          </p:nvPr>
        </p:nvSpPr>
        <p:spPr>
          <a:xfrm>
            <a:off x="441325" y="681038"/>
            <a:ext cx="6051550" cy="3405187"/>
          </a:xfrm>
          <a:ln/>
        </p:spPr>
      </p:sp>
      <p:sp>
        <p:nvSpPr>
          <p:cNvPr id="243715" name="Rectangle 3"/>
          <p:cNvSpPr>
            <a:spLocks noGrp="1" noChangeArrowheads="1"/>
          </p:cNvSpPr>
          <p:nvPr>
            <p:ph type="body" idx="1"/>
          </p:nvPr>
        </p:nvSpPr>
        <p:spPr>
          <a:xfrm>
            <a:off x="923925" y="4313238"/>
            <a:ext cx="5086350" cy="4086225"/>
          </a:xfrm>
        </p:spPr>
        <p:txBody>
          <a:bodyPr/>
          <a:lstStyle/>
          <a:p>
            <a:r>
              <a:rPr lang="en-US" altLang="en-US"/>
              <a:t>OK, to delete, we start by plucking out that value in O(1) time.</a:t>
            </a:r>
          </a:p>
          <a:p>
            <a:r>
              <a:rPr lang="en-US" altLang="en-US"/>
              <a:t>Now, we have a hole at the top, and a node that isn’t proper for a complete tree at the bottom. </a:t>
            </a:r>
          </a:p>
          <a:p>
            <a:r>
              <a:rPr lang="en-US" altLang="en-US"/>
              <a:t>So, we fix it by putting the value in the hole, and moving the hole until we restore the heap-order property.</a:t>
            </a:r>
          </a:p>
        </p:txBody>
      </p:sp>
    </p:spTree>
    <p:extLst>
      <p:ext uri="{BB962C8B-B14F-4D97-AF65-F5344CB8AC3E}">
        <p14:creationId xmlns:p14="http://schemas.microsoft.com/office/powerpoint/2010/main" val="2613533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5A48718-C51A-4193-91B3-C5E1E7322A17}" type="slidenum">
              <a:rPr lang="en-US" altLang="en-US"/>
              <a:pPr/>
              <a:t>97</a:t>
            </a:fld>
            <a:endParaRPr lang="en-US" altLang="en-US"/>
          </a:p>
        </p:txBody>
      </p:sp>
      <p:sp>
        <p:nvSpPr>
          <p:cNvPr id="245762" name="Rectangle 2"/>
          <p:cNvSpPr>
            <a:spLocks noGrp="1" noRot="1" noChangeAspect="1" noChangeArrowheads="1" noTextEdit="1"/>
          </p:cNvSpPr>
          <p:nvPr>
            <p:ph type="sldImg"/>
          </p:nvPr>
        </p:nvSpPr>
        <p:spPr>
          <a:xfrm>
            <a:off x="441325" y="681038"/>
            <a:ext cx="6051550" cy="3405187"/>
          </a:xfrm>
          <a:ln/>
        </p:spPr>
      </p:sp>
      <p:sp>
        <p:nvSpPr>
          <p:cNvPr id="245763"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9863638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73B2133-AB8F-4355-9B91-A579D88256E3}" type="slidenum">
              <a:rPr lang="en-US" altLang="en-US"/>
              <a:pPr/>
              <a:t>98</a:t>
            </a:fld>
            <a:endParaRPr lang="en-US" altLang="en-US"/>
          </a:p>
        </p:txBody>
      </p:sp>
      <p:sp>
        <p:nvSpPr>
          <p:cNvPr id="249858" name="Rectangle 2"/>
          <p:cNvSpPr>
            <a:spLocks noGrp="1" noRot="1" noChangeAspect="1" noChangeArrowheads="1" noTextEdit="1"/>
          </p:cNvSpPr>
          <p:nvPr>
            <p:ph type="sldImg"/>
          </p:nvPr>
        </p:nvSpPr>
        <p:spPr>
          <a:xfrm>
            <a:off x="441325" y="681038"/>
            <a:ext cx="6051550" cy="3405187"/>
          </a:xfrm>
          <a:ln/>
        </p:spPr>
      </p:sp>
      <p:sp>
        <p:nvSpPr>
          <p:cNvPr id="249859" name="Rectangle 3"/>
          <p:cNvSpPr>
            <a:spLocks noGrp="1" noChangeArrowheads="1"/>
          </p:cNvSpPr>
          <p:nvPr>
            <p:ph type="body" idx="1"/>
          </p:nvPr>
        </p:nvSpPr>
        <p:spPr>
          <a:xfrm>
            <a:off x="923925" y="4313238"/>
            <a:ext cx="5086350" cy="4086225"/>
          </a:xfrm>
        </p:spPr>
        <p:txBody>
          <a:bodyPr/>
          <a:lstStyle/>
          <a:p>
            <a:r>
              <a:rPr lang="en-US" altLang="en-US"/>
              <a:t>Note that there are three things going on here: find the smaller child</a:t>
            </a:r>
          </a:p>
          <a:p>
            <a:r>
              <a:rPr lang="en-US" altLang="en-US"/>
              <a:t>if the smaller child is still smaller than the moving value, move the smaller child up</a:t>
            </a:r>
          </a:p>
          <a:p>
            <a:r>
              <a:rPr lang="en-US" altLang="en-US"/>
              <a:t>otherwise, we’ve found the right spot, and stop.</a:t>
            </a:r>
          </a:p>
          <a:p>
            <a:endParaRPr lang="en-US" altLang="en-US"/>
          </a:p>
        </p:txBody>
      </p:sp>
    </p:spTree>
    <p:extLst>
      <p:ext uri="{BB962C8B-B14F-4D97-AF65-F5344CB8AC3E}">
        <p14:creationId xmlns:p14="http://schemas.microsoft.com/office/powerpoint/2010/main" val="3868806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FE20669-BD1B-4E16-810B-FB9AB5135920}" type="slidenum">
              <a:rPr lang="en-US" altLang="en-US"/>
              <a:pPr/>
              <a:t>99</a:t>
            </a:fld>
            <a:endParaRPr lang="en-US" altLang="en-US"/>
          </a:p>
        </p:txBody>
      </p:sp>
      <p:sp>
        <p:nvSpPr>
          <p:cNvPr id="251906" name="Rectangle 2"/>
          <p:cNvSpPr>
            <a:spLocks noGrp="1" noRot="1" noChangeAspect="1" noChangeArrowheads="1" noTextEdit="1"/>
          </p:cNvSpPr>
          <p:nvPr>
            <p:ph type="sldImg"/>
          </p:nvPr>
        </p:nvSpPr>
        <p:spPr>
          <a:xfrm>
            <a:off x="441325" y="681038"/>
            <a:ext cx="6051550" cy="3405187"/>
          </a:xfrm>
          <a:ln/>
        </p:spPr>
      </p:sp>
      <p:sp>
        <p:nvSpPr>
          <p:cNvPr id="251907" name="Rectangle 3"/>
          <p:cNvSpPr>
            <a:spLocks noGrp="1" noChangeArrowheads="1"/>
          </p:cNvSpPr>
          <p:nvPr>
            <p:ph type="body" idx="1"/>
          </p:nvPr>
        </p:nvSpPr>
        <p:spPr>
          <a:xfrm>
            <a:off x="923925" y="4313238"/>
            <a:ext cx="5086350" cy="4086225"/>
          </a:xfrm>
        </p:spPr>
        <p:txBody>
          <a:bodyPr/>
          <a:lstStyle/>
          <a:p>
            <a:r>
              <a:rPr lang="en-US" altLang="en-US"/>
              <a:t>Inserting works similarly. We tack a hole on at the end of the tree,  and move that hole _up_ until it’s in the right place for the new value.</a:t>
            </a:r>
          </a:p>
          <a:p>
            <a:endParaRPr lang="en-US" altLang="en-US"/>
          </a:p>
        </p:txBody>
      </p:sp>
    </p:spTree>
    <p:extLst>
      <p:ext uri="{BB962C8B-B14F-4D97-AF65-F5344CB8AC3E}">
        <p14:creationId xmlns:p14="http://schemas.microsoft.com/office/powerpoint/2010/main" val="3304047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2BC87E-B4FF-4B1D-B582-657976DEE018}" type="slidenum">
              <a:rPr lang="en-US" altLang="en-US"/>
              <a:pPr/>
              <a:t>100</a:t>
            </a:fld>
            <a:endParaRPr lang="en-US" altLang="en-US"/>
          </a:p>
        </p:txBody>
      </p:sp>
      <p:sp>
        <p:nvSpPr>
          <p:cNvPr id="253954" name="Rectangle 2"/>
          <p:cNvSpPr>
            <a:spLocks noGrp="1" noRot="1" noChangeAspect="1" noChangeArrowheads="1" noTextEdit="1"/>
          </p:cNvSpPr>
          <p:nvPr>
            <p:ph type="sldImg"/>
          </p:nvPr>
        </p:nvSpPr>
        <p:spPr>
          <a:xfrm>
            <a:off x="441325" y="681038"/>
            <a:ext cx="6051550" cy="3405187"/>
          </a:xfrm>
          <a:ln/>
        </p:spPr>
      </p:sp>
      <p:sp>
        <p:nvSpPr>
          <p:cNvPr id="253955"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35685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923C67-320F-4CD3-A6B6-D3E8FDFFAB4E}" type="slidenum">
              <a:rPr lang="en-US" altLang="en-US"/>
              <a:pPr/>
              <a:t>101</a:t>
            </a:fld>
            <a:endParaRPr lang="en-US" altLang="en-US"/>
          </a:p>
        </p:txBody>
      </p:sp>
      <p:sp>
        <p:nvSpPr>
          <p:cNvPr id="256002" name="Rectangle 2"/>
          <p:cNvSpPr>
            <a:spLocks noGrp="1" noRot="1" noChangeAspect="1" noChangeArrowheads="1" noTextEdit="1"/>
          </p:cNvSpPr>
          <p:nvPr>
            <p:ph type="sldImg"/>
          </p:nvPr>
        </p:nvSpPr>
        <p:spPr>
          <a:xfrm>
            <a:off x="441325" y="681038"/>
            <a:ext cx="6051550" cy="3405187"/>
          </a:xfrm>
          <a:ln/>
        </p:spPr>
      </p:sp>
      <p:sp>
        <p:nvSpPr>
          <p:cNvPr id="256003" name="Rectangle 3"/>
          <p:cNvSpPr>
            <a:spLocks noGrp="1" noChangeArrowheads="1"/>
          </p:cNvSpPr>
          <p:nvPr>
            <p:ph type="body" idx="1"/>
          </p:nvPr>
        </p:nvSpPr>
        <p:spPr>
          <a:xfrm>
            <a:off x="923925" y="4313238"/>
            <a:ext cx="5086350" cy="4086225"/>
          </a:xfrm>
        </p:spPr>
        <p:txBody>
          <a:bodyPr/>
          <a:lstStyle/>
          <a:p>
            <a:r>
              <a:rPr lang="en-US" altLang="en-US"/>
              <a:t>Notice that this code is a _lot_ easier.</a:t>
            </a:r>
          </a:p>
        </p:txBody>
      </p:sp>
    </p:spTree>
    <p:extLst>
      <p:ext uri="{BB962C8B-B14F-4D97-AF65-F5344CB8AC3E}">
        <p14:creationId xmlns:p14="http://schemas.microsoft.com/office/powerpoint/2010/main" val="48546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434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68375"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68375"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68375"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68375"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345A7DC-58E4-4344-BDEC-2A653574EBF7}" type="slidenum">
              <a:rPr lang="en-US" altLang="en-US" sz="1300">
                <a:latin typeface="Arial Narrow" panose="020B0606020202030204" pitchFamily="34" charset="0"/>
              </a:rPr>
              <a:pPr eaLnBrk="1" hangingPunct="1"/>
              <a:t>39</a:t>
            </a:fld>
            <a:endParaRPr lang="en-US" altLang="en-US" sz="1300">
              <a:latin typeface="Arial Narrow" panose="020B0606020202030204" pitchFamily="34"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989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3913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anose="02020603050405020304" pitchFamily="18" charset="0"/>
              </a:defRPr>
            </a:lvl1pPr>
            <a:lvl2pPr marL="742950" indent="-285750" defTabSz="930275" eaLnBrk="0" hangingPunct="0">
              <a:defRPr sz="2400">
                <a:solidFill>
                  <a:schemeClr val="tx1"/>
                </a:solidFill>
                <a:latin typeface="Times New Roman" panose="02020603050405020304" pitchFamily="18" charset="0"/>
              </a:defRPr>
            </a:lvl2pPr>
            <a:lvl3pPr marL="1143000" indent="-228600" defTabSz="930275" eaLnBrk="0" hangingPunct="0">
              <a:defRPr sz="2400">
                <a:solidFill>
                  <a:schemeClr val="tx1"/>
                </a:solidFill>
                <a:latin typeface="Times New Roman" panose="02020603050405020304" pitchFamily="18" charset="0"/>
              </a:defRPr>
            </a:lvl3pPr>
            <a:lvl4pPr marL="1600200" indent="-228600" defTabSz="930275" eaLnBrk="0" hangingPunct="0">
              <a:defRPr sz="2400">
                <a:solidFill>
                  <a:schemeClr val="tx1"/>
                </a:solidFill>
                <a:latin typeface="Times New Roman" panose="02020603050405020304" pitchFamily="18" charset="0"/>
              </a:defRPr>
            </a:lvl4pPr>
            <a:lvl5pPr marL="2057400" indent="-228600" defTabSz="930275" eaLnBrk="0" hangingPunct="0">
              <a:defRPr sz="24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D3E3BE-71C9-4964-9327-FA239B3F83B1}" type="slidenum">
              <a:rPr lang="en-US" altLang="en-US" sz="1200"/>
              <a:pPr eaLnBrk="1" hangingPunct="1"/>
              <a:t>47</a:t>
            </a:fld>
            <a:endParaRPr lang="en-US" altLang="en-US" sz="1200"/>
          </a:p>
        </p:txBody>
      </p:sp>
      <p:sp>
        <p:nvSpPr>
          <p:cNvPr id="35843" name="Rectangle 2"/>
          <p:cNvSpPr>
            <a:spLocks noGrp="1" noRot="1" noChangeAspect="1" noChangeArrowheads="1" noTextEdit="1"/>
          </p:cNvSpPr>
          <p:nvPr>
            <p:ph type="sldImg"/>
          </p:nvPr>
        </p:nvSpPr>
        <p:spPr>
          <a:xfrm>
            <a:off x="415925" y="701675"/>
            <a:ext cx="6162675" cy="3467100"/>
          </a:xfrm>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lIns="91470" tIns="45735" rIns="91470" bIns="45735"/>
          <a:lstStyle/>
          <a:p>
            <a:pPr eaLnBrk="1" hangingPunct="1"/>
            <a:r>
              <a:rPr lang="en-US" altLang="en-US"/>
              <a:t>Alternative definition has pairs only in leaves; remaining nodes have keys only. Leaf-pushed B-tree or B+-tree.</a:t>
            </a:r>
          </a:p>
        </p:txBody>
      </p:sp>
    </p:spTree>
    <p:extLst>
      <p:ext uri="{BB962C8B-B14F-4D97-AF65-F5344CB8AC3E}">
        <p14:creationId xmlns:p14="http://schemas.microsoft.com/office/powerpoint/2010/main" val="4068227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423931D-9518-4740-82FD-DF8ECD33ECB2}" type="slidenum">
              <a:rPr lang="en-US" altLang="en-US"/>
              <a:pPr/>
              <a:t>65</a:t>
            </a:fld>
            <a:endParaRPr lang="en-US" altLang="en-US"/>
          </a:p>
        </p:txBody>
      </p:sp>
      <p:sp>
        <p:nvSpPr>
          <p:cNvPr id="239618" name="Rectangle 2"/>
          <p:cNvSpPr>
            <a:spLocks noGrp="1" noRot="1" noChangeAspect="1" noChangeArrowheads="1" noTextEdit="1"/>
          </p:cNvSpPr>
          <p:nvPr>
            <p:ph type="sldImg"/>
          </p:nvPr>
        </p:nvSpPr>
        <p:spPr>
          <a:xfrm>
            <a:off x="441325" y="681038"/>
            <a:ext cx="6051550" cy="3405187"/>
          </a:xfrm>
          <a:ln/>
        </p:spPr>
      </p:sp>
      <p:sp>
        <p:nvSpPr>
          <p:cNvPr id="239619" name="Rectangle 3"/>
          <p:cNvSpPr>
            <a:spLocks noGrp="1" noChangeArrowheads="1"/>
          </p:cNvSpPr>
          <p:nvPr>
            <p:ph type="body" idx="1"/>
          </p:nvPr>
        </p:nvSpPr>
        <p:spPr>
          <a:xfrm>
            <a:off x="923925" y="4313238"/>
            <a:ext cx="5086350" cy="4086225"/>
          </a:xfrm>
        </p:spPr>
        <p:txBody>
          <a:bodyPr/>
          <a:lstStyle/>
          <a:p>
            <a:r>
              <a:rPr lang="en-US" altLang="en-US"/>
              <a:t>Alright, there are two problems with binary search trees as pqs.</a:t>
            </a:r>
          </a:p>
          <a:p>
            <a:r>
              <a:rPr lang="en-US" altLang="en-US"/>
              <a:t>First, they’re overkill. Why keep everything ordered? We just need to know the least at any given time.</a:t>
            </a:r>
          </a:p>
          <a:p>
            <a:r>
              <a:rPr lang="en-US" altLang="en-US"/>
              <a:t>Second, they’re not guaranteed to be complete, so we have worst case O(n) times.</a:t>
            </a:r>
          </a:p>
        </p:txBody>
      </p:sp>
    </p:spTree>
    <p:extLst>
      <p:ext uri="{BB962C8B-B14F-4D97-AF65-F5344CB8AC3E}">
        <p14:creationId xmlns:p14="http://schemas.microsoft.com/office/powerpoint/2010/main" val="428399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10/17/18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10/17/18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10/17/18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10/17/18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10/17/18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k@ccs.ne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0149"/>
            <a:ext cx="9144000" cy="2387600"/>
          </a:xfrm>
        </p:spPr>
        <p:txBody>
          <a:bodyPr>
            <a:normAutofit fontScale="90000"/>
          </a:bodyPr>
          <a:lstStyle/>
          <a:p>
            <a:r>
              <a:rPr lang="en-US" dirty="0">
                <a:solidFill>
                  <a:srgbClr val="CD0000"/>
                </a:solidFill>
              </a:rPr>
              <a:t>Data Structures</a:t>
            </a:r>
            <a:br>
              <a:rPr lang="en-US" sz="6600" dirty="0">
                <a:solidFill>
                  <a:srgbClr val="CD0000"/>
                </a:solidFill>
                <a:ea typeface="ＭＳ Ｐゴシック" panose="020B0600070205080204" pitchFamily="34" charset="-128"/>
              </a:rPr>
            </a:br>
            <a:r>
              <a:rPr lang="en-US" dirty="0">
                <a:solidFill>
                  <a:srgbClr val="CD0000"/>
                </a:solidFill>
              </a:rPr>
              <a:t>for</a:t>
            </a:r>
            <a:br>
              <a:rPr lang="en-US" dirty="0">
                <a:solidFill>
                  <a:srgbClr val="CD0000"/>
                </a:solidFill>
              </a:rPr>
            </a:br>
            <a:r>
              <a:rPr lang="en-US" dirty="0">
                <a:solidFill>
                  <a:srgbClr val="CD0000"/>
                </a:solidFill>
              </a:rPr>
              <a:t>Machine Learning</a:t>
            </a:r>
          </a:p>
        </p:txBody>
      </p:sp>
      <p:sp>
        <p:nvSpPr>
          <p:cNvPr id="3" name="Subtitle 2"/>
          <p:cNvSpPr>
            <a:spLocks noGrp="1"/>
          </p:cNvSpPr>
          <p:nvPr>
            <p:ph type="subTitle" idx="1"/>
          </p:nvPr>
        </p:nvSpPr>
        <p:spPr>
          <a:xfrm>
            <a:off x="1524000" y="3152615"/>
            <a:ext cx="9360310" cy="3056456"/>
          </a:xfrm>
        </p:spPr>
        <p:txBody>
          <a:bodyPr>
            <a:noAutofit/>
          </a:bodyPr>
          <a:lstStyle/>
          <a:p>
            <a:r>
              <a:rPr lang="en-US" sz="3200" dirty="0">
                <a:ea typeface="ＭＳ Ｐゴシック" panose="020B0600070205080204" pitchFamily="34" charset="-128"/>
              </a:rPr>
              <a:t>Nik Bear Brown</a:t>
            </a:r>
          </a:p>
          <a:p>
            <a:r>
              <a:rPr lang="en-US" sz="3200" dirty="0">
                <a:hlinkClick r:id="rId2"/>
              </a:rPr>
              <a:t>nik@ccs.neu.edu</a:t>
            </a:r>
            <a:endParaRPr lang="en-US" sz="3200" dirty="0"/>
          </a:p>
          <a:p>
            <a:r>
              <a:rPr lang="en-US" sz="2800" dirty="0"/>
              <a:t>Data Structures</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200400" y="2362200"/>
            <a:ext cx="3429000" cy="304800"/>
          </a:xfrm>
          <a:prstGeom prst="rect">
            <a:avLst/>
          </a:prstGeom>
          <a:solidFill>
            <a:srgbClr val="FFFF00"/>
          </a:solidFill>
          <a:ln w="12700">
            <a:noFill/>
            <a:miter lim="800000"/>
            <a:headEnd/>
            <a:tailEnd/>
          </a:ln>
          <a:effectLst/>
        </p:spPr>
        <p:txBody>
          <a:bodyPr wrap="none" anchor="ctr"/>
          <a:lstStyle/>
          <a:p>
            <a:endParaRPr lang="en-US"/>
          </a:p>
        </p:txBody>
      </p:sp>
      <p:sp>
        <p:nvSpPr>
          <p:cNvPr id="46083" name="Rectangle 3"/>
          <p:cNvSpPr>
            <a:spLocks noGrp="1" noChangeArrowheads="1"/>
          </p:cNvSpPr>
          <p:nvPr>
            <p:ph type="title"/>
          </p:nvPr>
        </p:nvSpPr>
        <p:spPr>
          <a:xfrm>
            <a:off x="1700463" y="495302"/>
            <a:ext cx="7772400" cy="762000"/>
          </a:xfrm>
        </p:spPr>
        <p:txBody>
          <a:bodyPr>
            <a:normAutofit/>
          </a:bodyPr>
          <a:lstStyle/>
          <a:p>
            <a:r>
              <a:rPr lang="en-US" sz="4000" dirty="0">
                <a:solidFill>
                  <a:srgbClr val="CD0000"/>
                </a:solidFill>
              </a:rPr>
              <a:t>Linked Lists - C/C++</a:t>
            </a:r>
          </a:p>
        </p:txBody>
      </p:sp>
      <p:sp>
        <p:nvSpPr>
          <p:cNvPr id="46085" name="Text Box 5"/>
          <p:cNvSpPr txBox="1">
            <a:spLocks noChangeArrowheads="1"/>
          </p:cNvSpPr>
          <p:nvPr/>
        </p:nvSpPr>
        <p:spPr bwMode="auto">
          <a:xfrm>
            <a:off x="2336801" y="1660359"/>
            <a:ext cx="7651750" cy="49688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
        <p:nvSpPr>
          <p:cNvPr id="46086" name="Text Box 6"/>
          <p:cNvSpPr txBox="1">
            <a:spLocks noChangeArrowheads="1"/>
          </p:cNvSpPr>
          <p:nvPr/>
        </p:nvSpPr>
        <p:spPr bwMode="auto">
          <a:xfrm>
            <a:off x="6858001" y="2133601"/>
            <a:ext cx="3355975" cy="701675"/>
          </a:xfrm>
          <a:prstGeom prst="rect">
            <a:avLst/>
          </a:prstGeom>
          <a:solidFill>
            <a:srgbClr val="FFFF00"/>
          </a:solidFill>
          <a:ln w="12700">
            <a:noFill/>
            <a:miter lim="800000"/>
            <a:headEnd/>
            <a:tailEnd/>
          </a:ln>
          <a:effectLst/>
        </p:spPr>
        <p:txBody>
          <a:bodyPr wrap="none">
            <a:spAutoFit/>
          </a:bodyPr>
          <a:lstStyle/>
          <a:p>
            <a:pPr algn="ctr"/>
            <a:r>
              <a:rPr lang="en-US" sz="2000" b="1">
                <a:latin typeface="Arial" charset="0"/>
              </a:rPr>
              <a:t>Recursive type definition -</a:t>
            </a:r>
          </a:p>
          <a:p>
            <a:pPr algn="ctr"/>
            <a:r>
              <a:rPr lang="en-US" sz="2000" b="1">
                <a:latin typeface="Arial" charset="0"/>
              </a:rPr>
              <a:t>C allows it!</a:t>
            </a:r>
            <a:endParaRPr lang="en-US"/>
          </a:p>
        </p:txBody>
      </p:sp>
      <p:sp>
        <p:nvSpPr>
          <p:cNvPr id="46087" name="Line 7"/>
          <p:cNvSpPr>
            <a:spLocks noChangeShapeType="1"/>
          </p:cNvSpPr>
          <p:nvPr/>
        </p:nvSpPr>
        <p:spPr bwMode="auto">
          <a:xfrm flipH="1">
            <a:off x="6400800" y="2514600"/>
            <a:ext cx="457200" cy="0"/>
          </a:xfrm>
          <a:prstGeom prst="line">
            <a:avLst/>
          </a:prstGeom>
          <a:noFill/>
          <a:ln w="38100">
            <a:solidFill>
              <a:schemeClr val="hlink"/>
            </a:solidFill>
            <a:round/>
            <a:headEnd/>
            <a:tailEnd type="triangle" w="med" len="med"/>
          </a:ln>
          <a:effectLst/>
        </p:spPr>
        <p:txBody>
          <a:bodyPr wrap="none" anchor="ctr"/>
          <a:lstStyle/>
          <a:p>
            <a:endParaRPr lang="en-US"/>
          </a:p>
        </p:txBody>
      </p:sp>
      <p:sp>
        <p:nvSpPr>
          <p:cNvPr id="46088" name="AutoShape 8"/>
          <p:cNvSpPr>
            <a:spLocks noChangeArrowheads="1"/>
          </p:cNvSpPr>
          <p:nvPr/>
        </p:nvSpPr>
        <p:spPr bwMode="auto">
          <a:xfrm>
            <a:off x="7323138" y="5715001"/>
            <a:ext cx="3109912" cy="796925"/>
          </a:xfrm>
          <a:prstGeom prst="roundRect">
            <a:avLst>
              <a:gd name="adj" fmla="val 16667"/>
            </a:avLst>
          </a:prstGeom>
          <a:solidFill>
            <a:srgbClr val="99CCFF"/>
          </a:solidFill>
          <a:ln w="28575">
            <a:solidFill>
              <a:srgbClr val="063DE8"/>
            </a:solidFill>
            <a:round/>
            <a:headEnd/>
            <a:tailEnd/>
          </a:ln>
          <a:effectLst/>
        </p:spPr>
        <p:txBody>
          <a:bodyPr wrap="none">
            <a:spAutoFit/>
          </a:bodyPr>
          <a:lstStyle/>
          <a:p>
            <a:pPr algn="ctr"/>
            <a:r>
              <a:rPr lang="en-US" sz="2000" b="1">
                <a:latin typeface="Arial" charset="0"/>
              </a:rPr>
              <a:t>Error checking, asserts</a:t>
            </a:r>
          </a:p>
          <a:p>
            <a:pPr algn="ctr"/>
            <a:r>
              <a:rPr lang="en-US" sz="2000" b="1">
                <a:latin typeface="Arial" charset="0"/>
              </a:rPr>
              <a:t>omitted for clarity!</a:t>
            </a:r>
            <a:endParaRPr lang="en-US"/>
          </a:p>
        </p:txBody>
      </p:sp>
      <p:sp>
        <p:nvSpPr>
          <p:cNvPr id="46089" name="Line 9"/>
          <p:cNvSpPr>
            <a:spLocks noChangeShapeType="1"/>
          </p:cNvSpPr>
          <p:nvPr/>
        </p:nvSpPr>
        <p:spPr bwMode="auto">
          <a:xfrm>
            <a:off x="5715000" y="5105400"/>
            <a:ext cx="1143000" cy="0"/>
          </a:xfrm>
          <a:prstGeom prst="line">
            <a:avLst/>
          </a:prstGeom>
          <a:noFill/>
          <a:ln w="28575">
            <a:solidFill>
              <a:srgbClr val="063DE8"/>
            </a:solidFill>
            <a:round/>
            <a:headEnd type="triangle" w="med" len="med"/>
            <a:tailEnd/>
          </a:ln>
          <a:effectLst/>
        </p:spPr>
        <p:txBody>
          <a:bodyPr wrap="none" anchor="ctr"/>
          <a:lstStyle/>
          <a:p>
            <a:endParaRPr lang="en-US"/>
          </a:p>
        </p:txBody>
      </p:sp>
      <p:sp>
        <p:nvSpPr>
          <p:cNvPr id="46090" name="Line 10"/>
          <p:cNvSpPr>
            <a:spLocks noChangeShapeType="1"/>
          </p:cNvSpPr>
          <p:nvPr/>
        </p:nvSpPr>
        <p:spPr bwMode="auto">
          <a:xfrm flipV="1">
            <a:off x="6858000" y="5105400"/>
            <a:ext cx="0" cy="762000"/>
          </a:xfrm>
          <a:prstGeom prst="line">
            <a:avLst/>
          </a:prstGeom>
          <a:noFill/>
          <a:ln w="28575">
            <a:solidFill>
              <a:srgbClr val="063DE8"/>
            </a:solidFill>
            <a:round/>
            <a:headEnd/>
            <a:tailEnd/>
          </a:ln>
          <a:effectLst/>
        </p:spPr>
        <p:txBody>
          <a:bodyPr wrap="none" anchor="ctr"/>
          <a:lstStyle/>
          <a:p>
            <a:endParaRPr lang="en-US"/>
          </a:p>
        </p:txBody>
      </p:sp>
      <p:sp>
        <p:nvSpPr>
          <p:cNvPr id="46091" name="Line 11"/>
          <p:cNvSpPr>
            <a:spLocks noChangeShapeType="1"/>
          </p:cNvSpPr>
          <p:nvPr/>
        </p:nvSpPr>
        <p:spPr bwMode="auto">
          <a:xfrm flipH="1" flipV="1">
            <a:off x="6858000" y="5867400"/>
            <a:ext cx="457200" cy="0"/>
          </a:xfrm>
          <a:prstGeom prst="line">
            <a:avLst/>
          </a:prstGeom>
          <a:noFill/>
          <a:ln w="28575">
            <a:solidFill>
              <a:srgbClr val="063DE8"/>
            </a:solidFill>
            <a:round/>
            <a:headEnd/>
            <a:tailEnd/>
          </a:ln>
          <a:effectLst/>
        </p:spPr>
        <p:txBody>
          <a:bodyPr wrap="none" anchor="ctr"/>
          <a:lstStyle/>
          <a:p>
            <a:endParaRPr lang="en-US"/>
          </a:p>
        </p:txBody>
      </p:sp>
      <p:sp>
        <p:nvSpPr>
          <p:cNvPr id="46092" name="Line 12"/>
          <p:cNvSpPr>
            <a:spLocks noChangeShapeType="1"/>
          </p:cNvSpPr>
          <p:nvPr/>
        </p:nvSpPr>
        <p:spPr bwMode="auto">
          <a:xfrm flipH="1" flipV="1">
            <a:off x="10210800" y="4800600"/>
            <a:ext cx="0" cy="914400"/>
          </a:xfrm>
          <a:prstGeom prst="line">
            <a:avLst/>
          </a:prstGeom>
          <a:noFill/>
          <a:ln w="28575">
            <a:solidFill>
              <a:srgbClr val="063DE8"/>
            </a:solidFill>
            <a:round/>
            <a:headEnd/>
            <a:tailEnd/>
          </a:ln>
          <a:effectLst/>
        </p:spPr>
        <p:txBody>
          <a:bodyPr wrap="none" anchor="ctr"/>
          <a:lstStyle/>
          <a:p>
            <a:endParaRPr lang="en-US"/>
          </a:p>
        </p:txBody>
      </p:sp>
      <p:sp>
        <p:nvSpPr>
          <p:cNvPr id="46093" name="Line 13"/>
          <p:cNvSpPr>
            <a:spLocks noChangeShapeType="1"/>
          </p:cNvSpPr>
          <p:nvPr/>
        </p:nvSpPr>
        <p:spPr bwMode="auto">
          <a:xfrm>
            <a:off x="9144000" y="4800600"/>
            <a:ext cx="1066800" cy="0"/>
          </a:xfrm>
          <a:prstGeom prst="line">
            <a:avLst/>
          </a:prstGeom>
          <a:noFill/>
          <a:ln w="28575">
            <a:solidFill>
              <a:srgbClr val="063DE8"/>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1448409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fld id="{FD0D00A3-E907-450E-BDB7-AF0B1CE23CF0}" type="slidenum">
              <a:rPr lang="en-US" altLang="en-US"/>
              <a:pPr/>
              <a:t>100</a:t>
            </a:fld>
            <a:endParaRPr lang="en-US" altLang="en-US"/>
          </a:p>
        </p:txBody>
      </p:sp>
      <p:sp>
        <p:nvSpPr>
          <p:cNvPr id="252930" name="Rectangle 2"/>
          <p:cNvSpPr>
            <a:spLocks noGrp="1" noChangeArrowheads="1"/>
          </p:cNvSpPr>
          <p:nvPr>
            <p:ph type="title"/>
          </p:nvPr>
        </p:nvSpPr>
        <p:spPr>
          <a:xfrm>
            <a:off x="2209800" y="-76200"/>
            <a:ext cx="7772400" cy="1143000"/>
          </a:xfrm>
        </p:spPr>
        <p:txBody>
          <a:bodyPr/>
          <a:lstStyle/>
          <a:p>
            <a:r>
              <a:rPr lang="en-US" altLang="en-US"/>
              <a:t>Percolate Up</a:t>
            </a:r>
          </a:p>
        </p:txBody>
      </p:sp>
      <p:sp>
        <p:nvSpPr>
          <p:cNvPr id="252931" name="Line 3"/>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2" name="Line 4"/>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3" name="Line 5"/>
          <p:cNvSpPr>
            <a:spLocks noChangeShapeType="1"/>
          </p:cNvSpPr>
          <p:nvPr/>
        </p:nvSpPr>
        <p:spPr bwMode="auto">
          <a:xfrm>
            <a:off x="1773238" y="5257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Oval 7"/>
          <p:cNvSpPr>
            <a:spLocks noChangeAspect="1" noChangeArrowheads="1"/>
          </p:cNvSpPr>
          <p:nvPr/>
        </p:nvSpPr>
        <p:spPr bwMode="auto">
          <a:xfrm>
            <a:off x="35782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36" name="Oval 8"/>
          <p:cNvSpPr>
            <a:spLocks noChangeAspect="1" noChangeArrowheads="1"/>
          </p:cNvSpPr>
          <p:nvPr/>
        </p:nvSpPr>
        <p:spPr bwMode="auto">
          <a:xfrm>
            <a:off x="31019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37" name="Oval 9"/>
          <p:cNvSpPr>
            <a:spLocks noChangeAspect="1" noChangeArrowheads="1"/>
          </p:cNvSpPr>
          <p:nvPr/>
        </p:nvSpPr>
        <p:spPr bwMode="auto">
          <a:xfrm>
            <a:off x="26273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38" name="Oval 10"/>
          <p:cNvSpPr>
            <a:spLocks noChangeAspect="1" noChangeArrowheads="1"/>
          </p:cNvSpPr>
          <p:nvPr/>
        </p:nvSpPr>
        <p:spPr bwMode="auto">
          <a:xfrm>
            <a:off x="21510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39" name="Oval 11"/>
          <p:cNvSpPr>
            <a:spLocks noChangeAspect="1" noChangeArrowheads="1"/>
          </p:cNvSpPr>
          <p:nvPr/>
        </p:nvSpPr>
        <p:spPr bwMode="auto">
          <a:xfrm>
            <a:off x="16764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40" name="Oval 12"/>
          <p:cNvSpPr>
            <a:spLocks noChangeAspect="1" noChangeArrowheads="1"/>
          </p:cNvSpPr>
          <p:nvPr/>
        </p:nvSpPr>
        <p:spPr bwMode="auto">
          <a:xfrm>
            <a:off x="47656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41" name="Oval 13"/>
          <p:cNvSpPr>
            <a:spLocks noChangeAspect="1" noChangeArrowheads="1"/>
          </p:cNvSpPr>
          <p:nvPr/>
        </p:nvSpPr>
        <p:spPr bwMode="auto">
          <a:xfrm>
            <a:off x="3814764"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2942" name="Oval 14"/>
          <p:cNvSpPr>
            <a:spLocks noChangeAspect="1" noChangeArrowheads="1"/>
          </p:cNvSpPr>
          <p:nvPr/>
        </p:nvSpPr>
        <p:spPr bwMode="auto">
          <a:xfrm>
            <a:off x="28654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43" name="Oval 15"/>
          <p:cNvSpPr>
            <a:spLocks noChangeAspect="1" noChangeArrowheads="1"/>
          </p:cNvSpPr>
          <p:nvPr/>
        </p:nvSpPr>
        <p:spPr bwMode="auto">
          <a:xfrm>
            <a:off x="19145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44" name="Oval 16"/>
          <p:cNvSpPr>
            <a:spLocks noChangeAspect="1" noChangeArrowheads="1"/>
          </p:cNvSpPr>
          <p:nvPr/>
        </p:nvSpPr>
        <p:spPr bwMode="auto">
          <a:xfrm>
            <a:off x="42910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45" name="Oval 17"/>
          <p:cNvSpPr>
            <a:spLocks noChangeAspect="1" noChangeArrowheads="1"/>
          </p:cNvSpPr>
          <p:nvPr/>
        </p:nvSpPr>
        <p:spPr bwMode="auto">
          <a:xfrm>
            <a:off x="23891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46" name="Oval 18"/>
          <p:cNvSpPr>
            <a:spLocks noChangeAspect="1" noChangeArrowheads="1"/>
          </p:cNvSpPr>
          <p:nvPr/>
        </p:nvSpPr>
        <p:spPr bwMode="auto">
          <a:xfrm>
            <a:off x="33401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47" name="AutoShape 19"/>
          <p:cNvCxnSpPr>
            <a:cxnSpLocks noChangeShapeType="1"/>
            <a:stCxn id="252946" idx="3"/>
            <a:endCxn id="252945" idx="0"/>
          </p:cNvCxnSpPr>
          <p:nvPr/>
        </p:nvCxnSpPr>
        <p:spPr bwMode="auto">
          <a:xfrm flipH="1">
            <a:off x="25590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8" name="AutoShape 20"/>
          <p:cNvCxnSpPr>
            <a:cxnSpLocks noChangeShapeType="1"/>
            <a:stCxn id="252946" idx="5"/>
            <a:endCxn id="252944" idx="0"/>
          </p:cNvCxnSpPr>
          <p:nvPr/>
        </p:nvCxnSpPr>
        <p:spPr bwMode="auto">
          <a:xfrm>
            <a:off x="36306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9" name="AutoShape 21"/>
          <p:cNvCxnSpPr>
            <a:cxnSpLocks noChangeShapeType="1"/>
            <a:stCxn id="252944" idx="3"/>
            <a:endCxn id="252941" idx="0"/>
          </p:cNvCxnSpPr>
          <p:nvPr/>
        </p:nvCxnSpPr>
        <p:spPr bwMode="auto">
          <a:xfrm flipH="1">
            <a:off x="39846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0" name="AutoShape 22"/>
          <p:cNvCxnSpPr>
            <a:cxnSpLocks noChangeShapeType="1"/>
            <a:stCxn id="252944" idx="5"/>
            <a:endCxn id="252940" idx="0"/>
          </p:cNvCxnSpPr>
          <p:nvPr/>
        </p:nvCxnSpPr>
        <p:spPr bwMode="auto">
          <a:xfrm>
            <a:off x="45799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1" name="AutoShape 23"/>
          <p:cNvCxnSpPr>
            <a:cxnSpLocks noChangeShapeType="1"/>
            <a:stCxn id="252941" idx="3"/>
            <a:endCxn id="252935" idx="0"/>
          </p:cNvCxnSpPr>
          <p:nvPr/>
        </p:nvCxnSpPr>
        <p:spPr bwMode="auto">
          <a:xfrm flipH="1">
            <a:off x="37480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2" name="AutoShape 24"/>
          <p:cNvCxnSpPr>
            <a:cxnSpLocks noChangeShapeType="1"/>
            <a:stCxn id="252945" idx="3"/>
            <a:endCxn id="252943" idx="0"/>
          </p:cNvCxnSpPr>
          <p:nvPr/>
        </p:nvCxnSpPr>
        <p:spPr bwMode="auto">
          <a:xfrm flipH="1">
            <a:off x="20843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3" name="AutoShape 25"/>
          <p:cNvCxnSpPr>
            <a:cxnSpLocks noChangeShapeType="1"/>
            <a:stCxn id="252945" idx="5"/>
            <a:endCxn id="252942" idx="0"/>
          </p:cNvCxnSpPr>
          <p:nvPr/>
        </p:nvCxnSpPr>
        <p:spPr bwMode="auto">
          <a:xfrm>
            <a:off x="26797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4" name="AutoShape 26"/>
          <p:cNvCxnSpPr>
            <a:cxnSpLocks noChangeShapeType="1"/>
            <a:stCxn id="252943" idx="3"/>
            <a:endCxn id="252939" idx="0"/>
          </p:cNvCxnSpPr>
          <p:nvPr/>
        </p:nvCxnSpPr>
        <p:spPr bwMode="auto">
          <a:xfrm flipH="1">
            <a:off x="18462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5" name="AutoShape 27"/>
          <p:cNvCxnSpPr>
            <a:cxnSpLocks noChangeShapeType="1"/>
            <a:stCxn id="252943" idx="5"/>
            <a:endCxn id="252938" idx="0"/>
          </p:cNvCxnSpPr>
          <p:nvPr/>
        </p:nvCxnSpPr>
        <p:spPr bwMode="auto">
          <a:xfrm>
            <a:off x="22034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6" name="AutoShape 28"/>
          <p:cNvCxnSpPr>
            <a:cxnSpLocks noChangeShapeType="1"/>
            <a:stCxn id="252942" idx="3"/>
            <a:endCxn id="252937" idx="0"/>
          </p:cNvCxnSpPr>
          <p:nvPr/>
        </p:nvCxnSpPr>
        <p:spPr bwMode="auto">
          <a:xfrm flipH="1">
            <a:off x="27971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7" name="AutoShape 29"/>
          <p:cNvCxnSpPr>
            <a:cxnSpLocks noChangeShapeType="1"/>
            <a:stCxn id="252942" idx="5"/>
            <a:endCxn id="252936" idx="0"/>
          </p:cNvCxnSpPr>
          <p:nvPr/>
        </p:nvCxnSpPr>
        <p:spPr bwMode="auto">
          <a:xfrm>
            <a:off x="31543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58" name="Oval 30"/>
          <p:cNvSpPr>
            <a:spLocks noChangeAspect="1" noChangeArrowheads="1"/>
          </p:cNvSpPr>
          <p:nvPr/>
        </p:nvSpPr>
        <p:spPr bwMode="auto">
          <a:xfrm>
            <a:off x="4052889" y="329088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2959" name="AutoShape 31"/>
          <p:cNvCxnSpPr>
            <a:cxnSpLocks noChangeShapeType="1"/>
            <a:stCxn id="252941" idx="5"/>
            <a:endCxn id="252958" idx="0"/>
          </p:cNvCxnSpPr>
          <p:nvPr/>
        </p:nvCxnSpPr>
        <p:spPr bwMode="auto">
          <a:xfrm>
            <a:off x="4105276" y="2805113"/>
            <a:ext cx="117475" cy="4683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60" name="Oval 32"/>
          <p:cNvSpPr>
            <a:spLocks noChangeAspect="1" noChangeArrowheads="1"/>
          </p:cNvSpPr>
          <p:nvPr/>
        </p:nvSpPr>
        <p:spPr bwMode="auto">
          <a:xfrm>
            <a:off x="7921625" y="3290889"/>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61" name="Oval 33"/>
          <p:cNvSpPr>
            <a:spLocks noChangeAspect="1" noChangeArrowheads="1"/>
          </p:cNvSpPr>
          <p:nvPr/>
        </p:nvSpPr>
        <p:spPr bwMode="auto">
          <a:xfrm>
            <a:off x="7445376"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62" name="Oval 34"/>
          <p:cNvSpPr>
            <a:spLocks noChangeAspect="1" noChangeArrowheads="1"/>
          </p:cNvSpPr>
          <p:nvPr/>
        </p:nvSpPr>
        <p:spPr bwMode="auto">
          <a:xfrm>
            <a:off x="697071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63" name="Oval 35"/>
          <p:cNvSpPr>
            <a:spLocks noChangeAspect="1" noChangeArrowheads="1"/>
          </p:cNvSpPr>
          <p:nvPr/>
        </p:nvSpPr>
        <p:spPr bwMode="auto">
          <a:xfrm>
            <a:off x="6494464"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64" name="Oval 36"/>
          <p:cNvSpPr>
            <a:spLocks noChangeAspect="1" noChangeArrowheads="1"/>
          </p:cNvSpPr>
          <p:nvPr/>
        </p:nvSpPr>
        <p:spPr bwMode="auto">
          <a:xfrm>
            <a:off x="6019801" y="32908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65" name="Oval 37"/>
          <p:cNvSpPr>
            <a:spLocks noChangeAspect="1" noChangeArrowheads="1"/>
          </p:cNvSpPr>
          <p:nvPr/>
        </p:nvSpPr>
        <p:spPr bwMode="auto">
          <a:xfrm>
            <a:off x="910907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66" name="Oval 38"/>
          <p:cNvSpPr>
            <a:spLocks noChangeAspect="1" noChangeArrowheads="1"/>
          </p:cNvSpPr>
          <p:nvPr/>
        </p:nvSpPr>
        <p:spPr bwMode="auto">
          <a:xfrm>
            <a:off x="8158164" y="2498726"/>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sp>
        <p:nvSpPr>
          <p:cNvPr id="252967" name="Oval 39"/>
          <p:cNvSpPr>
            <a:spLocks noChangeAspect="1" noChangeArrowheads="1"/>
          </p:cNvSpPr>
          <p:nvPr/>
        </p:nvSpPr>
        <p:spPr bwMode="auto">
          <a:xfrm>
            <a:off x="7208839" y="2498726"/>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68" name="Oval 40"/>
          <p:cNvSpPr>
            <a:spLocks noChangeAspect="1" noChangeArrowheads="1"/>
          </p:cNvSpPr>
          <p:nvPr/>
        </p:nvSpPr>
        <p:spPr bwMode="auto">
          <a:xfrm>
            <a:off x="6257926" y="24987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69" name="Oval 41"/>
          <p:cNvSpPr>
            <a:spLocks noChangeAspect="1" noChangeArrowheads="1"/>
          </p:cNvSpPr>
          <p:nvPr/>
        </p:nvSpPr>
        <p:spPr bwMode="auto">
          <a:xfrm>
            <a:off x="8634414"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70" name="Oval 42"/>
          <p:cNvSpPr>
            <a:spLocks noChangeAspect="1" noChangeArrowheads="1"/>
          </p:cNvSpPr>
          <p:nvPr/>
        </p:nvSpPr>
        <p:spPr bwMode="auto">
          <a:xfrm>
            <a:off x="6732589" y="170656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71" name="Oval 43"/>
          <p:cNvSpPr>
            <a:spLocks noChangeAspect="1" noChangeArrowheads="1"/>
          </p:cNvSpPr>
          <p:nvPr/>
        </p:nvSpPr>
        <p:spPr bwMode="auto">
          <a:xfrm>
            <a:off x="7683501" y="91440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72" name="AutoShape 44"/>
          <p:cNvCxnSpPr>
            <a:cxnSpLocks noChangeShapeType="1"/>
            <a:stCxn id="252971" idx="3"/>
            <a:endCxn id="252970" idx="0"/>
          </p:cNvCxnSpPr>
          <p:nvPr/>
        </p:nvCxnSpPr>
        <p:spPr bwMode="auto">
          <a:xfrm flipH="1">
            <a:off x="6902451"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3" name="AutoShape 45"/>
          <p:cNvCxnSpPr>
            <a:cxnSpLocks noChangeShapeType="1"/>
            <a:stCxn id="252971" idx="5"/>
            <a:endCxn id="252969" idx="0"/>
          </p:cNvCxnSpPr>
          <p:nvPr/>
        </p:nvCxnSpPr>
        <p:spPr bwMode="auto">
          <a:xfrm>
            <a:off x="79740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4" name="AutoShape 46"/>
          <p:cNvCxnSpPr>
            <a:cxnSpLocks noChangeShapeType="1"/>
            <a:stCxn id="252969" idx="3"/>
            <a:endCxn id="252966" idx="0"/>
          </p:cNvCxnSpPr>
          <p:nvPr/>
        </p:nvCxnSpPr>
        <p:spPr bwMode="auto">
          <a:xfrm flipH="1">
            <a:off x="8328025"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5" name="AutoShape 47"/>
          <p:cNvCxnSpPr>
            <a:cxnSpLocks noChangeShapeType="1"/>
            <a:stCxn id="252969" idx="5"/>
            <a:endCxn id="252965" idx="0"/>
          </p:cNvCxnSpPr>
          <p:nvPr/>
        </p:nvCxnSpPr>
        <p:spPr bwMode="auto">
          <a:xfrm>
            <a:off x="8923338" y="2012951"/>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6" name="AutoShape 48"/>
          <p:cNvCxnSpPr>
            <a:cxnSpLocks noChangeShapeType="1"/>
            <a:stCxn id="252966" idx="3"/>
            <a:endCxn id="252960" idx="0"/>
          </p:cNvCxnSpPr>
          <p:nvPr/>
        </p:nvCxnSpPr>
        <p:spPr bwMode="auto">
          <a:xfrm flipH="1">
            <a:off x="8091489"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7" name="AutoShape 49"/>
          <p:cNvCxnSpPr>
            <a:cxnSpLocks noChangeShapeType="1"/>
            <a:stCxn id="252970" idx="3"/>
            <a:endCxn id="252968" idx="0"/>
          </p:cNvCxnSpPr>
          <p:nvPr/>
        </p:nvCxnSpPr>
        <p:spPr bwMode="auto">
          <a:xfrm flipH="1">
            <a:off x="6427788" y="2012951"/>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8" name="AutoShape 50"/>
          <p:cNvCxnSpPr>
            <a:cxnSpLocks noChangeShapeType="1"/>
            <a:stCxn id="252970" idx="5"/>
            <a:endCxn id="252967" idx="0"/>
          </p:cNvCxnSpPr>
          <p:nvPr/>
        </p:nvCxnSpPr>
        <p:spPr bwMode="auto">
          <a:xfrm>
            <a:off x="7023101" y="2012951"/>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9" name="AutoShape 51"/>
          <p:cNvCxnSpPr>
            <a:cxnSpLocks noChangeShapeType="1"/>
            <a:stCxn id="252968" idx="3"/>
            <a:endCxn id="252964" idx="0"/>
          </p:cNvCxnSpPr>
          <p:nvPr/>
        </p:nvCxnSpPr>
        <p:spPr bwMode="auto">
          <a:xfrm flipH="1">
            <a:off x="61896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0" name="AutoShape 52"/>
          <p:cNvCxnSpPr>
            <a:cxnSpLocks noChangeShapeType="1"/>
            <a:stCxn id="252968" idx="5"/>
            <a:endCxn id="252963" idx="0"/>
          </p:cNvCxnSpPr>
          <p:nvPr/>
        </p:nvCxnSpPr>
        <p:spPr bwMode="auto">
          <a:xfrm>
            <a:off x="6546851"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1" name="AutoShape 53"/>
          <p:cNvCxnSpPr>
            <a:cxnSpLocks noChangeShapeType="1"/>
            <a:stCxn id="252967" idx="3"/>
            <a:endCxn id="252962" idx="0"/>
          </p:cNvCxnSpPr>
          <p:nvPr/>
        </p:nvCxnSpPr>
        <p:spPr bwMode="auto">
          <a:xfrm flipH="1">
            <a:off x="7140576"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2" name="AutoShape 54"/>
          <p:cNvCxnSpPr>
            <a:cxnSpLocks noChangeShapeType="1"/>
            <a:stCxn id="252967" idx="5"/>
            <a:endCxn id="252961" idx="0"/>
          </p:cNvCxnSpPr>
          <p:nvPr/>
        </p:nvCxnSpPr>
        <p:spPr bwMode="auto">
          <a:xfrm>
            <a:off x="7497764"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3" name="Oval 55"/>
          <p:cNvSpPr>
            <a:spLocks noChangeAspect="1" noChangeArrowheads="1"/>
          </p:cNvSpPr>
          <p:nvPr/>
        </p:nvSpPr>
        <p:spPr bwMode="auto">
          <a:xfrm>
            <a:off x="8396289" y="3290889"/>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2984" name="AutoShape 56"/>
          <p:cNvCxnSpPr>
            <a:cxnSpLocks noChangeShapeType="1"/>
            <a:stCxn id="252966" idx="5"/>
            <a:endCxn id="252983" idx="0"/>
          </p:cNvCxnSpPr>
          <p:nvPr/>
        </p:nvCxnSpPr>
        <p:spPr bwMode="auto">
          <a:xfrm>
            <a:off x="8448676" y="2805113"/>
            <a:ext cx="117475"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5" name="Oval 57"/>
          <p:cNvSpPr>
            <a:spLocks noChangeAspect="1" noChangeArrowheads="1"/>
          </p:cNvSpPr>
          <p:nvPr/>
        </p:nvSpPr>
        <p:spPr bwMode="auto">
          <a:xfrm>
            <a:off x="4492625" y="6213476"/>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86" name="Oval 58"/>
          <p:cNvSpPr>
            <a:spLocks noChangeAspect="1" noChangeArrowheads="1"/>
          </p:cNvSpPr>
          <p:nvPr/>
        </p:nvSpPr>
        <p:spPr bwMode="auto">
          <a:xfrm>
            <a:off x="4016376"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87" name="Oval 59"/>
          <p:cNvSpPr>
            <a:spLocks noChangeAspect="1" noChangeArrowheads="1"/>
          </p:cNvSpPr>
          <p:nvPr/>
        </p:nvSpPr>
        <p:spPr bwMode="auto">
          <a:xfrm>
            <a:off x="354171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88" name="Oval 60"/>
          <p:cNvSpPr>
            <a:spLocks noChangeAspect="1" noChangeArrowheads="1"/>
          </p:cNvSpPr>
          <p:nvPr/>
        </p:nvSpPr>
        <p:spPr bwMode="auto">
          <a:xfrm>
            <a:off x="3065464"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89" name="Oval 61"/>
          <p:cNvSpPr>
            <a:spLocks noChangeAspect="1" noChangeArrowheads="1"/>
          </p:cNvSpPr>
          <p:nvPr/>
        </p:nvSpPr>
        <p:spPr bwMode="auto">
          <a:xfrm>
            <a:off x="2590801" y="621347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90" name="Oval 62"/>
          <p:cNvSpPr>
            <a:spLocks noChangeAspect="1" noChangeArrowheads="1"/>
          </p:cNvSpPr>
          <p:nvPr/>
        </p:nvSpPr>
        <p:spPr bwMode="auto">
          <a:xfrm>
            <a:off x="568007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91" name="Oval 63"/>
          <p:cNvSpPr>
            <a:spLocks noChangeAspect="1" noChangeArrowheads="1"/>
          </p:cNvSpPr>
          <p:nvPr/>
        </p:nvSpPr>
        <p:spPr bwMode="auto">
          <a:xfrm>
            <a:off x="4729164" y="542131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a:t>
            </a:r>
          </a:p>
        </p:txBody>
      </p:sp>
      <p:sp>
        <p:nvSpPr>
          <p:cNvPr id="252992" name="Oval 64"/>
          <p:cNvSpPr>
            <a:spLocks noChangeAspect="1" noChangeArrowheads="1"/>
          </p:cNvSpPr>
          <p:nvPr/>
        </p:nvSpPr>
        <p:spPr bwMode="auto">
          <a:xfrm>
            <a:off x="3779839" y="5421314"/>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93" name="Oval 65"/>
          <p:cNvSpPr>
            <a:spLocks noChangeAspect="1" noChangeArrowheads="1"/>
          </p:cNvSpPr>
          <p:nvPr/>
        </p:nvSpPr>
        <p:spPr bwMode="auto">
          <a:xfrm>
            <a:off x="2828926" y="5421314"/>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94" name="Oval 66"/>
          <p:cNvSpPr>
            <a:spLocks noChangeAspect="1" noChangeArrowheads="1"/>
          </p:cNvSpPr>
          <p:nvPr/>
        </p:nvSpPr>
        <p:spPr bwMode="auto">
          <a:xfrm>
            <a:off x="5205414" y="4629151"/>
            <a:ext cx="339725"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3</a:t>
            </a:r>
          </a:p>
        </p:txBody>
      </p:sp>
      <p:sp>
        <p:nvSpPr>
          <p:cNvPr id="252995" name="Oval 67"/>
          <p:cNvSpPr>
            <a:spLocks noChangeAspect="1" noChangeArrowheads="1"/>
          </p:cNvSpPr>
          <p:nvPr/>
        </p:nvSpPr>
        <p:spPr bwMode="auto">
          <a:xfrm>
            <a:off x="3303589" y="46291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96" name="Oval 68"/>
          <p:cNvSpPr>
            <a:spLocks noChangeAspect="1" noChangeArrowheads="1"/>
          </p:cNvSpPr>
          <p:nvPr/>
        </p:nvSpPr>
        <p:spPr bwMode="auto">
          <a:xfrm>
            <a:off x="4254501" y="383698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97" name="AutoShape 69"/>
          <p:cNvCxnSpPr>
            <a:cxnSpLocks noChangeShapeType="1"/>
            <a:stCxn id="252996" idx="3"/>
            <a:endCxn id="252995" idx="0"/>
          </p:cNvCxnSpPr>
          <p:nvPr/>
        </p:nvCxnSpPr>
        <p:spPr bwMode="auto">
          <a:xfrm flipH="1">
            <a:off x="3473451" y="4143376"/>
            <a:ext cx="83026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8" name="AutoShape 70"/>
          <p:cNvCxnSpPr>
            <a:cxnSpLocks noChangeShapeType="1"/>
            <a:stCxn id="252996" idx="5"/>
            <a:endCxn id="252994" idx="0"/>
          </p:cNvCxnSpPr>
          <p:nvPr/>
        </p:nvCxnSpPr>
        <p:spPr bwMode="auto">
          <a:xfrm>
            <a:off x="4545013" y="4143376"/>
            <a:ext cx="83026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9" name="AutoShape 71"/>
          <p:cNvCxnSpPr>
            <a:cxnSpLocks noChangeShapeType="1"/>
            <a:stCxn id="252994" idx="3"/>
            <a:endCxn id="252991" idx="0"/>
          </p:cNvCxnSpPr>
          <p:nvPr/>
        </p:nvCxnSpPr>
        <p:spPr bwMode="auto">
          <a:xfrm flipH="1">
            <a:off x="4899025" y="4935538"/>
            <a:ext cx="355600"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0" name="AutoShape 72"/>
          <p:cNvCxnSpPr>
            <a:cxnSpLocks noChangeShapeType="1"/>
            <a:stCxn id="252994" idx="5"/>
            <a:endCxn id="252990" idx="0"/>
          </p:cNvCxnSpPr>
          <p:nvPr/>
        </p:nvCxnSpPr>
        <p:spPr bwMode="auto">
          <a:xfrm>
            <a:off x="5494338" y="4935538"/>
            <a:ext cx="35560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1" name="AutoShape 73"/>
          <p:cNvCxnSpPr>
            <a:cxnSpLocks noChangeShapeType="1"/>
            <a:stCxn id="252991" idx="3"/>
            <a:endCxn id="252985" idx="0"/>
          </p:cNvCxnSpPr>
          <p:nvPr/>
        </p:nvCxnSpPr>
        <p:spPr bwMode="auto">
          <a:xfrm flipH="1">
            <a:off x="4662489"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2" name="AutoShape 74"/>
          <p:cNvCxnSpPr>
            <a:cxnSpLocks noChangeShapeType="1"/>
            <a:stCxn id="252995" idx="3"/>
            <a:endCxn id="252993" idx="0"/>
          </p:cNvCxnSpPr>
          <p:nvPr/>
        </p:nvCxnSpPr>
        <p:spPr bwMode="auto">
          <a:xfrm flipH="1">
            <a:off x="2998788" y="4935538"/>
            <a:ext cx="35401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3" name="AutoShape 75"/>
          <p:cNvCxnSpPr>
            <a:cxnSpLocks noChangeShapeType="1"/>
            <a:stCxn id="252995" idx="5"/>
            <a:endCxn id="252992" idx="0"/>
          </p:cNvCxnSpPr>
          <p:nvPr/>
        </p:nvCxnSpPr>
        <p:spPr bwMode="auto">
          <a:xfrm>
            <a:off x="3594101" y="4935538"/>
            <a:ext cx="35401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4" name="AutoShape 76"/>
          <p:cNvCxnSpPr>
            <a:cxnSpLocks noChangeShapeType="1"/>
            <a:stCxn id="252993" idx="3"/>
            <a:endCxn id="252989" idx="0"/>
          </p:cNvCxnSpPr>
          <p:nvPr/>
        </p:nvCxnSpPr>
        <p:spPr bwMode="auto">
          <a:xfrm flipH="1">
            <a:off x="27606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5" name="AutoShape 77"/>
          <p:cNvCxnSpPr>
            <a:cxnSpLocks noChangeShapeType="1"/>
            <a:stCxn id="252993" idx="5"/>
            <a:endCxn id="252988" idx="0"/>
          </p:cNvCxnSpPr>
          <p:nvPr/>
        </p:nvCxnSpPr>
        <p:spPr bwMode="auto">
          <a:xfrm>
            <a:off x="3117851"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6" name="AutoShape 78"/>
          <p:cNvCxnSpPr>
            <a:cxnSpLocks noChangeShapeType="1"/>
            <a:stCxn id="252992" idx="3"/>
            <a:endCxn id="252987" idx="0"/>
          </p:cNvCxnSpPr>
          <p:nvPr/>
        </p:nvCxnSpPr>
        <p:spPr bwMode="auto">
          <a:xfrm flipH="1">
            <a:off x="3711576"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7" name="AutoShape 79"/>
          <p:cNvCxnSpPr>
            <a:cxnSpLocks noChangeShapeType="1"/>
            <a:stCxn id="252992" idx="5"/>
            <a:endCxn id="252986" idx="0"/>
          </p:cNvCxnSpPr>
          <p:nvPr/>
        </p:nvCxnSpPr>
        <p:spPr bwMode="auto">
          <a:xfrm>
            <a:off x="4068764" y="5727701"/>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008" name="Oval 80"/>
          <p:cNvSpPr>
            <a:spLocks noChangeAspect="1" noChangeArrowheads="1"/>
          </p:cNvSpPr>
          <p:nvPr/>
        </p:nvSpPr>
        <p:spPr bwMode="auto">
          <a:xfrm>
            <a:off x="4967289" y="6213476"/>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3009" name="AutoShape 81"/>
          <p:cNvCxnSpPr>
            <a:cxnSpLocks noChangeShapeType="1"/>
            <a:stCxn id="252991" idx="5"/>
            <a:endCxn id="253008" idx="0"/>
          </p:cNvCxnSpPr>
          <p:nvPr/>
        </p:nvCxnSpPr>
        <p:spPr bwMode="auto">
          <a:xfrm>
            <a:off x="5019676" y="5727701"/>
            <a:ext cx="117475" cy="468313"/>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87754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CE305CD-753F-461E-AB9C-5FF20E845D02}" type="slidenum">
              <a:rPr lang="en-US" altLang="en-US"/>
              <a:pPr/>
              <a:t>101</a:t>
            </a:fld>
            <a:endParaRPr lang="en-US" altLang="en-US"/>
          </a:p>
        </p:txBody>
      </p:sp>
      <p:sp>
        <p:nvSpPr>
          <p:cNvPr id="254978" name="Rectangle 2"/>
          <p:cNvSpPr>
            <a:spLocks noGrp="1" noChangeArrowheads="1"/>
          </p:cNvSpPr>
          <p:nvPr>
            <p:ph type="title"/>
          </p:nvPr>
        </p:nvSpPr>
        <p:spPr>
          <a:xfrm>
            <a:off x="2209800" y="0"/>
            <a:ext cx="7772400" cy="1143000"/>
          </a:xfrm>
        </p:spPr>
        <p:txBody>
          <a:bodyPr/>
          <a:lstStyle/>
          <a:p>
            <a:r>
              <a:rPr lang="en-US" altLang="en-US"/>
              <a:t>Insert Code</a:t>
            </a:r>
          </a:p>
        </p:txBody>
      </p:sp>
      <p:sp>
        <p:nvSpPr>
          <p:cNvPr id="254979" name="Rectangle 3"/>
          <p:cNvSpPr>
            <a:spLocks noGrp="1" noChangeArrowheads="1"/>
          </p:cNvSpPr>
          <p:nvPr>
            <p:ph type="body" idx="1"/>
          </p:nvPr>
        </p:nvSpPr>
        <p:spPr>
          <a:xfrm>
            <a:off x="2057400" y="1295400"/>
            <a:ext cx="8305800" cy="4953000"/>
          </a:xfrm>
        </p:spPr>
        <p:txBody>
          <a:bodyPr/>
          <a:lstStyle/>
          <a:p>
            <a:pPr>
              <a:buFontTx/>
              <a:buNone/>
            </a:pPr>
            <a:r>
              <a:rPr lang="en-US" altLang="en-US" sz="2000" b="1">
                <a:latin typeface="Courier New" panose="02070309020205020404" pitchFamily="49" charset="0"/>
              </a:rPr>
              <a:t>void insert(Comparable x) {</a:t>
            </a:r>
          </a:p>
          <a:p>
            <a:pPr>
              <a:buFontTx/>
              <a:buNone/>
            </a:pPr>
            <a:r>
              <a:rPr lang="en-US" altLang="en-US" sz="2000" b="1">
                <a:latin typeface="Courier New" panose="02070309020205020404" pitchFamily="49" charset="0"/>
              </a:rPr>
              <a:t>  </a:t>
            </a:r>
            <a:r>
              <a:rPr lang="en-US" altLang="en-US" sz="2000" b="1">
                <a:solidFill>
                  <a:srgbClr val="166A30"/>
                </a:solidFill>
                <a:latin typeface="Courier New" panose="02070309020205020404" pitchFamily="49" charset="0"/>
              </a:rPr>
              <a:t>// Efficiency hack: we won’t actually put x</a:t>
            </a:r>
          </a:p>
          <a:p>
            <a:pPr>
              <a:buFontTx/>
              <a:buNone/>
            </a:pPr>
            <a:r>
              <a:rPr lang="en-US" altLang="en-US" sz="2000" b="1">
                <a:solidFill>
                  <a:srgbClr val="166A30"/>
                </a:solidFill>
                <a:latin typeface="Courier New" panose="02070309020205020404" pitchFamily="49" charset="0"/>
              </a:rPr>
              <a:t>  // into the heap until we’ve located the position</a:t>
            </a:r>
          </a:p>
          <a:p>
            <a:pPr>
              <a:buFontTx/>
              <a:buNone/>
            </a:pPr>
            <a:r>
              <a:rPr lang="en-US" altLang="en-US" sz="2000" b="1">
                <a:solidFill>
                  <a:srgbClr val="166A30"/>
                </a:solidFill>
                <a:latin typeface="Courier New" panose="02070309020205020404" pitchFamily="49" charset="0"/>
              </a:rPr>
              <a:t>  // it goes in.  This avoids having to copy it</a:t>
            </a:r>
          </a:p>
          <a:p>
            <a:pPr>
              <a:buFontTx/>
              <a:buNone/>
            </a:pPr>
            <a:r>
              <a:rPr lang="en-US" altLang="en-US" sz="2000" b="1">
                <a:solidFill>
                  <a:srgbClr val="166A30"/>
                </a:solidFill>
                <a:latin typeface="Courier New" panose="02070309020205020404" pitchFamily="49" charset="0"/>
              </a:rPr>
              <a:t>  // repeatedly during the percolate up.</a:t>
            </a:r>
          </a:p>
          <a:p>
            <a:pPr>
              <a:buFontTx/>
              <a:buNone/>
            </a:pPr>
            <a:r>
              <a:rPr lang="en-US" altLang="en-US" sz="2000" b="1">
                <a:solidFill>
                  <a:srgbClr val="166A30"/>
                </a:solidFill>
                <a:latin typeface="Courier New" panose="02070309020205020404" pitchFamily="49" charset="0"/>
              </a:rPr>
              <a:t>  int hole = ++size;</a:t>
            </a:r>
          </a:p>
          <a:p>
            <a:pPr>
              <a:buFontTx/>
              <a:buNone/>
            </a:pPr>
            <a:r>
              <a:rPr lang="en-US" altLang="en-US" sz="2000" b="1">
                <a:latin typeface="Courier New" panose="02070309020205020404" pitchFamily="49" charset="0"/>
              </a:rPr>
              <a:t>  </a:t>
            </a:r>
            <a:r>
              <a:rPr lang="en-US" altLang="en-US" sz="2000" b="1">
                <a:solidFill>
                  <a:schemeClr val="accent2"/>
                </a:solidFill>
                <a:latin typeface="Courier New" panose="02070309020205020404" pitchFamily="49" charset="0"/>
              </a:rPr>
              <a:t>// Percolate up</a:t>
            </a:r>
          </a:p>
          <a:p>
            <a:pPr>
              <a:buFontTx/>
              <a:buNone/>
            </a:pPr>
            <a:r>
              <a:rPr lang="en-US" altLang="en-US" sz="2000" b="1">
                <a:solidFill>
                  <a:schemeClr val="accent2"/>
                </a:solidFill>
                <a:latin typeface="Courier New" panose="02070309020205020404" pitchFamily="49" charset="0"/>
              </a:rPr>
              <a:t>  for( ; hole&gt;1 &amp;&amp; x &lt; A[hole/2] ; hole = hole/2)</a:t>
            </a:r>
          </a:p>
          <a:p>
            <a:pPr>
              <a:buFontTx/>
              <a:buNone/>
            </a:pPr>
            <a:r>
              <a:rPr lang="en-US" altLang="en-US" sz="2000" b="1">
                <a:solidFill>
                  <a:schemeClr val="accent2"/>
                </a:solidFill>
                <a:latin typeface="Courier New" panose="02070309020205020404" pitchFamily="49" charset="0"/>
              </a:rPr>
              <a:t>      A[hole] = A[hole/2];</a:t>
            </a:r>
          </a:p>
          <a:p>
            <a:pPr>
              <a:buFontTx/>
              <a:buNone/>
            </a:pPr>
            <a:r>
              <a:rPr lang="en-US" altLang="en-US" sz="2000" b="1">
                <a:latin typeface="Courier New" panose="02070309020205020404" pitchFamily="49" charset="0"/>
              </a:rPr>
              <a:t>  A[hole] = x;</a:t>
            </a:r>
          </a:p>
          <a:p>
            <a:pPr>
              <a:buFontTx/>
              <a:buNone/>
            </a:pPr>
            <a:r>
              <a:rPr lang="en-US" altLang="en-US" sz="2000" b="1">
                <a:latin typeface="Courier New" panose="02070309020205020404" pitchFamily="49" charset="0"/>
              </a:rPr>
              <a:t>}</a:t>
            </a:r>
          </a:p>
        </p:txBody>
      </p:sp>
      <p:sp>
        <p:nvSpPr>
          <p:cNvPr id="254981" name="Text Box 5"/>
          <p:cNvSpPr txBox="1">
            <a:spLocks noChangeArrowheads="1"/>
          </p:cNvSpPr>
          <p:nvPr/>
        </p:nvSpPr>
        <p:spPr bwMode="auto">
          <a:xfrm>
            <a:off x="2590800" y="5791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Tree>
    <p:extLst>
      <p:ext uri="{BB962C8B-B14F-4D97-AF65-F5344CB8AC3E}">
        <p14:creationId xmlns:p14="http://schemas.microsoft.com/office/powerpoint/2010/main" val="35748035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A0914BDC-3E61-424D-81BC-BE0047195152}" type="slidenum">
              <a:rPr lang="en-US" altLang="en-US"/>
              <a:pPr/>
              <a:t>102</a:t>
            </a:fld>
            <a:endParaRPr lang="en-US" altLang="en-US"/>
          </a:p>
        </p:txBody>
      </p:sp>
      <p:sp>
        <p:nvSpPr>
          <p:cNvPr id="257026" name="Rectangle 2"/>
          <p:cNvSpPr>
            <a:spLocks noGrp="1" noChangeArrowheads="1"/>
          </p:cNvSpPr>
          <p:nvPr>
            <p:ph type="title"/>
          </p:nvPr>
        </p:nvSpPr>
        <p:spPr/>
        <p:txBody>
          <a:bodyPr/>
          <a:lstStyle/>
          <a:p>
            <a:r>
              <a:rPr lang="en-US" altLang="en-US"/>
              <a:t>Performance of Binary Heap</a:t>
            </a:r>
          </a:p>
        </p:txBody>
      </p:sp>
      <p:sp>
        <p:nvSpPr>
          <p:cNvPr id="257027" name="Rectangle 3"/>
          <p:cNvSpPr>
            <a:spLocks noGrp="1" noChangeArrowheads="1"/>
          </p:cNvSpPr>
          <p:nvPr>
            <p:ph type="body" idx="1"/>
          </p:nvPr>
        </p:nvSpPr>
        <p:spPr>
          <a:xfrm>
            <a:off x="2438400" y="5638800"/>
            <a:ext cx="7315200" cy="914400"/>
          </a:xfrm>
        </p:spPr>
        <p:txBody>
          <a:bodyPr/>
          <a:lstStyle/>
          <a:p>
            <a:pPr>
              <a:lnSpc>
                <a:spcPct val="90000"/>
              </a:lnSpc>
            </a:pPr>
            <a:r>
              <a:rPr lang="en-US" altLang="en-US">
                <a:solidFill>
                  <a:srgbClr val="FF0000"/>
                </a:solidFill>
              </a:rPr>
              <a:t>In practice: binary heaps much simpler to code, lower constant factor overhead</a:t>
            </a:r>
          </a:p>
        </p:txBody>
      </p:sp>
      <p:graphicFrame>
        <p:nvGraphicFramePr>
          <p:cNvPr id="257055" name="Group 31"/>
          <p:cNvGraphicFramePr>
            <a:graphicFrameLocks noGrp="1"/>
          </p:cNvGraphicFramePr>
          <p:nvPr/>
        </p:nvGraphicFramePr>
        <p:xfrm>
          <a:off x="2209800" y="1828801"/>
          <a:ext cx="7772400" cy="3497263"/>
        </p:xfrm>
        <a:graphic>
          <a:graphicData uri="http://schemas.openxmlformats.org/drawingml/2006/table">
            <a:tbl>
              <a:tblPr/>
              <a:tblGrid>
                <a:gridCol w="155575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2575">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1303338">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Binary heap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Binary heap avg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AVL tree 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BST tree avg 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9825">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accent2"/>
                          </a:solidFill>
                          <a:effectLst/>
                          <a:latin typeface="Times New Roman" panose="02020603050405020304" pitchFamily="18" charset="0"/>
                        </a:rPr>
                        <a:t>O(1)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accent2"/>
                          </a:solidFill>
                          <a:effectLst/>
                          <a:latin typeface="Times New Roman" panose="02020603050405020304" pitchFamily="18" charset="0"/>
                        </a:rPr>
                        <a:t>percolates 1.6 levels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4100">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rPr>
                        <a:t>Delete 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862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82688" y="304549"/>
            <a:ext cx="7772400" cy="685800"/>
          </a:xfrm>
        </p:spPr>
        <p:txBody>
          <a:bodyPr>
            <a:normAutofit fontScale="90000"/>
          </a:bodyPr>
          <a:lstStyle/>
          <a:p>
            <a:r>
              <a:rPr lang="en-US" dirty="0">
                <a:solidFill>
                  <a:srgbClr val="CD0000"/>
                </a:solidFill>
              </a:rPr>
              <a:t>Linked Lists</a:t>
            </a:r>
          </a:p>
        </p:txBody>
      </p:sp>
      <p:sp>
        <p:nvSpPr>
          <p:cNvPr id="45059" name="Rectangle 3"/>
          <p:cNvSpPr>
            <a:spLocks noGrp="1" noChangeArrowheads="1"/>
          </p:cNvSpPr>
          <p:nvPr>
            <p:ph type="body" idx="1"/>
          </p:nvPr>
        </p:nvSpPr>
        <p:spPr>
          <a:xfrm>
            <a:off x="1841501" y="1126874"/>
            <a:ext cx="7924800" cy="1905000"/>
          </a:xfrm>
        </p:spPr>
        <p:txBody>
          <a:bodyPr>
            <a:normAutofit/>
          </a:bodyPr>
          <a:lstStyle/>
          <a:p>
            <a:r>
              <a:rPr lang="en-US" dirty="0">
                <a:latin typeface="+mj-lt"/>
              </a:rPr>
              <a:t>Insertion/Deletion</a:t>
            </a:r>
          </a:p>
          <a:p>
            <a:pPr lvl="1"/>
            <a:r>
              <a:rPr lang="en-US" sz="2800" dirty="0">
                <a:latin typeface="+mj-lt"/>
              </a:rPr>
              <a:t>Constant - independent of n</a:t>
            </a:r>
          </a:p>
          <a:p>
            <a:r>
              <a:rPr lang="en-US" dirty="0">
                <a:latin typeface="+mj-lt"/>
              </a:rPr>
              <a:t>Search time</a:t>
            </a:r>
          </a:p>
          <a:p>
            <a:pPr lvl="1"/>
            <a:r>
              <a:rPr lang="en-US" sz="2800" dirty="0">
                <a:latin typeface="+mj-lt"/>
              </a:rPr>
              <a:t>Worst case - n</a:t>
            </a:r>
          </a:p>
        </p:txBody>
      </p:sp>
      <p:grpSp>
        <p:nvGrpSpPr>
          <p:cNvPr id="2" name="Group 4"/>
          <p:cNvGrpSpPr>
            <a:grpSpLocks/>
          </p:cNvGrpSpPr>
          <p:nvPr/>
        </p:nvGrpSpPr>
        <p:grpSpPr bwMode="auto">
          <a:xfrm>
            <a:off x="7888288" y="4572000"/>
            <a:ext cx="1752600" cy="1676400"/>
            <a:chOff x="1056" y="3120"/>
            <a:chExt cx="1104" cy="1056"/>
          </a:xfrm>
        </p:grpSpPr>
        <p:sp>
          <p:nvSpPr>
            <p:cNvPr id="45061"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63"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64"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65"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66"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67" name="AutoShape 11"/>
            <p:cNvCxnSpPr>
              <a:cxnSpLocks noChangeShapeType="1"/>
              <a:stCxn id="45066" idx="4"/>
              <a:endCxn id="45065"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68"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5069" name="Rectangle 13"/>
          <p:cNvSpPr>
            <a:spLocks noChangeArrowheads="1"/>
          </p:cNvSpPr>
          <p:nvPr/>
        </p:nvSpPr>
        <p:spPr bwMode="auto">
          <a:xfrm>
            <a:off x="2859088" y="35814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0" name="Text Box 14"/>
          <p:cNvSpPr txBox="1">
            <a:spLocks noChangeArrowheads="1"/>
          </p:cNvSpPr>
          <p:nvPr/>
        </p:nvSpPr>
        <p:spPr bwMode="auto">
          <a:xfrm>
            <a:off x="2890838" y="35814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5071" name="Oval 15"/>
          <p:cNvSpPr>
            <a:spLocks noChangeArrowheads="1"/>
          </p:cNvSpPr>
          <p:nvPr/>
        </p:nvSpPr>
        <p:spPr bwMode="auto">
          <a:xfrm>
            <a:off x="3163888" y="39624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5072" name="Text Box 16"/>
          <p:cNvSpPr txBox="1">
            <a:spLocks noChangeArrowheads="1"/>
          </p:cNvSpPr>
          <p:nvPr/>
        </p:nvSpPr>
        <p:spPr bwMode="auto">
          <a:xfrm>
            <a:off x="2362200" y="32004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5073" name="Text Box 17"/>
          <p:cNvSpPr txBox="1">
            <a:spLocks noChangeArrowheads="1"/>
          </p:cNvSpPr>
          <p:nvPr/>
        </p:nvSpPr>
        <p:spPr bwMode="auto">
          <a:xfrm>
            <a:off x="7735888" y="41148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74" name="Oval 18"/>
          <p:cNvSpPr>
            <a:spLocks noChangeArrowheads="1"/>
          </p:cNvSpPr>
          <p:nvPr/>
        </p:nvSpPr>
        <p:spPr bwMode="auto">
          <a:xfrm>
            <a:off x="9183688" y="4953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19"/>
          <p:cNvGrpSpPr>
            <a:grpSpLocks/>
          </p:cNvGrpSpPr>
          <p:nvPr/>
        </p:nvGrpSpPr>
        <p:grpSpPr bwMode="auto">
          <a:xfrm>
            <a:off x="4992688" y="4419600"/>
            <a:ext cx="1752600" cy="1676400"/>
            <a:chOff x="1056" y="3120"/>
            <a:chExt cx="1104" cy="1056"/>
          </a:xfrm>
        </p:grpSpPr>
        <p:sp>
          <p:nvSpPr>
            <p:cNvPr id="45076" name="Rectangle 20"/>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7" name="Rectangle 21"/>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5078" name="Text Box 22"/>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5079" name="Text Box 23"/>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5080" name="Oval 24"/>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5081" name="Oval 25"/>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2" name="AutoShape 26"/>
            <p:cNvCxnSpPr>
              <a:cxnSpLocks noChangeShapeType="1"/>
              <a:stCxn id="45081" idx="4"/>
              <a:endCxn id="45080"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5083" name="Text Box 27"/>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5084" name="Text Box 28"/>
          <p:cNvSpPr txBox="1">
            <a:spLocks noChangeArrowheads="1"/>
          </p:cNvSpPr>
          <p:nvPr/>
        </p:nvSpPr>
        <p:spPr bwMode="auto">
          <a:xfrm>
            <a:off x="4840288" y="3962401"/>
            <a:ext cx="792162"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5085" name="Oval 29"/>
          <p:cNvSpPr>
            <a:spLocks noChangeArrowheads="1"/>
          </p:cNvSpPr>
          <p:nvPr/>
        </p:nvSpPr>
        <p:spPr bwMode="auto">
          <a:xfrm>
            <a:off x="6288088" y="4800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5086" name="AutoShape 30"/>
          <p:cNvCxnSpPr>
            <a:cxnSpLocks noChangeShapeType="1"/>
            <a:stCxn id="45085" idx="6"/>
            <a:endCxn id="45061" idx="1"/>
          </p:cNvCxnSpPr>
          <p:nvPr/>
        </p:nvCxnSpPr>
        <p:spPr bwMode="auto">
          <a:xfrm>
            <a:off x="6440488" y="4876800"/>
            <a:ext cx="1428750" cy="0"/>
          </a:xfrm>
          <a:prstGeom prst="straightConnector1">
            <a:avLst/>
          </a:prstGeom>
          <a:noFill/>
          <a:ln w="38100">
            <a:solidFill>
              <a:srgbClr val="063DE8"/>
            </a:solidFill>
            <a:round/>
            <a:headEnd/>
            <a:tailEnd type="triangle" w="med" len="med"/>
          </a:ln>
          <a:effectLst/>
        </p:spPr>
      </p:cxnSp>
      <p:cxnSp>
        <p:nvCxnSpPr>
          <p:cNvPr id="45087" name="AutoShape 31"/>
          <p:cNvCxnSpPr>
            <a:cxnSpLocks noChangeShapeType="1"/>
            <a:stCxn id="45071" idx="4"/>
            <a:endCxn id="45076" idx="1"/>
          </p:cNvCxnSpPr>
          <p:nvPr/>
        </p:nvCxnSpPr>
        <p:spPr bwMode="auto">
          <a:xfrm rot="16200000" flipH="1">
            <a:off x="3802063" y="3552825"/>
            <a:ext cx="609600" cy="17335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17270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58778" y="641684"/>
            <a:ext cx="7772400" cy="762000"/>
          </a:xfrm>
        </p:spPr>
        <p:txBody>
          <a:bodyPr>
            <a:normAutofit/>
          </a:bodyPr>
          <a:lstStyle/>
          <a:p>
            <a:r>
              <a:rPr lang="en-US" sz="4000" dirty="0">
                <a:solidFill>
                  <a:srgbClr val="CD0000"/>
                </a:solidFill>
              </a:rPr>
              <a:t>Linked Lists – C/C++</a:t>
            </a:r>
          </a:p>
        </p:txBody>
      </p:sp>
      <p:sp>
        <p:nvSpPr>
          <p:cNvPr id="47108" name="Text Box 4"/>
          <p:cNvSpPr txBox="1">
            <a:spLocks noChangeArrowheads="1"/>
          </p:cNvSpPr>
          <p:nvPr/>
        </p:nvSpPr>
        <p:spPr bwMode="auto">
          <a:xfrm>
            <a:off x="1331494" y="1532022"/>
            <a:ext cx="9772227" cy="3785652"/>
          </a:xfrm>
          <a:prstGeom prst="rect">
            <a:avLst/>
          </a:prstGeom>
          <a:noFill/>
          <a:ln w="12700">
            <a:noFill/>
            <a:miter lim="800000"/>
            <a:headEnd/>
            <a:tailEnd/>
          </a:ln>
          <a:effectLst/>
        </p:spPr>
        <p:txBody>
          <a:bodyPr wrap="none">
            <a:spAutoFit/>
          </a:bodyPr>
          <a:lstStyle/>
          <a:p>
            <a:endParaRPr lang="en-US" sz="2400" dirty="0">
              <a:latin typeface="Courier New" pitchFamily="49" charset="0"/>
            </a:endParaRPr>
          </a:p>
          <a:p>
            <a:r>
              <a:rPr lang="en-US" sz="2400" dirty="0">
                <a:latin typeface="Courier New" pitchFamily="49" charset="0"/>
              </a:rPr>
              <a:t>void *</a:t>
            </a:r>
            <a:r>
              <a:rPr lang="en-US" sz="2400" dirty="0" err="1">
                <a:latin typeface="Courier New" pitchFamily="49" charset="0"/>
              </a:rPr>
              <a:t>FindinCollection</a:t>
            </a:r>
            <a:r>
              <a:rPr lang="en-US" sz="2400" dirty="0">
                <a:latin typeface="Courier New" pitchFamily="49" charset="0"/>
              </a:rPr>
              <a:t>( Collection c, void *key ) {</a:t>
            </a:r>
          </a:p>
          <a:p>
            <a:r>
              <a:rPr lang="en-US" sz="2400" dirty="0">
                <a:latin typeface="Courier New" pitchFamily="49" charset="0"/>
              </a:rPr>
              <a:t>    Node n = c-&gt;head;</a:t>
            </a:r>
          </a:p>
          <a:p>
            <a:r>
              <a:rPr lang="en-US" sz="2400" dirty="0">
                <a:latin typeface="Courier New" pitchFamily="49" charset="0"/>
              </a:rPr>
              <a:t>    while ( n != NULL ) {</a:t>
            </a:r>
          </a:p>
          <a:p>
            <a:r>
              <a:rPr lang="en-US" sz="2400" dirty="0">
                <a:latin typeface="Courier New" pitchFamily="49" charset="0"/>
              </a:rPr>
              <a:t>	if ( </a:t>
            </a:r>
            <a:r>
              <a:rPr lang="en-US" sz="2400" dirty="0" err="1">
                <a:latin typeface="Courier New" pitchFamily="49" charset="0"/>
              </a:rPr>
              <a:t>KeyCmp</a:t>
            </a:r>
            <a:r>
              <a:rPr lang="en-US" sz="2400" dirty="0">
                <a:latin typeface="Courier New" pitchFamily="49" charset="0"/>
              </a:rPr>
              <a:t>( </a:t>
            </a:r>
            <a:r>
              <a:rPr lang="en-US" sz="2400" dirty="0" err="1">
                <a:latin typeface="Courier New" pitchFamily="49" charset="0"/>
              </a:rPr>
              <a:t>ItemKey</a:t>
            </a:r>
            <a:r>
              <a:rPr lang="en-US" sz="2400" dirty="0">
                <a:latin typeface="Courier New" pitchFamily="49" charset="0"/>
              </a:rPr>
              <a:t>( n-&gt;item ), key ) == 0 ) {</a:t>
            </a:r>
          </a:p>
          <a:p>
            <a:r>
              <a:rPr lang="en-US" sz="2400" dirty="0">
                <a:latin typeface="Courier New" pitchFamily="49" charset="0"/>
              </a:rPr>
              <a:t>		return n-&gt;item;</a:t>
            </a:r>
          </a:p>
          <a:p>
            <a:r>
              <a:rPr lang="en-US" sz="2400" dirty="0">
                <a:latin typeface="Courier New" pitchFamily="49" charset="0"/>
              </a:rPr>
              <a:t>      n = n-&gt;next;</a:t>
            </a:r>
          </a:p>
          <a:p>
            <a:r>
              <a:rPr lang="en-US" sz="2400" dirty="0">
                <a:latin typeface="Courier New" pitchFamily="49" charset="0"/>
              </a:rPr>
              <a:t>      }</a:t>
            </a:r>
          </a:p>
          <a:p>
            <a:r>
              <a:rPr lang="en-US" sz="2400" dirty="0">
                <a:latin typeface="Courier New" pitchFamily="49" charset="0"/>
              </a:rPr>
              <a:t>    return NULL;</a:t>
            </a:r>
          </a:p>
          <a:p>
            <a:r>
              <a:rPr lang="en-US" sz="2400" dirty="0">
                <a:latin typeface="Courier New" pitchFamily="49" charset="0"/>
              </a:rPr>
              <a:t>    } </a:t>
            </a:r>
            <a:endParaRPr lang="en-US" sz="2400" dirty="0"/>
          </a:p>
        </p:txBody>
      </p:sp>
    </p:spTree>
    <p:extLst>
      <p:ext uri="{BB962C8B-B14F-4D97-AF65-F5344CB8AC3E}">
        <p14:creationId xmlns:p14="http://schemas.microsoft.com/office/powerpoint/2010/main" val="162476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81100" y="666751"/>
            <a:ext cx="7772400" cy="762000"/>
          </a:xfrm>
        </p:spPr>
        <p:txBody>
          <a:bodyPr>
            <a:noAutofit/>
          </a:bodyPr>
          <a:lstStyle/>
          <a:p>
            <a:r>
              <a:rPr lang="en-US" sz="4000" dirty="0">
                <a:solidFill>
                  <a:srgbClr val="CD0000"/>
                </a:solidFill>
              </a:rPr>
              <a:t>Linked Lists - Delete implementation</a:t>
            </a:r>
          </a:p>
        </p:txBody>
      </p:sp>
      <p:sp>
        <p:nvSpPr>
          <p:cNvPr id="49156" name="Text Box 4"/>
          <p:cNvSpPr txBox="1">
            <a:spLocks noChangeArrowheads="1"/>
          </p:cNvSpPr>
          <p:nvPr/>
        </p:nvSpPr>
        <p:spPr bwMode="auto">
          <a:xfrm>
            <a:off x="1828800" y="1676401"/>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9"/>
          <p:cNvGrpSpPr>
            <a:grpSpLocks/>
          </p:cNvGrpSpPr>
          <p:nvPr/>
        </p:nvGrpSpPr>
        <p:grpSpPr bwMode="auto">
          <a:xfrm>
            <a:off x="6400800" y="5334000"/>
            <a:ext cx="914400" cy="381000"/>
            <a:chOff x="2688" y="3792"/>
            <a:chExt cx="576" cy="240"/>
          </a:xfrm>
        </p:grpSpPr>
        <p:sp>
          <p:nvSpPr>
            <p:cNvPr id="49158"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0"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7543800" y="5334000"/>
            <a:ext cx="914400" cy="381000"/>
            <a:chOff x="2688" y="3792"/>
            <a:chExt cx="576" cy="240"/>
          </a:xfrm>
        </p:grpSpPr>
        <p:sp>
          <p:nvSpPr>
            <p:cNvPr id="49163"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5"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8686800" y="5334000"/>
            <a:ext cx="914400" cy="381000"/>
            <a:chOff x="2688" y="3792"/>
            <a:chExt cx="576" cy="240"/>
          </a:xfrm>
        </p:grpSpPr>
        <p:sp>
          <p:nvSpPr>
            <p:cNvPr id="49167"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69"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23"/>
          <p:cNvGrpSpPr>
            <a:grpSpLocks/>
          </p:cNvGrpSpPr>
          <p:nvPr/>
        </p:nvGrpSpPr>
        <p:grpSpPr bwMode="auto">
          <a:xfrm>
            <a:off x="5257800" y="5334000"/>
            <a:ext cx="381000" cy="381000"/>
            <a:chOff x="2592" y="3360"/>
            <a:chExt cx="240" cy="240"/>
          </a:xfrm>
        </p:grpSpPr>
        <p:sp>
          <p:nvSpPr>
            <p:cNvPr id="49172" name="Rectangle 20"/>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9173" name="Oval 21"/>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9174" name="Text Box 22"/>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9176" name="Line 24"/>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7" name="Line 25"/>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8" name="Line 26"/>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9179" name="Line 27"/>
          <p:cNvSpPr>
            <a:spLocks noChangeShapeType="1"/>
          </p:cNvSpPr>
          <p:nvPr/>
        </p:nvSpPr>
        <p:spPr bwMode="auto">
          <a:xfrm flipH="1">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0" name="Line 28"/>
          <p:cNvSpPr>
            <a:spLocks noChangeShapeType="1"/>
          </p:cNvSpPr>
          <p:nvPr/>
        </p:nvSpPr>
        <p:spPr bwMode="auto">
          <a:xfrm>
            <a:off x="7772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49181" name="Freeform 29"/>
          <p:cNvSpPr>
            <a:spLocks/>
          </p:cNvSpPr>
          <p:nvPr/>
        </p:nvSpPr>
        <p:spPr bwMode="auto">
          <a:xfrm>
            <a:off x="7162800" y="4686300"/>
            <a:ext cx="1752600" cy="876300"/>
          </a:xfrm>
          <a:custGeom>
            <a:avLst/>
            <a:gdLst/>
            <a:ahLst/>
            <a:cxnLst>
              <a:cxn ang="0">
                <a:pos x="0" y="552"/>
              </a:cxn>
              <a:cxn ang="0">
                <a:pos x="336" y="72"/>
              </a:cxn>
              <a:cxn ang="0">
                <a:pos x="960" y="120"/>
              </a:cxn>
              <a:cxn ang="0">
                <a:pos x="1104" y="408"/>
              </a:cxn>
            </a:cxnLst>
            <a:rect l="0" t="0" r="r" b="b"/>
            <a:pathLst>
              <a:path w="1104" h="552">
                <a:moveTo>
                  <a:pt x="0" y="552"/>
                </a:moveTo>
                <a:cubicBezTo>
                  <a:pt x="88" y="348"/>
                  <a:pt x="176" y="144"/>
                  <a:pt x="336" y="72"/>
                </a:cubicBezTo>
                <a:cubicBezTo>
                  <a:pt x="496" y="0"/>
                  <a:pt x="832" y="64"/>
                  <a:pt x="960" y="120"/>
                </a:cubicBezTo>
                <a:cubicBezTo>
                  <a:pt x="1088" y="176"/>
                  <a:pt x="1096" y="292"/>
                  <a:pt x="1104" y="408"/>
                </a:cubicBezTo>
              </a:path>
            </a:pathLst>
          </a:custGeom>
          <a:noFill/>
          <a:ln w="28575" cap="flat" cmpd="sng">
            <a:solidFill>
              <a:srgbClr val="063DE8"/>
            </a:solidFill>
            <a:prstDash val="solid"/>
            <a:round/>
            <a:headEnd type="none" w="med" len="med"/>
            <a:tailEnd type="triangle" w="med" len="med"/>
          </a:ln>
          <a:effectLst/>
        </p:spPr>
        <p:txBody>
          <a:bodyPr wrap="none" anchor="ctr"/>
          <a:lstStyle/>
          <a:p>
            <a:endParaRPr lang="en-US"/>
          </a:p>
        </p:txBody>
      </p:sp>
    </p:spTree>
    <p:extLst>
      <p:ext uri="{BB962C8B-B14F-4D97-AF65-F5344CB8AC3E}">
        <p14:creationId xmlns:p14="http://schemas.microsoft.com/office/powerpoint/2010/main" val="358694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4400" y="369888"/>
            <a:ext cx="7772400" cy="685800"/>
          </a:xfrm>
        </p:spPr>
        <p:txBody>
          <a:bodyPr>
            <a:noAutofit/>
          </a:bodyPr>
          <a:lstStyle/>
          <a:p>
            <a:r>
              <a:rPr lang="en-US" sz="4000" dirty="0">
                <a:solidFill>
                  <a:srgbClr val="CD0000"/>
                </a:solidFill>
              </a:rPr>
              <a:t>Linked Lists - Delete implementation</a:t>
            </a:r>
          </a:p>
        </p:txBody>
      </p:sp>
      <p:sp>
        <p:nvSpPr>
          <p:cNvPr id="50180" name="Text Box 4"/>
          <p:cNvSpPr txBox="1">
            <a:spLocks noChangeArrowheads="1"/>
          </p:cNvSpPr>
          <p:nvPr/>
        </p:nvSpPr>
        <p:spPr bwMode="auto">
          <a:xfrm>
            <a:off x="1524001" y="1550988"/>
            <a:ext cx="8566150" cy="4359275"/>
          </a:xfrm>
          <a:prstGeom prst="rect">
            <a:avLst/>
          </a:prstGeom>
          <a:noFill/>
          <a:ln w="12700">
            <a:noFill/>
            <a:miter lim="800000"/>
            <a:headEnd/>
            <a:tailEnd/>
          </a:ln>
          <a:effectLst/>
        </p:spPr>
        <p:txBody>
          <a:bodyPr wrap="none">
            <a:spAutoFit/>
          </a:bodyPr>
          <a:lstStyle/>
          <a:p>
            <a:endParaRPr lang="en-US" sz="2000" dirty="0">
              <a:latin typeface="Courier New" pitchFamily="49" charset="0"/>
            </a:endParaRPr>
          </a:p>
          <a:p>
            <a:r>
              <a:rPr lang="en-US" sz="2000" dirty="0">
                <a:latin typeface="Courier New" pitchFamily="49" charset="0"/>
              </a:rPr>
              <a:t>void *</a:t>
            </a:r>
            <a:r>
              <a:rPr lang="en-US" sz="2000" dirty="0" err="1">
                <a:latin typeface="Courier New" pitchFamily="49" charset="0"/>
              </a:rPr>
              <a:t>DeleteFromCollection</a:t>
            </a:r>
            <a:r>
              <a:rPr lang="en-US" sz="2000" dirty="0">
                <a:latin typeface="Courier New" pitchFamily="49" charset="0"/>
              </a:rPr>
              <a:t>( Collection c, void *key ) {</a:t>
            </a:r>
          </a:p>
          <a:p>
            <a:r>
              <a:rPr lang="en-US" sz="2000" dirty="0">
                <a:latin typeface="Courier New" pitchFamily="49" charset="0"/>
              </a:rPr>
              <a:t>    Node n,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 = </a:t>
            </a:r>
            <a:r>
              <a:rPr lang="en-US" sz="2000" dirty="0" err="1">
                <a:latin typeface="Courier New" pitchFamily="49" charset="0"/>
              </a:rPr>
              <a:t>prev</a:t>
            </a:r>
            <a:r>
              <a:rPr lang="en-US" sz="2000" dirty="0">
                <a:latin typeface="Courier New" pitchFamily="49" charset="0"/>
              </a:rPr>
              <a:t> = c-&gt;head;</a:t>
            </a:r>
          </a:p>
          <a:p>
            <a:r>
              <a:rPr lang="en-US" sz="2000" dirty="0">
                <a:latin typeface="Courier New" pitchFamily="49" charset="0"/>
              </a:rPr>
              <a:t>    while ( n != NULL ) {</a:t>
            </a:r>
          </a:p>
          <a:p>
            <a:r>
              <a:rPr lang="en-US" sz="2000" dirty="0">
                <a:latin typeface="Courier New" pitchFamily="49" charset="0"/>
              </a:rPr>
              <a:t>	if ( </a:t>
            </a:r>
            <a:r>
              <a:rPr lang="en-US" sz="2000" dirty="0" err="1">
                <a:latin typeface="Courier New" pitchFamily="49" charset="0"/>
              </a:rPr>
              <a:t>KeyCmp</a:t>
            </a:r>
            <a:r>
              <a:rPr lang="en-US" sz="2000" dirty="0">
                <a:latin typeface="Courier New" pitchFamily="49" charset="0"/>
              </a:rPr>
              <a:t>( </a:t>
            </a:r>
            <a:r>
              <a:rPr lang="en-US" sz="2000" dirty="0" err="1">
                <a:latin typeface="Courier New" pitchFamily="49" charset="0"/>
              </a:rPr>
              <a:t>ItemKey</a:t>
            </a:r>
            <a:r>
              <a:rPr lang="en-US" sz="2000" dirty="0">
                <a:latin typeface="Courier New" pitchFamily="49" charset="0"/>
              </a:rPr>
              <a:t>( n-&gt;item ), key ) == 0 )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-&gt;next = n-&gt;next;</a:t>
            </a:r>
          </a:p>
          <a:p>
            <a:r>
              <a:rPr lang="en-US" sz="2000" dirty="0">
                <a:latin typeface="Courier New" pitchFamily="49" charset="0"/>
              </a:rPr>
              <a:t>		return n;</a:t>
            </a:r>
          </a:p>
          <a:p>
            <a:r>
              <a:rPr lang="en-US" sz="2000" dirty="0">
                <a:latin typeface="Courier New" pitchFamily="49" charset="0"/>
              </a:rPr>
              <a:t>            }</a:t>
            </a:r>
          </a:p>
          <a:p>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 = n;</a:t>
            </a:r>
            <a:br>
              <a:rPr lang="en-US" sz="2000" dirty="0">
                <a:latin typeface="Courier New" pitchFamily="49" charset="0"/>
              </a:rPr>
            </a:br>
            <a:r>
              <a:rPr lang="en-US" sz="2000" dirty="0">
                <a:latin typeface="Courier New" pitchFamily="49" charset="0"/>
              </a:rPr>
              <a:t>      n = n-&gt;next;</a:t>
            </a:r>
          </a:p>
          <a:p>
            <a:r>
              <a:rPr lang="en-US" sz="2000" dirty="0">
                <a:latin typeface="Courier New" pitchFamily="49" charset="0"/>
              </a:rPr>
              <a:t>      }</a:t>
            </a:r>
          </a:p>
          <a:p>
            <a:r>
              <a:rPr lang="en-US" sz="2000" dirty="0">
                <a:latin typeface="Courier New" pitchFamily="49" charset="0"/>
              </a:rPr>
              <a:t>    return NULL;</a:t>
            </a:r>
          </a:p>
          <a:p>
            <a:r>
              <a:rPr lang="en-US" sz="2000" dirty="0">
                <a:latin typeface="Courier New" pitchFamily="49" charset="0"/>
              </a:rPr>
              <a:t>    } </a:t>
            </a:r>
            <a:endParaRPr lang="en-US" dirty="0"/>
          </a:p>
        </p:txBody>
      </p:sp>
      <p:grpSp>
        <p:nvGrpSpPr>
          <p:cNvPr id="2" name="Group 5"/>
          <p:cNvGrpSpPr>
            <a:grpSpLocks/>
          </p:cNvGrpSpPr>
          <p:nvPr/>
        </p:nvGrpSpPr>
        <p:grpSpPr bwMode="auto">
          <a:xfrm>
            <a:off x="6400800" y="5334000"/>
            <a:ext cx="914400" cy="381000"/>
            <a:chOff x="2688" y="3792"/>
            <a:chExt cx="576" cy="240"/>
          </a:xfrm>
        </p:grpSpPr>
        <p:sp>
          <p:nvSpPr>
            <p:cNvPr id="50182" name="Rectangle 6"/>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3" name="Rectangle 7"/>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4" name="Oval 8"/>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9"/>
          <p:cNvGrpSpPr>
            <a:grpSpLocks/>
          </p:cNvGrpSpPr>
          <p:nvPr/>
        </p:nvGrpSpPr>
        <p:grpSpPr bwMode="auto">
          <a:xfrm>
            <a:off x="7543800" y="5334000"/>
            <a:ext cx="914400" cy="381000"/>
            <a:chOff x="2688" y="3792"/>
            <a:chExt cx="576" cy="240"/>
          </a:xfrm>
        </p:grpSpPr>
        <p:sp>
          <p:nvSpPr>
            <p:cNvPr id="50186" name="Rectangle 10"/>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87" name="Rectangle 11"/>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88" name="Oval 12"/>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3"/>
          <p:cNvGrpSpPr>
            <a:grpSpLocks/>
          </p:cNvGrpSpPr>
          <p:nvPr/>
        </p:nvGrpSpPr>
        <p:grpSpPr bwMode="auto">
          <a:xfrm>
            <a:off x="8686800" y="5334000"/>
            <a:ext cx="914400" cy="381000"/>
            <a:chOff x="2688" y="3792"/>
            <a:chExt cx="576" cy="240"/>
          </a:xfrm>
        </p:grpSpPr>
        <p:sp>
          <p:nvSpPr>
            <p:cNvPr id="50190" name="Rectangle 14"/>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50191" name="Rectangle 15"/>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2" name="Oval 16"/>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7"/>
          <p:cNvGrpSpPr>
            <a:grpSpLocks/>
          </p:cNvGrpSpPr>
          <p:nvPr/>
        </p:nvGrpSpPr>
        <p:grpSpPr bwMode="auto">
          <a:xfrm>
            <a:off x="5257800" y="5334000"/>
            <a:ext cx="381000" cy="381000"/>
            <a:chOff x="2592" y="3360"/>
            <a:chExt cx="240" cy="240"/>
          </a:xfrm>
        </p:grpSpPr>
        <p:sp>
          <p:nvSpPr>
            <p:cNvPr id="50194" name="Rectangle 1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0195" name="Oval 1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0196" name="Text Box 20"/>
          <p:cNvSpPr txBox="1">
            <a:spLocks noChangeArrowheads="1"/>
          </p:cNvSpPr>
          <p:nvPr/>
        </p:nvSpPr>
        <p:spPr bwMode="auto">
          <a:xfrm>
            <a:off x="5029201" y="49530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0197" name="Line 21"/>
          <p:cNvSpPr>
            <a:spLocks noChangeShapeType="1"/>
          </p:cNvSpPr>
          <p:nvPr/>
        </p:nvSpPr>
        <p:spPr bwMode="auto">
          <a:xfrm>
            <a:off x="5410200" y="5524500"/>
            <a:ext cx="9906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8" name="Line 22"/>
          <p:cNvSpPr>
            <a:spLocks noChangeShapeType="1"/>
          </p:cNvSpPr>
          <p:nvPr/>
        </p:nvSpPr>
        <p:spPr bwMode="auto">
          <a:xfrm>
            <a:off x="7086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199" name="Line 23"/>
          <p:cNvSpPr>
            <a:spLocks noChangeShapeType="1"/>
          </p:cNvSpPr>
          <p:nvPr/>
        </p:nvSpPr>
        <p:spPr bwMode="auto">
          <a:xfrm>
            <a:off x="8229600" y="55245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0200" name="Line 24"/>
          <p:cNvSpPr>
            <a:spLocks noChangeShapeType="1"/>
          </p:cNvSpPr>
          <p:nvPr/>
        </p:nvSpPr>
        <p:spPr bwMode="auto">
          <a:xfrm flipH="1">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1" name="Line 25"/>
          <p:cNvSpPr>
            <a:spLocks noChangeShapeType="1"/>
          </p:cNvSpPr>
          <p:nvPr/>
        </p:nvSpPr>
        <p:spPr bwMode="auto">
          <a:xfrm>
            <a:off x="6629400" y="5181600"/>
            <a:ext cx="533400" cy="685800"/>
          </a:xfrm>
          <a:prstGeom prst="line">
            <a:avLst/>
          </a:prstGeom>
          <a:noFill/>
          <a:ln w="28575">
            <a:solidFill>
              <a:srgbClr val="FC0128"/>
            </a:solidFill>
            <a:round/>
            <a:headEnd/>
            <a:tailEnd/>
          </a:ln>
          <a:effectLst/>
        </p:spPr>
        <p:txBody>
          <a:bodyPr wrap="none" anchor="ctr"/>
          <a:lstStyle/>
          <a:p>
            <a:endParaRPr lang="en-US"/>
          </a:p>
        </p:txBody>
      </p:sp>
      <p:sp>
        <p:nvSpPr>
          <p:cNvPr id="50203" name="AutoShape 27"/>
          <p:cNvSpPr>
            <a:spLocks noChangeArrowheads="1"/>
          </p:cNvSpPr>
          <p:nvPr/>
        </p:nvSpPr>
        <p:spPr bwMode="auto">
          <a:xfrm>
            <a:off x="5181833" y="6019801"/>
            <a:ext cx="4344522" cy="783193"/>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Arial" charset="0"/>
              </a:rPr>
              <a:t>Minor addition needed to allow</a:t>
            </a:r>
          </a:p>
          <a:p>
            <a:pPr algn="ctr"/>
            <a:r>
              <a:rPr lang="en-US" sz="2000" b="1">
                <a:latin typeface="Arial" charset="0"/>
              </a:rPr>
              <a:t>for deleting this one! An exercise!</a:t>
            </a:r>
            <a:endParaRPr lang="en-US"/>
          </a:p>
        </p:txBody>
      </p:sp>
    </p:spTree>
    <p:extLst>
      <p:ext uri="{BB962C8B-B14F-4D97-AF65-F5344CB8AC3E}">
        <p14:creationId xmlns:p14="http://schemas.microsoft.com/office/powerpoint/2010/main" val="82355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09700" y="266700"/>
            <a:ext cx="7772400" cy="685800"/>
          </a:xfrm>
        </p:spPr>
        <p:txBody>
          <a:bodyPr>
            <a:normAutofit/>
          </a:bodyPr>
          <a:lstStyle/>
          <a:p>
            <a:r>
              <a:rPr lang="en-US" sz="4000" dirty="0">
                <a:solidFill>
                  <a:srgbClr val="CD0000"/>
                </a:solidFill>
              </a:rPr>
              <a:t>Linked Lists - LIFO and FIFO</a:t>
            </a:r>
          </a:p>
        </p:txBody>
      </p:sp>
      <p:sp>
        <p:nvSpPr>
          <p:cNvPr id="48131" name="Rectangle 3"/>
          <p:cNvSpPr>
            <a:spLocks noGrp="1" noChangeArrowheads="1"/>
          </p:cNvSpPr>
          <p:nvPr>
            <p:ph type="body" idx="1"/>
          </p:nvPr>
        </p:nvSpPr>
        <p:spPr>
          <a:xfrm>
            <a:off x="2209800" y="1143000"/>
            <a:ext cx="7772400" cy="3048000"/>
          </a:xfrm>
        </p:spPr>
        <p:txBody>
          <a:bodyPr/>
          <a:lstStyle/>
          <a:p>
            <a:r>
              <a:rPr lang="en-US" dirty="0">
                <a:latin typeface="+mj-lt"/>
              </a:rPr>
              <a:t>Simplest implementation</a:t>
            </a:r>
          </a:p>
          <a:p>
            <a:pPr lvl="1"/>
            <a:r>
              <a:rPr lang="en-US" dirty="0">
                <a:latin typeface="+mj-lt"/>
              </a:rPr>
              <a:t>Add to head</a:t>
            </a:r>
          </a:p>
          <a:p>
            <a:pPr lvl="1">
              <a:buFont typeface="Monotype Sorts" pitchFamily="2" charset="2"/>
              <a:buChar char="ç"/>
            </a:pPr>
            <a:r>
              <a:rPr lang="en-US" dirty="0">
                <a:solidFill>
                  <a:srgbClr val="CD0000"/>
                </a:solidFill>
                <a:latin typeface="+mj-lt"/>
              </a:rPr>
              <a:t>Last-In-First-Out </a:t>
            </a:r>
            <a:r>
              <a:rPr lang="en-US" dirty="0">
                <a:latin typeface="+mj-lt"/>
              </a:rPr>
              <a:t>(LIFO) semantics</a:t>
            </a:r>
          </a:p>
          <a:p>
            <a:r>
              <a:rPr lang="en-US" dirty="0">
                <a:latin typeface="+mj-lt"/>
              </a:rPr>
              <a:t>Modifications</a:t>
            </a:r>
          </a:p>
          <a:p>
            <a:pPr lvl="1"/>
            <a:r>
              <a:rPr lang="en-US" dirty="0">
                <a:solidFill>
                  <a:srgbClr val="CD0000"/>
                </a:solidFill>
                <a:latin typeface="+mj-lt"/>
              </a:rPr>
              <a:t>First-In-First-Out</a:t>
            </a:r>
            <a:r>
              <a:rPr lang="en-US" dirty="0">
                <a:latin typeface="+mj-lt"/>
              </a:rPr>
              <a:t> (FIFO)</a:t>
            </a:r>
          </a:p>
          <a:p>
            <a:pPr lvl="1"/>
            <a:r>
              <a:rPr lang="en-US" dirty="0">
                <a:latin typeface="+mj-lt"/>
              </a:rPr>
              <a:t>Keep a tail pointer</a:t>
            </a:r>
          </a:p>
        </p:txBody>
      </p:sp>
      <p:sp>
        <p:nvSpPr>
          <p:cNvPr id="48132" name="Text Box 4"/>
          <p:cNvSpPr txBox="1">
            <a:spLocks noChangeArrowheads="1"/>
          </p:cNvSpPr>
          <p:nvPr/>
        </p:nvSpPr>
        <p:spPr bwMode="auto">
          <a:xfrm>
            <a:off x="2590800" y="4114801"/>
            <a:ext cx="4451350" cy="25304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sp>
        <p:nvSpPr>
          <p:cNvPr id="48133" name="AutoShape 5"/>
          <p:cNvSpPr>
            <a:spLocks noChangeArrowheads="1"/>
          </p:cNvSpPr>
          <p:nvPr/>
        </p:nvSpPr>
        <p:spPr bwMode="auto">
          <a:xfrm>
            <a:off x="7158829" y="5181601"/>
            <a:ext cx="3062295" cy="1464231"/>
          </a:xfrm>
          <a:prstGeom prst="roundRect">
            <a:avLst>
              <a:gd name="adj" fmla="val 16667"/>
            </a:avLst>
          </a:prstGeom>
          <a:solidFill>
            <a:srgbClr val="FFFF00"/>
          </a:solidFill>
          <a:ln w="12700">
            <a:noFill/>
            <a:round/>
            <a:headEnd/>
            <a:tailEnd/>
          </a:ln>
          <a:effectLst/>
        </p:spPr>
        <p:txBody>
          <a:bodyPr wrap="none">
            <a:spAutoFit/>
          </a:bodyPr>
          <a:lstStyle/>
          <a:p>
            <a:pPr algn="ctr"/>
            <a:r>
              <a:rPr lang="en-US" sz="2000" b="1">
                <a:latin typeface="Courier New" pitchFamily="49" charset="0"/>
              </a:rPr>
              <a:t>tail</a:t>
            </a:r>
            <a:r>
              <a:rPr lang="en-US" sz="2000" b="1">
                <a:latin typeface="Arial" charset="0"/>
              </a:rPr>
              <a:t> is set in</a:t>
            </a:r>
          </a:p>
          <a:p>
            <a:pPr algn="ctr"/>
            <a:r>
              <a:rPr lang="en-US" sz="2000" b="1">
                <a:latin typeface="Arial" charset="0"/>
              </a:rPr>
              <a:t>the </a:t>
            </a:r>
            <a:r>
              <a:rPr lang="en-US" sz="2000" b="1">
                <a:latin typeface="Courier New" pitchFamily="49" charset="0"/>
              </a:rPr>
              <a:t>AddToCollection</a:t>
            </a:r>
            <a:endParaRPr lang="en-US" sz="2000" b="1">
              <a:latin typeface="Arial" charset="0"/>
            </a:endParaRPr>
          </a:p>
          <a:p>
            <a:pPr algn="ctr"/>
            <a:r>
              <a:rPr lang="en-US" sz="2000" b="1">
                <a:latin typeface="Arial" charset="0"/>
              </a:rPr>
              <a:t>method if</a:t>
            </a:r>
          </a:p>
          <a:p>
            <a:pPr algn="ctr"/>
            <a:r>
              <a:rPr lang="en-US" sz="2000" b="1">
                <a:latin typeface="Courier New" pitchFamily="49" charset="0"/>
              </a:rPr>
              <a:t>head == NULL</a:t>
            </a:r>
            <a:endParaRPr lang="en-US"/>
          </a:p>
        </p:txBody>
      </p:sp>
      <p:grpSp>
        <p:nvGrpSpPr>
          <p:cNvPr id="2" name="Group 6"/>
          <p:cNvGrpSpPr>
            <a:grpSpLocks/>
          </p:cNvGrpSpPr>
          <p:nvPr/>
        </p:nvGrpSpPr>
        <p:grpSpPr bwMode="auto">
          <a:xfrm>
            <a:off x="7315200" y="3886200"/>
            <a:ext cx="914400" cy="381000"/>
            <a:chOff x="2688" y="3792"/>
            <a:chExt cx="576" cy="240"/>
          </a:xfrm>
        </p:grpSpPr>
        <p:sp>
          <p:nvSpPr>
            <p:cNvPr id="48135" name="Rectangle 7"/>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36" name="Rectangle 8"/>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37" name="Oval 9"/>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3" name="Group 10"/>
          <p:cNvGrpSpPr>
            <a:grpSpLocks/>
          </p:cNvGrpSpPr>
          <p:nvPr/>
        </p:nvGrpSpPr>
        <p:grpSpPr bwMode="auto">
          <a:xfrm>
            <a:off x="8458200" y="3886200"/>
            <a:ext cx="914400" cy="381000"/>
            <a:chOff x="2688" y="3792"/>
            <a:chExt cx="576" cy="240"/>
          </a:xfrm>
        </p:grpSpPr>
        <p:sp>
          <p:nvSpPr>
            <p:cNvPr id="48139" name="Rectangle 11"/>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0" name="Rectangle 12"/>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1" name="Oval 13"/>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4" name="Group 14"/>
          <p:cNvGrpSpPr>
            <a:grpSpLocks/>
          </p:cNvGrpSpPr>
          <p:nvPr/>
        </p:nvGrpSpPr>
        <p:grpSpPr bwMode="auto">
          <a:xfrm>
            <a:off x="9601200" y="3886200"/>
            <a:ext cx="914400" cy="381000"/>
            <a:chOff x="2688" y="3792"/>
            <a:chExt cx="576" cy="240"/>
          </a:xfrm>
        </p:grpSpPr>
        <p:sp>
          <p:nvSpPr>
            <p:cNvPr id="48143" name="Rectangle 15"/>
            <p:cNvSpPr>
              <a:spLocks noChangeArrowheads="1"/>
            </p:cNvSpPr>
            <p:nvPr/>
          </p:nvSpPr>
          <p:spPr bwMode="auto">
            <a:xfrm>
              <a:off x="2688" y="379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sp>
          <p:nvSpPr>
            <p:cNvPr id="48144" name="Rectangle 16"/>
            <p:cNvSpPr>
              <a:spLocks noChangeArrowheads="1"/>
            </p:cNvSpPr>
            <p:nvPr/>
          </p:nvSpPr>
          <p:spPr bwMode="auto">
            <a:xfrm>
              <a:off x="3024" y="379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5" name="Oval 17"/>
            <p:cNvSpPr>
              <a:spLocks noChangeArrowheads="1"/>
            </p:cNvSpPr>
            <p:nvPr/>
          </p:nvSpPr>
          <p:spPr bwMode="auto">
            <a:xfrm>
              <a:off x="3096" y="386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5" name="Group 18"/>
          <p:cNvGrpSpPr>
            <a:grpSpLocks/>
          </p:cNvGrpSpPr>
          <p:nvPr/>
        </p:nvGrpSpPr>
        <p:grpSpPr bwMode="auto">
          <a:xfrm>
            <a:off x="6537325" y="3886200"/>
            <a:ext cx="381000" cy="381000"/>
            <a:chOff x="2592" y="3360"/>
            <a:chExt cx="240" cy="240"/>
          </a:xfrm>
        </p:grpSpPr>
        <p:sp>
          <p:nvSpPr>
            <p:cNvPr id="48147"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48"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49" name="Text Box 21"/>
          <p:cNvSpPr txBox="1">
            <a:spLocks noChangeArrowheads="1"/>
          </p:cNvSpPr>
          <p:nvPr/>
        </p:nvSpPr>
        <p:spPr bwMode="auto">
          <a:xfrm>
            <a:off x="6308726" y="35052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8150" name="Line 22"/>
          <p:cNvSpPr>
            <a:spLocks noChangeShapeType="1"/>
          </p:cNvSpPr>
          <p:nvPr/>
        </p:nvSpPr>
        <p:spPr bwMode="auto">
          <a:xfrm>
            <a:off x="6781800" y="4076700"/>
            <a:ext cx="5334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1" name="Line 23"/>
          <p:cNvSpPr>
            <a:spLocks noChangeShapeType="1"/>
          </p:cNvSpPr>
          <p:nvPr/>
        </p:nvSpPr>
        <p:spPr bwMode="auto">
          <a:xfrm>
            <a:off x="8001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52" name="Line 24"/>
          <p:cNvSpPr>
            <a:spLocks noChangeShapeType="1"/>
          </p:cNvSpPr>
          <p:nvPr/>
        </p:nvSpPr>
        <p:spPr bwMode="auto">
          <a:xfrm>
            <a:off x="9144000" y="4076700"/>
            <a:ext cx="4572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6" name="Group 27"/>
          <p:cNvGrpSpPr>
            <a:grpSpLocks/>
          </p:cNvGrpSpPr>
          <p:nvPr/>
        </p:nvGrpSpPr>
        <p:grpSpPr bwMode="auto">
          <a:xfrm>
            <a:off x="6553200" y="4572000"/>
            <a:ext cx="381000" cy="381000"/>
            <a:chOff x="2592" y="3360"/>
            <a:chExt cx="240" cy="240"/>
          </a:xfrm>
        </p:grpSpPr>
        <p:sp>
          <p:nvSpPr>
            <p:cNvPr id="48156" name="Rectangle 28"/>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48157" name="Oval 29"/>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48158" name="Text Box 30"/>
          <p:cNvSpPr txBox="1">
            <a:spLocks noChangeArrowheads="1"/>
          </p:cNvSpPr>
          <p:nvPr/>
        </p:nvSpPr>
        <p:spPr bwMode="auto">
          <a:xfrm>
            <a:off x="6324601" y="41910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48159" name="Line 31"/>
          <p:cNvSpPr>
            <a:spLocks noChangeShapeType="1"/>
          </p:cNvSpPr>
          <p:nvPr/>
        </p:nvSpPr>
        <p:spPr bwMode="auto">
          <a:xfrm flipV="1">
            <a:off x="9677400" y="42672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48160" name="Line 32"/>
          <p:cNvSpPr>
            <a:spLocks noChangeShapeType="1"/>
          </p:cNvSpPr>
          <p:nvPr/>
        </p:nvSpPr>
        <p:spPr bwMode="auto">
          <a:xfrm flipV="1">
            <a:off x="6781800" y="4724400"/>
            <a:ext cx="2895600" cy="0"/>
          </a:xfrm>
          <a:prstGeom prst="line">
            <a:avLst/>
          </a:prstGeom>
          <a:noFill/>
          <a:ln w="38100">
            <a:solidFill>
              <a:srgbClr val="063DE8"/>
            </a:solidFill>
            <a:round/>
            <a:headEnd/>
            <a:tailEnd/>
          </a:ln>
          <a:effectLst/>
        </p:spPr>
        <p:txBody>
          <a:bodyPr wrap="none" anchor="ctr"/>
          <a:lstStyle/>
          <a:p>
            <a:endParaRPr lang="en-US"/>
          </a:p>
        </p:txBody>
      </p:sp>
    </p:spTree>
    <p:extLst>
      <p:ext uri="{BB962C8B-B14F-4D97-AF65-F5344CB8AC3E}">
        <p14:creationId xmlns:p14="http://schemas.microsoft.com/office/powerpoint/2010/main" val="161244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68375" y="304800"/>
            <a:ext cx="7772400" cy="685800"/>
          </a:xfrm>
        </p:spPr>
        <p:txBody>
          <a:bodyPr>
            <a:normAutofit/>
          </a:bodyPr>
          <a:lstStyle/>
          <a:p>
            <a:r>
              <a:rPr lang="en-US" sz="4000" dirty="0">
                <a:solidFill>
                  <a:srgbClr val="CD0000"/>
                </a:solidFill>
              </a:rPr>
              <a:t>Linked Lists - Doubly linked</a:t>
            </a:r>
          </a:p>
        </p:txBody>
      </p:sp>
      <p:sp>
        <p:nvSpPr>
          <p:cNvPr id="51203" name="Rectangle 3"/>
          <p:cNvSpPr>
            <a:spLocks noGrp="1" noChangeArrowheads="1"/>
          </p:cNvSpPr>
          <p:nvPr>
            <p:ph type="body" idx="1"/>
          </p:nvPr>
        </p:nvSpPr>
        <p:spPr>
          <a:xfrm>
            <a:off x="3258637" y="1562101"/>
            <a:ext cx="7772400" cy="3048000"/>
          </a:xfrm>
        </p:spPr>
        <p:txBody>
          <a:bodyPr/>
          <a:lstStyle/>
          <a:p>
            <a:r>
              <a:rPr lang="en-US" dirty="0">
                <a:solidFill>
                  <a:srgbClr val="CD0000"/>
                </a:solidFill>
                <a:latin typeface="+mj-lt"/>
              </a:rPr>
              <a:t>Doubly linked </a:t>
            </a:r>
            <a:r>
              <a:rPr lang="en-US" dirty="0">
                <a:latin typeface="+mj-lt"/>
              </a:rPr>
              <a:t>lists</a:t>
            </a:r>
          </a:p>
          <a:p>
            <a:pPr lvl="1"/>
            <a:r>
              <a:rPr lang="en-US" dirty="0">
                <a:latin typeface="+mj-lt"/>
              </a:rPr>
              <a:t>Can be scanned in </a:t>
            </a:r>
            <a:r>
              <a:rPr lang="en-US" dirty="0">
                <a:solidFill>
                  <a:srgbClr val="CD0000"/>
                </a:solidFill>
                <a:latin typeface="+mj-lt"/>
              </a:rPr>
              <a:t>both directions</a:t>
            </a:r>
          </a:p>
        </p:txBody>
      </p:sp>
      <p:sp>
        <p:nvSpPr>
          <p:cNvPr id="51204" name="Text Box 4"/>
          <p:cNvSpPr txBox="1">
            <a:spLocks noChangeArrowheads="1"/>
          </p:cNvSpPr>
          <p:nvPr/>
        </p:nvSpPr>
        <p:spPr bwMode="auto">
          <a:xfrm>
            <a:off x="714375" y="2308226"/>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18"/>
          <p:cNvGrpSpPr>
            <a:grpSpLocks/>
          </p:cNvGrpSpPr>
          <p:nvPr/>
        </p:nvGrpSpPr>
        <p:grpSpPr bwMode="auto">
          <a:xfrm>
            <a:off x="4572000" y="5257800"/>
            <a:ext cx="381000" cy="381000"/>
            <a:chOff x="2592" y="3360"/>
            <a:chExt cx="240" cy="240"/>
          </a:xfrm>
        </p:grpSpPr>
        <p:sp>
          <p:nvSpPr>
            <p:cNvPr id="51219" name="Rectangle 19"/>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0" name="Oval 20"/>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1" name="Text Box 21"/>
          <p:cNvSpPr txBox="1">
            <a:spLocks noChangeArrowheads="1"/>
          </p:cNvSpPr>
          <p:nvPr/>
        </p:nvSpPr>
        <p:spPr bwMode="auto">
          <a:xfrm>
            <a:off x="4343401" y="4876801"/>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1222" name="Line 22"/>
          <p:cNvSpPr>
            <a:spLocks noChangeShapeType="1"/>
          </p:cNvSpPr>
          <p:nvPr/>
        </p:nvSpPr>
        <p:spPr bwMode="auto">
          <a:xfrm>
            <a:off x="4816475" y="5448300"/>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25"/>
          <p:cNvGrpSpPr>
            <a:grpSpLocks/>
          </p:cNvGrpSpPr>
          <p:nvPr/>
        </p:nvGrpSpPr>
        <p:grpSpPr bwMode="auto">
          <a:xfrm>
            <a:off x="4587875" y="5943600"/>
            <a:ext cx="381000" cy="381000"/>
            <a:chOff x="2592" y="3360"/>
            <a:chExt cx="240" cy="240"/>
          </a:xfrm>
        </p:grpSpPr>
        <p:sp>
          <p:nvSpPr>
            <p:cNvPr id="51226" name="Rectangle 2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27" name="Oval 2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1228" name="Text Box 28"/>
          <p:cNvSpPr txBox="1">
            <a:spLocks noChangeArrowheads="1"/>
          </p:cNvSpPr>
          <p:nvPr/>
        </p:nvSpPr>
        <p:spPr bwMode="auto">
          <a:xfrm>
            <a:off x="4359276" y="5562601"/>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1229" name="Line 29"/>
          <p:cNvSpPr>
            <a:spLocks noChangeShapeType="1"/>
          </p:cNvSpPr>
          <p:nvPr/>
        </p:nvSpPr>
        <p:spPr bwMode="auto">
          <a:xfrm flipV="1">
            <a:off x="8686800" y="5715000"/>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30" name="Line 30"/>
          <p:cNvSpPr>
            <a:spLocks noChangeShapeType="1"/>
          </p:cNvSpPr>
          <p:nvPr/>
        </p:nvSpPr>
        <p:spPr bwMode="auto">
          <a:xfrm flipV="1">
            <a:off x="4800600" y="6172200"/>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35"/>
          <p:cNvGrpSpPr>
            <a:grpSpLocks/>
          </p:cNvGrpSpPr>
          <p:nvPr/>
        </p:nvGrpSpPr>
        <p:grpSpPr bwMode="auto">
          <a:xfrm>
            <a:off x="5410200" y="5257800"/>
            <a:ext cx="1295400" cy="381000"/>
            <a:chOff x="3648" y="1632"/>
            <a:chExt cx="816" cy="240"/>
          </a:xfrm>
        </p:grpSpPr>
        <p:sp>
          <p:nvSpPr>
            <p:cNvPr id="51207" name="Rectangle 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31"/>
            <p:cNvGrpSpPr>
              <a:grpSpLocks/>
            </p:cNvGrpSpPr>
            <p:nvPr/>
          </p:nvGrpSpPr>
          <p:grpSpPr bwMode="auto">
            <a:xfrm>
              <a:off x="3984" y="1632"/>
              <a:ext cx="240" cy="240"/>
              <a:chOff x="3984" y="1632"/>
              <a:chExt cx="240" cy="240"/>
            </a:xfrm>
          </p:grpSpPr>
          <p:sp>
            <p:nvSpPr>
              <p:cNvPr id="51208" name="Rectangle 8"/>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09" name="Oval 9"/>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32"/>
            <p:cNvGrpSpPr>
              <a:grpSpLocks/>
            </p:cNvGrpSpPr>
            <p:nvPr/>
          </p:nvGrpSpPr>
          <p:grpSpPr bwMode="auto">
            <a:xfrm>
              <a:off x="4224" y="1632"/>
              <a:ext cx="240" cy="240"/>
              <a:chOff x="3984" y="1632"/>
              <a:chExt cx="240" cy="240"/>
            </a:xfrm>
          </p:grpSpPr>
          <p:sp>
            <p:nvSpPr>
              <p:cNvPr id="51233"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34"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23" name="Line 23"/>
          <p:cNvSpPr>
            <a:spLocks noChangeShapeType="1"/>
          </p:cNvSpPr>
          <p:nvPr/>
        </p:nvSpPr>
        <p:spPr bwMode="auto">
          <a:xfrm>
            <a:off x="65532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46" name="Line 46"/>
          <p:cNvSpPr>
            <a:spLocks noChangeShapeType="1"/>
          </p:cNvSpPr>
          <p:nvPr/>
        </p:nvSpPr>
        <p:spPr bwMode="auto">
          <a:xfrm flipH="1">
            <a:off x="5486400" y="58674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47" name="Line 47"/>
          <p:cNvSpPr>
            <a:spLocks noChangeShapeType="1"/>
          </p:cNvSpPr>
          <p:nvPr/>
        </p:nvSpPr>
        <p:spPr bwMode="auto">
          <a:xfrm flipH="1">
            <a:off x="5486400" y="5638800"/>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50"/>
          <p:cNvGrpSpPr>
            <a:grpSpLocks/>
          </p:cNvGrpSpPr>
          <p:nvPr/>
        </p:nvGrpSpPr>
        <p:grpSpPr bwMode="auto">
          <a:xfrm>
            <a:off x="7010400" y="5257800"/>
            <a:ext cx="1295400" cy="381000"/>
            <a:chOff x="3648" y="1632"/>
            <a:chExt cx="816" cy="240"/>
          </a:xfrm>
        </p:grpSpPr>
        <p:sp>
          <p:nvSpPr>
            <p:cNvPr id="51251" name="Rectangle 51"/>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52"/>
            <p:cNvGrpSpPr>
              <a:grpSpLocks/>
            </p:cNvGrpSpPr>
            <p:nvPr/>
          </p:nvGrpSpPr>
          <p:grpSpPr bwMode="auto">
            <a:xfrm>
              <a:off x="3984" y="1632"/>
              <a:ext cx="240" cy="240"/>
              <a:chOff x="3984" y="1632"/>
              <a:chExt cx="240" cy="240"/>
            </a:xfrm>
          </p:grpSpPr>
          <p:sp>
            <p:nvSpPr>
              <p:cNvPr id="51253" name="Rectangle 5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4" name="Oval 5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55"/>
            <p:cNvGrpSpPr>
              <a:grpSpLocks/>
            </p:cNvGrpSpPr>
            <p:nvPr/>
          </p:nvGrpSpPr>
          <p:grpSpPr bwMode="auto">
            <a:xfrm>
              <a:off x="4224" y="1632"/>
              <a:ext cx="240" cy="240"/>
              <a:chOff x="3984" y="1632"/>
              <a:chExt cx="240" cy="240"/>
            </a:xfrm>
          </p:grpSpPr>
          <p:sp>
            <p:nvSpPr>
              <p:cNvPr id="51256" name="Rectangle 5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57" name="Oval 5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8" name="Line 58"/>
          <p:cNvSpPr>
            <a:spLocks noChangeShapeType="1"/>
          </p:cNvSpPr>
          <p:nvPr/>
        </p:nvSpPr>
        <p:spPr bwMode="auto">
          <a:xfrm>
            <a:off x="8153400" y="5448300"/>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1260" name="Line 60"/>
          <p:cNvSpPr>
            <a:spLocks noChangeShapeType="1"/>
          </p:cNvSpPr>
          <p:nvPr/>
        </p:nvSpPr>
        <p:spPr bwMode="auto">
          <a:xfrm flipH="1">
            <a:off x="7086600" y="6019800"/>
            <a:ext cx="2286000" cy="0"/>
          </a:xfrm>
          <a:prstGeom prst="line">
            <a:avLst/>
          </a:prstGeom>
          <a:noFill/>
          <a:ln w="38100">
            <a:solidFill>
              <a:schemeClr val="accent2"/>
            </a:solidFill>
            <a:round/>
            <a:headEnd/>
            <a:tailEnd/>
          </a:ln>
          <a:effectLst/>
        </p:spPr>
        <p:txBody>
          <a:bodyPr wrap="none" anchor="ctr"/>
          <a:lstStyle/>
          <a:p>
            <a:endParaRPr lang="en-US"/>
          </a:p>
        </p:txBody>
      </p:sp>
      <p:sp>
        <p:nvSpPr>
          <p:cNvPr id="51261" name="Line 61"/>
          <p:cNvSpPr>
            <a:spLocks noChangeShapeType="1"/>
          </p:cNvSpPr>
          <p:nvPr/>
        </p:nvSpPr>
        <p:spPr bwMode="auto">
          <a:xfrm flipH="1">
            <a:off x="7086600" y="5638800"/>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63"/>
          <p:cNvGrpSpPr>
            <a:grpSpLocks/>
          </p:cNvGrpSpPr>
          <p:nvPr/>
        </p:nvGrpSpPr>
        <p:grpSpPr bwMode="auto">
          <a:xfrm>
            <a:off x="8610600" y="5257800"/>
            <a:ext cx="1295400" cy="381000"/>
            <a:chOff x="3648" y="1632"/>
            <a:chExt cx="816" cy="240"/>
          </a:xfrm>
        </p:grpSpPr>
        <p:sp>
          <p:nvSpPr>
            <p:cNvPr id="51264" name="Rectangle 64"/>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65"/>
            <p:cNvGrpSpPr>
              <a:grpSpLocks/>
            </p:cNvGrpSpPr>
            <p:nvPr/>
          </p:nvGrpSpPr>
          <p:grpSpPr bwMode="auto">
            <a:xfrm>
              <a:off x="3984" y="1632"/>
              <a:ext cx="240" cy="240"/>
              <a:chOff x="3984" y="1632"/>
              <a:chExt cx="240" cy="240"/>
            </a:xfrm>
          </p:grpSpPr>
          <p:sp>
            <p:nvSpPr>
              <p:cNvPr id="51266" name="Rectangle 66"/>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67" name="Oval 67"/>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68"/>
            <p:cNvGrpSpPr>
              <a:grpSpLocks/>
            </p:cNvGrpSpPr>
            <p:nvPr/>
          </p:nvGrpSpPr>
          <p:grpSpPr bwMode="auto">
            <a:xfrm>
              <a:off x="4224" y="1632"/>
              <a:ext cx="240" cy="240"/>
              <a:chOff x="3984" y="1632"/>
              <a:chExt cx="240" cy="240"/>
            </a:xfrm>
          </p:grpSpPr>
          <p:sp>
            <p:nvSpPr>
              <p:cNvPr id="51269" name="Rectangle 6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1270" name="Oval 7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1259" name="Line 59"/>
          <p:cNvSpPr>
            <a:spLocks noChangeShapeType="1"/>
          </p:cNvSpPr>
          <p:nvPr/>
        </p:nvSpPr>
        <p:spPr bwMode="auto">
          <a:xfrm flipH="1">
            <a:off x="9372600" y="5486400"/>
            <a:ext cx="0" cy="533400"/>
          </a:xfrm>
          <a:prstGeom prst="line">
            <a:avLst/>
          </a:prstGeom>
          <a:noFill/>
          <a:ln w="38100">
            <a:solidFill>
              <a:schemeClr val="accent2"/>
            </a:solidFill>
            <a:round/>
            <a:headEnd/>
            <a:tailEnd/>
          </a:ln>
          <a:effectLst/>
        </p:spPr>
        <p:txBody>
          <a:bodyPr wrap="none" anchor="ctr"/>
          <a:lstStyle/>
          <a:p>
            <a:endParaRPr lang="en-US"/>
          </a:p>
        </p:txBody>
      </p:sp>
      <p:sp>
        <p:nvSpPr>
          <p:cNvPr id="51245" name="Line 45"/>
          <p:cNvSpPr>
            <a:spLocks noChangeShapeType="1"/>
          </p:cNvSpPr>
          <p:nvPr/>
        </p:nvSpPr>
        <p:spPr bwMode="auto">
          <a:xfrm flipH="1">
            <a:off x="7772400" y="5486400"/>
            <a:ext cx="0" cy="381000"/>
          </a:xfrm>
          <a:prstGeom prst="line">
            <a:avLst/>
          </a:prstGeom>
          <a:noFill/>
          <a:ln w="38100">
            <a:solidFill>
              <a:schemeClr val="accent2"/>
            </a:solidFill>
            <a:round/>
            <a:headEnd/>
            <a:tailEnd/>
          </a:ln>
          <a:effectLst/>
        </p:spPr>
        <p:txBody>
          <a:bodyPr wrap="none" anchor="ctr"/>
          <a:lstStyle/>
          <a:p>
            <a:endParaRPr lang="en-US"/>
          </a:p>
        </p:txBody>
      </p:sp>
      <p:sp>
        <p:nvSpPr>
          <p:cNvPr id="51277" name="Text Box 77"/>
          <p:cNvSpPr txBox="1">
            <a:spLocks noChangeArrowheads="1"/>
          </p:cNvSpPr>
          <p:nvPr/>
        </p:nvSpPr>
        <p:spPr bwMode="auto">
          <a:xfrm>
            <a:off x="58674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8" name="Text Box 78"/>
          <p:cNvSpPr txBox="1">
            <a:spLocks noChangeArrowheads="1"/>
          </p:cNvSpPr>
          <p:nvPr/>
        </p:nvSpPr>
        <p:spPr bwMode="auto">
          <a:xfrm>
            <a:off x="74676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1279" name="Text Box 79"/>
          <p:cNvSpPr txBox="1">
            <a:spLocks noChangeArrowheads="1"/>
          </p:cNvSpPr>
          <p:nvPr/>
        </p:nvSpPr>
        <p:spPr bwMode="auto">
          <a:xfrm>
            <a:off x="9067801" y="4953000"/>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Tree>
    <p:extLst>
      <p:ext uri="{BB962C8B-B14F-4D97-AF65-F5344CB8AC3E}">
        <p14:creationId xmlns:p14="http://schemas.microsoft.com/office/powerpoint/2010/main" val="232737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540042" y="320842"/>
            <a:ext cx="7772400" cy="685800"/>
          </a:xfrm>
        </p:spPr>
        <p:txBody>
          <a:bodyPr>
            <a:normAutofit fontScale="90000"/>
          </a:bodyPr>
          <a:lstStyle/>
          <a:p>
            <a:r>
              <a:rPr lang="en-US" dirty="0">
                <a:solidFill>
                  <a:srgbClr val="CD0000"/>
                </a:solidFill>
              </a:rPr>
              <a:t>Stacks</a:t>
            </a:r>
          </a:p>
        </p:txBody>
      </p:sp>
      <p:sp>
        <p:nvSpPr>
          <p:cNvPr id="54275" name="Rectangle 3"/>
          <p:cNvSpPr>
            <a:spLocks noGrp="1" noChangeArrowheads="1"/>
          </p:cNvSpPr>
          <p:nvPr>
            <p:ph type="body" idx="1"/>
          </p:nvPr>
        </p:nvSpPr>
        <p:spPr>
          <a:xfrm>
            <a:off x="2286000" y="1143000"/>
            <a:ext cx="7772400" cy="4572000"/>
          </a:xfrm>
        </p:spPr>
        <p:txBody>
          <a:bodyPr>
            <a:normAutofit lnSpcReduction="10000"/>
          </a:bodyPr>
          <a:lstStyle/>
          <a:p>
            <a:r>
              <a:rPr lang="en-US" sz="2000" dirty="0">
                <a:latin typeface="+mj-lt"/>
              </a:rPr>
              <a:t>Stacks are a special form of collection</a:t>
            </a:r>
            <a:br>
              <a:rPr lang="en-US" sz="2000" dirty="0">
                <a:latin typeface="+mj-lt"/>
              </a:rPr>
            </a:br>
            <a:r>
              <a:rPr lang="en-US" sz="2000" dirty="0">
                <a:latin typeface="+mj-lt"/>
              </a:rPr>
              <a:t>with </a:t>
            </a:r>
            <a:r>
              <a:rPr lang="en-US" sz="2000" dirty="0">
                <a:solidFill>
                  <a:srgbClr val="FC0128"/>
                </a:solidFill>
                <a:latin typeface="+mj-lt"/>
              </a:rPr>
              <a:t>LIFO</a:t>
            </a:r>
            <a:r>
              <a:rPr lang="en-US" sz="2000" dirty="0">
                <a:latin typeface="+mj-lt"/>
              </a:rPr>
              <a:t> semantics</a:t>
            </a:r>
          </a:p>
          <a:p>
            <a:r>
              <a:rPr lang="en-US" sz="2000" dirty="0">
                <a:latin typeface="+mj-lt"/>
              </a:rPr>
              <a:t>Two methods</a:t>
            </a:r>
          </a:p>
          <a:p>
            <a:pPr lvl="1"/>
            <a:r>
              <a:rPr lang="en-US" sz="2000" dirty="0" err="1">
                <a:latin typeface="+mj-lt"/>
              </a:rPr>
              <a:t>int</a:t>
            </a:r>
            <a:r>
              <a:rPr lang="en-US" sz="2000" dirty="0">
                <a:latin typeface="+mj-lt"/>
              </a:rPr>
              <a:t> push( Stack s, void *item );</a:t>
            </a:r>
            <a:br>
              <a:rPr lang="en-US" sz="2000" dirty="0">
                <a:latin typeface="+mj-lt"/>
              </a:rPr>
            </a:br>
            <a:r>
              <a:rPr lang="en-US" sz="2000" dirty="0">
                <a:latin typeface="+mj-lt"/>
              </a:rPr>
              <a:t> - add item to the top of the stack</a:t>
            </a:r>
          </a:p>
          <a:p>
            <a:pPr lvl="1"/>
            <a:r>
              <a:rPr lang="en-US" sz="2000" dirty="0">
                <a:latin typeface="+mj-lt"/>
              </a:rPr>
              <a:t>void *pop( Stack s );</a:t>
            </a:r>
            <a:br>
              <a:rPr lang="en-US" sz="2000" dirty="0">
                <a:latin typeface="+mj-lt"/>
              </a:rPr>
            </a:br>
            <a:r>
              <a:rPr lang="en-US" sz="2000" dirty="0">
                <a:latin typeface="+mj-lt"/>
              </a:rPr>
              <a:t> - remove an item from the top of the stack</a:t>
            </a:r>
          </a:p>
          <a:p>
            <a:r>
              <a:rPr lang="en-US" sz="2000" dirty="0">
                <a:latin typeface="+mj-lt"/>
              </a:rPr>
              <a:t>Like a plate stacker</a:t>
            </a:r>
          </a:p>
          <a:p>
            <a:r>
              <a:rPr lang="en-US" sz="2000" dirty="0">
                <a:latin typeface="+mj-lt"/>
              </a:rPr>
              <a:t>Other methods</a:t>
            </a:r>
          </a:p>
          <a:p>
            <a:pPr lvl="1">
              <a:buFontTx/>
              <a:buChar char=" "/>
            </a:pPr>
            <a:br>
              <a:rPr lang="en-US" sz="2000" dirty="0">
                <a:latin typeface="Courier New" pitchFamily="49" charset="0"/>
              </a:rPr>
            </a:b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IsEmpty</a:t>
            </a:r>
            <a:r>
              <a:rPr lang="en-US" sz="2000" dirty="0">
                <a:latin typeface="Courier New" pitchFamily="49" charset="0"/>
              </a:rPr>
              <a:t>( Stack s );</a:t>
            </a:r>
            <a:br>
              <a:rPr lang="en-US" sz="2000" dirty="0">
                <a:latin typeface="Courier New" pitchFamily="49" charset="0"/>
              </a:rPr>
            </a:br>
            <a:r>
              <a:rPr lang="en-US" sz="2000" dirty="0">
                <a:latin typeface="Courier New" pitchFamily="49" charset="0"/>
              </a:rPr>
              <a:t>/* Return TRUE if empty */</a:t>
            </a:r>
            <a:br>
              <a:rPr lang="en-US" sz="2000" dirty="0">
                <a:latin typeface="Courier New" pitchFamily="49" charset="0"/>
              </a:rPr>
            </a:br>
            <a:r>
              <a:rPr lang="en-US" sz="2000" dirty="0">
                <a:latin typeface="Courier New" pitchFamily="49" charset="0"/>
              </a:rPr>
              <a:t>void *Top( Stack s );</a:t>
            </a:r>
            <a:br>
              <a:rPr lang="en-US" sz="2000" dirty="0">
                <a:latin typeface="Courier New" pitchFamily="49" charset="0"/>
              </a:rPr>
            </a:br>
            <a:r>
              <a:rPr lang="en-US" sz="2000" dirty="0">
                <a:latin typeface="Courier New" pitchFamily="49" charset="0"/>
              </a:rPr>
              <a:t>/* Return the item at the top,</a:t>
            </a:r>
            <a:br>
              <a:rPr lang="en-US" sz="2000" dirty="0">
                <a:latin typeface="Courier New" pitchFamily="49" charset="0"/>
              </a:rPr>
            </a:br>
            <a:r>
              <a:rPr lang="en-US" sz="2000" dirty="0">
                <a:latin typeface="Courier New" pitchFamily="49" charset="0"/>
              </a:rPr>
              <a:t>    without deleting it */</a:t>
            </a:r>
            <a:endParaRPr lang="en-US" sz="2000" dirty="0"/>
          </a:p>
        </p:txBody>
      </p:sp>
      <p:pic>
        <p:nvPicPr>
          <p:cNvPr id="54276" name="Picture 4" descr="\\Odin\morris\Courses\PLDS210\fig\stack.gif"/>
          <p:cNvPicPr>
            <a:picLocks noChangeAspect="1" noChangeArrowheads="1"/>
          </p:cNvPicPr>
          <p:nvPr/>
        </p:nvPicPr>
        <p:blipFill>
          <a:blip r:embed="rId2" cstate="print"/>
          <a:srcRect/>
          <a:stretch>
            <a:fillRect/>
          </a:stretch>
        </p:blipFill>
        <p:spPr bwMode="auto">
          <a:xfrm>
            <a:off x="7753350" y="4105276"/>
            <a:ext cx="2152650" cy="2295525"/>
          </a:xfrm>
          <a:prstGeom prst="rect">
            <a:avLst/>
          </a:prstGeom>
          <a:noFill/>
        </p:spPr>
      </p:pic>
    </p:spTree>
    <p:extLst>
      <p:ext uri="{BB962C8B-B14F-4D97-AF65-F5344CB8AC3E}">
        <p14:creationId xmlns:p14="http://schemas.microsoft.com/office/powerpoint/2010/main" val="354318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xfrm>
            <a:off x="1524000" y="352926"/>
            <a:ext cx="7772400" cy="609600"/>
          </a:xfrm>
        </p:spPr>
        <p:txBody>
          <a:bodyPr>
            <a:noAutofit/>
          </a:bodyPr>
          <a:lstStyle/>
          <a:p>
            <a:r>
              <a:rPr lang="en-US" sz="4000" dirty="0">
                <a:solidFill>
                  <a:srgbClr val="CD0000"/>
                </a:solidFill>
              </a:rPr>
              <a:t>Stacks - Implementation</a:t>
            </a:r>
          </a:p>
        </p:txBody>
      </p:sp>
      <p:sp>
        <p:nvSpPr>
          <p:cNvPr id="52228" name="Rectangle 4"/>
          <p:cNvSpPr>
            <a:spLocks noGrp="1" noChangeArrowheads="1"/>
          </p:cNvSpPr>
          <p:nvPr>
            <p:ph type="body" idx="1"/>
          </p:nvPr>
        </p:nvSpPr>
        <p:spPr>
          <a:xfrm>
            <a:off x="2177716" y="1239253"/>
            <a:ext cx="8811126" cy="5305926"/>
          </a:xfrm>
        </p:spPr>
        <p:txBody>
          <a:bodyPr>
            <a:noAutofit/>
          </a:bodyPr>
          <a:lstStyle/>
          <a:p>
            <a:r>
              <a:rPr lang="en-US" dirty="0">
                <a:latin typeface="+mj-lt"/>
              </a:rPr>
              <a:t>Arrays</a:t>
            </a:r>
          </a:p>
          <a:p>
            <a:pPr lvl="1"/>
            <a:r>
              <a:rPr lang="en-US" sz="2800" dirty="0">
                <a:latin typeface="+mj-lt"/>
              </a:rPr>
              <a:t>Provide a stack capacity to the constructor</a:t>
            </a:r>
          </a:p>
          <a:p>
            <a:pPr lvl="1"/>
            <a:r>
              <a:rPr lang="en-US" sz="2800" dirty="0">
                <a:latin typeface="+mj-lt"/>
              </a:rPr>
              <a:t>Flexibility limited </a:t>
            </a:r>
            <a:r>
              <a:rPr lang="en-US" sz="2800" i="1" dirty="0">
                <a:latin typeface="+mj-lt"/>
              </a:rPr>
              <a:t>but</a:t>
            </a:r>
            <a:r>
              <a:rPr lang="en-US" sz="2800" dirty="0">
                <a:latin typeface="+mj-lt"/>
              </a:rPr>
              <a:t> matches many real uses</a:t>
            </a:r>
          </a:p>
          <a:p>
            <a:pPr lvl="2"/>
            <a:r>
              <a:rPr lang="en-US" sz="2800" dirty="0">
                <a:latin typeface="+mj-lt"/>
              </a:rPr>
              <a:t>Capacity limited by some constraint</a:t>
            </a:r>
          </a:p>
          <a:p>
            <a:pPr lvl="3"/>
            <a:r>
              <a:rPr lang="en-US" sz="2800" dirty="0">
                <a:latin typeface="+mj-lt"/>
              </a:rPr>
              <a:t>Memory in your computer</a:t>
            </a:r>
          </a:p>
          <a:p>
            <a:pPr lvl="3"/>
            <a:r>
              <a:rPr lang="en-US" sz="2800" dirty="0">
                <a:latin typeface="+mj-lt"/>
              </a:rPr>
              <a:t>Size of the plate stacker, etc</a:t>
            </a:r>
          </a:p>
          <a:p>
            <a:r>
              <a:rPr lang="en-US" dirty="0">
                <a:latin typeface="+mj-lt"/>
              </a:rPr>
              <a:t>push, pop methods </a:t>
            </a:r>
          </a:p>
          <a:p>
            <a:pPr lvl="1"/>
            <a:r>
              <a:rPr lang="en-US" sz="2800" dirty="0">
                <a:latin typeface="+mj-lt"/>
              </a:rPr>
              <a:t>Variants of </a:t>
            </a:r>
            <a:r>
              <a:rPr lang="en-US" sz="2800" dirty="0" err="1">
                <a:latin typeface="+mj-lt"/>
              </a:rPr>
              <a:t>AddToC</a:t>
            </a:r>
            <a:r>
              <a:rPr lang="en-US" sz="2800" dirty="0">
                <a:latin typeface="+mj-lt"/>
              </a:rPr>
              <a:t>…, </a:t>
            </a:r>
            <a:r>
              <a:rPr lang="en-US" sz="2800" dirty="0" err="1">
                <a:latin typeface="+mj-lt"/>
              </a:rPr>
              <a:t>DeleteFromC</a:t>
            </a:r>
            <a:r>
              <a:rPr lang="en-US" sz="2800" dirty="0">
                <a:latin typeface="+mj-lt"/>
              </a:rPr>
              <a:t>…</a:t>
            </a:r>
          </a:p>
          <a:p>
            <a:r>
              <a:rPr lang="en-US" dirty="0">
                <a:latin typeface="+mj-lt"/>
              </a:rPr>
              <a:t>Linked list also possible</a:t>
            </a:r>
          </a:p>
        </p:txBody>
      </p:sp>
    </p:spTree>
    <p:extLst>
      <p:ext uri="{BB962C8B-B14F-4D97-AF65-F5344CB8AC3E}">
        <p14:creationId xmlns:p14="http://schemas.microsoft.com/office/powerpoint/2010/main" val="3619940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283369" y="401053"/>
            <a:ext cx="7772400" cy="762000"/>
          </a:xfrm>
        </p:spPr>
        <p:txBody>
          <a:bodyPr>
            <a:normAutofit/>
          </a:bodyPr>
          <a:lstStyle/>
          <a:p>
            <a:r>
              <a:rPr lang="en-US" sz="4000" dirty="0">
                <a:solidFill>
                  <a:srgbClr val="CD0000"/>
                </a:solidFill>
              </a:rPr>
              <a:t>Stacks - Relevance</a:t>
            </a:r>
          </a:p>
        </p:txBody>
      </p:sp>
      <p:sp>
        <p:nvSpPr>
          <p:cNvPr id="56323" name="Rectangle 3"/>
          <p:cNvSpPr>
            <a:spLocks noGrp="1" noChangeArrowheads="1"/>
          </p:cNvSpPr>
          <p:nvPr>
            <p:ph type="body" idx="1"/>
          </p:nvPr>
        </p:nvSpPr>
        <p:spPr>
          <a:xfrm>
            <a:off x="1989221" y="1447799"/>
            <a:ext cx="9079832" cy="4487779"/>
          </a:xfrm>
        </p:spPr>
        <p:txBody>
          <a:bodyPr>
            <a:normAutofit/>
          </a:bodyPr>
          <a:lstStyle/>
          <a:p>
            <a:r>
              <a:rPr lang="en-US" sz="3000" dirty="0">
                <a:latin typeface="+mj-lt"/>
              </a:rPr>
              <a:t>Stacks appear in computer programs</a:t>
            </a:r>
          </a:p>
          <a:p>
            <a:pPr lvl="1"/>
            <a:r>
              <a:rPr lang="en-US" sz="3000" dirty="0">
                <a:latin typeface="+mj-lt"/>
              </a:rPr>
              <a:t>Key to call / return in functions &amp; procedures</a:t>
            </a:r>
          </a:p>
          <a:p>
            <a:pPr lvl="1"/>
            <a:r>
              <a:rPr lang="en-US" sz="3000" dirty="0">
                <a:latin typeface="+mj-lt"/>
              </a:rPr>
              <a:t>Stack frame allows recursive calls</a:t>
            </a:r>
          </a:p>
          <a:p>
            <a:pPr lvl="1"/>
            <a:r>
              <a:rPr lang="en-US" sz="3000" dirty="0">
                <a:latin typeface="+mj-lt"/>
              </a:rPr>
              <a:t>Call:       push stack frame</a:t>
            </a:r>
          </a:p>
          <a:p>
            <a:pPr lvl="1"/>
            <a:r>
              <a:rPr lang="en-US" sz="3000" dirty="0">
                <a:latin typeface="+mj-lt"/>
              </a:rPr>
              <a:t>Return:  pop stack frame</a:t>
            </a:r>
          </a:p>
          <a:p>
            <a:r>
              <a:rPr lang="en-US" sz="3000" dirty="0">
                <a:latin typeface="+mj-lt"/>
              </a:rPr>
              <a:t>Stack frame</a:t>
            </a:r>
          </a:p>
          <a:p>
            <a:pPr lvl="1"/>
            <a:r>
              <a:rPr lang="en-US" sz="3000" dirty="0">
                <a:latin typeface="+mj-lt"/>
              </a:rPr>
              <a:t>Function arguments</a:t>
            </a:r>
          </a:p>
          <a:p>
            <a:pPr lvl="1"/>
            <a:r>
              <a:rPr lang="en-US" sz="3000" dirty="0">
                <a:latin typeface="+mj-lt"/>
              </a:rPr>
              <a:t>Return address</a:t>
            </a:r>
          </a:p>
          <a:p>
            <a:pPr lvl="1"/>
            <a:r>
              <a:rPr lang="en-US" sz="3000" dirty="0">
                <a:latin typeface="+mj-lt"/>
              </a:rPr>
              <a:t>Local variables</a:t>
            </a:r>
          </a:p>
          <a:p>
            <a:pPr lvl="1"/>
            <a:endParaRPr lang="en-US" dirty="0"/>
          </a:p>
        </p:txBody>
      </p:sp>
    </p:spTree>
    <p:extLst>
      <p:ext uri="{BB962C8B-B14F-4D97-AF65-F5344CB8AC3E}">
        <p14:creationId xmlns:p14="http://schemas.microsoft.com/office/powerpoint/2010/main" val="11098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18" y="120852"/>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838200" y="1446415"/>
            <a:ext cx="10515600" cy="4971010"/>
          </a:xfrm>
        </p:spPr>
        <p:txBody>
          <a:bodyPr>
            <a:noAutofit/>
          </a:bodyPr>
          <a:lstStyle/>
          <a:p>
            <a:pPr>
              <a:lnSpc>
                <a:spcPct val="155000"/>
              </a:lnSpc>
            </a:pPr>
            <a:r>
              <a:rPr lang="en-US" sz="2000" dirty="0">
                <a:latin typeface="+mj-lt"/>
              </a:rPr>
              <a:t>Arrays</a:t>
            </a:r>
          </a:p>
          <a:p>
            <a:pPr>
              <a:lnSpc>
                <a:spcPct val="155000"/>
              </a:lnSpc>
            </a:pPr>
            <a:r>
              <a:rPr lang="en-US" sz="2000" dirty="0">
                <a:latin typeface="+mj-lt"/>
              </a:rPr>
              <a:t>Linked Lists</a:t>
            </a:r>
          </a:p>
          <a:p>
            <a:pPr>
              <a:lnSpc>
                <a:spcPct val="155000"/>
              </a:lnSpc>
            </a:pPr>
            <a:r>
              <a:rPr lang="en-US" sz="2000" dirty="0">
                <a:latin typeface="+mj-lt"/>
              </a:rPr>
              <a:t>Doubly linked</a:t>
            </a:r>
          </a:p>
          <a:p>
            <a:pPr>
              <a:lnSpc>
                <a:spcPct val="155000"/>
              </a:lnSpc>
            </a:pPr>
            <a:r>
              <a:rPr lang="en-US" sz="2000" dirty="0">
                <a:latin typeface="+mj-lt"/>
              </a:rPr>
              <a:t>Stacks</a:t>
            </a:r>
          </a:p>
          <a:p>
            <a:pPr>
              <a:lnSpc>
                <a:spcPct val="155000"/>
              </a:lnSpc>
            </a:pPr>
            <a:r>
              <a:rPr lang="en-US" sz="2000" dirty="0">
                <a:latin typeface="+mj-lt"/>
              </a:rPr>
              <a:t>Trees (Binary Trees, AVL (Adelson-</a:t>
            </a:r>
            <a:r>
              <a:rPr lang="en-US" sz="2000" dirty="0" err="1">
                <a:latin typeface="+mj-lt"/>
              </a:rPr>
              <a:t>Velskii</a:t>
            </a:r>
            <a:r>
              <a:rPr lang="en-US" sz="2000" dirty="0">
                <a:latin typeface="+mj-lt"/>
              </a:rPr>
              <a:t> and Landis) Trees, m-way trees , B+ trees)</a:t>
            </a:r>
          </a:p>
          <a:p>
            <a:pPr>
              <a:lnSpc>
                <a:spcPct val="155000"/>
              </a:lnSpc>
            </a:pPr>
            <a:r>
              <a:rPr lang="en-US" sz="2000" dirty="0">
                <a:latin typeface="+mj-lt"/>
              </a:rPr>
              <a:t>Hash Tables</a:t>
            </a:r>
          </a:p>
          <a:p>
            <a:pPr>
              <a:lnSpc>
                <a:spcPct val="155000"/>
              </a:lnSpc>
            </a:pPr>
            <a:r>
              <a:rPr lang="en-US" sz="2000">
                <a:latin typeface="+mj-lt"/>
              </a:rPr>
              <a:t>Heaps</a:t>
            </a:r>
            <a:endParaRPr lang="en-US" sz="2000" dirty="0">
              <a:latin typeface="+mj-lt"/>
            </a:endParaRPr>
          </a:p>
          <a:p>
            <a:pPr>
              <a:lnSpc>
                <a:spcPct val="155000"/>
              </a:lnSpc>
            </a:pPr>
            <a:endParaRPr lang="en-US" dirty="0">
              <a:latin typeface="+mj-lt"/>
            </a:endParaRPr>
          </a:p>
        </p:txBody>
      </p:sp>
    </p:spTree>
    <p:extLst>
      <p:ext uri="{BB962C8B-B14F-4D97-AF65-F5344CB8AC3E}">
        <p14:creationId xmlns:p14="http://schemas.microsoft.com/office/powerpoint/2010/main" val="31608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2675" y="206376"/>
            <a:ext cx="7772400" cy="762000"/>
          </a:xfrm>
        </p:spPr>
        <p:txBody>
          <a:bodyPr>
            <a:normAutofit/>
          </a:bodyPr>
          <a:lstStyle/>
          <a:p>
            <a:r>
              <a:rPr lang="en-US" sz="4000" dirty="0">
                <a:solidFill>
                  <a:srgbClr val="CD0000"/>
                </a:solidFill>
              </a:rPr>
              <a:t>Stacks - Implementation</a:t>
            </a:r>
          </a:p>
        </p:txBody>
      </p:sp>
      <p:sp>
        <p:nvSpPr>
          <p:cNvPr id="55299" name="Rectangle 3"/>
          <p:cNvSpPr>
            <a:spLocks noGrp="1" noChangeArrowheads="1"/>
          </p:cNvSpPr>
          <p:nvPr>
            <p:ph type="body" idx="1"/>
          </p:nvPr>
        </p:nvSpPr>
        <p:spPr>
          <a:xfrm>
            <a:off x="2209800" y="1143000"/>
            <a:ext cx="7772400" cy="3048000"/>
          </a:xfrm>
        </p:spPr>
        <p:txBody>
          <a:bodyPr/>
          <a:lstStyle/>
          <a:p>
            <a:r>
              <a:rPr lang="en-US" dirty="0">
                <a:latin typeface="+mj-lt"/>
              </a:rPr>
              <a:t>Arrays common</a:t>
            </a:r>
          </a:p>
          <a:p>
            <a:pPr lvl="1"/>
            <a:r>
              <a:rPr lang="en-US" dirty="0">
                <a:latin typeface="+mj-lt"/>
              </a:rPr>
              <a:t>Provide a stack capacity to the constructor</a:t>
            </a:r>
          </a:p>
          <a:p>
            <a:pPr lvl="1"/>
            <a:r>
              <a:rPr lang="en-US" dirty="0">
                <a:latin typeface="+mj-lt"/>
              </a:rPr>
              <a:t>Flexibility limited but matches many real uses</a:t>
            </a:r>
          </a:p>
          <a:p>
            <a:pPr lvl="2"/>
            <a:r>
              <a:rPr lang="en-US" dirty="0">
                <a:latin typeface="+mj-lt"/>
              </a:rPr>
              <a:t>Stack created with limited capacity </a:t>
            </a:r>
          </a:p>
          <a:p>
            <a:endParaRPr lang="en-US" dirty="0"/>
          </a:p>
        </p:txBody>
      </p:sp>
      <p:sp>
        <p:nvSpPr>
          <p:cNvPr id="55300" name="Text Box 4"/>
          <p:cNvSpPr txBox="1">
            <a:spLocks noChangeArrowheads="1"/>
          </p:cNvSpPr>
          <p:nvPr/>
        </p:nvSpPr>
        <p:spPr bwMode="auto">
          <a:xfrm>
            <a:off x="1149351" y="3129297"/>
            <a:ext cx="4451350" cy="3140075"/>
          </a:xfrm>
          <a:prstGeom prst="rect">
            <a:avLst/>
          </a:prstGeom>
          <a:noFill/>
          <a:ln w="12700">
            <a:noFill/>
            <a:miter lim="800000"/>
            <a:headEnd/>
            <a:tailEnd/>
          </a:ln>
          <a:effectLst/>
        </p:spPr>
        <p:txBody>
          <a:bodyPr wrap="non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r>
              <a:rPr lang="en-US" sz="2000" dirty="0" err="1">
                <a:latin typeface="Courier New" pitchFamily="49" charset="0"/>
              </a:rPr>
              <a:t>prev</a:t>
            </a:r>
            <a:r>
              <a:rPr lang="en-US" sz="2000" dirty="0">
                <a:latin typeface="Courier New" pitchFamily="49" charset="0"/>
              </a:rPr>
              <a:t>,</a:t>
            </a:r>
          </a:p>
          <a:p>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endParaRPr lang="en-US" sz="2000" dirty="0">
              <a:latin typeface="Courier New" pitchFamily="49" charset="0"/>
            </a:endParaRP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 tail;</a:t>
            </a:r>
          </a:p>
          <a:p>
            <a:r>
              <a:rPr lang="en-US" sz="2000" dirty="0">
                <a:latin typeface="Courier New" pitchFamily="49" charset="0"/>
              </a:rPr>
              <a:t>    };</a:t>
            </a:r>
          </a:p>
        </p:txBody>
      </p:sp>
      <p:grpSp>
        <p:nvGrpSpPr>
          <p:cNvPr id="2" name="Group 5"/>
          <p:cNvGrpSpPr>
            <a:grpSpLocks/>
          </p:cNvGrpSpPr>
          <p:nvPr/>
        </p:nvGrpSpPr>
        <p:grpSpPr bwMode="auto">
          <a:xfrm>
            <a:off x="6248400" y="5017169"/>
            <a:ext cx="381000" cy="381000"/>
            <a:chOff x="2592" y="3360"/>
            <a:chExt cx="240" cy="240"/>
          </a:xfrm>
        </p:grpSpPr>
        <p:sp>
          <p:nvSpPr>
            <p:cNvPr id="55302" name="Rectangle 6"/>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3" name="Oval 7"/>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4" name="Text Box 8"/>
          <p:cNvSpPr txBox="1">
            <a:spLocks noChangeArrowheads="1"/>
          </p:cNvSpPr>
          <p:nvPr/>
        </p:nvSpPr>
        <p:spPr bwMode="auto">
          <a:xfrm>
            <a:off x="6019801" y="4636170"/>
            <a:ext cx="777875"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55305" name="Line 9"/>
          <p:cNvSpPr>
            <a:spLocks noChangeShapeType="1"/>
          </p:cNvSpPr>
          <p:nvPr/>
        </p:nvSpPr>
        <p:spPr bwMode="auto">
          <a:xfrm>
            <a:off x="6492875" y="5207669"/>
            <a:ext cx="533400" cy="0"/>
          </a:xfrm>
          <a:prstGeom prst="line">
            <a:avLst/>
          </a:prstGeom>
          <a:noFill/>
          <a:ln w="38100">
            <a:solidFill>
              <a:srgbClr val="063DE8"/>
            </a:solidFill>
            <a:round/>
            <a:headEnd/>
            <a:tailEnd type="triangle" w="med" len="med"/>
          </a:ln>
          <a:effectLst/>
        </p:spPr>
        <p:txBody>
          <a:bodyPr wrap="none" anchor="ctr"/>
          <a:lstStyle/>
          <a:p>
            <a:endParaRPr lang="en-US"/>
          </a:p>
        </p:txBody>
      </p:sp>
      <p:grpSp>
        <p:nvGrpSpPr>
          <p:cNvPr id="3" name="Group 10"/>
          <p:cNvGrpSpPr>
            <a:grpSpLocks/>
          </p:cNvGrpSpPr>
          <p:nvPr/>
        </p:nvGrpSpPr>
        <p:grpSpPr bwMode="auto">
          <a:xfrm>
            <a:off x="6264275" y="5702969"/>
            <a:ext cx="381000" cy="381000"/>
            <a:chOff x="2592" y="3360"/>
            <a:chExt cx="240" cy="240"/>
          </a:xfrm>
        </p:grpSpPr>
        <p:sp>
          <p:nvSpPr>
            <p:cNvPr id="55307" name="Rectangle 11"/>
            <p:cNvSpPr>
              <a:spLocks noChangeArrowheads="1"/>
            </p:cNvSpPr>
            <p:nvPr/>
          </p:nvSpPr>
          <p:spPr bwMode="auto">
            <a:xfrm>
              <a:off x="2592" y="3360"/>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08" name="Oval 12"/>
            <p:cNvSpPr>
              <a:spLocks noChangeArrowheads="1"/>
            </p:cNvSpPr>
            <p:nvPr/>
          </p:nvSpPr>
          <p:spPr bwMode="auto">
            <a:xfrm>
              <a:off x="2664" y="3432"/>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sp>
        <p:nvSpPr>
          <p:cNvPr id="55309" name="Text Box 13"/>
          <p:cNvSpPr txBox="1">
            <a:spLocks noChangeArrowheads="1"/>
          </p:cNvSpPr>
          <p:nvPr/>
        </p:nvSpPr>
        <p:spPr bwMode="auto">
          <a:xfrm>
            <a:off x="6035676" y="5321970"/>
            <a:ext cx="549275" cy="396875"/>
          </a:xfrm>
          <a:prstGeom prst="rect">
            <a:avLst/>
          </a:prstGeom>
          <a:noFill/>
          <a:ln w="12700">
            <a:noFill/>
            <a:miter lim="800000"/>
            <a:headEnd/>
            <a:tailEnd/>
          </a:ln>
          <a:effectLst/>
        </p:spPr>
        <p:txBody>
          <a:bodyPr wrap="none">
            <a:spAutoFit/>
          </a:bodyPr>
          <a:lstStyle/>
          <a:p>
            <a:r>
              <a:rPr lang="en-US" sz="2000" b="1">
                <a:latin typeface="Arial" charset="0"/>
              </a:rPr>
              <a:t>tail</a:t>
            </a:r>
            <a:endParaRPr lang="en-US"/>
          </a:p>
        </p:txBody>
      </p:sp>
      <p:sp>
        <p:nvSpPr>
          <p:cNvPr id="55310" name="Line 14"/>
          <p:cNvSpPr>
            <a:spLocks noChangeShapeType="1"/>
          </p:cNvSpPr>
          <p:nvPr/>
        </p:nvSpPr>
        <p:spPr bwMode="auto">
          <a:xfrm flipV="1">
            <a:off x="10363200" y="5474369"/>
            <a:ext cx="0" cy="45720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11" name="Line 15"/>
          <p:cNvSpPr>
            <a:spLocks noChangeShapeType="1"/>
          </p:cNvSpPr>
          <p:nvPr/>
        </p:nvSpPr>
        <p:spPr bwMode="auto">
          <a:xfrm flipV="1">
            <a:off x="6477000" y="5931569"/>
            <a:ext cx="3886200" cy="0"/>
          </a:xfrm>
          <a:prstGeom prst="line">
            <a:avLst/>
          </a:prstGeom>
          <a:noFill/>
          <a:ln w="38100">
            <a:solidFill>
              <a:srgbClr val="063DE8"/>
            </a:solidFill>
            <a:round/>
            <a:headEnd/>
            <a:tailEnd/>
          </a:ln>
          <a:effectLst/>
        </p:spPr>
        <p:txBody>
          <a:bodyPr wrap="none" anchor="ctr"/>
          <a:lstStyle/>
          <a:p>
            <a:endParaRPr lang="en-US"/>
          </a:p>
        </p:txBody>
      </p:sp>
      <p:grpSp>
        <p:nvGrpSpPr>
          <p:cNvPr id="4" name="Group 16"/>
          <p:cNvGrpSpPr>
            <a:grpSpLocks/>
          </p:cNvGrpSpPr>
          <p:nvPr/>
        </p:nvGrpSpPr>
        <p:grpSpPr bwMode="auto">
          <a:xfrm>
            <a:off x="7086600" y="5017169"/>
            <a:ext cx="1295400" cy="381000"/>
            <a:chOff x="3648" y="1632"/>
            <a:chExt cx="816" cy="240"/>
          </a:xfrm>
        </p:grpSpPr>
        <p:sp>
          <p:nvSpPr>
            <p:cNvPr id="55313" name="Rectangle 17"/>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5" name="Group 18"/>
            <p:cNvGrpSpPr>
              <a:grpSpLocks/>
            </p:cNvGrpSpPr>
            <p:nvPr/>
          </p:nvGrpSpPr>
          <p:grpSpPr bwMode="auto">
            <a:xfrm>
              <a:off x="3984" y="1632"/>
              <a:ext cx="240" cy="240"/>
              <a:chOff x="3984" y="1632"/>
              <a:chExt cx="240" cy="240"/>
            </a:xfrm>
          </p:grpSpPr>
          <p:sp>
            <p:nvSpPr>
              <p:cNvPr id="55315" name="Rectangle 19"/>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6" name="Oval 20"/>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6" name="Group 21"/>
            <p:cNvGrpSpPr>
              <a:grpSpLocks/>
            </p:cNvGrpSpPr>
            <p:nvPr/>
          </p:nvGrpSpPr>
          <p:grpSpPr bwMode="auto">
            <a:xfrm>
              <a:off x="4224" y="1632"/>
              <a:ext cx="240" cy="240"/>
              <a:chOff x="3984" y="1632"/>
              <a:chExt cx="240" cy="240"/>
            </a:xfrm>
          </p:grpSpPr>
          <p:sp>
            <p:nvSpPr>
              <p:cNvPr id="55318" name="Rectangle 22"/>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19" name="Oval 23"/>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20" name="Line 24"/>
          <p:cNvSpPr>
            <a:spLocks noChangeShapeType="1"/>
          </p:cNvSpPr>
          <p:nvPr/>
        </p:nvSpPr>
        <p:spPr bwMode="auto">
          <a:xfrm>
            <a:off x="82296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21" name="Line 25"/>
          <p:cNvSpPr>
            <a:spLocks noChangeShapeType="1"/>
          </p:cNvSpPr>
          <p:nvPr/>
        </p:nvSpPr>
        <p:spPr bwMode="auto">
          <a:xfrm flipH="1">
            <a:off x="7162800" y="56267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22" name="Line 26"/>
          <p:cNvSpPr>
            <a:spLocks noChangeShapeType="1"/>
          </p:cNvSpPr>
          <p:nvPr/>
        </p:nvSpPr>
        <p:spPr bwMode="auto">
          <a:xfrm flipH="1">
            <a:off x="7162800" y="5398169"/>
            <a:ext cx="0" cy="2286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7" name="Group 27"/>
          <p:cNvGrpSpPr>
            <a:grpSpLocks/>
          </p:cNvGrpSpPr>
          <p:nvPr/>
        </p:nvGrpSpPr>
        <p:grpSpPr bwMode="auto">
          <a:xfrm>
            <a:off x="8686800" y="5017169"/>
            <a:ext cx="1295400" cy="381000"/>
            <a:chOff x="3648" y="1632"/>
            <a:chExt cx="816" cy="240"/>
          </a:xfrm>
        </p:grpSpPr>
        <p:sp>
          <p:nvSpPr>
            <p:cNvPr id="55324" name="Rectangle 28"/>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8" name="Group 29"/>
            <p:cNvGrpSpPr>
              <a:grpSpLocks/>
            </p:cNvGrpSpPr>
            <p:nvPr/>
          </p:nvGrpSpPr>
          <p:grpSpPr bwMode="auto">
            <a:xfrm>
              <a:off x="3984" y="1632"/>
              <a:ext cx="240" cy="240"/>
              <a:chOff x="3984" y="1632"/>
              <a:chExt cx="240" cy="240"/>
            </a:xfrm>
          </p:grpSpPr>
          <p:sp>
            <p:nvSpPr>
              <p:cNvPr id="55326" name="Rectangle 30"/>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27" name="Oval 31"/>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9" name="Group 32"/>
            <p:cNvGrpSpPr>
              <a:grpSpLocks/>
            </p:cNvGrpSpPr>
            <p:nvPr/>
          </p:nvGrpSpPr>
          <p:grpSpPr bwMode="auto">
            <a:xfrm>
              <a:off x="4224" y="1632"/>
              <a:ext cx="240" cy="240"/>
              <a:chOff x="3984" y="1632"/>
              <a:chExt cx="240" cy="240"/>
            </a:xfrm>
          </p:grpSpPr>
          <p:sp>
            <p:nvSpPr>
              <p:cNvPr id="55329" name="Rectangle 33"/>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0" name="Oval 34"/>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31" name="Line 35"/>
          <p:cNvSpPr>
            <a:spLocks noChangeShapeType="1"/>
          </p:cNvSpPr>
          <p:nvPr/>
        </p:nvSpPr>
        <p:spPr bwMode="auto">
          <a:xfrm>
            <a:off x="9829800" y="5207669"/>
            <a:ext cx="457200" cy="0"/>
          </a:xfrm>
          <a:prstGeom prst="line">
            <a:avLst/>
          </a:prstGeom>
          <a:noFill/>
          <a:ln w="38100">
            <a:solidFill>
              <a:srgbClr val="063DE8"/>
            </a:solidFill>
            <a:round/>
            <a:headEnd/>
            <a:tailEnd type="triangle" w="med" len="med"/>
          </a:ln>
          <a:effectLst/>
        </p:spPr>
        <p:txBody>
          <a:bodyPr wrap="none" anchor="ctr"/>
          <a:lstStyle/>
          <a:p>
            <a:endParaRPr lang="en-US"/>
          </a:p>
        </p:txBody>
      </p:sp>
      <p:sp>
        <p:nvSpPr>
          <p:cNvPr id="55332" name="Line 36"/>
          <p:cNvSpPr>
            <a:spLocks noChangeShapeType="1"/>
          </p:cNvSpPr>
          <p:nvPr/>
        </p:nvSpPr>
        <p:spPr bwMode="auto">
          <a:xfrm flipH="1">
            <a:off x="8763000" y="5779169"/>
            <a:ext cx="2286000" cy="0"/>
          </a:xfrm>
          <a:prstGeom prst="line">
            <a:avLst/>
          </a:prstGeom>
          <a:noFill/>
          <a:ln w="38100">
            <a:solidFill>
              <a:schemeClr val="accent2"/>
            </a:solidFill>
            <a:round/>
            <a:headEnd/>
            <a:tailEnd/>
          </a:ln>
          <a:effectLst/>
        </p:spPr>
        <p:txBody>
          <a:bodyPr wrap="none" anchor="ctr"/>
          <a:lstStyle/>
          <a:p>
            <a:endParaRPr lang="en-US"/>
          </a:p>
        </p:txBody>
      </p:sp>
      <p:sp>
        <p:nvSpPr>
          <p:cNvPr id="55333" name="Line 37"/>
          <p:cNvSpPr>
            <a:spLocks noChangeShapeType="1"/>
          </p:cNvSpPr>
          <p:nvPr/>
        </p:nvSpPr>
        <p:spPr bwMode="auto">
          <a:xfrm flipH="1">
            <a:off x="8763000" y="5398169"/>
            <a:ext cx="0" cy="381000"/>
          </a:xfrm>
          <a:prstGeom prst="line">
            <a:avLst/>
          </a:prstGeom>
          <a:noFill/>
          <a:ln w="38100">
            <a:solidFill>
              <a:schemeClr val="accent2"/>
            </a:solidFill>
            <a:round/>
            <a:headEnd type="triangle" w="med" len="med"/>
            <a:tailEnd/>
          </a:ln>
          <a:effectLst/>
        </p:spPr>
        <p:txBody>
          <a:bodyPr wrap="none" anchor="ctr"/>
          <a:lstStyle/>
          <a:p>
            <a:endParaRPr lang="en-US"/>
          </a:p>
        </p:txBody>
      </p:sp>
      <p:grpSp>
        <p:nvGrpSpPr>
          <p:cNvPr id="10" name="Group 38"/>
          <p:cNvGrpSpPr>
            <a:grpSpLocks/>
          </p:cNvGrpSpPr>
          <p:nvPr/>
        </p:nvGrpSpPr>
        <p:grpSpPr bwMode="auto">
          <a:xfrm>
            <a:off x="10287000" y="5017169"/>
            <a:ext cx="1295400" cy="381000"/>
            <a:chOff x="3648" y="1632"/>
            <a:chExt cx="816" cy="240"/>
          </a:xfrm>
        </p:grpSpPr>
        <p:sp>
          <p:nvSpPr>
            <p:cNvPr id="55335" name="Rectangle 39"/>
            <p:cNvSpPr>
              <a:spLocks noChangeArrowheads="1"/>
            </p:cNvSpPr>
            <p:nvPr/>
          </p:nvSpPr>
          <p:spPr bwMode="auto">
            <a:xfrm>
              <a:off x="3648" y="1632"/>
              <a:ext cx="336" cy="240"/>
            </a:xfrm>
            <a:prstGeom prst="rect">
              <a:avLst/>
            </a:prstGeom>
            <a:solidFill>
              <a:schemeClr val="accent1"/>
            </a:solidFill>
            <a:ln w="28575">
              <a:solidFill>
                <a:schemeClr val="tx1"/>
              </a:solidFill>
              <a:miter lim="800000"/>
              <a:headEnd/>
              <a:tailEnd/>
            </a:ln>
            <a:effectLst/>
          </p:spPr>
          <p:txBody>
            <a:bodyPr wrap="none" anchor="ctr"/>
            <a:lstStyle/>
            <a:p>
              <a:endParaRPr lang="en-US"/>
            </a:p>
          </p:txBody>
        </p:sp>
        <p:grpSp>
          <p:nvGrpSpPr>
            <p:cNvPr id="11" name="Group 40"/>
            <p:cNvGrpSpPr>
              <a:grpSpLocks/>
            </p:cNvGrpSpPr>
            <p:nvPr/>
          </p:nvGrpSpPr>
          <p:grpSpPr bwMode="auto">
            <a:xfrm>
              <a:off x="3984" y="1632"/>
              <a:ext cx="240" cy="240"/>
              <a:chOff x="3984" y="1632"/>
              <a:chExt cx="240" cy="240"/>
            </a:xfrm>
          </p:grpSpPr>
          <p:sp>
            <p:nvSpPr>
              <p:cNvPr id="55337" name="Rectangle 41"/>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38" name="Oval 42"/>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nvGrpSpPr>
            <p:cNvPr id="12" name="Group 43"/>
            <p:cNvGrpSpPr>
              <a:grpSpLocks/>
            </p:cNvGrpSpPr>
            <p:nvPr/>
          </p:nvGrpSpPr>
          <p:grpSpPr bwMode="auto">
            <a:xfrm>
              <a:off x="4224" y="1632"/>
              <a:ext cx="240" cy="240"/>
              <a:chOff x="3984" y="1632"/>
              <a:chExt cx="240" cy="240"/>
            </a:xfrm>
          </p:grpSpPr>
          <p:sp>
            <p:nvSpPr>
              <p:cNvPr id="55340" name="Rectangle 44"/>
              <p:cNvSpPr>
                <a:spLocks noChangeArrowheads="1"/>
              </p:cNvSpPr>
              <p:nvPr/>
            </p:nvSpPr>
            <p:spPr bwMode="auto">
              <a:xfrm>
                <a:off x="3984" y="1632"/>
                <a:ext cx="240" cy="240"/>
              </a:xfrm>
              <a:prstGeom prst="rect">
                <a:avLst/>
              </a:prstGeom>
              <a:solidFill>
                <a:srgbClr val="99CCFF"/>
              </a:solidFill>
              <a:ln w="28575">
                <a:solidFill>
                  <a:schemeClr val="tx1"/>
                </a:solidFill>
                <a:miter lim="800000"/>
                <a:headEnd/>
                <a:tailEnd/>
              </a:ln>
              <a:effectLst/>
            </p:spPr>
            <p:txBody>
              <a:bodyPr wrap="none" anchor="ctr"/>
              <a:lstStyle/>
              <a:p>
                <a:endParaRPr lang="en-US"/>
              </a:p>
            </p:txBody>
          </p:sp>
          <p:sp>
            <p:nvSpPr>
              <p:cNvPr id="55341" name="Oval 45"/>
              <p:cNvSpPr>
                <a:spLocks noChangeArrowheads="1"/>
              </p:cNvSpPr>
              <p:nvPr/>
            </p:nvSpPr>
            <p:spPr bwMode="auto">
              <a:xfrm>
                <a:off x="4056" y="1704"/>
                <a:ext cx="96" cy="96"/>
              </a:xfrm>
              <a:prstGeom prst="ellipse">
                <a:avLst/>
              </a:prstGeom>
              <a:solidFill>
                <a:srgbClr val="063DE8"/>
              </a:solidFill>
              <a:ln w="12700">
                <a:solidFill>
                  <a:srgbClr val="063DE8"/>
                </a:solidFill>
                <a:round/>
                <a:headEnd/>
                <a:tailEnd/>
              </a:ln>
              <a:effectLst/>
            </p:spPr>
            <p:txBody>
              <a:bodyPr wrap="none" anchor="ctr"/>
              <a:lstStyle/>
              <a:p>
                <a:endParaRPr lang="en-US"/>
              </a:p>
            </p:txBody>
          </p:sp>
        </p:grpSp>
      </p:grpSp>
      <p:sp>
        <p:nvSpPr>
          <p:cNvPr id="55342" name="Line 46"/>
          <p:cNvSpPr>
            <a:spLocks noChangeShapeType="1"/>
          </p:cNvSpPr>
          <p:nvPr/>
        </p:nvSpPr>
        <p:spPr bwMode="auto">
          <a:xfrm flipH="1">
            <a:off x="11049000" y="5245769"/>
            <a:ext cx="0" cy="533400"/>
          </a:xfrm>
          <a:prstGeom prst="line">
            <a:avLst/>
          </a:prstGeom>
          <a:noFill/>
          <a:ln w="38100">
            <a:solidFill>
              <a:schemeClr val="accent2"/>
            </a:solidFill>
            <a:round/>
            <a:headEnd/>
            <a:tailEnd/>
          </a:ln>
          <a:effectLst/>
        </p:spPr>
        <p:txBody>
          <a:bodyPr wrap="none" anchor="ctr"/>
          <a:lstStyle/>
          <a:p>
            <a:endParaRPr lang="en-US"/>
          </a:p>
        </p:txBody>
      </p:sp>
      <p:sp>
        <p:nvSpPr>
          <p:cNvPr id="55343" name="Line 47"/>
          <p:cNvSpPr>
            <a:spLocks noChangeShapeType="1"/>
          </p:cNvSpPr>
          <p:nvPr/>
        </p:nvSpPr>
        <p:spPr bwMode="auto">
          <a:xfrm flipH="1">
            <a:off x="9448800" y="52457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44" name="Text Box 48"/>
          <p:cNvSpPr txBox="1">
            <a:spLocks noChangeArrowheads="1"/>
          </p:cNvSpPr>
          <p:nvPr/>
        </p:nvSpPr>
        <p:spPr bwMode="auto">
          <a:xfrm>
            <a:off x="75438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5" name="Text Box 49"/>
          <p:cNvSpPr txBox="1">
            <a:spLocks noChangeArrowheads="1"/>
          </p:cNvSpPr>
          <p:nvPr/>
        </p:nvSpPr>
        <p:spPr bwMode="auto">
          <a:xfrm>
            <a:off x="91440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6" name="Text Box 50"/>
          <p:cNvSpPr txBox="1">
            <a:spLocks noChangeArrowheads="1"/>
          </p:cNvSpPr>
          <p:nvPr/>
        </p:nvSpPr>
        <p:spPr bwMode="auto">
          <a:xfrm>
            <a:off x="10744201" y="4712369"/>
            <a:ext cx="612775" cy="336550"/>
          </a:xfrm>
          <a:prstGeom prst="rect">
            <a:avLst/>
          </a:prstGeom>
          <a:noFill/>
          <a:ln w="12700">
            <a:noFill/>
            <a:miter lim="800000"/>
            <a:headEnd/>
            <a:tailEnd/>
          </a:ln>
          <a:effectLst/>
        </p:spPr>
        <p:txBody>
          <a:bodyPr wrap="none">
            <a:spAutoFit/>
          </a:bodyPr>
          <a:lstStyle/>
          <a:p>
            <a:r>
              <a:rPr lang="en-US" sz="1600" b="1">
                <a:latin typeface="Arial" charset="0"/>
              </a:rPr>
              <a:t>prev</a:t>
            </a:r>
            <a:endParaRPr lang="en-US"/>
          </a:p>
        </p:txBody>
      </p:sp>
      <p:sp>
        <p:nvSpPr>
          <p:cNvPr id="55347" name="Line 51"/>
          <p:cNvSpPr>
            <a:spLocks noChangeShapeType="1"/>
          </p:cNvSpPr>
          <p:nvPr/>
        </p:nvSpPr>
        <p:spPr bwMode="auto">
          <a:xfrm flipH="1">
            <a:off x="7162800" y="4483769"/>
            <a:ext cx="4267200" cy="0"/>
          </a:xfrm>
          <a:prstGeom prst="line">
            <a:avLst/>
          </a:prstGeom>
          <a:noFill/>
          <a:ln w="38100">
            <a:solidFill>
              <a:srgbClr val="063DE8"/>
            </a:solidFill>
            <a:round/>
            <a:headEnd/>
            <a:tailEnd/>
          </a:ln>
          <a:effectLst/>
        </p:spPr>
        <p:txBody>
          <a:bodyPr wrap="none" anchor="ctr"/>
          <a:lstStyle/>
          <a:p>
            <a:endParaRPr lang="en-US"/>
          </a:p>
        </p:txBody>
      </p:sp>
      <p:sp>
        <p:nvSpPr>
          <p:cNvPr id="55348" name="Line 52"/>
          <p:cNvSpPr>
            <a:spLocks noChangeShapeType="1"/>
          </p:cNvSpPr>
          <p:nvPr/>
        </p:nvSpPr>
        <p:spPr bwMode="auto">
          <a:xfrm flipH="1">
            <a:off x="11430000" y="4483769"/>
            <a:ext cx="0" cy="685800"/>
          </a:xfrm>
          <a:prstGeom prst="line">
            <a:avLst/>
          </a:prstGeom>
          <a:noFill/>
          <a:ln w="38100">
            <a:solidFill>
              <a:srgbClr val="063DE8"/>
            </a:solidFill>
            <a:round/>
            <a:headEnd/>
            <a:tailEnd/>
          </a:ln>
          <a:effectLst/>
        </p:spPr>
        <p:txBody>
          <a:bodyPr wrap="none" anchor="ctr"/>
          <a:lstStyle/>
          <a:p>
            <a:endParaRPr lang="en-US"/>
          </a:p>
        </p:txBody>
      </p:sp>
      <p:sp>
        <p:nvSpPr>
          <p:cNvPr id="55349" name="Line 53"/>
          <p:cNvSpPr>
            <a:spLocks noChangeShapeType="1"/>
          </p:cNvSpPr>
          <p:nvPr/>
        </p:nvSpPr>
        <p:spPr bwMode="auto">
          <a:xfrm flipH="1" flipV="1">
            <a:off x="7162800" y="4483769"/>
            <a:ext cx="0" cy="533400"/>
          </a:xfrm>
          <a:prstGeom prst="line">
            <a:avLst/>
          </a:prstGeom>
          <a:noFill/>
          <a:ln w="38100">
            <a:solidFill>
              <a:srgbClr val="063DE8"/>
            </a:solidFill>
            <a:round/>
            <a:headEnd type="triangle" w="med" len="med"/>
            <a:tailEnd/>
          </a:ln>
          <a:effectLst/>
        </p:spPr>
        <p:txBody>
          <a:bodyPr wrap="none" anchor="ctr"/>
          <a:lstStyle/>
          <a:p>
            <a:endParaRPr lang="en-US"/>
          </a:p>
        </p:txBody>
      </p:sp>
      <p:sp>
        <p:nvSpPr>
          <p:cNvPr id="55350" name="Line 54"/>
          <p:cNvSpPr>
            <a:spLocks noChangeShapeType="1"/>
          </p:cNvSpPr>
          <p:nvPr/>
        </p:nvSpPr>
        <p:spPr bwMode="auto">
          <a:xfrm flipH="1">
            <a:off x="7848600" y="4712369"/>
            <a:ext cx="0" cy="381000"/>
          </a:xfrm>
          <a:prstGeom prst="line">
            <a:avLst/>
          </a:prstGeom>
          <a:noFill/>
          <a:ln w="38100">
            <a:solidFill>
              <a:schemeClr val="accent2"/>
            </a:solidFill>
            <a:round/>
            <a:headEnd/>
            <a:tailEnd/>
          </a:ln>
          <a:effectLst/>
        </p:spPr>
        <p:txBody>
          <a:bodyPr wrap="none" anchor="ctr"/>
          <a:lstStyle/>
          <a:p>
            <a:endParaRPr lang="en-US"/>
          </a:p>
        </p:txBody>
      </p:sp>
      <p:sp>
        <p:nvSpPr>
          <p:cNvPr id="55351" name="Line 55"/>
          <p:cNvSpPr>
            <a:spLocks noChangeShapeType="1"/>
          </p:cNvSpPr>
          <p:nvPr/>
        </p:nvSpPr>
        <p:spPr bwMode="auto">
          <a:xfrm flipH="1">
            <a:off x="7848600" y="4712369"/>
            <a:ext cx="2590800" cy="0"/>
          </a:xfrm>
          <a:prstGeom prst="line">
            <a:avLst/>
          </a:prstGeom>
          <a:noFill/>
          <a:ln w="38100">
            <a:solidFill>
              <a:schemeClr val="accent2"/>
            </a:solidFill>
            <a:round/>
            <a:headEnd/>
            <a:tailEnd/>
          </a:ln>
          <a:effectLst/>
        </p:spPr>
        <p:txBody>
          <a:bodyPr wrap="none" anchor="ctr"/>
          <a:lstStyle/>
          <a:p>
            <a:endParaRPr lang="en-US"/>
          </a:p>
        </p:txBody>
      </p:sp>
      <p:sp>
        <p:nvSpPr>
          <p:cNvPr id="55352" name="Line 56"/>
          <p:cNvSpPr>
            <a:spLocks noChangeShapeType="1"/>
          </p:cNvSpPr>
          <p:nvPr/>
        </p:nvSpPr>
        <p:spPr bwMode="auto">
          <a:xfrm flipH="1" flipV="1">
            <a:off x="10439400" y="4712369"/>
            <a:ext cx="0" cy="304800"/>
          </a:xfrm>
          <a:prstGeom prst="line">
            <a:avLst/>
          </a:prstGeom>
          <a:noFill/>
          <a:ln w="38100">
            <a:solidFill>
              <a:schemeClr val="accent2"/>
            </a:solidFill>
            <a:round/>
            <a:headEnd type="triangle" w="med" len="med"/>
            <a:tailEnd/>
          </a:ln>
          <a:effectLst/>
        </p:spPr>
        <p:txBody>
          <a:bodyPr wrap="none" anchor="ctr"/>
          <a:lstStyle/>
          <a:p>
            <a:endParaRPr lang="en-US"/>
          </a:p>
        </p:txBody>
      </p:sp>
    </p:spTree>
    <p:extLst>
      <p:ext uri="{BB962C8B-B14F-4D97-AF65-F5344CB8AC3E}">
        <p14:creationId xmlns:p14="http://schemas.microsoft.com/office/powerpoint/2010/main" val="3567280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sz="4000" dirty="0">
                <a:solidFill>
                  <a:srgbClr val="CD0000"/>
                </a:solidFill>
              </a:rPr>
              <a:t>Stack Frames - Functions in HLL</a:t>
            </a:r>
          </a:p>
        </p:txBody>
      </p:sp>
      <p:pic>
        <p:nvPicPr>
          <p:cNvPr id="57348" name="Picture 4" descr="\\Odin\morris\Courses\PLDS210\fig\stackframe.gif"/>
          <p:cNvPicPr>
            <a:picLocks noChangeAspect="1" noChangeArrowheads="1"/>
          </p:cNvPicPr>
          <p:nvPr/>
        </p:nvPicPr>
        <p:blipFill>
          <a:blip r:embed="rId2" cstate="print"/>
          <a:srcRect/>
          <a:stretch>
            <a:fillRect/>
          </a:stretch>
        </p:blipFill>
        <p:spPr bwMode="auto">
          <a:xfrm>
            <a:off x="7058026" y="1447800"/>
            <a:ext cx="3305175" cy="4572000"/>
          </a:xfrm>
          <a:prstGeom prst="rect">
            <a:avLst/>
          </a:prstGeom>
          <a:noFill/>
        </p:spPr>
      </p:pic>
      <p:sp>
        <p:nvSpPr>
          <p:cNvPr id="57349" name="Text Box 5"/>
          <p:cNvSpPr txBox="1">
            <a:spLocks noChangeArrowheads="1"/>
          </p:cNvSpPr>
          <p:nvPr/>
        </p:nvSpPr>
        <p:spPr bwMode="auto">
          <a:xfrm>
            <a:off x="2057400" y="1828800"/>
            <a:ext cx="4603750" cy="4114800"/>
          </a:xfrm>
          <a:prstGeom prst="rect">
            <a:avLst/>
          </a:prstGeom>
          <a:noFill/>
          <a:ln w="12700">
            <a:noFill/>
            <a:miter lim="800000"/>
            <a:headEnd/>
            <a:tailEnd/>
          </a:ln>
          <a:effectLst/>
        </p:spPr>
        <p:txBody>
          <a:bodyPr wrap="none">
            <a:spAutoFit/>
          </a:bodyPr>
          <a:lstStyle/>
          <a:p>
            <a:r>
              <a:rPr lang="en-US" sz="2000" b="1" dirty="0">
                <a:latin typeface="Courier New" pitchFamily="49" charset="0"/>
              </a:rPr>
              <a:t>function f( </a:t>
            </a:r>
            <a:r>
              <a:rPr lang="en-US" sz="2000" b="1" dirty="0" err="1">
                <a:latin typeface="Courier New" pitchFamily="49" charset="0"/>
              </a:rPr>
              <a:t>int</a:t>
            </a:r>
            <a:r>
              <a:rPr lang="en-US" sz="2000" b="1" dirty="0">
                <a:latin typeface="Courier New" pitchFamily="49" charset="0"/>
              </a:rPr>
              <a:t> x, </a:t>
            </a:r>
            <a:r>
              <a:rPr lang="en-US" sz="2000" b="1" dirty="0" err="1">
                <a:latin typeface="Courier New" pitchFamily="49" charset="0"/>
              </a:rPr>
              <a:t>int</a:t>
            </a:r>
            <a:r>
              <a:rPr lang="en-US" sz="2000" b="1" dirty="0">
                <a:latin typeface="Courier New" pitchFamily="49" charset="0"/>
              </a:rPr>
              <a:t> y)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a;</a:t>
            </a:r>
            <a:br>
              <a:rPr lang="en-US" sz="2000" b="1" dirty="0">
                <a:latin typeface="Courier New" pitchFamily="49" charset="0"/>
              </a:rPr>
            </a:br>
            <a:r>
              <a:rPr lang="en-US" sz="2000" b="1" dirty="0">
                <a:latin typeface="Courier New" pitchFamily="49" charset="0"/>
              </a:rPr>
              <a:t>   if ( </a:t>
            </a:r>
            <a:r>
              <a:rPr lang="en-US" sz="2000" b="1" dirty="0" err="1">
                <a:latin typeface="Courier New" pitchFamily="49" charset="0"/>
              </a:rPr>
              <a:t>term_cond</a:t>
            </a:r>
            <a:r>
              <a:rPr lang="en-US" sz="2000" b="1" dirty="0">
                <a:latin typeface="Courier New" pitchFamily="49" charset="0"/>
              </a:rPr>
              <a:t> ) return …;</a:t>
            </a:r>
            <a:br>
              <a:rPr lang="en-US" sz="2000" b="1" dirty="0">
                <a:latin typeface="Courier New" pitchFamily="49" charset="0"/>
              </a:rPr>
            </a:br>
            <a:r>
              <a:rPr lang="en-US" sz="2000" b="1" dirty="0">
                <a:latin typeface="Courier New" pitchFamily="49" charset="0"/>
              </a:rPr>
              <a:t>   a = ….;</a:t>
            </a:r>
            <a:br>
              <a:rPr lang="en-US" sz="2000" b="1" dirty="0">
                <a:latin typeface="Courier New" pitchFamily="49" charset="0"/>
              </a:rPr>
            </a:br>
            <a:r>
              <a:rPr lang="en-US" sz="2000" b="1" dirty="0">
                <a:latin typeface="Courier New" pitchFamily="49" charset="0"/>
              </a:rPr>
              <a:t>   return g( a );</a:t>
            </a:r>
            <a:br>
              <a:rPr lang="en-US" sz="2000" b="1" dirty="0">
                <a:latin typeface="Courier New" pitchFamily="49" charset="0"/>
              </a:rPr>
            </a:br>
            <a:r>
              <a:rPr lang="en-US" sz="2000" b="1" dirty="0">
                <a:latin typeface="Courier New" pitchFamily="49" charset="0"/>
              </a:rPr>
              <a:t>   }</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function g( </a:t>
            </a:r>
            <a:r>
              <a:rPr lang="en-US" sz="2000" b="1" dirty="0" err="1">
                <a:latin typeface="Courier New" pitchFamily="49" charset="0"/>
              </a:rPr>
              <a:t>int</a:t>
            </a:r>
            <a:r>
              <a:rPr lang="en-US" sz="2000" b="1" dirty="0">
                <a:latin typeface="Courier New" pitchFamily="49" charset="0"/>
              </a:rPr>
              <a:t> z )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p, q;</a:t>
            </a:r>
            <a:br>
              <a:rPr lang="en-US" sz="2000" b="1" dirty="0">
                <a:latin typeface="Courier New" pitchFamily="49" charset="0"/>
              </a:rPr>
            </a:br>
            <a:r>
              <a:rPr lang="en-US" sz="2000" b="1" dirty="0">
                <a:latin typeface="Courier New" pitchFamily="49" charset="0"/>
              </a:rPr>
              <a:t>   p = …. ; q = …. ;</a:t>
            </a:r>
            <a:br>
              <a:rPr lang="en-US" sz="2000" b="1" dirty="0">
                <a:latin typeface="Courier New" pitchFamily="49" charset="0"/>
              </a:rPr>
            </a:br>
            <a:r>
              <a:rPr lang="en-US" sz="2000" b="1" dirty="0">
                <a:latin typeface="Courier New" pitchFamily="49" charset="0"/>
              </a:rPr>
              <a:t>   return f(</a:t>
            </a:r>
            <a:r>
              <a:rPr lang="en-US" sz="2000" b="1" dirty="0" err="1">
                <a:latin typeface="Courier New" pitchFamily="49" charset="0"/>
              </a:rPr>
              <a:t>p,q</a:t>
            </a: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endParaRPr lang="en-US" sz="2000" b="1" dirty="0"/>
          </a:p>
          <a:p>
            <a:endParaRPr lang="en-US" dirty="0"/>
          </a:p>
        </p:txBody>
      </p:sp>
      <p:sp>
        <p:nvSpPr>
          <p:cNvPr id="57350" name="AutoShape 6"/>
          <p:cNvSpPr>
            <a:spLocks noChangeArrowheads="1"/>
          </p:cNvSpPr>
          <p:nvPr/>
        </p:nvSpPr>
        <p:spPr bwMode="auto">
          <a:xfrm>
            <a:off x="7086600" y="4038600"/>
            <a:ext cx="3124200" cy="1295400"/>
          </a:xfrm>
          <a:prstGeom prst="roundRect">
            <a:avLst>
              <a:gd name="adj" fmla="val 16667"/>
            </a:avLst>
          </a:prstGeom>
          <a:noFill/>
          <a:ln w="28575">
            <a:solidFill>
              <a:srgbClr val="FC0128"/>
            </a:solidFill>
            <a:prstDash val="dash"/>
            <a:round/>
            <a:headEnd/>
            <a:tailEnd/>
          </a:ln>
          <a:effectLst/>
        </p:spPr>
        <p:txBody>
          <a:bodyPr wrap="none" anchor="ctr"/>
          <a:lstStyle/>
          <a:p>
            <a:endParaRPr lang="en-US"/>
          </a:p>
        </p:txBody>
      </p:sp>
      <p:sp>
        <p:nvSpPr>
          <p:cNvPr id="57351" name="AutoShape 7"/>
          <p:cNvSpPr>
            <a:spLocks noChangeArrowheads="1"/>
          </p:cNvSpPr>
          <p:nvPr/>
        </p:nvSpPr>
        <p:spPr bwMode="auto">
          <a:xfrm>
            <a:off x="4410227" y="5638801"/>
            <a:ext cx="2179335" cy="715089"/>
          </a:xfrm>
          <a:prstGeom prst="roundRect">
            <a:avLst>
              <a:gd name="adj" fmla="val 16667"/>
            </a:avLst>
          </a:prstGeom>
          <a:solidFill>
            <a:srgbClr val="FFFF00"/>
          </a:solidFill>
          <a:ln w="28575">
            <a:solidFill>
              <a:srgbClr val="FC0128"/>
            </a:solidFill>
            <a:round/>
            <a:headEnd/>
            <a:tailEnd/>
          </a:ln>
          <a:effectLst/>
        </p:spPr>
        <p:txBody>
          <a:bodyPr wrap="none">
            <a:spAutoFit/>
          </a:bodyPr>
          <a:lstStyle/>
          <a:p>
            <a:pPr algn="ctr"/>
            <a:r>
              <a:rPr lang="en-US" b="1">
                <a:latin typeface="Arial" charset="0"/>
              </a:rPr>
              <a:t>Context </a:t>
            </a:r>
          </a:p>
          <a:p>
            <a:pPr algn="ctr"/>
            <a:r>
              <a:rPr lang="en-US" b="1">
                <a:latin typeface="Arial" charset="0"/>
              </a:rPr>
              <a:t>for execution of </a:t>
            </a:r>
            <a:r>
              <a:rPr lang="en-US" b="1">
                <a:latin typeface="Courier New" pitchFamily="49" charset="0"/>
              </a:rPr>
              <a:t>f</a:t>
            </a:r>
            <a:endParaRPr lang="en-US" b="1">
              <a:latin typeface="Arial" charset="0"/>
            </a:endParaRPr>
          </a:p>
        </p:txBody>
      </p:sp>
      <p:sp>
        <p:nvSpPr>
          <p:cNvPr id="57352" name="Line 8"/>
          <p:cNvSpPr>
            <a:spLocks noChangeShapeType="1"/>
          </p:cNvSpPr>
          <p:nvPr/>
        </p:nvSpPr>
        <p:spPr bwMode="auto">
          <a:xfrm flipV="1">
            <a:off x="6781800" y="5410200"/>
            <a:ext cx="304800" cy="228600"/>
          </a:xfrm>
          <a:prstGeom prst="line">
            <a:avLst/>
          </a:prstGeom>
          <a:noFill/>
          <a:ln w="38100">
            <a:solidFill>
              <a:srgbClr val="FC0128"/>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7543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normAutofit/>
          </a:bodyPr>
          <a:lstStyle/>
          <a:p>
            <a:r>
              <a:rPr lang="en-US" sz="4000" dirty="0">
                <a:solidFill>
                  <a:srgbClr val="CD0000"/>
                </a:solidFill>
              </a:rPr>
              <a:t>Binary Trees</a:t>
            </a:r>
          </a:p>
        </p:txBody>
      </p:sp>
      <p:sp>
        <p:nvSpPr>
          <p:cNvPr id="64516" name="Rectangle 4"/>
          <p:cNvSpPr>
            <a:spLocks noGrp="1" noChangeArrowheads="1"/>
          </p:cNvSpPr>
          <p:nvPr>
            <p:ph type="body" idx="1"/>
          </p:nvPr>
        </p:nvSpPr>
        <p:spPr>
          <a:xfrm>
            <a:off x="1094874" y="1841667"/>
            <a:ext cx="10515600" cy="4351338"/>
          </a:xfrm>
        </p:spPr>
        <p:txBody>
          <a:bodyPr>
            <a:normAutofit/>
          </a:bodyPr>
          <a:lstStyle/>
          <a:p>
            <a:r>
              <a:rPr lang="en-US" dirty="0">
                <a:latin typeface="+mj-lt"/>
              </a:rPr>
              <a:t>Binary Tree</a:t>
            </a:r>
          </a:p>
          <a:p>
            <a:pPr lvl="1"/>
            <a:r>
              <a:rPr lang="en-US" sz="2800" dirty="0">
                <a:latin typeface="+mj-lt"/>
              </a:rPr>
              <a:t>Consists of</a:t>
            </a:r>
          </a:p>
          <a:p>
            <a:pPr lvl="2"/>
            <a:r>
              <a:rPr lang="en-US" sz="2800" dirty="0">
                <a:latin typeface="+mj-lt"/>
              </a:rPr>
              <a:t>Node</a:t>
            </a:r>
          </a:p>
          <a:p>
            <a:pPr lvl="2"/>
            <a:r>
              <a:rPr lang="en-US" sz="2800" dirty="0">
                <a:latin typeface="+mj-lt"/>
              </a:rPr>
              <a:t>Left and Right sub-trees</a:t>
            </a:r>
          </a:p>
          <a:p>
            <a:pPr lvl="2"/>
            <a:r>
              <a:rPr lang="en-US" sz="2800" dirty="0">
                <a:latin typeface="+mj-lt"/>
              </a:rPr>
              <a:t>Both sub-trees are binary trees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315578"/>
            <a:ext cx="4772526" cy="3977105"/>
          </a:xfrm>
          <a:prstGeom prst="rect">
            <a:avLst/>
          </a:prstGeom>
        </p:spPr>
      </p:pic>
    </p:spTree>
    <p:extLst>
      <p:ext uri="{BB962C8B-B14F-4D97-AF65-F5344CB8AC3E}">
        <p14:creationId xmlns:p14="http://schemas.microsoft.com/office/powerpoint/2010/main" val="17424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45694" y="435058"/>
            <a:ext cx="10515600" cy="1325563"/>
          </a:xfrm>
        </p:spPr>
        <p:txBody>
          <a:bodyPr>
            <a:normAutofit/>
          </a:bodyPr>
          <a:lstStyle/>
          <a:p>
            <a:r>
              <a:rPr lang="en-US" sz="4000" dirty="0">
                <a:solidFill>
                  <a:srgbClr val="CD0000"/>
                </a:solidFill>
              </a:rPr>
              <a:t>Trees - Implementation</a:t>
            </a:r>
          </a:p>
        </p:txBody>
      </p:sp>
      <p:sp>
        <p:nvSpPr>
          <p:cNvPr id="66568" name="Text Box 8"/>
          <p:cNvSpPr txBox="1">
            <a:spLocks noChangeArrowheads="1"/>
          </p:cNvSpPr>
          <p:nvPr/>
        </p:nvSpPr>
        <p:spPr bwMode="auto">
          <a:xfrm>
            <a:off x="2530340" y="1760621"/>
            <a:ext cx="5346335" cy="4524315"/>
          </a:xfrm>
          <a:prstGeom prst="rect">
            <a:avLst/>
          </a:prstGeom>
          <a:noFill/>
          <a:ln w="12700">
            <a:noFill/>
            <a:miter lim="800000"/>
            <a:headEnd/>
            <a:tailEnd/>
          </a:ln>
          <a:effectLst/>
        </p:spPr>
        <p:txBody>
          <a:bodyPr wrap="none">
            <a:spAutoFit/>
          </a:bodyPr>
          <a:lstStyle/>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a:t>
            </a:r>
          </a:p>
          <a:p>
            <a:r>
              <a:rPr lang="en-US" sz="2400" dirty="0">
                <a:latin typeface="Courier New" pitchFamily="49" charset="0"/>
              </a:rPr>
              <a:t>     void *item;</a:t>
            </a:r>
            <a:br>
              <a:rPr lang="en-US" sz="2400" dirty="0">
                <a:latin typeface="Courier New" pitchFamily="49" charset="0"/>
              </a:rPr>
            </a:b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*left;</a:t>
            </a:r>
          </a:p>
          <a:p>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*right;</a:t>
            </a:r>
            <a:br>
              <a:rPr lang="en-US" sz="2400" dirty="0">
                <a:latin typeface="Courier New" pitchFamily="49" charset="0"/>
              </a:rPr>
            </a:br>
            <a:r>
              <a:rPr lang="en-US" sz="2400" dirty="0">
                <a:latin typeface="Courier New" pitchFamily="49" charset="0"/>
              </a:rPr>
              <a:t>     };</a:t>
            </a:r>
          </a:p>
          <a:p>
            <a:endParaRPr lang="en-US" sz="2400" dirty="0">
              <a:latin typeface="Courier New" pitchFamily="49" charset="0"/>
            </a:endParaRPr>
          </a:p>
          <a:p>
            <a:r>
              <a:rPr lang="en-US" sz="2400" dirty="0" err="1">
                <a:latin typeface="Courier New" pitchFamily="49" charset="0"/>
              </a:rPr>
              <a:t>typedef</a:t>
            </a:r>
            <a:r>
              <a:rPr lang="en-US" sz="2400" dirty="0">
                <a:latin typeface="Courier New" pitchFamily="49" charset="0"/>
              </a:rPr>
              <a:t> </a:t>
            </a:r>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t_node</a:t>
            </a:r>
            <a:r>
              <a:rPr lang="en-US" sz="2400" dirty="0">
                <a:latin typeface="Courier New" pitchFamily="49" charset="0"/>
              </a:rPr>
              <a:t> *Node;</a:t>
            </a:r>
          </a:p>
          <a:p>
            <a:endParaRPr lang="en-US" sz="2400" dirty="0">
              <a:latin typeface="Courier New" pitchFamily="49" charset="0"/>
            </a:endParaRPr>
          </a:p>
          <a:p>
            <a:r>
              <a:rPr lang="en-US" sz="2400" dirty="0" err="1">
                <a:latin typeface="Courier New" pitchFamily="49" charset="0"/>
              </a:rPr>
              <a:t>struct</a:t>
            </a:r>
            <a:r>
              <a:rPr lang="en-US" sz="2400" dirty="0">
                <a:latin typeface="Courier New" pitchFamily="49" charset="0"/>
              </a:rPr>
              <a:t> </a:t>
            </a:r>
            <a:r>
              <a:rPr lang="en-US" sz="2400" dirty="0" err="1">
                <a:latin typeface="Courier New" pitchFamily="49" charset="0"/>
              </a:rPr>
              <a:t>t_collection</a:t>
            </a:r>
            <a:r>
              <a:rPr lang="en-US" sz="2400" dirty="0">
                <a:latin typeface="Courier New" pitchFamily="49" charset="0"/>
              </a:rPr>
              <a:t> {</a:t>
            </a:r>
            <a:br>
              <a:rPr lang="en-US" sz="2400" dirty="0">
                <a:latin typeface="Courier New" pitchFamily="49" charset="0"/>
              </a:rPr>
            </a:br>
            <a:r>
              <a:rPr lang="en-US" sz="2400" dirty="0">
                <a:latin typeface="Courier New" pitchFamily="49" charset="0"/>
              </a:rPr>
              <a:t>     Node root;</a:t>
            </a:r>
          </a:p>
          <a:p>
            <a:r>
              <a:rPr lang="en-US" sz="2400" dirty="0">
                <a:latin typeface="Courier New" pitchFamily="49" charset="0"/>
              </a:rPr>
              <a:t>     ……</a:t>
            </a:r>
          </a:p>
          <a:p>
            <a:r>
              <a:rPr lang="en-US" sz="2400" dirty="0">
                <a:latin typeface="Courier New" pitchFamily="49" charset="0"/>
              </a:rPr>
              <a:t>     };</a:t>
            </a:r>
            <a:endParaRPr lang="en-US" sz="2400" dirty="0"/>
          </a:p>
        </p:txBody>
      </p:sp>
    </p:spTree>
    <p:extLst>
      <p:ext uri="{BB962C8B-B14F-4D97-AF65-F5344CB8AC3E}">
        <p14:creationId xmlns:p14="http://schemas.microsoft.com/office/powerpoint/2010/main" val="295794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a:xfrm>
            <a:off x="629653" y="365125"/>
            <a:ext cx="10515600" cy="1325563"/>
          </a:xfrm>
        </p:spPr>
        <p:txBody>
          <a:bodyPr>
            <a:normAutofit/>
          </a:bodyPr>
          <a:lstStyle/>
          <a:p>
            <a:r>
              <a:rPr lang="en-US" sz="4000" dirty="0">
                <a:solidFill>
                  <a:srgbClr val="CD0000"/>
                </a:solidFill>
              </a:rPr>
              <a:t>Trees - Implementation</a:t>
            </a:r>
          </a:p>
        </p:txBody>
      </p:sp>
      <p:sp>
        <p:nvSpPr>
          <p:cNvPr id="68613" name="Text Box 5"/>
          <p:cNvSpPr txBox="1">
            <a:spLocks noChangeArrowheads="1"/>
          </p:cNvSpPr>
          <p:nvPr/>
        </p:nvSpPr>
        <p:spPr bwMode="auto">
          <a:xfrm>
            <a:off x="1515980" y="1690688"/>
            <a:ext cx="7956550" cy="4664075"/>
          </a:xfrm>
          <a:prstGeom prst="rect">
            <a:avLst/>
          </a:prstGeom>
          <a:noFill/>
          <a:ln w="12700">
            <a:noFill/>
            <a:miter lim="800000"/>
            <a:headEnd/>
            <a:tailEnd/>
          </a:ln>
          <a:effectLst/>
        </p:spPr>
        <p:txBody>
          <a:bodyPr wrap="none">
            <a:spAutoFit/>
          </a:bodyPr>
          <a:lstStyle/>
          <a:p>
            <a:r>
              <a:rPr lang="en-US" sz="2000" dirty="0">
                <a:latin typeface="Courier New" panose="02070309020205020404" pitchFamily="49" charset="0"/>
                <a:cs typeface="Courier New" panose="02070309020205020404" pitchFamily="49" charset="0"/>
              </a:rPr>
              <a:t>extern </a:t>
            </a:r>
            <a:r>
              <a:rPr lang="en-US" sz="2000" dirty="0" err="1">
                <a:latin typeface="Courier New" pitchFamily="49" charset="0"/>
                <a:cs typeface="Courier New" panose="02070309020205020404" pitchFamily="49" charset="0"/>
              </a:rPr>
              <a:t>int</a:t>
            </a:r>
            <a:r>
              <a:rPr lang="en-US" sz="2000" dirty="0">
                <a:latin typeface="Courier New" pitchFamily="49" charset="0"/>
                <a:cs typeface="Courier New" panose="02070309020205020404" pitchFamily="49" charset="0"/>
              </a:rPr>
              <a:t>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void *a, void *b );</a:t>
            </a:r>
          </a:p>
          <a:p>
            <a:r>
              <a:rPr lang="en-US" sz="2000" dirty="0">
                <a:latin typeface="Courier New" pitchFamily="49" charset="0"/>
                <a:cs typeface="Courier New" panose="02070309020205020404" pitchFamily="49" charset="0"/>
              </a:rPr>
              <a:t>/* Returns -1, 0, 1 for a &lt; b, a == b, a &gt; b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Node t, void *key ) {</a:t>
            </a:r>
          </a:p>
          <a:p>
            <a:r>
              <a:rPr lang="en-US" sz="2000" dirty="0">
                <a:latin typeface="Courier New" pitchFamily="49" charset="0"/>
                <a:cs typeface="Courier New" panose="02070309020205020404" pitchFamily="49" charset="0"/>
              </a:rPr>
              <a:t>   if ( t == (Node)0 ) return NULL;</a:t>
            </a:r>
          </a:p>
          <a:p>
            <a:r>
              <a:rPr lang="en-US" sz="2000" dirty="0">
                <a:latin typeface="Courier New" pitchFamily="49" charset="0"/>
                <a:cs typeface="Courier New" panose="02070309020205020404" pitchFamily="49" charset="0"/>
              </a:rPr>
              <a:t>   switch( </a:t>
            </a:r>
            <a:r>
              <a:rPr lang="en-US" sz="2000" dirty="0" err="1">
                <a:latin typeface="Courier New" pitchFamily="49" charset="0"/>
                <a:cs typeface="Courier New" panose="02070309020205020404" pitchFamily="49" charset="0"/>
              </a:rPr>
              <a:t>KeyCmp</a:t>
            </a:r>
            <a:r>
              <a:rPr lang="en-US" sz="2000" dirty="0">
                <a:latin typeface="Courier New" pitchFamily="49" charset="0"/>
                <a:cs typeface="Courier New" panose="02070309020205020404" pitchFamily="49" charset="0"/>
              </a:rPr>
              <a:t>( key, </a:t>
            </a:r>
            <a:r>
              <a:rPr lang="en-US" sz="2000" dirty="0" err="1">
                <a:latin typeface="Courier New" pitchFamily="49" charset="0"/>
                <a:cs typeface="Courier New" panose="02070309020205020404" pitchFamily="49" charset="0"/>
              </a:rPr>
              <a:t>ItemKey</a:t>
            </a:r>
            <a:r>
              <a:rPr lang="en-US" sz="2000" dirty="0">
                <a:latin typeface="Courier New" pitchFamily="49" charset="0"/>
                <a:cs typeface="Courier New" panose="02070309020205020404" pitchFamily="49" charset="0"/>
              </a:rPr>
              <a:t>(t-&gt;item) ) ) {</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t-&gt;left, key ); </a:t>
            </a:r>
          </a:p>
          <a:p>
            <a:r>
              <a:rPr lang="en-US" sz="2000" dirty="0">
                <a:latin typeface="Courier New" pitchFamily="49" charset="0"/>
                <a:cs typeface="Courier New" panose="02070309020205020404" pitchFamily="49" charset="0"/>
              </a:rPr>
              <a:t>      case 0:   return t-&gt;item;</a:t>
            </a:r>
          </a:p>
          <a:p>
            <a:r>
              <a:rPr lang="en-US" sz="2000" dirty="0">
                <a:latin typeface="Courier New" pitchFamily="49" charset="0"/>
                <a:cs typeface="Courier New" panose="02070309020205020404" pitchFamily="49" charset="0"/>
              </a:rPr>
              <a:t>      case +1 :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t-&gt;right, key );</a:t>
            </a:r>
          </a:p>
          <a:p>
            <a:r>
              <a:rPr lang="en-US" sz="2000" dirty="0">
                <a:latin typeface="Courier New" pitchFamily="49" charset="0"/>
                <a:cs typeface="Courier New" panose="02070309020205020404" pitchFamily="49" charset="0"/>
              </a:rPr>
              <a:t>      }</a:t>
            </a:r>
          </a:p>
          <a:p>
            <a:r>
              <a:rPr lang="en-US" sz="2000" dirty="0">
                <a:latin typeface="Courier New" pitchFamily="49" charset="0"/>
                <a:cs typeface="Courier New" panose="02070309020205020404" pitchFamily="49" charset="0"/>
              </a:rPr>
              <a:t>   }</a:t>
            </a:r>
          </a:p>
          <a:p>
            <a:endParaRPr lang="en-US" sz="2000" dirty="0">
              <a:latin typeface="Courier New" pitchFamily="49" charset="0"/>
              <a:cs typeface="Courier New" panose="02070309020205020404" pitchFamily="49" charset="0"/>
            </a:endParaRPr>
          </a:p>
          <a:p>
            <a:r>
              <a:rPr lang="en-US" sz="2000" dirty="0">
                <a:latin typeface="Courier New" pitchFamily="49" charset="0"/>
                <a:cs typeface="Courier New" panose="02070309020205020404" pitchFamily="49" charset="0"/>
              </a:rPr>
              <a:t>void *</a:t>
            </a:r>
            <a:r>
              <a:rPr lang="en-US" sz="2000" dirty="0" err="1">
                <a:latin typeface="Courier New" pitchFamily="49" charset="0"/>
                <a:cs typeface="Courier New" panose="02070309020205020404" pitchFamily="49" charset="0"/>
              </a:rPr>
              <a:t>FindInCollection</a:t>
            </a:r>
            <a:r>
              <a:rPr lang="en-US" sz="2000" dirty="0">
                <a:latin typeface="Courier New" pitchFamily="49" charset="0"/>
                <a:cs typeface="Courier New" panose="02070309020205020404" pitchFamily="49" charset="0"/>
              </a:rPr>
              <a:t>( collection c, void *key ) {</a:t>
            </a:r>
          </a:p>
          <a:p>
            <a:r>
              <a:rPr lang="en-US" sz="2000" dirty="0">
                <a:latin typeface="Courier New" pitchFamily="49" charset="0"/>
                <a:cs typeface="Courier New" panose="02070309020205020404" pitchFamily="49" charset="0"/>
              </a:rPr>
              <a:t>   return </a:t>
            </a:r>
            <a:r>
              <a:rPr lang="en-US" sz="2000" dirty="0" err="1">
                <a:latin typeface="Courier New" pitchFamily="49" charset="0"/>
                <a:cs typeface="Courier New" panose="02070309020205020404" pitchFamily="49" charset="0"/>
              </a:rPr>
              <a:t>FindInTree</a:t>
            </a:r>
            <a:r>
              <a:rPr lang="en-US" sz="2000" dirty="0">
                <a:latin typeface="Courier New" pitchFamily="49" charset="0"/>
                <a:cs typeface="Courier New" panose="02070309020205020404" pitchFamily="49" charset="0"/>
              </a:rPr>
              <a:t>( c-&gt;root, key );</a:t>
            </a:r>
          </a:p>
          <a:p>
            <a:r>
              <a:rPr lang="en-US" sz="2000" dirty="0">
                <a:latin typeface="Courier New"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344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normAutofit/>
          </a:bodyPr>
          <a:lstStyle/>
          <a:p>
            <a:r>
              <a:rPr lang="en-US" sz="4000" dirty="0">
                <a:solidFill>
                  <a:srgbClr val="CD0000"/>
                </a:solidFill>
              </a:rPr>
              <a:t>Trees - Implementation</a:t>
            </a:r>
          </a:p>
        </p:txBody>
      </p:sp>
      <p:sp>
        <p:nvSpPr>
          <p:cNvPr id="69637" name="Rectangle 5"/>
          <p:cNvSpPr>
            <a:spLocks noGrp="1" noChangeArrowheads="1"/>
          </p:cNvSpPr>
          <p:nvPr>
            <p:ph type="body" idx="1"/>
          </p:nvPr>
        </p:nvSpPr>
        <p:spPr>
          <a:xfrm>
            <a:off x="1181100" y="1451769"/>
            <a:ext cx="10515600" cy="4351338"/>
          </a:xfrm>
        </p:spPr>
        <p:txBody>
          <a:bodyPr/>
          <a:lstStyle/>
          <a:p>
            <a:r>
              <a:rPr lang="en-US" dirty="0">
                <a:latin typeface="+mj-lt"/>
              </a:rPr>
              <a:t>Find</a:t>
            </a:r>
          </a:p>
          <a:p>
            <a:pPr lvl="1"/>
            <a:r>
              <a:rPr lang="en-US" sz="2000" dirty="0">
                <a:latin typeface="+mj-lt"/>
              </a:rPr>
              <a:t>key = 22;</a:t>
            </a:r>
            <a:br>
              <a:rPr lang="en-US" sz="2000" dirty="0">
                <a:latin typeface="+mj-lt"/>
              </a:rPr>
            </a:br>
            <a:r>
              <a:rPr lang="en-US" sz="2000" dirty="0">
                <a:latin typeface="+mj-lt"/>
              </a:rPr>
              <a:t>if ( </a:t>
            </a:r>
            <a:r>
              <a:rPr lang="en-US" sz="2000" dirty="0" err="1">
                <a:latin typeface="+mj-lt"/>
              </a:rPr>
              <a:t>FindInCollection</a:t>
            </a:r>
            <a:r>
              <a:rPr lang="en-US" sz="2000" dirty="0">
                <a:latin typeface="+mj-lt"/>
              </a:rPr>
              <a:t>( c , &amp;key ) ) ….</a:t>
            </a:r>
            <a:endParaRPr lang="en-US" dirty="0">
              <a:latin typeface="+mj-lt"/>
            </a:endParaRPr>
          </a:p>
          <a:p>
            <a:pPr lvl="1"/>
            <a:endParaRPr lang="en-US" dirty="0"/>
          </a:p>
          <a:p>
            <a:pPr lvl="1"/>
            <a:endParaRPr lang="en-US" dirty="0"/>
          </a:p>
        </p:txBody>
      </p:sp>
      <p:pic>
        <p:nvPicPr>
          <p:cNvPr id="69643" name="Picture 11" descr="\\Odin\morris\Courses\PLDS210\fig\tree_s.gif"/>
          <p:cNvPicPr>
            <a:picLocks noChangeAspect="1" noChangeArrowheads="1"/>
          </p:cNvPicPr>
          <p:nvPr/>
        </p:nvPicPr>
        <p:blipFill>
          <a:blip r:embed="rId2" cstate="print"/>
          <a:srcRect/>
          <a:stretch>
            <a:fillRect/>
          </a:stretch>
        </p:blipFill>
        <p:spPr bwMode="auto">
          <a:xfrm>
            <a:off x="1676400" y="3409950"/>
            <a:ext cx="4762500" cy="1695450"/>
          </a:xfrm>
          <a:prstGeom prst="rect">
            <a:avLst/>
          </a:prstGeom>
          <a:noFill/>
        </p:spPr>
      </p:pic>
      <p:sp>
        <p:nvSpPr>
          <p:cNvPr id="69644" name="Text Box 12"/>
          <p:cNvSpPr txBox="1">
            <a:spLocks noChangeArrowheads="1"/>
          </p:cNvSpPr>
          <p:nvPr/>
        </p:nvSpPr>
        <p:spPr bwMode="auto">
          <a:xfrm>
            <a:off x="2438400" y="2667001"/>
            <a:ext cx="3536950" cy="701675"/>
          </a:xfrm>
          <a:prstGeom prst="rect">
            <a:avLst/>
          </a:prstGeom>
          <a:noFill/>
          <a:ln w="12700">
            <a:noFill/>
            <a:miter lim="800000"/>
            <a:headEnd/>
            <a:tailEnd/>
          </a:ln>
          <a:effectLst/>
        </p:spPr>
        <p:txBody>
          <a:bodyPr wrap="none">
            <a:spAutoFit/>
          </a:bodyPr>
          <a:lstStyle/>
          <a:p>
            <a:r>
              <a:rPr lang="en-US" sz="2000" b="1" dirty="0">
                <a:latin typeface="Courier New" pitchFamily="49" charset="0"/>
              </a:rPr>
              <a:t>n = c-&gt;root;</a:t>
            </a:r>
          </a:p>
          <a:p>
            <a:r>
              <a:rPr lang="en-US" sz="2000" b="1" dirty="0" err="1">
                <a:latin typeface="Courier New" pitchFamily="49" charset="0"/>
              </a:rPr>
              <a:t>FindInTree</a:t>
            </a:r>
            <a:r>
              <a:rPr lang="en-US" sz="2000" b="1" dirty="0">
                <a:latin typeface="Courier New" pitchFamily="49" charset="0"/>
              </a:rPr>
              <a:t>( n, &amp;key );</a:t>
            </a:r>
          </a:p>
        </p:txBody>
      </p:sp>
      <p:sp>
        <p:nvSpPr>
          <p:cNvPr id="69645" name="Text Box 13"/>
          <p:cNvSpPr txBox="1">
            <a:spLocks noChangeArrowheads="1"/>
          </p:cNvSpPr>
          <p:nvPr/>
        </p:nvSpPr>
        <p:spPr bwMode="auto">
          <a:xfrm>
            <a:off x="5181600" y="3429001"/>
            <a:ext cx="42989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FindInTree(n-&gt;right,&amp;key );</a:t>
            </a:r>
          </a:p>
        </p:txBody>
      </p:sp>
      <p:sp>
        <p:nvSpPr>
          <p:cNvPr id="69646" name="Text Box 14"/>
          <p:cNvSpPr txBox="1">
            <a:spLocks noChangeArrowheads="1"/>
          </p:cNvSpPr>
          <p:nvPr/>
        </p:nvSpPr>
        <p:spPr bwMode="auto">
          <a:xfrm>
            <a:off x="6172200" y="4038601"/>
            <a:ext cx="4146550" cy="396875"/>
          </a:xfrm>
          <a:prstGeom prst="rect">
            <a:avLst/>
          </a:prstGeom>
          <a:noFill/>
          <a:ln w="12700">
            <a:noFill/>
            <a:miter lim="800000"/>
            <a:headEnd/>
            <a:tailEnd/>
          </a:ln>
          <a:effectLst/>
        </p:spPr>
        <p:txBody>
          <a:bodyPr wrap="none">
            <a:spAutoFit/>
          </a:bodyPr>
          <a:lstStyle/>
          <a:p>
            <a:r>
              <a:rPr lang="en-US" sz="2000" b="1">
                <a:latin typeface="Courier New" pitchFamily="49" charset="0"/>
              </a:rPr>
              <a:t>FindInTree(n-&gt;left,&amp;key );</a:t>
            </a:r>
          </a:p>
        </p:txBody>
      </p:sp>
      <p:sp>
        <p:nvSpPr>
          <p:cNvPr id="69647" name="Text Box 15"/>
          <p:cNvSpPr txBox="1">
            <a:spLocks noChangeArrowheads="1"/>
          </p:cNvSpPr>
          <p:nvPr/>
        </p:nvSpPr>
        <p:spPr bwMode="auto">
          <a:xfrm>
            <a:off x="4572000" y="5029201"/>
            <a:ext cx="2470150" cy="396875"/>
          </a:xfrm>
          <a:prstGeom prst="rect">
            <a:avLst/>
          </a:prstGeom>
          <a:noFill/>
          <a:ln w="12700">
            <a:noFill/>
            <a:miter lim="800000"/>
            <a:headEnd/>
            <a:tailEnd/>
          </a:ln>
          <a:effectLst/>
        </p:spPr>
        <p:txBody>
          <a:bodyPr wrap="none">
            <a:spAutoFit/>
          </a:bodyPr>
          <a:lstStyle/>
          <a:p>
            <a:r>
              <a:rPr lang="en-US" sz="2000" b="1">
                <a:latin typeface="Courier New" pitchFamily="49" charset="0"/>
              </a:rPr>
              <a:t>return n-&gt;item;</a:t>
            </a:r>
          </a:p>
        </p:txBody>
      </p:sp>
    </p:spTree>
    <p:extLst>
      <p:ext uri="{BB962C8B-B14F-4D97-AF65-F5344CB8AC3E}">
        <p14:creationId xmlns:p14="http://schemas.microsoft.com/office/powerpoint/2010/main" val="405211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5" name="Picture 9" descr="\\Odin\morris\Courses\PLDS210\fig\complete.gif"/>
          <p:cNvPicPr>
            <a:picLocks noChangeAspect="1" noChangeArrowheads="1"/>
          </p:cNvPicPr>
          <p:nvPr/>
        </p:nvPicPr>
        <p:blipFill>
          <a:blip r:embed="rId2" cstate="print"/>
          <a:srcRect/>
          <a:stretch>
            <a:fillRect/>
          </a:stretch>
        </p:blipFill>
        <p:spPr bwMode="auto">
          <a:xfrm>
            <a:off x="3933324" y="2446423"/>
            <a:ext cx="5829300" cy="2030413"/>
          </a:xfrm>
          <a:prstGeom prst="rect">
            <a:avLst/>
          </a:prstGeom>
          <a:noFill/>
        </p:spPr>
      </p:pic>
      <p:sp>
        <p:nvSpPr>
          <p:cNvPr id="70658" name="Rectangle 2"/>
          <p:cNvSpPr>
            <a:spLocks noGrp="1" noChangeArrowheads="1"/>
          </p:cNvSpPr>
          <p:nvPr>
            <p:ph type="title"/>
          </p:nvPr>
        </p:nvSpPr>
        <p:spPr>
          <a:xfrm>
            <a:off x="514350" y="422274"/>
            <a:ext cx="10515600" cy="1325563"/>
          </a:xfrm>
        </p:spPr>
        <p:txBody>
          <a:bodyPr>
            <a:normAutofit/>
          </a:bodyPr>
          <a:lstStyle/>
          <a:p>
            <a:r>
              <a:rPr lang="en-US" sz="4000" dirty="0">
                <a:solidFill>
                  <a:srgbClr val="CD0000"/>
                </a:solidFill>
              </a:rPr>
              <a:t>Trees - Performance</a:t>
            </a:r>
          </a:p>
        </p:txBody>
      </p:sp>
      <p:sp>
        <p:nvSpPr>
          <p:cNvPr id="70659" name="Rectangle 3"/>
          <p:cNvSpPr>
            <a:spLocks noGrp="1" noChangeArrowheads="1"/>
          </p:cNvSpPr>
          <p:nvPr>
            <p:ph type="body" idx="1"/>
          </p:nvPr>
        </p:nvSpPr>
        <p:spPr>
          <a:xfrm>
            <a:off x="963529" y="1889793"/>
            <a:ext cx="10515600" cy="4351338"/>
          </a:xfrm>
        </p:spPr>
        <p:txBody>
          <a:bodyPr>
            <a:normAutofit lnSpcReduction="10000"/>
          </a:bodyPr>
          <a:lstStyle/>
          <a:p>
            <a:r>
              <a:rPr lang="en-US" dirty="0">
                <a:latin typeface="+mj-lt"/>
              </a:rPr>
              <a:t>Find</a:t>
            </a:r>
          </a:p>
          <a:p>
            <a:pPr lvl="1"/>
            <a:r>
              <a:rPr lang="en-US" dirty="0">
                <a:latin typeface="+mj-lt"/>
              </a:rPr>
              <a:t>Complete Tree</a:t>
            </a: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Height, </a:t>
            </a:r>
            <a:r>
              <a:rPr lang="en-US" sz="2800" i="1" dirty="0">
                <a:solidFill>
                  <a:schemeClr val="tx2"/>
                </a:solidFill>
                <a:latin typeface="+mj-lt"/>
              </a:rPr>
              <a:t>h</a:t>
            </a:r>
            <a:endParaRPr lang="en-US" dirty="0">
              <a:latin typeface="+mj-lt"/>
            </a:endParaRPr>
          </a:p>
          <a:p>
            <a:pPr lvl="2"/>
            <a:r>
              <a:rPr lang="en-US" dirty="0">
                <a:latin typeface="+mj-lt"/>
              </a:rPr>
              <a:t>Nodes traversed in a path from the root to a leaf</a:t>
            </a:r>
          </a:p>
          <a:p>
            <a:pPr lvl="1"/>
            <a:r>
              <a:rPr lang="en-US" dirty="0">
                <a:latin typeface="+mj-lt"/>
              </a:rPr>
              <a:t>Number of nodes, </a:t>
            </a:r>
            <a:r>
              <a:rPr lang="en-US" sz="2800" i="1" dirty="0">
                <a:solidFill>
                  <a:schemeClr val="tx2"/>
                </a:solidFill>
                <a:latin typeface="+mj-lt"/>
              </a:rPr>
              <a:t>h</a:t>
            </a:r>
          </a:p>
          <a:p>
            <a:pPr lvl="2"/>
            <a:r>
              <a:rPr lang="en-US" i="1" dirty="0">
                <a:solidFill>
                  <a:schemeClr val="tx2"/>
                </a:solidFill>
                <a:latin typeface="+mj-lt"/>
              </a:rPr>
              <a:t>n</a:t>
            </a:r>
            <a:r>
              <a:rPr lang="en-US" dirty="0">
                <a:solidFill>
                  <a:schemeClr val="tx2"/>
                </a:solidFill>
                <a:latin typeface="+mj-lt"/>
              </a:rPr>
              <a:t> = 1 + 2</a:t>
            </a:r>
            <a:r>
              <a:rPr lang="en-US" baseline="30000" dirty="0">
                <a:solidFill>
                  <a:schemeClr val="tx2"/>
                </a:solidFill>
                <a:latin typeface="+mj-lt"/>
              </a:rPr>
              <a:t>1</a:t>
            </a:r>
            <a:r>
              <a:rPr lang="en-US" dirty="0">
                <a:solidFill>
                  <a:schemeClr val="tx2"/>
                </a:solidFill>
                <a:latin typeface="+mj-lt"/>
              </a:rPr>
              <a:t> + 2</a:t>
            </a:r>
            <a:r>
              <a:rPr lang="en-US" baseline="30000" dirty="0">
                <a:solidFill>
                  <a:schemeClr val="tx2"/>
                </a:solidFill>
                <a:latin typeface="+mj-lt"/>
              </a:rPr>
              <a:t>2</a:t>
            </a:r>
            <a:r>
              <a:rPr lang="en-US" dirty="0">
                <a:solidFill>
                  <a:schemeClr val="tx2"/>
                </a:solidFill>
                <a:latin typeface="+mj-lt"/>
              </a:rPr>
              <a:t> + … + 2</a:t>
            </a:r>
            <a:r>
              <a:rPr lang="en-US" i="1" baseline="30000" dirty="0">
                <a:solidFill>
                  <a:schemeClr val="tx2"/>
                </a:solidFill>
                <a:latin typeface="+mj-lt"/>
              </a:rPr>
              <a:t>h</a:t>
            </a:r>
            <a:r>
              <a:rPr lang="en-US" dirty="0">
                <a:solidFill>
                  <a:schemeClr val="tx2"/>
                </a:solidFill>
                <a:latin typeface="+mj-lt"/>
              </a:rPr>
              <a:t>  =  2</a:t>
            </a:r>
            <a:r>
              <a:rPr lang="en-US" i="1" baseline="30000" dirty="0">
                <a:solidFill>
                  <a:schemeClr val="tx2"/>
                </a:solidFill>
                <a:latin typeface="+mj-lt"/>
              </a:rPr>
              <a:t>h+1</a:t>
            </a:r>
            <a:r>
              <a:rPr lang="en-US" dirty="0">
                <a:solidFill>
                  <a:schemeClr val="tx2"/>
                </a:solidFill>
                <a:latin typeface="+mj-lt"/>
              </a:rPr>
              <a:t> - 1</a:t>
            </a:r>
          </a:p>
          <a:p>
            <a:pPr lvl="2"/>
            <a:r>
              <a:rPr lang="en-US" i="1" dirty="0">
                <a:solidFill>
                  <a:schemeClr val="tx2"/>
                </a:solidFill>
                <a:latin typeface="+mj-lt"/>
              </a:rPr>
              <a:t>h</a:t>
            </a:r>
            <a:r>
              <a:rPr lang="en-US" dirty="0">
                <a:solidFill>
                  <a:schemeClr val="tx2"/>
                </a:solidFill>
                <a:latin typeface="+mj-lt"/>
              </a:rPr>
              <a:t> = floor( log</a:t>
            </a:r>
            <a:r>
              <a:rPr lang="en-US" baseline="-25000" dirty="0">
                <a:solidFill>
                  <a:schemeClr val="tx2"/>
                </a:solidFill>
                <a:latin typeface="+mj-lt"/>
              </a:rPr>
              <a:t>2</a:t>
            </a:r>
            <a:r>
              <a:rPr lang="en-US" dirty="0">
                <a:solidFill>
                  <a:schemeClr val="tx2"/>
                </a:solidFill>
                <a:latin typeface="+mj-lt"/>
              </a:rPr>
              <a:t> </a:t>
            </a:r>
            <a:r>
              <a:rPr lang="en-US" i="1" dirty="0">
                <a:solidFill>
                  <a:schemeClr val="tx2"/>
                </a:solidFill>
                <a:latin typeface="+mj-lt"/>
              </a:rPr>
              <a:t>n</a:t>
            </a:r>
            <a:r>
              <a:rPr lang="en-US" dirty="0">
                <a:solidFill>
                  <a:schemeClr val="tx2"/>
                </a:solidFill>
                <a:latin typeface="+mj-lt"/>
              </a:rPr>
              <a:t> )</a:t>
            </a:r>
          </a:p>
        </p:txBody>
      </p:sp>
    </p:spTree>
    <p:extLst>
      <p:ext uri="{BB962C8B-B14F-4D97-AF65-F5344CB8AC3E}">
        <p14:creationId xmlns:p14="http://schemas.microsoft.com/office/powerpoint/2010/main" val="372034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11" name="Picture 7" descr="\\Odin\morris\Courses\PLDS210\fig\tree_s_add.gif"/>
          <p:cNvPicPr>
            <a:picLocks noChangeAspect="1" noChangeArrowheads="1"/>
          </p:cNvPicPr>
          <p:nvPr/>
        </p:nvPicPr>
        <p:blipFill>
          <a:blip r:embed="rId2" cstate="print"/>
          <a:srcRect/>
          <a:stretch>
            <a:fillRect/>
          </a:stretch>
        </p:blipFill>
        <p:spPr bwMode="auto">
          <a:xfrm>
            <a:off x="4724400" y="1143000"/>
            <a:ext cx="4762500" cy="2305050"/>
          </a:xfrm>
          <a:prstGeom prst="rect">
            <a:avLst/>
          </a:prstGeom>
          <a:noFill/>
        </p:spPr>
      </p:pic>
      <p:sp>
        <p:nvSpPr>
          <p:cNvPr id="72707" name="Rectangle 3"/>
          <p:cNvSpPr>
            <a:spLocks noGrp="1" noChangeArrowheads="1"/>
          </p:cNvSpPr>
          <p:nvPr>
            <p:ph type="title"/>
          </p:nvPr>
        </p:nvSpPr>
        <p:spPr>
          <a:xfrm>
            <a:off x="557463" y="172452"/>
            <a:ext cx="7772400" cy="685800"/>
          </a:xfrm>
        </p:spPr>
        <p:txBody>
          <a:bodyPr>
            <a:normAutofit/>
          </a:bodyPr>
          <a:lstStyle/>
          <a:p>
            <a:r>
              <a:rPr lang="en-US" sz="4000" dirty="0">
                <a:solidFill>
                  <a:srgbClr val="CD0000"/>
                </a:solidFill>
              </a:rPr>
              <a:t>Trees - Addition</a:t>
            </a:r>
          </a:p>
        </p:txBody>
      </p:sp>
      <p:sp>
        <p:nvSpPr>
          <p:cNvPr id="72708" name="Rectangle 4"/>
          <p:cNvSpPr>
            <a:spLocks noGrp="1" noChangeArrowheads="1"/>
          </p:cNvSpPr>
          <p:nvPr>
            <p:ph type="body" idx="1"/>
          </p:nvPr>
        </p:nvSpPr>
        <p:spPr>
          <a:xfrm>
            <a:off x="1199147" y="1118936"/>
            <a:ext cx="7848600" cy="5486400"/>
          </a:xfrm>
        </p:spPr>
        <p:txBody>
          <a:bodyPr/>
          <a:lstStyle/>
          <a:p>
            <a:r>
              <a:rPr lang="en-US" sz="2400" dirty="0">
                <a:latin typeface="+mj-lt"/>
              </a:rPr>
              <a:t>Add </a:t>
            </a:r>
            <a:r>
              <a:rPr lang="en-US" sz="2400" dirty="0">
                <a:solidFill>
                  <a:schemeClr val="tx2"/>
                </a:solidFill>
                <a:latin typeface="+mj-lt"/>
              </a:rPr>
              <a:t>21 </a:t>
            </a:r>
            <a:r>
              <a:rPr lang="en-US" sz="2400" dirty="0">
                <a:latin typeface="+mj-lt"/>
              </a:rPr>
              <a:t>to the tree</a:t>
            </a:r>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endParaRPr lang="en-US" dirty="0">
              <a:latin typeface="+mj-lt"/>
            </a:endParaRPr>
          </a:p>
          <a:p>
            <a:pPr lvl="1"/>
            <a:r>
              <a:rPr lang="en-US" dirty="0">
                <a:latin typeface="+mj-lt"/>
              </a:rPr>
              <a:t>We need at most </a:t>
            </a:r>
            <a:r>
              <a:rPr lang="en-US" i="1" dirty="0">
                <a:solidFill>
                  <a:schemeClr val="tx2"/>
                </a:solidFill>
                <a:latin typeface="+mj-lt"/>
              </a:rPr>
              <a:t>h+</a:t>
            </a:r>
            <a:r>
              <a:rPr lang="en-US" dirty="0">
                <a:solidFill>
                  <a:schemeClr val="tx2"/>
                </a:solidFill>
                <a:latin typeface="+mj-lt"/>
              </a:rPr>
              <a:t>1 </a:t>
            </a:r>
            <a:r>
              <a:rPr lang="en-US" dirty="0">
                <a:latin typeface="+mj-lt"/>
              </a:rPr>
              <a:t> comparisons</a:t>
            </a:r>
          </a:p>
          <a:p>
            <a:pPr lvl="1"/>
            <a:r>
              <a:rPr lang="en-US" dirty="0">
                <a:latin typeface="+mj-lt"/>
              </a:rPr>
              <a:t>Create a new node (constant time)</a:t>
            </a:r>
          </a:p>
          <a:p>
            <a:pPr lvl="1">
              <a:buSzPct val="115000"/>
              <a:buFont typeface="Symbol" pitchFamily="18" charset="2"/>
              <a:buChar char="\"/>
            </a:pPr>
            <a:r>
              <a:rPr lang="en-US" dirty="0">
                <a:solidFill>
                  <a:schemeClr val="tx2"/>
                </a:solidFill>
                <a:latin typeface="+mj-lt"/>
              </a:rPr>
              <a:t>add</a:t>
            </a:r>
            <a:r>
              <a:rPr lang="en-US" dirty="0">
                <a:latin typeface="+mj-lt"/>
              </a:rPr>
              <a:t> takes</a:t>
            </a:r>
            <a:r>
              <a:rPr lang="en-US" i="1" dirty="0">
                <a:latin typeface="+mj-lt"/>
              </a:rPr>
              <a:t>  </a:t>
            </a:r>
            <a:r>
              <a:rPr lang="en-US" i="1" dirty="0">
                <a:solidFill>
                  <a:schemeClr val="tx2"/>
                </a:solidFill>
                <a:latin typeface="+mj-lt"/>
              </a:rPr>
              <a:t>c</a:t>
            </a:r>
            <a:r>
              <a:rPr lang="en-US" baseline="-25000" dirty="0">
                <a:solidFill>
                  <a:schemeClr val="tx2"/>
                </a:solidFill>
                <a:latin typeface="+mj-lt"/>
              </a:rPr>
              <a:t>1</a:t>
            </a:r>
            <a:r>
              <a:rPr lang="en-US" dirty="0">
                <a:solidFill>
                  <a:schemeClr val="tx2"/>
                </a:solidFill>
                <a:latin typeface="+mj-lt"/>
              </a:rPr>
              <a:t>(</a:t>
            </a:r>
            <a:r>
              <a:rPr lang="en-US" i="1" dirty="0">
                <a:solidFill>
                  <a:schemeClr val="tx2"/>
                </a:solidFill>
                <a:latin typeface="+mj-lt"/>
              </a:rPr>
              <a:t>h+</a:t>
            </a:r>
            <a:r>
              <a:rPr lang="en-US" dirty="0">
                <a:solidFill>
                  <a:schemeClr val="tx2"/>
                </a:solidFill>
                <a:latin typeface="+mj-lt"/>
              </a:rPr>
              <a:t>1)+</a:t>
            </a:r>
            <a:r>
              <a:rPr lang="en-US" i="1" dirty="0">
                <a:solidFill>
                  <a:schemeClr val="tx2"/>
                </a:solidFill>
                <a:latin typeface="+mj-lt"/>
              </a:rPr>
              <a:t>c</a:t>
            </a:r>
            <a:r>
              <a:rPr lang="en-US" baseline="-25000" dirty="0">
                <a:solidFill>
                  <a:schemeClr val="tx2"/>
                </a:solidFill>
                <a:latin typeface="+mj-lt"/>
              </a:rPr>
              <a:t>2</a:t>
            </a:r>
            <a:r>
              <a:rPr lang="en-US" dirty="0">
                <a:latin typeface="+mj-lt"/>
              </a:rPr>
              <a:t>  or  </a:t>
            </a:r>
            <a:r>
              <a:rPr lang="en-US" i="1" dirty="0">
                <a:solidFill>
                  <a:schemeClr val="tx2"/>
                </a:solidFill>
                <a:latin typeface="+mj-lt"/>
              </a:rPr>
              <a:t>c</a:t>
            </a:r>
            <a:r>
              <a:rPr lang="en-US" dirty="0">
                <a:solidFill>
                  <a:schemeClr val="tx2"/>
                </a:solidFill>
                <a:latin typeface="+mj-lt"/>
              </a:rPr>
              <a:t> log </a:t>
            </a:r>
            <a:r>
              <a:rPr lang="en-US" i="1" dirty="0">
                <a:solidFill>
                  <a:schemeClr val="tx2"/>
                </a:solidFill>
                <a:latin typeface="+mj-lt"/>
              </a:rPr>
              <a:t>n</a:t>
            </a:r>
            <a:endParaRPr lang="en-US" sz="2000" dirty="0">
              <a:latin typeface="+mj-lt"/>
            </a:endParaRPr>
          </a:p>
          <a:p>
            <a:pPr lvl="1"/>
            <a:r>
              <a:rPr lang="en-US" dirty="0">
                <a:latin typeface="+mj-lt"/>
              </a:rPr>
              <a:t>So addition to a tree takes</a:t>
            </a:r>
            <a:br>
              <a:rPr lang="en-US" dirty="0">
                <a:latin typeface="+mj-lt"/>
              </a:rPr>
            </a:br>
            <a:r>
              <a:rPr lang="en-US" dirty="0">
                <a:latin typeface="+mj-lt"/>
              </a:rPr>
              <a:t>time proportional to </a:t>
            </a:r>
            <a:r>
              <a:rPr lang="en-US" dirty="0">
                <a:solidFill>
                  <a:schemeClr val="tx2"/>
                </a:solidFill>
                <a:latin typeface="+mj-lt"/>
              </a:rPr>
              <a:t>log </a:t>
            </a:r>
            <a:r>
              <a:rPr lang="en-US" i="1" dirty="0">
                <a:solidFill>
                  <a:schemeClr val="tx2"/>
                </a:solidFill>
                <a:latin typeface="+mj-lt"/>
              </a:rPr>
              <a:t>n</a:t>
            </a:r>
            <a:br>
              <a:rPr lang="en-US" dirty="0">
                <a:latin typeface="+mj-lt"/>
              </a:rPr>
            </a:br>
            <a:r>
              <a:rPr lang="en-US" dirty="0">
                <a:latin typeface="+mj-lt"/>
              </a:rPr>
              <a:t>also</a:t>
            </a:r>
          </a:p>
        </p:txBody>
      </p:sp>
    </p:spTree>
    <p:extLst>
      <p:ext uri="{BB962C8B-B14F-4D97-AF65-F5344CB8AC3E}">
        <p14:creationId xmlns:p14="http://schemas.microsoft.com/office/powerpoint/2010/main" val="2759267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19200" y="194929"/>
            <a:ext cx="7772400" cy="685800"/>
          </a:xfrm>
        </p:spPr>
        <p:txBody>
          <a:bodyPr>
            <a:normAutofit/>
          </a:bodyPr>
          <a:lstStyle/>
          <a:p>
            <a:r>
              <a:rPr lang="en-US" sz="4000" dirty="0">
                <a:solidFill>
                  <a:srgbClr val="CD0000"/>
                </a:solidFill>
              </a:rPr>
              <a:t>Trees - Addition - implementation</a:t>
            </a:r>
          </a:p>
        </p:txBody>
      </p:sp>
      <p:sp>
        <p:nvSpPr>
          <p:cNvPr id="73732" name="Text Box 4"/>
          <p:cNvSpPr txBox="1">
            <a:spLocks noChangeArrowheads="1"/>
          </p:cNvSpPr>
          <p:nvPr/>
        </p:nvSpPr>
        <p:spPr bwMode="auto">
          <a:xfrm>
            <a:off x="1976437" y="880729"/>
            <a:ext cx="8239125" cy="5584825"/>
          </a:xfrm>
          <a:prstGeom prst="rect">
            <a:avLst/>
          </a:prstGeom>
          <a:noFill/>
          <a:ln w="12700">
            <a:noFill/>
            <a:miter lim="800000"/>
            <a:headEnd/>
            <a:tailEnd/>
          </a:ln>
          <a:effectLst/>
        </p:spPr>
        <p:txBody>
          <a:bodyPr wrap="none">
            <a:spAutoFit/>
          </a:bodyPr>
          <a:lstStyle/>
          <a:p>
            <a:r>
              <a:rPr lang="en-US" dirty="0">
                <a:latin typeface="Courier New" pitchFamily="49" charset="0"/>
              </a:rPr>
              <a:t>static void </a:t>
            </a:r>
            <a:r>
              <a:rPr lang="en-US" dirty="0" err="1">
                <a:latin typeface="Courier New" pitchFamily="49" charset="0"/>
              </a:rPr>
              <a:t>AddToTree</a:t>
            </a:r>
            <a:r>
              <a:rPr lang="en-US" dirty="0">
                <a:latin typeface="Courier New" pitchFamily="49" charset="0"/>
              </a:rPr>
              <a:t>( Node *t, Node new ) {</a:t>
            </a:r>
          </a:p>
          <a:p>
            <a:r>
              <a:rPr lang="en-US" dirty="0">
                <a:latin typeface="Courier New" pitchFamily="49" charset="0"/>
              </a:rPr>
              <a:t>   Node base = *t;</a:t>
            </a:r>
          </a:p>
          <a:p>
            <a:r>
              <a:rPr lang="en-US" dirty="0">
                <a:latin typeface="Courier New" pitchFamily="49" charset="0"/>
              </a:rPr>
              <a:t>   /* If it's a null tree, just add it here */</a:t>
            </a:r>
          </a:p>
          <a:p>
            <a:r>
              <a:rPr lang="en-US" dirty="0">
                <a:latin typeface="Courier New" pitchFamily="49" charset="0"/>
              </a:rPr>
              <a:t>   if ( base == NULL ) {</a:t>
            </a:r>
          </a:p>
          <a:p>
            <a:r>
              <a:rPr lang="en-US" dirty="0">
                <a:latin typeface="Courier New" pitchFamily="49" charset="0"/>
              </a:rPr>
              <a:t>      *t = new; return; }</a:t>
            </a:r>
          </a:p>
          <a:p>
            <a:r>
              <a:rPr lang="en-US" dirty="0">
                <a:latin typeface="Courier New" pitchFamily="49" charset="0"/>
              </a:rPr>
              <a:t>   else</a:t>
            </a:r>
          </a:p>
          <a:p>
            <a:r>
              <a:rPr lang="en-US" dirty="0">
                <a:latin typeface="Courier New" pitchFamily="49" charset="0"/>
              </a:rPr>
              <a:t>      if( </a:t>
            </a:r>
            <a:r>
              <a:rPr lang="en-US" dirty="0" err="1">
                <a:latin typeface="Courier New" pitchFamily="49" charset="0"/>
              </a:rPr>
              <a:t>KeyLess</a:t>
            </a:r>
            <a:r>
              <a:rPr lang="en-US" dirty="0">
                <a:latin typeface="Courier New" pitchFamily="49" charset="0"/>
              </a:rPr>
              <a:t>(</a:t>
            </a:r>
            <a:r>
              <a:rPr lang="en-US" dirty="0" err="1">
                <a:latin typeface="Courier New" pitchFamily="49" charset="0"/>
              </a:rPr>
              <a:t>ItemKey</a:t>
            </a:r>
            <a:r>
              <a:rPr lang="en-US" dirty="0">
                <a:latin typeface="Courier New" pitchFamily="49" charset="0"/>
              </a:rPr>
              <a:t>(new-&gt;item),</a:t>
            </a:r>
            <a:r>
              <a:rPr lang="en-US" dirty="0" err="1">
                <a:latin typeface="Courier New" pitchFamily="49" charset="0"/>
              </a:rPr>
              <a:t>ItemKey</a:t>
            </a:r>
            <a:r>
              <a:rPr lang="en-US" dirty="0">
                <a:latin typeface="Courier New" pitchFamily="49" charset="0"/>
              </a:rPr>
              <a:t>(base-&gt;item)) )</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&amp;(base-&gt;left), new );</a:t>
            </a:r>
          </a:p>
          <a:p>
            <a:r>
              <a:rPr lang="en-US" dirty="0">
                <a:latin typeface="Courier New" pitchFamily="49" charset="0"/>
              </a:rPr>
              <a:t>      else</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&amp;(base-&gt;right), new );</a:t>
            </a:r>
          </a:p>
          <a:p>
            <a:r>
              <a:rPr lang="en-US" dirty="0">
                <a:latin typeface="Courier New" pitchFamily="49" charset="0"/>
              </a:rPr>
              <a:t>   }</a:t>
            </a:r>
          </a:p>
          <a:p>
            <a:endParaRPr lang="en-US" dirty="0">
              <a:latin typeface="Courier New" pitchFamily="49" charset="0"/>
            </a:endParaRPr>
          </a:p>
          <a:p>
            <a:r>
              <a:rPr lang="en-US" dirty="0">
                <a:latin typeface="Courier New" pitchFamily="49" charset="0"/>
              </a:rPr>
              <a:t>void </a:t>
            </a:r>
            <a:r>
              <a:rPr lang="en-US" dirty="0" err="1">
                <a:latin typeface="Courier New" pitchFamily="49" charset="0"/>
              </a:rPr>
              <a:t>AddToCollection</a:t>
            </a:r>
            <a:r>
              <a:rPr lang="en-US" dirty="0">
                <a:latin typeface="Courier New" pitchFamily="49" charset="0"/>
              </a:rPr>
              <a:t>( collection c, void *item ) {</a:t>
            </a:r>
          </a:p>
          <a:p>
            <a:r>
              <a:rPr lang="en-US" dirty="0">
                <a:latin typeface="Courier New" pitchFamily="49" charset="0"/>
              </a:rPr>
              <a:t>        Node new, </a:t>
            </a:r>
            <a:r>
              <a:rPr lang="en-US" dirty="0" err="1">
                <a:latin typeface="Courier New" pitchFamily="49" charset="0"/>
              </a:rPr>
              <a:t>node_p</a:t>
            </a:r>
            <a:r>
              <a:rPr lang="en-US" dirty="0">
                <a:latin typeface="Courier New" pitchFamily="49" charset="0"/>
              </a:rPr>
              <a:t>;</a:t>
            </a:r>
          </a:p>
          <a:p>
            <a:r>
              <a:rPr lang="en-US" dirty="0">
                <a:latin typeface="Courier New" pitchFamily="49" charset="0"/>
              </a:rPr>
              <a:t>        new = (Node)</a:t>
            </a:r>
            <a:r>
              <a:rPr lang="en-US" dirty="0" err="1">
                <a:latin typeface="Courier New" pitchFamily="49" charset="0"/>
              </a:rPr>
              <a:t>malloc</a:t>
            </a:r>
            <a:r>
              <a:rPr lang="en-US" dirty="0">
                <a:latin typeface="Courier New" pitchFamily="49" charset="0"/>
              </a:rPr>
              <a:t>(</a:t>
            </a:r>
            <a:r>
              <a:rPr lang="en-US" dirty="0" err="1">
                <a:latin typeface="Courier New" pitchFamily="49" charset="0"/>
              </a:rPr>
              <a:t>sizeof</a:t>
            </a:r>
            <a:r>
              <a:rPr lang="en-US" dirty="0">
                <a:latin typeface="Courier New" pitchFamily="49" charset="0"/>
              </a:rPr>
              <a:t>(</a:t>
            </a:r>
            <a:r>
              <a:rPr lang="en-US" dirty="0" err="1">
                <a:latin typeface="Courier New" pitchFamily="49" charset="0"/>
              </a:rPr>
              <a:t>struct</a:t>
            </a:r>
            <a:r>
              <a:rPr lang="en-US" dirty="0">
                <a:latin typeface="Courier New" pitchFamily="49" charset="0"/>
              </a:rPr>
              <a:t> </a:t>
            </a:r>
            <a:r>
              <a:rPr lang="en-US" dirty="0" err="1">
                <a:latin typeface="Courier New" pitchFamily="49" charset="0"/>
              </a:rPr>
              <a:t>t_node</a:t>
            </a:r>
            <a:r>
              <a:rPr lang="en-US" dirty="0">
                <a:latin typeface="Courier New" pitchFamily="49" charset="0"/>
              </a:rPr>
              <a:t>));</a:t>
            </a:r>
          </a:p>
          <a:p>
            <a:r>
              <a:rPr lang="en-US" dirty="0">
                <a:latin typeface="Courier New" pitchFamily="49" charset="0"/>
              </a:rPr>
              <a:t>        /* Attach the item to the node */</a:t>
            </a:r>
          </a:p>
          <a:p>
            <a:r>
              <a:rPr lang="en-US" dirty="0">
                <a:latin typeface="Courier New" pitchFamily="49" charset="0"/>
              </a:rPr>
              <a:t>        new-&gt;item = item;</a:t>
            </a:r>
          </a:p>
          <a:p>
            <a:r>
              <a:rPr lang="en-US" dirty="0">
                <a:latin typeface="Courier New" pitchFamily="49" charset="0"/>
              </a:rPr>
              <a:t>        new-&gt;left = new-&gt;right = (Node)0;</a:t>
            </a:r>
          </a:p>
          <a:p>
            <a:r>
              <a:rPr lang="en-US" dirty="0">
                <a:latin typeface="Courier New" pitchFamily="49" charset="0"/>
              </a:rPr>
              <a:t>        </a:t>
            </a:r>
            <a:r>
              <a:rPr lang="en-US" dirty="0" err="1">
                <a:latin typeface="Courier New" pitchFamily="49" charset="0"/>
              </a:rPr>
              <a:t>AddToTree</a:t>
            </a:r>
            <a:r>
              <a:rPr lang="en-US" dirty="0">
                <a:latin typeface="Courier New" pitchFamily="49" charset="0"/>
              </a:rPr>
              <a:t>( &amp;(c-&gt;node), new );</a:t>
            </a:r>
          </a:p>
          <a:p>
            <a:r>
              <a:rPr lang="en-US" dirty="0">
                <a:latin typeface="Courier New" pitchFamily="49" charset="0"/>
              </a:rPr>
              <a:t>        }</a:t>
            </a:r>
            <a:endParaRPr lang="en-US" dirty="0"/>
          </a:p>
        </p:txBody>
      </p:sp>
    </p:spTree>
    <p:extLst>
      <p:ext uri="{BB962C8B-B14F-4D97-AF65-F5344CB8AC3E}">
        <p14:creationId xmlns:p14="http://schemas.microsoft.com/office/powerpoint/2010/main" val="2424373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81527" y="474245"/>
            <a:ext cx="10515600" cy="1325563"/>
          </a:xfrm>
        </p:spPr>
        <p:txBody>
          <a:bodyPr>
            <a:normAutofit/>
          </a:bodyPr>
          <a:lstStyle/>
          <a:p>
            <a:r>
              <a:rPr lang="en-US" sz="4000" dirty="0">
                <a:solidFill>
                  <a:srgbClr val="CD0000"/>
                </a:solidFill>
              </a:rPr>
              <a:t>Trees - Addition</a:t>
            </a:r>
          </a:p>
        </p:txBody>
      </p:sp>
      <p:sp>
        <p:nvSpPr>
          <p:cNvPr id="75779" name="Rectangle 3"/>
          <p:cNvSpPr>
            <a:spLocks noGrp="1" noChangeArrowheads="1"/>
          </p:cNvSpPr>
          <p:nvPr>
            <p:ph type="body" idx="1"/>
          </p:nvPr>
        </p:nvSpPr>
        <p:spPr/>
        <p:txBody>
          <a:bodyPr/>
          <a:lstStyle/>
          <a:p>
            <a:r>
              <a:rPr lang="en-US" dirty="0">
                <a:latin typeface="+mj-lt"/>
              </a:rPr>
              <a:t>Find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Add            </a:t>
            </a:r>
            <a:r>
              <a:rPr lang="en-US" i="1" dirty="0">
                <a:latin typeface="+mj-lt"/>
              </a:rPr>
              <a:t>c</a:t>
            </a:r>
            <a:r>
              <a:rPr lang="en-US" dirty="0">
                <a:latin typeface="+mj-lt"/>
              </a:rPr>
              <a:t> log </a:t>
            </a:r>
            <a:r>
              <a:rPr lang="en-US" i="1" dirty="0">
                <a:latin typeface="+mj-lt"/>
              </a:rPr>
              <a:t>n</a:t>
            </a:r>
            <a:endParaRPr lang="en-US" dirty="0">
              <a:latin typeface="+mj-lt"/>
            </a:endParaRPr>
          </a:p>
          <a:p>
            <a:r>
              <a:rPr lang="en-US" dirty="0">
                <a:latin typeface="+mj-lt"/>
              </a:rPr>
              <a:t>Delete        </a:t>
            </a:r>
            <a:r>
              <a:rPr lang="en-US" i="1" dirty="0">
                <a:latin typeface="+mj-lt"/>
              </a:rPr>
              <a:t>c</a:t>
            </a:r>
            <a:r>
              <a:rPr lang="en-US" dirty="0">
                <a:latin typeface="+mj-lt"/>
              </a:rPr>
              <a:t> log </a:t>
            </a:r>
            <a:r>
              <a:rPr lang="en-US" i="1" dirty="0">
                <a:latin typeface="+mj-lt"/>
              </a:rPr>
              <a:t>n</a:t>
            </a:r>
            <a:endParaRPr lang="en-US" dirty="0">
              <a:latin typeface="+mj-lt"/>
            </a:endParaRPr>
          </a:p>
          <a:p>
            <a:endParaRPr lang="en-US" dirty="0">
              <a:latin typeface="+mj-lt"/>
            </a:endParaRPr>
          </a:p>
          <a:p>
            <a:r>
              <a:rPr lang="en-US" dirty="0">
                <a:latin typeface="+mj-lt"/>
              </a:rPr>
              <a:t>Usually efficient in every respect!</a:t>
            </a:r>
          </a:p>
          <a:p>
            <a:pPr marL="0" indent="0">
              <a:buNone/>
            </a:pPr>
            <a:endParaRPr lang="en-US" dirty="0">
              <a:latin typeface="+mj-lt"/>
            </a:endParaRPr>
          </a:p>
          <a:p>
            <a:r>
              <a:rPr lang="en-US" i="1" dirty="0">
                <a:solidFill>
                  <a:srgbClr val="FC0128"/>
                </a:solidFill>
                <a:latin typeface="+mj-lt"/>
              </a:rPr>
              <a:t>But there’s a catch ……….. Balance!!!</a:t>
            </a:r>
          </a:p>
          <a:p>
            <a:endParaRPr lang="en-US" dirty="0"/>
          </a:p>
        </p:txBody>
      </p:sp>
    </p:spTree>
    <p:extLst>
      <p:ext uri="{BB962C8B-B14F-4D97-AF65-F5344CB8AC3E}">
        <p14:creationId xmlns:p14="http://schemas.microsoft.com/office/powerpoint/2010/main" val="370382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en-US" sz="4000" dirty="0">
                <a:solidFill>
                  <a:srgbClr val="CD0000"/>
                </a:solidFill>
              </a:rPr>
              <a:t>Data Structures - Arrays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174" y="1690688"/>
            <a:ext cx="4475247" cy="4874032"/>
          </a:xfrm>
          <a:prstGeom prst="rect">
            <a:avLst/>
          </a:prstGeom>
        </p:spPr>
      </p:pic>
    </p:spTree>
    <p:extLst>
      <p:ext uri="{BB962C8B-B14F-4D97-AF65-F5344CB8AC3E}">
        <p14:creationId xmlns:p14="http://schemas.microsoft.com/office/powerpoint/2010/main" val="300958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sz="4000" dirty="0">
                <a:solidFill>
                  <a:srgbClr val="CD0000"/>
                </a:solidFill>
              </a:rPr>
              <a:t>Trees - Addition</a:t>
            </a:r>
          </a:p>
        </p:txBody>
      </p:sp>
      <p:sp>
        <p:nvSpPr>
          <p:cNvPr id="78851" name="Rectangle 3"/>
          <p:cNvSpPr>
            <a:spLocks noGrp="1" noChangeArrowheads="1"/>
          </p:cNvSpPr>
          <p:nvPr>
            <p:ph type="body" idx="1"/>
          </p:nvPr>
        </p:nvSpPr>
        <p:spPr>
          <a:xfrm>
            <a:off x="1110916" y="1690688"/>
            <a:ext cx="10515600" cy="4351338"/>
          </a:xfrm>
        </p:spPr>
        <p:txBody>
          <a:bodyPr/>
          <a:lstStyle/>
          <a:p>
            <a:r>
              <a:rPr lang="en-US" dirty="0">
                <a:latin typeface="+mj-lt"/>
              </a:rPr>
              <a:t>Take this list of characters and form a tree</a:t>
            </a:r>
            <a:br>
              <a:rPr lang="en-US" dirty="0">
                <a:latin typeface="+mj-lt"/>
              </a:rPr>
            </a:br>
            <a:r>
              <a:rPr lang="en-US" dirty="0">
                <a:latin typeface="+mj-lt"/>
              </a:rPr>
              <a:t>A  B  C  D  E  F</a:t>
            </a:r>
          </a:p>
          <a:p>
            <a:endParaRPr lang="en-US" dirty="0">
              <a:latin typeface="+mj-lt"/>
            </a:endParaRPr>
          </a:p>
          <a:p>
            <a:endParaRPr lang="en-US" dirty="0">
              <a:latin typeface="+mj-lt"/>
            </a:endParaRPr>
          </a:p>
          <a:p>
            <a:r>
              <a:rPr lang="en-US" dirty="0">
                <a:latin typeface="+mj-lt"/>
              </a:rPr>
              <a:t>In this case</a:t>
            </a:r>
          </a:p>
          <a:p>
            <a:pPr lvl="1">
              <a:buFontTx/>
              <a:buChar char="?"/>
            </a:pPr>
            <a:r>
              <a:rPr lang="en-US" dirty="0">
                <a:latin typeface="+mj-lt"/>
              </a:rPr>
              <a:t>Find</a:t>
            </a:r>
          </a:p>
          <a:p>
            <a:pPr lvl="1">
              <a:buFontTx/>
              <a:buChar char="?"/>
            </a:pPr>
            <a:r>
              <a:rPr lang="en-US" dirty="0">
                <a:latin typeface="+mj-lt"/>
              </a:rPr>
              <a:t>Add</a:t>
            </a:r>
          </a:p>
          <a:p>
            <a:pPr lvl="1">
              <a:buFontTx/>
              <a:buChar char="?"/>
            </a:pPr>
            <a:r>
              <a:rPr lang="en-US" dirty="0">
                <a:latin typeface="+mj-lt"/>
              </a:rPr>
              <a:t>Delete</a:t>
            </a:r>
          </a:p>
        </p:txBody>
      </p:sp>
      <p:pic>
        <p:nvPicPr>
          <p:cNvPr id="78852" name="Picture 4" descr="\\Odin\morris\Courses\PLDS210\fig\unbal_tree.gif"/>
          <p:cNvPicPr>
            <a:picLocks noChangeAspect="1" noChangeArrowheads="1"/>
          </p:cNvPicPr>
          <p:nvPr/>
        </p:nvPicPr>
        <p:blipFill>
          <a:blip r:embed="rId2" cstate="print"/>
          <a:srcRect/>
          <a:stretch>
            <a:fillRect/>
          </a:stretch>
        </p:blipFill>
        <p:spPr bwMode="auto">
          <a:xfrm>
            <a:off x="7854282" y="2193759"/>
            <a:ext cx="2368550" cy="4048125"/>
          </a:xfrm>
          <a:prstGeom prst="rect">
            <a:avLst/>
          </a:prstGeom>
          <a:noFill/>
        </p:spPr>
      </p:pic>
    </p:spTree>
    <p:extLst>
      <p:ext uri="{BB962C8B-B14F-4D97-AF65-F5344CB8AC3E}">
        <p14:creationId xmlns:p14="http://schemas.microsoft.com/office/powerpoint/2010/main" val="234523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517358" y="275472"/>
            <a:ext cx="10515600" cy="1325563"/>
          </a:xfrm>
        </p:spPr>
        <p:txBody>
          <a:bodyPr>
            <a:normAutofit/>
          </a:bodyPr>
          <a:lstStyle/>
          <a:p>
            <a:r>
              <a:rPr lang="en-US" sz="4000" dirty="0">
                <a:solidFill>
                  <a:srgbClr val="CD0000"/>
                </a:solidFill>
              </a:rPr>
              <a:t>Searching - Re-visited</a:t>
            </a:r>
          </a:p>
        </p:txBody>
      </p:sp>
      <p:sp>
        <p:nvSpPr>
          <p:cNvPr id="278531" name="Rectangle 3"/>
          <p:cNvSpPr>
            <a:spLocks noGrp="1" noChangeArrowheads="1"/>
          </p:cNvSpPr>
          <p:nvPr>
            <p:ph type="body" idx="1"/>
          </p:nvPr>
        </p:nvSpPr>
        <p:spPr>
          <a:xfrm>
            <a:off x="1046748" y="1726198"/>
            <a:ext cx="10515600" cy="4351338"/>
          </a:xfrm>
        </p:spPr>
        <p:txBody>
          <a:bodyPr>
            <a:normAutofit/>
          </a:bodyPr>
          <a:lstStyle/>
          <a:p>
            <a:r>
              <a:rPr lang="en-US" dirty="0">
                <a:latin typeface="+mj-lt"/>
              </a:rPr>
              <a:t>Binary tree </a:t>
            </a:r>
            <a:r>
              <a:rPr lang="en-US" i="1" dirty="0">
                <a:latin typeface="+mj-lt"/>
              </a:rPr>
              <a:t>O(log n)</a:t>
            </a:r>
            <a:r>
              <a:rPr lang="en-US" dirty="0">
                <a:solidFill>
                  <a:srgbClr val="CD0000"/>
                </a:solidFill>
                <a:latin typeface="+mj-lt"/>
              </a:rPr>
              <a:t> </a:t>
            </a:r>
            <a:r>
              <a:rPr lang="en-US" i="1" dirty="0">
                <a:solidFill>
                  <a:srgbClr val="CD0000"/>
                </a:solidFill>
                <a:latin typeface="+mj-lt"/>
              </a:rPr>
              <a:t>if it stays balanced</a:t>
            </a:r>
            <a:endParaRPr lang="en-US" dirty="0">
              <a:solidFill>
                <a:srgbClr val="CD0000"/>
              </a:solidFill>
              <a:latin typeface="+mj-lt"/>
            </a:endParaRPr>
          </a:p>
          <a:p>
            <a:pPr lvl="1"/>
            <a:r>
              <a:rPr lang="en-US" sz="2800" dirty="0">
                <a:latin typeface="+mj-lt"/>
              </a:rPr>
              <a:t>Simple binary tree good for </a:t>
            </a:r>
            <a:r>
              <a:rPr lang="en-US" sz="2800" dirty="0">
                <a:solidFill>
                  <a:srgbClr val="CD0000"/>
                </a:solidFill>
                <a:latin typeface="+mj-lt"/>
              </a:rPr>
              <a:t>static</a:t>
            </a:r>
            <a:r>
              <a:rPr lang="en-US" sz="2800" dirty="0">
                <a:latin typeface="+mj-lt"/>
              </a:rPr>
              <a:t> collections</a:t>
            </a:r>
          </a:p>
          <a:p>
            <a:pPr lvl="1"/>
            <a:r>
              <a:rPr lang="en-US" sz="2800" dirty="0">
                <a:latin typeface="+mj-lt"/>
              </a:rPr>
              <a:t>Low (preferably zero) frequency of insertions/deletions</a:t>
            </a:r>
          </a:p>
          <a:p>
            <a:pPr>
              <a:buFontTx/>
              <a:buChar char=" "/>
            </a:pPr>
            <a:r>
              <a:rPr lang="en-US" i="1" dirty="0">
                <a:latin typeface="+mj-lt"/>
              </a:rPr>
              <a:t>but</a:t>
            </a:r>
            <a:r>
              <a:rPr lang="en-US" dirty="0">
                <a:latin typeface="+mj-lt"/>
              </a:rPr>
              <a:t> my collection keeps changing!</a:t>
            </a:r>
          </a:p>
          <a:p>
            <a:pPr lvl="1"/>
            <a:r>
              <a:rPr lang="en-US" sz="2800" dirty="0">
                <a:latin typeface="+mj-lt"/>
              </a:rPr>
              <a:t>It’s </a:t>
            </a:r>
            <a:r>
              <a:rPr lang="en-US" sz="2800" dirty="0">
                <a:solidFill>
                  <a:srgbClr val="CD0000"/>
                </a:solidFill>
                <a:latin typeface="+mj-lt"/>
              </a:rPr>
              <a:t>dynamic</a:t>
            </a:r>
          </a:p>
          <a:p>
            <a:pPr lvl="1"/>
            <a:r>
              <a:rPr lang="en-US" sz="2800" dirty="0">
                <a:latin typeface="+mj-lt"/>
              </a:rPr>
              <a:t>Need to keep the tree balanced</a:t>
            </a:r>
          </a:p>
          <a:p>
            <a:r>
              <a:rPr lang="en-US" dirty="0">
                <a:latin typeface="+mj-lt"/>
              </a:rPr>
              <a:t>First, examine some basic tree operations</a:t>
            </a:r>
          </a:p>
          <a:p>
            <a:pPr lvl="1"/>
            <a:r>
              <a:rPr lang="en-US" sz="2800" dirty="0">
                <a:latin typeface="+mj-lt"/>
              </a:rPr>
              <a:t>Useful in several ways!</a:t>
            </a:r>
          </a:p>
        </p:txBody>
      </p:sp>
    </p:spTree>
    <p:extLst>
      <p:ext uri="{BB962C8B-B14F-4D97-AF65-F5344CB8AC3E}">
        <p14:creationId xmlns:p14="http://schemas.microsoft.com/office/powerpoint/2010/main" val="3519028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r>
              <a:rPr lang="en-US" sz="4000" dirty="0">
                <a:solidFill>
                  <a:srgbClr val="CD0000"/>
                </a:solidFill>
              </a:rPr>
              <a:t>Trees - Searching</a:t>
            </a:r>
          </a:p>
        </p:txBody>
      </p:sp>
      <p:sp>
        <p:nvSpPr>
          <p:cNvPr id="284675" name="Rectangle 3"/>
          <p:cNvSpPr>
            <a:spLocks noGrp="1" noChangeArrowheads="1"/>
          </p:cNvSpPr>
          <p:nvPr>
            <p:ph type="body" idx="1"/>
          </p:nvPr>
        </p:nvSpPr>
        <p:spPr>
          <a:xfrm>
            <a:off x="1369595" y="1943518"/>
            <a:ext cx="7848600" cy="4572000"/>
          </a:xfrm>
        </p:spPr>
        <p:txBody>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tree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284692" name="Line 20"/>
          <p:cNvSpPr>
            <a:spLocks noChangeShapeType="1"/>
          </p:cNvSpPr>
          <p:nvPr/>
        </p:nvSpPr>
        <p:spPr bwMode="auto">
          <a:xfrm>
            <a:off x="5410200" y="5284788"/>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4693" name="Picture 21" descr="\\Odin\morris\Courses\PLDS210\fig\bs_tree1.gif"/>
          <p:cNvPicPr>
            <a:picLocks noChangeAspect="1" noChangeArrowheads="1"/>
          </p:cNvPicPr>
          <p:nvPr/>
        </p:nvPicPr>
        <p:blipFill>
          <a:blip r:embed="rId2" cstate="print"/>
          <a:srcRect/>
          <a:stretch>
            <a:fillRect/>
          </a:stretch>
        </p:blipFill>
        <p:spPr bwMode="auto">
          <a:xfrm>
            <a:off x="2171700" y="4341813"/>
            <a:ext cx="3009900" cy="1581150"/>
          </a:xfrm>
          <a:prstGeom prst="rect">
            <a:avLst/>
          </a:prstGeom>
          <a:noFill/>
        </p:spPr>
      </p:pic>
      <p:pic>
        <p:nvPicPr>
          <p:cNvPr id="284694" name="Picture 22" descr="\\Odin\morris\Courses\PLDS210\fig\bs_tree2.gif"/>
          <p:cNvPicPr>
            <a:picLocks noChangeAspect="1" noChangeArrowheads="1"/>
          </p:cNvPicPr>
          <p:nvPr/>
        </p:nvPicPr>
        <p:blipFill>
          <a:blip r:embed="rId3" cstate="print"/>
          <a:srcRect/>
          <a:stretch>
            <a:fillRect/>
          </a:stretch>
        </p:blipFill>
        <p:spPr bwMode="auto">
          <a:xfrm>
            <a:off x="6391276" y="4341813"/>
            <a:ext cx="3209925" cy="1581150"/>
          </a:xfrm>
          <a:prstGeom prst="rect">
            <a:avLst/>
          </a:prstGeom>
          <a:noFill/>
        </p:spPr>
      </p:pic>
    </p:spTree>
    <p:extLst>
      <p:ext uri="{BB962C8B-B14F-4D97-AF65-F5344CB8AC3E}">
        <p14:creationId xmlns:p14="http://schemas.microsoft.com/office/powerpoint/2010/main" val="34451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733926" y="355350"/>
            <a:ext cx="10515600" cy="1325563"/>
          </a:xfrm>
        </p:spPr>
        <p:txBody>
          <a:bodyPr>
            <a:normAutofit/>
          </a:bodyPr>
          <a:lstStyle/>
          <a:p>
            <a:r>
              <a:rPr lang="en-US" sz="4000" dirty="0">
                <a:solidFill>
                  <a:srgbClr val="CD0000"/>
                </a:solidFill>
              </a:rPr>
              <a:t>Trees - Searching</a:t>
            </a:r>
          </a:p>
        </p:txBody>
      </p:sp>
      <p:sp>
        <p:nvSpPr>
          <p:cNvPr id="286723" name="Rectangle 3"/>
          <p:cNvSpPr>
            <a:spLocks noGrp="1" noChangeArrowheads="1"/>
          </p:cNvSpPr>
          <p:nvPr>
            <p:ph type="body" idx="1"/>
          </p:nvPr>
        </p:nvSpPr>
        <p:spPr>
          <a:xfrm>
            <a:off x="1305426" y="1680913"/>
            <a:ext cx="7848600" cy="4572000"/>
          </a:xfrm>
        </p:spPr>
        <p:txBody>
          <a:bodyPr>
            <a:normAutofit/>
          </a:bodyPr>
          <a:lstStyle/>
          <a:p>
            <a:r>
              <a:rPr lang="en-US" dirty="0">
                <a:latin typeface="+mj-lt"/>
              </a:rPr>
              <a:t>Binary search tree</a:t>
            </a:r>
          </a:p>
          <a:p>
            <a:pPr marL="819150" lvl="1"/>
            <a:r>
              <a:rPr lang="en-US" sz="2800" dirty="0">
                <a:latin typeface="+mj-lt"/>
              </a:rPr>
              <a:t>Preserving the order</a:t>
            </a:r>
          </a:p>
          <a:p>
            <a:pPr marL="819150" lvl="1"/>
            <a:r>
              <a:rPr lang="en-US" sz="2800" dirty="0">
                <a:latin typeface="+mj-lt"/>
              </a:rPr>
              <a:t>Observe that this transformation preserves the</a:t>
            </a:r>
            <a:br>
              <a:rPr lang="en-US" sz="2800" dirty="0">
                <a:latin typeface="+mj-lt"/>
              </a:rPr>
            </a:br>
            <a:r>
              <a:rPr lang="en-US" sz="2800" dirty="0">
                <a:latin typeface="+mj-lt"/>
              </a:rPr>
              <a:t>search tree</a:t>
            </a:r>
          </a:p>
          <a:p>
            <a:r>
              <a:rPr lang="en-US" dirty="0">
                <a:latin typeface="+mj-lt"/>
              </a:rPr>
              <a:t>We’ve performed a rotation of the sub-tree </a:t>
            </a:r>
            <a:br>
              <a:rPr lang="en-US" dirty="0">
                <a:latin typeface="+mj-lt"/>
              </a:rPr>
            </a:br>
            <a:r>
              <a:rPr lang="en-US" dirty="0">
                <a:latin typeface="+mj-lt"/>
              </a:rPr>
              <a:t>about the T and O nodes</a:t>
            </a:r>
          </a:p>
          <a:p>
            <a:endParaRPr lang="en-US" dirty="0"/>
          </a:p>
        </p:txBody>
      </p:sp>
      <p:sp>
        <p:nvSpPr>
          <p:cNvPr id="286724" name="Line 4"/>
          <p:cNvSpPr>
            <a:spLocks noChangeShapeType="1"/>
          </p:cNvSpPr>
          <p:nvPr/>
        </p:nvSpPr>
        <p:spPr bwMode="auto">
          <a:xfrm>
            <a:off x="5458326" y="5442284"/>
            <a:ext cx="533400" cy="0"/>
          </a:xfrm>
          <a:prstGeom prst="line">
            <a:avLst/>
          </a:prstGeom>
          <a:noFill/>
          <a:ln w="57150">
            <a:solidFill>
              <a:srgbClr val="FC0128"/>
            </a:solidFill>
            <a:round/>
            <a:headEnd/>
            <a:tailEnd type="triangle" w="med" len="med"/>
          </a:ln>
          <a:effectLst/>
        </p:spPr>
        <p:txBody>
          <a:bodyPr wrap="none" anchor="ctr"/>
          <a:lstStyle/>
          <a:p>
            <a:endParaRPr lang="en-US"/>
          </a:p>
        </p:txBody>
      </p:sp>
      <p:pic>
        <p:nvPicPr>
          <p:cNvPr id="286725" name="Picture 5" descr="\\Odin\morris\Courses\PLDS210\fig\bs_tree1.gif"/>
          <p:cNvPicPr>
            <a:picLocks noChangeAspect="1" noChangeArrowheads="1"/>
          </p:cNvPicPr>
          <p:nvPr/>
        </p:nvPicPr>
        <p:blipFill>
          <a:blip r:embed="rId2" cstate="print"/>
          <a:srcRect/>
          <a:stretch>
            <a:fillRect/>
          </a:stretch>
        </p:blipFill>
        <p:spPr bwMode="auto">
          <a:xfrm>
            <a:off x="2219826" y="4499309"/>
            <a:ext cx="3009900" cy="1581150"/>
          </a:xfrm>
          <a:prstGeom prst="rect">
            <a:avLst/>
          </a:prstGeom>
          <a:noFill/>
        </p:spPr>
      </p:pic>
      <p:pic>
        <p:nvPicPr>
          <p:cNvPr id="286726" name="Picture 6" descr="\\Odin\morris\Courses\PLDS210\fig\bs_tree2.gif"/>
          <p:cNvPicPr>
            <a:picLocks noChangeAspect="1" noChangeArrowheads="1"/>
          </p:cNvPicPr>
          <p:nvPr/>
        </p:nvPicPr>
        <p:blipFill>
          <a:blip r:embed="rId3" cstate="print"/>
          <a:srcRect/>
          <a:stretch>
            <a:fillRect/>
          </a:stretch>
        </p:blipFill>
        <p:spPr bwMode="auto">
          <a:xfrm>
            <a:off x="6439402" y="4499309"/>
            <a:ext cx="3209925" cy="1581150"/>
          </a:xfrm>
          <a:prstGeom prst="rect">
            <a:avLst/>
          </a:prstGeom>
          <a:noFill/>
        </p:spPr>
      </p:pic>
      <p:sp>
        <p:nvSpPr>
          <p:cNvPr id="286727" name="AutoShape 7"/>
          <p:cNvSpPr>
            <a:spLocks noChangeArrowheads="1"/>
          </p:cNvSpPr>
          <p:nvPr/>
        </p:nvSpPr>
        <p:spPr bwMode="auto">
          <a:xfrm>
            <a:off x="4162926" y="5518484"/>
            <a:ext cx="762000" cy="381000"/>
          </a:xfrm>
          <a:prstGeom prst="curvedDownArrow">
            <a:avLst>
              <a:gd name="adj1" fmla="val 40000"/>
              <a:gd name="adj2" fmla="val 80000"/>
              <a:gd name="adj3" fmla="val 33333"/>
            </a:avLst>
          </a:prstGeom>
          <a:solidFill>
            <a:schemeClr val="accent1"/>
          </a:solidFill>
          <a:ln w="9525">
            <a:solidFill>
              <a:srgbClr val="063DE8"/>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02075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ChangeArrowheads="1"/>
          </p:cNvSpPr>
          <p:nvPr>
            <p:ph type="title"/>
          </p:nvPr>
        </p:nvSpPr>
        <p:spPr>
          <a:xfrm>
            <a:off x="1262062" y="294323"/>
            <a:ext cx="7772400" cy="838200"/>
          </a:xfrm>
        </p:spPr>
        <p:txBody>
          <a:bodyPr>
            <a:normAutofit/>
          </a:bodyPr>
          <a:lstStyle/>
          <a:p>
            <a:r>
              <a:rPr lang="en-US" sz="4000" dirty="0">
                <a:solidFill>
                  <a:srgbClr val="CD0000"/>
                </a:solidFill>
              </a:rPr>
              <a:t>AVL and other balanced trees</a:t>
            </a:r>
          </a:p>
        </p:txBody>
      </p:sp>
      <p:sp>
        <p:nvSpPr>
          <p:cNvPr id="276485" name="Rectangle 5"/>
          <p:cNvSpPr>
            <a:spLocks noGrp="1" noChangeArrowheads="1"/>
          </p:cNvSpPr>
          <p:nvPr>
            <p:ph type="body" idx="1"/>
          </p:nvPr>
        </p:nvSpPr>
        <p:spPr>
          <a:xfrm>
            <a:off x="1692442" y="1262868"/>
            <a:ext cx="7996990" cy="2938713"/>
          </a:xfrm>
        </p:spPr>
        <p:txBody>
          <a:bodyPr>
            <a:normAutofit fontScale="92500" lnSpcReduction="20000"/>
          </a:bodyPr>
          <a:lstStyle/>
          <a:p>
            <a:r>
              <a:rPr lang="en-US" sz="3000" dirty="0">
                <a:solidFill>
                  <a:srgbClr val="CD0000"/>
                </a:solidFill>
                <a:latin typeface="+mj-lt"/>
              </a:rPr>
              <a:t>AVL Trees                                         </a:t>
            </a:r>
          </a:p>
          <a:p>
            <a:pPr lvl="1"/>
            <a:r>
              <a:rPr lang="en-US" sz="3000" dirty="0">
                <a:latin typeface="+mj-lt"/>
              </a:rPr>
              <a:t>First balanced tree algorithm</a:t>
            </a:r>
          </a:p>
          <a:p>
            <a:pPr lvl="1"/>
            <a:r>
              <a:rPr lang="en-US" sz="3000" dirty="0">
                <a:latin typeface="+mj-lt"/>
              </a:rPr>
              <a:t>Discoverers: </a:t>
            </a:r>
            <a:r>
              <a:rPr lang="en-US" sz="3000" dirty="0" err="1">
                <a:solidFill>
                  <a:srgbClr val="FC0128"/>
                </a:solidFill>
                <a:latin typeface="+mj-lt"/>
              </a:rPr>
              <a:t>A</a:t>
            </a:r>
            <a:r>
              <a:rPr lang="en-US" sz="3000" dirty="0" err="1">
                <a:latin typeface="+mj-lt"/>
              </a:rPr>
              <a:t>delson-</a:t>
            </a:r>
            <a:r>
              <a:rPr lang="en-US" sz="3000" dirty="0" err="1">
                <a:solidFill>
                  <a:srgbClr val="FC0128"/>
                </a:solidFill>
                <a:latin typeface="+mj-lt"/>
              </a:rPr>
              <a:t>V</a:t>
            </a:r>
            <a:r>
              <a:rPr lang="en-US" sz="3000" dirty="0" err="1">
                <a:latin typeface="+mj-lt"/>
              </a:rPr>
              <a:t>elskii</a:t>
            </a:r>
            <a:r>
              <a:rPr lang="en-US" sz="3000" dirty="0">
                <a:latin typeface="+mj-lt"/>
              </a:rPr>
              <a:t> and </a:t>
            </a:r>
            <a:r>
              <a:rPr lang="en-US" sz="3000" dirty="0">
                <a:solidFill>
                  <a:srgbClr val="FC0128"/>
                </a:solidFill>
                <a:latin typeface="+mj-lt"/>
              </a:rPr>
              <a:t>L</a:t>
            </a:r>
            <a:r>
              <a:rPr lang="en-US" sz="3000" dirty="0">
                <a:latin typeface="+mj-lt"/>
              </a:rPr>
              <a:t>andis</a:t>
            </a:r>
          </a:p>
          <a:p>
            <a:r>
              <a:rPr lang="en-US" sz="3000" dirty="0">
                <a:latin typeface="+mj-lt"/>
              </a:rPr>
              <a:t>Properties</a:t>
            </a:r>
          </a:p>
          <a:p>
            <a:pPr lvl="1"/>
            <a:r>
              <a:rPr lang="en-US" sz="3000" dirty="0">
                <a:latin typeface="+mj-lt"/>
              </a:rPr>
              <a:t>Binary tree</a:t>
            </a:r>
          </a:p>
          <a:p>
            <a:pPr lvl="1"/>
            <a:r>
              <a:rPr lang="en-US" sz="3000" dirty="0">
                <a:latin typeface="+mj-lt"/>
              </a:rPr>
              <a:t>Height of left and right-</a:t>
            </a:r>
            <a:r>
              <a:rPr lang="en-US" sz="3000" dirty="0" err="1">
                <a:latin typeface="+mj-lt"/>
              </a:rPr>
              <a:t>subtrees</a:t>
            </a:r>
            <a:r>
              <a:rPr lang="en-US" sz="3000" dirty="0">
                <a:latin typeface="+mj-lt"/>
              </a:rPr>
              <a:t> differ by at most 1</a:t>
            </a:r>
          </a:p>
          <a:p>
            <a:pPr lvl="1"/>
            <a:r>
              <a:rPr lang="en-US" sz="3000" dirty="0" err="1">
                <a:latin typeface="+mj-lt"/>
              </a:rPr>
              <a:t>Subtrees</a:t>
            </a:r>
            <a:r>
              <a:rPr lang="en-US" sz="3000" dirty="0">
                <a:latin typeface="+mj-lt"/>
              </a:rPr>
              <a:t> are AVL trees</a:t>
            </a:r>
          </a:p>
          <a:p>
            <a:pPr lvl="1"/>
            <a:endParaRPr lang="en-US" dirty="0"/>
          </a:p>
        </p:txBody>
      </p:sp>
      <p:pic>
        <p:nvPicPr>
          <p:cNvPr id="276486" name="Picture 6" descr="\\Odin\morris\Courses\PLDS210\fig\AVL1.gif"/>
          <p:cNvPicPr>
            <a:picLocks noChangeAspect="1" noChangeArrowheads="1"/>
          </p:cNvPicPr>
          <p:nvPr/>
        </p:nvPicPr>
        <p:blipFill>
          <a:blip r:embed="rId3" cstate="print"/>
          <a:srcRect/>
          <a:stretch>
            <a:fillRect/>
          </a:stretch>
        </p:blipFill>
        <p:spPr bwMode="auto">
          <a:xfrm>
            <a:off x="3167062" y="4500814"/>
            <a:ext cx="2114550" cy="1771650"/>
          </a:xfrm>
          <a:prstGeom prst="rect">
            <a:avLst/>
          </a:prstGeom>
          <a:noFill/>
        </p:spPr>
      </p:pic>
      <p:pic>
        <p:nvPicPr>
          <p:cNvPr id="276487" name="Picture 7" descr="\\Odin\morris\Courses\PLDS210\fig\AVL1a.gif"/>
          <p:cNvPicPr>
            <a:picLocks noChangeAspect="1" noChangeArrowheads="1"/>
          </p:cNvPicPr>
          <p:nvPr/>
        </p:nvPicPr>
        <p:blipFill>
          <a:blip r:embed="rId4" cstate="print"/>
          <a:srcRect/>
          <a:stretch>
            <a:fillRect/>
          </a:stretch>
        </p:blipFill>
        <p:spPr bwMode="auto">
          <a:xfrm>
            <a:off x="5824538" y="4110290"/>
            <a:ext cx="2295525" cy="2238375"/>
          </a:xfrm>
          <a:prstGeom prst="rect">
            <a:avLst/>
          </a:prstGeom>
          <a:noFill/>
        </p:spPr>
      </p:pic>
      <p:sp>
        <p:nvSpPr>
          <p:cNvPr id="276488" name="AutoShape 8"/>
          <p:cNvSpPr>
            <a:spLocks noChangeArrowheads="1"/>
          </p:cNvSpPr>
          <p:nvPr/>
        </p:nvSpPr>
        <p:spPr bwMode="auto">
          <a:xfrm>
            <a:off x="2057400" y="472941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89" name="AutoShape 9"/>
          <p:cNvSpPr>
            <a:spLocks noChangeArrowheads="1"/>
          </p:cNvSpPr>
          <p:nvPr/>
        </p:nvSpPr>
        <p:spPr bwMode="auto">
          <a:xfrm>
            <a:off x="7662862" y="5510465"/>
            <a:ext cx="1197480" cy="408623"/>
          </a:xfrm>
          <a:prstGeom prst="roundRect">
            <a:avLst>
              <a:gd name="adj" fmla="val 16667"/>
            </a:avLst>
          </a:prstGeom>
          <a:solidFill>
            <a:srgbClr val="FFFF00"/>
          </a:solidFill>
          <a:ln w="12700">
            <a:noFill/>
            <a:round/>
            <a:headEnd/>
            <a:tailEnd/>
          </a:ln>
          <a:effectLst/>
        </p:spPr>
        <p:txBody>
          <a:bodyPr wrap="none">
            <a:spAutoFit/>
          </a:bodyPr>
          <a:lstStyle/>
          <a:p>
            <a:r>
              <a:rPr lang="en-US" b="1">
                <a:latin typeface="Arial" charset="0"/>
              </a:rPr>
              <a:t>AVL Tree</a:t>
            </a:r>
            <a:endParaRPr lang="en-US"/>
          </a:p>
        </p:txBody>
      </p:sp>
      <p:sp>
        <p:nvSpPr>
          <p:cNvPr id="276490" name="Line 10"/>
          <p:cNvSpPr>
            <a:spLocks noChangeShapeType="1"/>
          </p:cNvSpPr>
          <p:nvPr/>
        </p:nvSpPr>
        <p:spPr bwMode="auto">
          <a:xfrm flipH="1">
            <a:off x="7815262" y="5434264"/>
            <a:ext cx="1219200" cy="685800"/>
          </a:xfrm>
          <a:prstGeom prst="line">
            <a:avLst/>
          </a:prstGeom>
          <a:noFill/>
          <a:ln w="38100">
            <a:solidFill>
              <a:srgbClr val="FC0128"/>
            </a:solidFill>
            <a:round/>
            <a:headEnd/>
            <a:tailEnd/>
          </a:ln>
          <a:effectLst/>
        </p:spPr>
        <p:txBody>
          <a:bodyPr wrap="none" anchor="ctr"/>
          <a:lstStyle/>
          <a:p>
            <a:endParaRPr lang="en-US"/>
          </a:p>
        </p:txBody>
      </p:sp>
    </p:spTree>
    <p:extLst>
      <p:ext uri="{BB962C8B-B14F-4D97-AF65-F5344CB8AC3E}">
        <p14:creationId xmlns:p14="http://schemas.microsoft.com/office/powerpoint/2010/main" val="3228730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normAutofit/>
          </a:bodyPr>
          <a:lstStyle/>
          <a:p>
            <a:pPr eaLnBrk="1" hangingPunct="1"/>
            <a:r>
              <a:rPr lang="en-US" altLang="en-US" sz="4000" dirty="0">
                <a:solidFill>
                  <a:srgbClr val="CD0000"/>
                </a:solidFill>
              </a:rPr>
              <a:t>Which is an AVL Tree?</a:t>
            </a:r>
          </a:p>
        </p:txBody>
      </p:sp>
      <p:pic>
        <p:nvPicPr>
          <p:cNvPr id="25603" name="Picture 1027" descr="D:\courses\COP4530spring2007\supplements\weiss_ppt_files\ch04\ch04gif\fig04_3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558" y="2213811"/>
            <a:ext cx="7467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448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AVL (</a:t>
            </a:r>
            <a:r>
              <a:rPr lang="en-US" altLang="en-US" sz="4000" dirty="0" err="1">
                <a:solidFill>
                  <a:srgbClr val="CD0000"/>
                </a:solidFill>
              </a:rPr>
              <a:t>Adelson-Velskii</a:t>
            </a:r>
            <a:r>
              <a:rPr lang="en-US" altLang="en-US" sz="4000" dirty="0">
                <a:solidFill>
                  <a:srgbClr val="CD0000"/>
                </a:solidFill>
              </a:rPr>
              <a:t> and Landis) Trees</a:t>
            </a:r>
          </a:p>
        </p:txBody>
      </p:sp>
      <p:sp>
        <p:nvSpPr>
          <p:cNvPr id="21507" name="Rectangle 3" descr="Rectangle: Click to edit Master text styles&#10;Second level&#10;Third level&#10;Fourth level&#10;Fifth level"/>
          <p:cNvSpPr txBox="1">
            <a:spLocks noChangeArrowheads="1"/>
          </p:cNvSpPr>
          <p:nvPr/>
        </p:nvSpPr>
        <p:spPr bwMode="auto">
          <a:xfrm>
            <a:off x="1235242" y="1921042"/>
            <a:ext cx="4038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marL="0" indent="0">
              <a:spcBef>
                <a:spcPct val="20000"/>
              </a:spcBef>
            </a:pPr>
            <a:r>
              <a:rPr lang="en-US" altLang="en-US" sz="2800" dirty="0">
                <a:latin typeface="+mj-lt"/>
              </a:rPr>
              <a:t>An AVL Tree is a </a:t>
            </a:r>
            <a:r>
              <a:rPr lang="en-US" altLang="en-US" sz="2800" b="1" i="1" dirty="0">
                <a:solidFill>
                  <a:srgbClr val="C00000"/>
                </a:solidFill>
                <a:latin typeface="+mj-lt"/>
              </a:rPr>
              <a:t>binary search tree</a:t>
            </a:r>
            <a:r>
              <a:rPr lang="en-US" altLang="en-US" sz="2800" dirty="0">
                <a:solidFill>
                  <a:srgbClr val="C00000"/>
                </a:solidFill>
                <a:latin typeface="+mj-lt"/>
              </a:rPr>
              <a:t> </a:t>
            </a:r>
            <a:r>
              <a:rPr lang="en-US" altLang="en-US" sz="2800" dirty="0">
                <a:latin typeface="+mj-lt"/>
              </a:rPr>
              <a:t>such that for every internal node v of T, the </a:t>
            </a:r>
            <a:r>
              <a:rPr lang="en-US" altLang="en-US" sz="2800" i="1" dirty="0">
                <a:latin typeface="+mj-lt"/>
              </a:rPr>
              <a:t>heights of the children of v can differ by at most 1.</a:t>
            </a:r>
            <a:endParaRPr lang="en-US" altLang="en-US" i="1" dirty="0">
              <a:latin typeface="+mj-lt"/>
            </a:endParaRPr>
          </a:p>
          <a:p>
            <a:pPr>
              <a:spcBef>
                <a:spcPct val="20000"/>
              </a:spcBef>
              <a:buFontTx/>
              <a:buChar char="•"/>
            </a:pPr>
            <a:endParaRPr lang="en-US" altLang="en-US" dirty="0">
              <a:solidFill>
                <a:srgbClr val="FF0000"/>
              </a:solidFill>
              <a:latin typeface="Arial" panose="020B0604020202020204" pitchFamily="34" charset="0"/>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209800"/>
            <a:ext cx="41910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059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838200" y="258095"/>
            <a:ext cx="10515600" cy="1325563"/>
          </a:xfrm>
        </p:spPr>
        <p:txBody>
          <a:bodyPr>
            <a:normAutofit/>
          </a:bodyPr>
          <a:lstStyle/>
          <a:p>
            <a:r>
              <a:rPr lang="en-US" altLang="en-US" sz="4000" dirty="0">
                <a:solidFill>
                  <a:srgbClr val="CD0000"/>
                </a:solidFill>
              </a:rPr>
              <a:t>Motivation</a:t>
            </a:r>
          </a:p>
        </p:txBody>
      </p:sp>
      <p:sp>
        <p:nvSpPr>
          <p:cNvPr id="17410" name="Content Placeholder 2"/>
          <p:cNvSpPr>
            <a:spLocks noGrp="1"/>
          </p:cNvSpPr>
          <p:nvPr>
            <p:ph idx="1"/>
          </p:nvPr>
        </p:nvSpPr>
        <p:spPr>
          <a:xfrm>
            <a:off x="1940426" y="1423988"/>
            <a:ext cx="7772400" cy="990600"/>
          </a:xfrm>
        </p:spPr>
        <p:txBody>
          <a:bodyPr>
            <a:normAutofit/>
          </a:bodyPr>
          <a:lstStyle/>
          <a:p>
            <a:pPr marL="0" indent="0">
              <a:buNone/>
            </a:pPr>
            <a:r>
              <a:rPr lang="en-US" altLang="en-US" dirty="0">
                <a:solidFill>
                  <a:schemeClr val="tx1"/>
                </a:solidFill>
                <a:latin typeface="+mj-lt"/>
              </a:rPr>
              <a:t>When building a binary search tree, what type of trees would we like?  Example: 3, 5, 8, 20, 18, 13, 22</a:t>
            </a:r>
          </a:p>
        </p:txBody>
      </p:sp>
      <p:sp>
        <p:nvSpPr>
          <p:cNvPr id="17412" name="Oval 4"/>
          <p:cNvSpPr>
            <a:spLocks noChangeArrowheads="1"/>
          </p:cNvSpPr>
          <p:nvPr/>
        </p:nvSpPr>
        <p:spPr bwMode="auto">
          <a:xfrm>
            <a:off x="2590800" y="2286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3" name="TextBox 5"/>
          <p:cNvSpPr txBox="1">
            <a:spLocks noChangeArrowheads="1"/>
          </p:cNvSpPr>
          <p:nvPr/>
        </p:nvSpPr>
        <p:spPr bwMode="auto">
          <a:xfrm>
            <a:off x="2667000" y="2286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14" name="Oval 6"/>
          <p:cNvSpPr>
            <a:spLocks noChangeArrowheads="1"/>
          </p:cNvSpPr>
          <p:nvPr/>
        </p:nvSpPr>
        <p:spPr bwMode="auto">
          <a:xfrm>
            <a:off x="2819400" y="2819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5" name="TextBox 7"/>
          <p:cNvSpPr txBox="1">
            <a:spLocks noChangeArrowheads="1"/>
          </p:cNvSpPr>
          <p:nvPr/>
        </p:nvSpPr>
        <p:spPr bwMode="auto">
          <a:xfrm>
            <a:off x="36576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16" name="Oval 8"/>
          <p:cNvSpPr>
            <a:spLocks noChangeArrowheads="1"/>
          </p:cNvSpPr>
          <p:nvPr/>
        </p:nvSpPr>
        <p:spPr bwMode="auto">
          <a:xfrm>
            <a:off x="3048000" y="3352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7" name="TextBox 9"/>
          <p:cNvSpPr txBox="1">
            <a:spLocks noChangeArrowheads="1"/>
          </p:cNvSpPr>
          <p:nvPr/>
        </p:nvSpPr>
        <p:spPr bwMode="auto">
          <a:xfrm>
            <a:off x="3124200" y="3352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18" name="Oval 10"/>
          <p:cNvSpPr>
            <a:spLocks noChangeArrowheads="1"/>
          </p:cNvSpPr>
          <p:nvPr/>
        </p:nvSpPr>
        <p:spPr bwMode="auto">
          <a:xfrm>
            <a:off x="36576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9" name="TextBox 11"/>
          <p:cNvSpPr txBox="1">
            <a:spLocks noChangeArrowheads="1"/>
          </p:cNvSpPr>
          <p:nvPr/>
        </p:nvSpPr>
        <p:spPr bwMode="auto">
          <a:xfrm>
            <a:off x="2895600" y="2819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20" name="Oval 12"/>
          <p:cNvSpPr>
            <a:spLocks noChangeArrowheads="1"/>
          </p:cNvSpPr>
          <p:nvPr/>
        </p:nvSpPr>
        <p:spPr bwMode="auto">
          <a:xfrm>
            <a:off x="33528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1" name="TextBox 13"/>
          <p:cNvSpPr txBox="1">
            <a:spLocks noChangeArrowheads="1"/>
          </p:cNvSpPr>
          <p:nvPr/>
        </p:nvSpPr>
        <p:spPr bwMode="auto">
          <a:xfrm>
            <a:off x="3352800" y="3886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22" name="Oval 14"/>
          <p:cNvSpPr>
            <a:spLocks noChangeArrowheads="1"/>
          </p:cNvSpPr>
          <p:nvPr/>
        </p:nvSpPr>
        <p:spPr bwMode="auto">
          <a:xfrm>
            <a:off x="3962400" y="5105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3" name="TextBox 15"/>
          <p:cNvSpPr txBox="1">
            <a:spLocks noChangeArrowheads="1"/>
          </p:cNvSpPr>
          <p:nvPr/>
        </p:nvSpPr>
        <p:spPr bwMode="auto">
          <a:xfrm>
            <a:off x="3962400" y="5105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24" name="Oval 16"/>
          <p:cNvSpPr>
            <a:spLocks noChangeArrowheads="1"/>
          </p:cNvSpPr>
          <p:nvPr/>
        </p:nvSpPr>
        <p:spPr bwMode="auto">
          <a:xfrm>
            <a:off x="4267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25" name="TextBox 17"/>
          <p:cNvSpPr txBox="1">
            <a:spLocks noChangeArrowheads="1"/>
          </p:cNvSpPr>
          <p:nvPr/>
        </p:nvSpPr>
        <p:spPr bwMode="auto">
          <a:xfrm>
            <a:off x="4267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26" name="Straight Connector 19"/>
          <p:cNvCxnSpPr>
            <a:cxnSpLocks noChangeShapeType="1"/>
            <a:endCxn id="17419" idx="0"/>
          </p:cNvCxnSpPr>
          <p:nvPr/>
        </p:nvCxnSpPr>
        <p:spPr bwMode="auto">
          <a:xfrm>
            <a:off x="2970213" y="2667000"/>
            <a:ext cx="93662"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7" name="Straight Connector 20"/>
          <p:cNvCxnSpPr>
            <a:cxnSpLocks noChangeShapeType="1"/>
          </p:cNvCxnSpPr>
          <p:nvPr/>
        </p:nvCxnSpPr>
        <p:spPr bwMode="auto">
          <a:xfrm>
            <a:off x="3124201" y="32004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8" name="Straight Connector 21"/>
          <p:cNvCxnSpPr>
            <a:cxnSpLocks noChangeShapeType="1"/>
          </p:cNvCxnSpPr>
          <p:nvPr/>
        </p:nvCxnSpPr>
        <p:spPr bwMode="auto">
          <a:xfrm>
            <a:off x="3429001" y="3733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29" name="Straight Connector 22"/>
          <p:cNvCxnSpPr>
            <a:cxnSpLocks noChangeShapeType="1"/>
          </p:cNvCxnSpPr>
          <p:nvPr/>
        </p:nvCxnSpPr>
        <p:spPr bwMode="auto">
          <a:xfrm>
            <a:off x="3733801" y="42672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0" name="Straight Connector 23"/>
          <p:cNvCxnSpPr>
            <a:cxnSpLocks noChangeShapeType="1"/>
          </p:cNvCxnSpPr>
          <p:nvPr/>
        </p:nvCxnSpPr>
        <p:spPr bwMode="auto">
          <a:xfrm>
            <a:off x="3962401" y="48768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31" name="Straight Connector 24"/>
          <p:cNvCxnSpPr>
            <a:cxnSpLocks noChangeShapeType="1"/>
          </p:cNvCxnSpPr>
          <p:nvPr/>
        </p:nvCxnSpPr>
        <p:spPr bwMode="auto">
          <a:xfrm>
            <a:off x="4343401" y="5562600"/>
            <a:ext cx="93663"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7432" name="Oval 25"/>
          <p:cNvSpPr>
            <a:spLocks noChangeArrowheads="1"/>
          </p:cNvSpPr>
          <p:nvPr/>
        </p:nvSpPr>
        <p:spPr bwMode="auto">
          <a:xfrm>
            <a:off x="7543800" y="2971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3" name="TextBox 26"/>
          <p:cNvSpPr txBox="1">
            <a:spLocks noChangeArrowheads="1"/>
          </p:cNvSpPr>
          <p:nvPr/>
        </p:nvSpPr>
        <p:spPr bwMode="auto">
          <a:xfrm>
            <a:off x="7543800" y="2971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7434" name="Oval 27"/>
          <p:cNvSpPr>
            <a:spLocks noChangeArrowheads="1"/>
          </p:cNvSpPr>
          <p:nvPr/>
        </p:nvSpPr>
        <p:spPr bwMode="auto">
          <a:xfrm>
            <a:off x="6705600" y="3733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5" name="TextBox 28"/>
          <p:cNvSpPr txBox="1">
            <a:spLocks noChangeArrowheads="1"/>
          </p:cNvSpPr>
          <p:nvPr/>
        </p:nvSpPr>
        <p:spPr bwMode="auto">
          <a:xfrm>
            <a:off x="6781800" y="3733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7436" name="Oval 31"/>
          <p:cNvSpPr>
            <a:spLocks noChangeArrowheads="1"/>
          </p:cNvSpPr>
          <p:nvPr/>
        </p:nvSpPr>
        <p:spPr bwMode="auto">
          <a:xfrm>
            <a:off x="6248400" y="4419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7" name="TextBox 32"/>
          <p:cNvSpPr txBox="1">
            <a:spLocks noChangeArrowheads="1"/>
          </p:cNvSpPr>
          <p:nvPr/>
        </p:nvSpPr>
        <p:spPr bwMode="auto">
          <a:xfrm>
            <a:off x="632460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7438" name="Oval 34"/>
          <p:cNvSpPr>
            <a:spLocks noChangeArrowheads="1"/>
          </p:cNvSpPr>
          <p:nvPr/>
        </p:nvSpPr>
        <p:spPr bwMode="auto">
          <a:xfrm>
            <a:off x="71628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39" name="TextBox 35"/>
          <p:cNvSpPr txBox="1">
            <a:spLocks noChangeArrowheads="1"/>
          </p:cNvSpPr>
          <p:nvPr/>
        </p:nvSpPr>
        <p:spPr bwMode="auto">
          <a:xfrm>
            <a:off x="7239000" y="4495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7440" name="Oval 36"/>
          <p:cNvSpPr>
            <a:spLocks noChangeArrowheads="1"/>
          </p:cNvSpPr>
          <p:nvPr/>
        </p:nvSpPr>
        <p:spPr bwMode="auto">
          <a:xfrm>
            <a:off x="8686800" y="36576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1" name="TextBox 37"/>
          <p:cNvSpPr txBox="1">
            <a:spLocks noChangeArrowheads="1"/>
          </p:cNvSpPr>
          <p:nvPr/>
        </p:nvSpPr>
        <p:spPr bwMode="auto">
          <a:xfrm>
            <a:off x="8686800" y="3657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7442" name="TextBox 38"/>
          <p:cNvSpPr txBox="1">
            <a:spLocks noChangeArrowheads="1"/>
          </p:cNvSpPr>
          <p:nvPr/>
        </p:nvSpPr>
        <p:spPr bwMode="auto">
          <a:xfrm>
            <a:off x="8153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7443" name="Oval 39"/>
          <p:cNvSpPr>
            <a:spLocks noChangeArrowheads="1"/>
          </p:cNvSpPr>
          <p:nvPr/>
        </p:nvSpPr>
        <p:spPr bwMode="auto">
          <a:xfrm>
            <a:off x="8153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4" name="Oval 40"/>
          <p:cNvSpPr>
            <a:spLocks noChangeArrowheads="1"/>
          </p:cNvSpPr>
          <p:nvPr/>
        </p:nvSpPr>
        <p:spPr bwMode="auto">
          <a:xfrm>
            <a:off x="9296400" y="4495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45" name="TextBox 41"/>
          <p:cNvSpPr txBox="1">
            <a:spLocks noChangeArrowheads="1"/>
          </p:cNvSpPr>
          <p:nvPr/>
        </p:nvSpPr>
        <p:spPr bwMode="auto">
          <a:xfrm>
            <a:off x="9296400" y="4495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7446" name="Straight Connector 43"/>
          <p:cNvCxnSpPr>
            <a:cxnSpLocks noChangeShapeType="1"/>
          </p:cNvCxnSpPr>
          <p:nvPr/>
        </p:nvCxnSpPr>
        <p:spPr bwMode="auto">
          <a:xfrm flipH="1">
            <a:off x="7086600" y="33528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7" name="Straight Connector 45"/>
          <p:cNvCxnSpPr>
            <a:cxnSpLocks noChangeShapeType="1"/>
            <a:stCxn id="17433" idx="3"/>
          </p:cNvCxnSpPr>
          <p:nvPr/>
        </p:nvCxnSpPr>
        <p:spPr bwMode="auto">
          <a:xfrm>
            <a:off x="8032751" y="32004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8" name="Straight Connector 47"/>
          <p:cNvCxnSpPr>
            <a:cxnSpLocks noChangeShapeType="1"/>
          </p:cNvCxnSpPr>
          <p:nvPr/>
        </p:nvCxnSpPr>
        <p:spPr bwMode="auto">
          <a:xfrm flipH="1">
            <a:off x="6629400" y="41910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49" name="Straight Connector 49"/>
          <p:cNvCxnSpPr>
            <a:cxnSpLocks noChangeShapeType="1"/>
            <a:endCxn id="17439" idx="0"/>
          </p:cNvCxnSpPr>
          <p:nvPr/>
        </p:nvCxnSpPr>
        <p:spPr bwMode="auto">
          <a:xfrm>
            <a:off x="7161213" y="41910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0" name="Straight Connector 51"/>
          <p:cNvCxnSpPr>
            <a:cxnSpLocks noChangeShapeType="1"/>
          </p:cNvCxnSpPr>
          <p:nvPr/>
        </p:nvCxnSpPr>
        <p:spPr bwMode="auto">
          <a:xfrm flipH="1">
            <a:off x="8534400" y="41148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7451" name="Straight Connector 53"/>
          <p:cNvCxnSpPr>
            <a:cxnSpLocks noChangeShapeType="1"/>
          </p:cNvCxnSpPr>
          <p:nvPr/>
        </p:nvCxnSpPr>
        <p:spPr bwMode="auto">
          <a:xfrm>
            <a:off x="9144000" y="41148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0132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725905" y="279693"/>
            <a:ext cx="10515600" cy="1325563"/>
          </a:xfrm>
        </p:spPr>
        <p:txBody>
          <a:bodyPr>
            <a:normAutofit/>
          </a:bodyPr>
          <a:lstStyle/>
          <a:p>
            <a:r>
              <a:rPr lang="en-US" altLang="en-US" sz="4000" dirty="0">
                <a:solidFill>
                  <a:srgbClr val="CD0000"/>
                </a:solidFill>
              </a:rPr>
              <a:t>Motivation</a:t>
            </a:r>
          </a:p>
        </p:txBody>
      </p:sp>
      <p:sp>
        <p:nvSpPr>
          <p:cNvPr id="19458" name="Content Placeholder 2"/>
          <p:cNvSpPr>
            <a:spLocks noGrp="1"/>
          </p:cNvSpPr>
          <p:nvPr>
            <p:ph idx="1"/>
          </p:nvPr>
        </p:nvSpPr>
        <p:spPr>
          <a:xfrm>
            <a:off x="1143000" y="1524000"/>
            <a:ext cx="7772400" cy="2590800"/>
          </a:xfrm>
        </p:spPr>
        <p:txBody>
          <a:bodyPr>
            <a:normAutofit lnSpcReduction="10000"/>
          </a:bodyPr>
          <a:lstStyle/>
          <a:p>
            <a:r>
              <a:rPr lang="en-US" altLang="en-US" dirty="0">
                <a:solidFill>
                  <a:schemeClr val="tx1"/>
                </a:solidFill>
                <a:latin typeface="+mj-lt"/>
              </a:rPr>
              <a:t>Complete binary tree is hard to build when we allow dynamic insert and remove.</a:t>
            </a:r>
          </a:p>
          <a:p>
            <a:pPr lvl="1"/>
            <a:r>
              <a:rPr lang="en-US" altLang="en-US" dirty="0">
                <a:latin typeface="+mj-lt"/>
              </a:rPr>
              <a:t>We want a tree that has the following properties</a:t>
            </a:r>
          </a:p>
          <a:p>
            <a:pPr lvl="2"/>
            <a:r>
              <a:rPr lang="en-US" altLang="en-US" dirty="0">
                <a:latin typeface="+mj-lt"/>
              </a:rPr>
              <a:t>Tree height = O(log(N))</a:t>
            </a:r>
          </a:p>
          <a:p>
            <a:pPr lvl="2"/>
            <a:r>
              <a:rPr lang="en-US" altLang="en-US" dirty="0">
                <a:latin typeface="+mj-lt"/>
              </a:rPr>
              <a:t>allows dynamic insert and remove with O(log(N)) time complexity.</a:t>
            </a:r>
          </a:p>
          <a:p>
            <a:pPr lvl="1"/>
            <a:r>
              <a:rPr lang="en-US" altLang="en-US" dirty="0">
                <a:solidFill>
                  <a:srgbClr val="CD0000"/>
                </a:solidFill>
                <a:latin typeface="+mj-lt"/>
              </a:rPr>
              <a:t>The AVL tree is one of this kind of trees.</a:t>
            </a:r>
          </a:p>
          <a:p>
            <a:pPr lvl="2"/>
            <a:endParaRPr lang="en-US" altLang="en-US" dirty="0"/>
          </a:p>
        </p:txBody>
      </p:sp>
      <p:sp>
        <p:nvSpPr>
          <p:cNvPr id="19460" name="Oval 25"/>
          <p:cNvSpPr>
            <a:spLocks noChangeArrowheads="1"/>
          </p:cNvSpPr>
          <p:nvPr/>
        </p:nvSpPr>
        <p:spPr bwMode="auto">
          <a:xfrm>
            <a:off x="3276600" y="4191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1" name="TextBox 26"/>
          <p:cNvSpPr txBox="1">
            <a:spLocks noChangeArrowheads="1"/>
          </p:cNvSpPr>
          <p:nvPr/>
        </p:nvSpPr>
        <p:spPr bwMode="auto">
          <a:xfrm>
            <a:off x="3276600" y="4191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62" name="Oval 27"/>
          <p:cNvSpPr>
            <a:spLocks noChangeArrowheads="1"/>
          </p:cNvSpPr>
          <p:nvPr/>
        </p:nvSpPr>
        <p:spPr bwMode="auto">
          <a:xfrm>
            <a:off x="2438400" y="4953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3" name="TextBox 28"/>
          <p:cNvSpPr txBox="1">
            <a:spLocks noChangeArrowheads="1"/>
          </p:cNvSpPr>
          <p:nvPr/>
        </p:nvSpPr>
        <p:spPr bwMode="auto">
          <a:xfrm>
            <a:off x="2514600" y="4953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64" name="Oval 31"/>
          <p:cNvSpPr>
            <a:spLocks noChangeArrowheads="1"/>
          </p:cNvSpPr>
          <p:nvPr/>
        </p:nvSpPr>
        <p:spPr bwMode="auto">
          <a:xfrm>
            <a:off x="1981200" y="5638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5" name="TextBox 32"/>
          <p:cNvSpPr txBox="1">
            <a:spLocks noChangeArrowheads="1"/>
          </p:cNvSpPr>
          <p:nvPr/>
        </p:nvSpPr>
        <p:spPr bwMode="auto">
          <a:xfrm>
            <a:off x="2057400" y="5638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66" name="Oval 34"/>
          <p:cNvSpPr>
            <a:spLocks noChangeArrowheads="1"/>
          </p:cNvSpPr>
          <p:nvPr/>
        </p:nvSpPr>
        <p:spPr bwMode="auto">
          <a:xfrm>
            <a:off x="28956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7" name="TextBox 35"/>
          <p:cNvSpPr txBox="1">
            <a:spLocks noChangeArrowheads="1"/>
          </p:cNvSpPr>
          <p:nvPr/>
        </p:nvSpPr>
        <p:spPr bwMode="auto">
          <a:xfrm>
            <a:off x="297180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68" name="Oval 36"/>
          <p:cNvSpPr>
            <a:spLocks noChangeArrowheads="1"/>
          </p:cNvSpPr>
          <p:nvPr/>
        </p:nvSpPr>
        <p:spPr bwMode="auto">
          <a:xfrm>
            <a:off x="4419600" y="48768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69" name="TextBox 37"/>
          <p:cNvSpPr txBox="1">
            <a:spLocks noChangeArrowheads="1"/>
          </p:cNvSpPr>
          <p:nvPr/>
        </p:nvSpPr>
        <p:spPr bwMode="auto">
          <a:xfrm>
            <a:off x="4419600" y="4876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70" name="TextBox 38"/>
          <p:cNvSpPr txBox="1">
            <a:spLocks noChangeArrowheads="1"/>
          </p:cNvSpPr>
          <p:nvPr/>
        </p:nvSpPr>
        <p:spPr bwMode="auto">
          <a:xfrm>
            <a:off x="3886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71" name="Oval 39"/>
          <p:cNvSpPr>
            <a:spLocks noChangeArrowheads="1"/>
          </p:cNvSpPr>
          <p:nvPr/>
        </p:nvSpPr>
        <p:spPr bwMode="auto">
          <a:xfrm>
            <a:off x="3886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2" name="Oval 40"/>
          <p:cNvSpPr>
            <a:spLocks noChangeArrowheads="1"/>
          </p:cNvSpPr>
          <p:nvPr/>
        </p:nvSpPr>
        <p:spPr bwMode="auto">
          <a:xfrm>
            <a:off x="5029200" y="5715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73" name="TextBox 41"/>
          <p:cNvSpPr txBox="1">
            <a:spLocks noChangeArrowheads="1"/>
          </p:cNvSpPr>
          <p:nvPr/>
        </p:nvSpPr>
        <p:spPr bwMode="auto">
          <a:xfrm>
            <a:off x="5029200" y="571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74" name="Straight Connector 43"/>
          <p:cNvCxnSpPr>
            <a:cxnSpLocks noChangeShapeType="1"/>
          </p:cNvCxnSpPr>
          <p:nvPr/>
        </p:nvCxnSpPr>
        <p:spPr bwMode="auto">
          <a:xfrm flipH="1">
            <a:off x="2819400" y="4572000"/>
            <a:ext cx="4572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5" name="Straight Connector 45"/>
          <p:cNvCxnSpPr>
            <a:cxnSpLocks noChangeShapeType="1"/>
            <a:stCxn id="19461" idx="3"/>
          </p:cNvCxnSpPr>
          <p:nvPr/>
        </p:nvCxnSpPr>
        <p:spPr bwMode="auto">
          <a:xfrm>
            <a:off x="3765551" y="4419601"/>
            <a:ext cx="727075" cy="45561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6" name="Straight Connector 47"/>
          <p:cNvCxnSpPr>
            <a:cxnSpLocks noChangeShapeType="1"/>
          </p:cNvCxnSpPr>
          <p:nvPr/>
        </p:nvCxnSpPr>
        <p:spPr bwMode="auto">
          <a:xfrm flipH="1">
            <a:off x="2362200" y="5410200"/>
            <a:ext cx="15240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7" name="Straight Connector 49"/>
          <p:cNvCxnSpPr>
            <a:cxnSpLocks noChangeShapeType="1"/>
            <a:endCxn id="19467" idx="0"/>
          </p:cNvCxnSpPr>
          <p:nvPr/>
        </p:nvCxnSpPr>
        <p:spPr bwMode="auto">
          <a:xfrm>
            <a:off x="2894013" y="5410200"/>
            <a:ext cx="246062"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8" name="Straight Connector 51"/>
          <p:cNvCxnSpPr>
            <a:cxnSpLocks noChangeShapeType="1"/>
          </p:cNvCxnSpPr>
          <p:nvPr/>
        </p:nvCxnSpPr>
        <p:spPr bwMode="auto">
          <a:xfrm flipH="1">
            <a:off x="4267200" y="5334000"/>
            <a:ext cx="2286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79" name="Straight Connector 53"/>
          <p:cNvCxnSpPr>
            <a:cxnSpLocks noChangeShapeType="1"/>
          </p:cNvCxnSpPr>
          <p:nvPr/>
        </p:nvCxnSpPr>
        <p:spPr bwMode="auto">
          <a:xfrm>
            <a:off x="4876800" y="5334000"/>
            <a:ext cx="30480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80" name="Oval 44"/>
          <p:cNvSpPr>
            <a:spLocks noChangeArrowheads="1"/>
          </p:cNvSpPr>
          <p:nvPr/>
        </p:nvSpPr>
        <p:spPr bwMode="auto">
          <a:xfrm>
            <a:off x="8001000" y="3886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1" name="TextBox 46"/>
          <p:cNvSpPr txBox="1">
            <a:spLocks noChangeArrowheads="1"/>
          </p:cNvSpPr>
          <p:nvPr/>
        </p:nvSpPr>
        <p:spPr bwMode="auto">
          <a:xfrm>
            <a:off x="8077200" y="3886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8</a:t>
            </a:r>
          </a:p>
        </p:txBody>
      </p:sp>
      <p:sp>
        <p:nvSpPr>
          <p:cNvPr id="19482" name="Oval 48"/>
          <p:cNvSpPr>
            <a:spLocks noChangeArrowheads="1"/>
          </p:cNvSpPr>
          <p:nvPr/>
        </p:nvSpPr>
        <p:spPr bwMode="auto">
          <a:xfrm>
            <a:off x="73152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3" name="TextBox 50"/>
          <p:cNvSpPr txBox="1">
            <a:spLocks noChangeArrowheads="1"/>
          </p:cNvSpPr>
          <p:nvPr/>
        </p:nvSpPr>
        <p:spPr bwMode="auto">
          <a:xfrm>
            <a:off x="7391400" y="457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5</a:t>
            </a:r>
          </a:p>
        </p:txBody>
      </p:sp>
      <p:sp>
        <p:nvSpPr>
          <p:cNvPr id="19484" name="Oval 52"/>
          <p:cNvSpPr>
            <a:spLocks noChangeArrowheads="1"/>
          </p:cNvSpPr>
          <p:nvPr/>
        </p:nvSpPr>
        <p:spPr bwMode="auto">
          <a:xfrm>
            <a:off x="6858000" y="54864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5" name="TextBox 54"/>
          <p:cNvSpPr txBox="1">
            <a:spLocks noChangeArrowheads="1"/>
          </p:cNvSpPr>
          <p:nvPr/>
        </p:nvSpPr>
        <p:spPr bwMode="auto">
          <a:xfrm>
            <a:off x="6934200" y="5486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3</a:t>
            </a:r>
          </a:p>
        </p:txBody>
      </p:sp>
      <p:sp>
        <p:nvSpPr>
          <p:cNvPr id="19486" name="TextBox 55"/>
          <p:cNvSpPr txBox="1">
            <a:spLocks noChangeArrowheads="1"/>
          </p:cNvSpPr>
          <p:nvPr/>
        </p:nvSpPr>
        <p:spPr bwMode="auto">
          <a:xfrm>
            <a:off x="86868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18</a:t>
            </a:r>
          </a:p>
        </p:txBody>
      </p:sp>
      <p:sp>
        <p:nvSpPr>
          <p:cNvPr id="19487" name="Oval 56"/>
          <p:cNvSpPr>
            <a:spLocks noChangeArrowheads="1"/>
          </p:cNvSpPr>
          <p:nvPr/>
        </p:nvSpPr>
        <p:spPr bwMode="auto">
          <a:xfrm>
            <a:off x="8686800" y="45720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8" name="Oval 57"/>
          <p:cNvSpPr>
            <a:spLocks noChangeArrowheads="1"/>
          </p:cNvSpPr>
          <p:nvPr/>
        </p:nvSpPr>
        <p:spPr bwMode="auto">
          <a:xfrm>
            <a:off x="81534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89" name="TextBox 58"/>
          <p:cNvSpPr txBox="1">
            <a:spLocks noChangeArrowheads="1"/>
          </p:cNvSpPr>
          <p:nvPr/>
        </p:nvSpPr>
        <p:spPr bwMode="auto">
          <a:xfrm>
            <a:off x="81534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13</a:t>
            </a:r>
          </a:p>
        </p:txBody>
      </p:sp>
      <p:sp>
        <p:nvSpPr>
          <p:cNvPr id="19490" name="Oval 59"/>
          <p:cNvSpPr>
            <a:spLocks noChangeArrowheads="1"/>
          </p:cNvSpPr>
          <p:nvPr/>
        </p:nvSpPr>
        <p:spPr bwMode="auto">
          <a:xfrm>
            <a:off x="9144000" y="5410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1" name="TextBox 60"/>
          <p:cNvSpPr txBox="1">
            <a:spLocks noChangeArrowheads="1"/>
          </p:cNvSpPr>
          <p:nvPr/>
        </p:nvSpPr>
        <p:spPr bwMode="auto">
          <a:xfrm>
            <a:off x="9144000" y="5410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20</a:t>
            </a:r>
          </a:p>
        </p:txBody>
      </p:sp>
      <p:sp>
        <p:nvSpPr>
          <p:cNvPr id="19492" name="Oval 61"/>
          <p:cNvSpPr>
            <a:spLocks noChangeArrowheads="1"/>
          </p:cNvSpPr>
          <p:nvPr/>
        </p:nvSpPr>
        <p:spPr bwMode="auto">
          <a:xfrm>
            <a:off x="9829800" y="5791200"/>
            <a:ext cx="457200" cy="457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9493" name="TextBox 62"/>
          <p:cNvSpPr txBox="1">
            <a:spLocks noChangeArrowheads="1"/>
          </p:cNvSpPr>
          <p:nvPr/>
        </p:nvSpPr>
        <p:spPr bwMode="auto">
          <a:xfrm>
            <a:off x="9829800" y="5791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r>
              <a:rPr lang="en-US" altLang="en-US"/>
              <a:t>22</a:t>
            </a:r>
          </a:p>
        </p:txBody>
      </p:sp>
      <p:cxnSp>
        <p:nvCxnSpPr>
          <p:cNvPr id="19494" name="Straight Connector 64"/>
          <p:cNvCxnSpPr>
            <a:cxnSpLocks noChangeShapeType="1"/>
            <a:stCxn id="19480" idx="3"/>
          </p:cNvCxnSpPr>
          <p:nvPr/>
        </p:nvCxnSpPr>
        <p:spPr bwMode="auto">
          <a:xfrm flipH="1">
            <a:off x="7696201" y="4276726"/>
            <a:ext cx="371475" cy="3714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5" name="Straight Connector 66"/>
          <p:cNvCxnSpPr>
            <a:cxnSpLocks noChangeShapeType="1"/>
            <a:stCxn id="19483" idx="2"/>
          </p:cNvCxnSpPr>
          <p:nvPr/>
        </p:nvCxnSpPr>
        <p:spPr bwMode="auto">
          <a:xfrm flipH="1">
            <a:off x="7237413" y="5029200"/>
            <a:ext cx="322262" cy="52863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6" name="Straight Connector 68"/>
          <p:cNvCxnSpPr>
            <a:cxnSpLocks noChangeShapeType="1"/>
          </p:cNvCxnSpPr>
          <p:nvPr/>
        </p:nvCxnSpPr>
        <p:spPr bwMode="auto">
          <a:xfrm>
            <a:off x="8382000" y="4267200"/>
            <a:ext cx="38100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7" name="Straight Connector 70"/>
          <p:cNvCxnSpPr>
            <a:cxnSpLocks noChangeShapeType="1"/>
            <a:stCxn id="19487" idx="3"/>
          </p:cNvCxnSpPr>
          <p:nvPr/>
        </p:nvCxnSpPr>
        <p:spPr bwMode="auto">
          <a:xfrm flipH="1">
            <a:off x="8534401" y="4962526"/>
            <a:ext cx="219075"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8" name="Straight Connector 72"/>
          <p:cNvCxnSpPr>
            <a:cxnSpLocks noChangeShapeType="1"/>
            <a:stCxn id="19487" idx="5"/>
            <a:endCxn id="19491" idx="0"/>
          </p:cNvCxnSpPr>
          <p:nvPr/>
        </p:nvCxnSpPr>
        <p:spPr bwMode="auto">
          <a:xfrm>
            <a:off x="9077325" y="4962526"/>
            <a:ext cx="311150" cy="4476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99" name="Straight Connector 74"/>
          <p:cNvCxnSpPr>
            <a:cxnSpLocks noChangeShapeType="1"/>
            <a:endCxn id="19493" idx="1"/>
          </p:cNvCxnSpPr>
          <p:nvPr/>
        </p:nvCxnSpPr>
        <p:spPr bwMode="auto">
          <a:xfrm>
            <a:off x="9601200" y="5789614"/>
            <a:ext cx="228600" cy="2301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3138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dirty="0">
                <a:solidFill>
                  <a:srgbClr val="CD0000"/>
                </a:solidFill>
              </a:rPr>
              <a:t>AVL (</a:t>
            </a:r>
            <a:r>
              <a:rPr lang="en-US" altLang="en-US" sz="4000" dirty="0" err="1">
                <a:solidFill>
                  <a:srgbClr val="CD0000"/>
                </a:solidFill>
              </a:rPr>
              <a:t>Adelson-Velskii</a:t>
            </a:r>
            <a:r>
              <a:rPr lang="en-US" altLang="en-US" sz="4000" dirty="0">
                <a:solidFill>
                  <a:srgbClr val="CD0000"/>
                </a:solidFill>
              </a:rPr>
              <a:t> and Landis) Trees</a:t>
            </a:r>
          </a:p>
        </p:txBody>
      </p:sp>
      <p:sp>
        <p:nvSpPr>
          <p:cNvPr id="23555" name="Rectangle 3"/>
          <p:cNvSpPr>
            <a:spLocks noGrp="1" noChangeArrowheads="1"/>
          </p:cNvSpPr>
          <p:nvPr>
            <p:ph type="body" idx="1"/>
          </p:nvPr>
        </p:nvSpPr>
        <p:spPr>
          <a:xfrm>
            <a:off x="1704474" y="1690688"/>
            <a:ext cx="8077200" cy="4724400"/>
          </a:xfrm>
        </p:spPr>
        <p:txBody>
          <a:bodyPr/>
          <a:lstStyle/>
          <a:p>
            <a:pPr eaLnBrk="1" hangingPunct="1"/>
            <a:r>
              <a:rPr lang="en-US" altLang="en-US" dirty="0">
                <a:latin typeface="+mj-lt"/>
              </a:rPr>
              <a:t>AVL tree is a binary search tree with balance condition</a:t>
            </a:r>
          </a:p>
          <a:p>
            <a:pPr lvl="1" eaLnBrk="1" hangingPunct="1"/>
            <a:r>
              <a:rPr lang="en-US" altLang="en-US" dirty="0">
                <a:latin typeface="+mj-lt"/>
              </a:rPr>
              <a:t>To ensure depth of the tree is O(log(N))</a:t>
            </a:r>
          </a:p>
          <a:p>
            <a:pPr lvl="1" eaLnBrk="1" hangingPunct="1"/>
            <a:r>
              <a:rPr lang="en-US" altLang="en-US" dirty="0">
                <a:latin typeface="+mj-lt"/>
              </a:rPr>
              <a:t>And consequently, search/insert/remove complexity bound O(log(N))</a:t>
            </a:r>
          </a:p>
          <a:p>
            <a:pPr eaLnBrk="1" hangingPunct="1"/>
            <a:r>
              <a:rPr lang="en-US" altLang="en-US" dirty="0">
                <a:latin typeface="+mj-lt"/>
              </a:rPr>
              <a:t>Balance condition</a:t>
            </a:r>
          </a:p>
          <a:p>
            <a:pPr lvl="1" eaLnBrk="1" hangingPunct="1"/>
            <a:r>
              <a:rPr lang="en-US" altLang="en-US" dirty="0">
                <a:latin typeface="+mj-lt"/>
              </a:rPr>
              <a:t>For </a:t>
            </a:r>
            <a:r>
              <a:rPr lang="en-US" altLang="en-US" dirty="0">
                <a:solidFill>
                  <a:srgbClr val="CD0000"/>
                </a:solidFill>
                <a:latin typeface="+mj-lt"/>
              </a:rPr>
              <a:t>every node </a:t>
            </a:r>
            <a:r>
              <a:rPr lang="en-US" altLang="en-US" dirty="0">
                <a:latin typeface="+mj-lt"/>
              </a:rPr>
              <a:t>in the tree, height of left and right </a:t>
            </a:r>
            <a:r>
              <a:rPr lang="en-US" altLang="en-US" dirty="0" err="1">
                <a:latin typeface="+mj-lt"/>
              </a:rPr>
              <a:t>subtree</a:t>
            </a:r>
            <a:r>
              <a:rPr lang="en-US" altLang="en-US" dirty="0">
                <a:latin typeface="+mj-lt"/>
              </a:rPr>
              <a:t> can differ by at most 1</a:t>
            </a:r>
          </a:p>
        </p:txBody>
      </p:sp>
    </p:spTree>
    <p:extLst>
      <p:ext uri="{BB962C8B-B14F-4D97-AF65-F5344CB8AC3E}">
        <p14:creationId xmlns:p14="http://schemas.microsoft.com/office/powerpoint/2010/main" val="299135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US" sz="4000" dirty="0">
                <a:solidFill>
                  <a:srgbClr val="CD0000"/>
                </a:solidFill>
              </a:rPr>
              <a:t>Array Limitations</a:t>
            </a:r>
          </a:p>
        </p:txBody>
      </p:sp>
      <p:sp>
        <p:nvSpPr>
          <p:cNvPr id="38915" name="Rectangle 3"/>
          <p:cNvSpPr>
            <a:spLocks noGrp="1" noChangeArrowheads="1"/>
          </p:cNvSpPr>
          <p:nvPr>
            <p:ph type="body" idx="1"/>
          </p:nvPr>
        </p:nvSpPr>
        <p:spPr>
          <a:xfrm>
            <a:off x="1287379" y="1690688"/>
            <a:ext cx="10515600" cy="4351338"/>
          </a:xfrm>
        </p:spPr>
        <p:txBody>
          <a:bodyPr>
            <a:noAutofit/>
          </a:bodyPr>
          <a:lstStyle/>
          <a:p>
            <a:r>
              <a:rPr lang="en-US" dirty="0">
                <a:latin typeface="+mj-lt"/>
              </a:rPr>
              <a:t>Arrays</a:t>
            </a:r>
          </a:p>
          <a:p>
            <a:pPr lvl="1"/>
            <a:r>
              <a:rPr lang="en-US" sz="2800" dirty="0">
                <a:latin typeface="+mj-lt"/>
              </a:rPr>
              <a:t>Simple, </a:t>
            </a:r>
          </a:p>
          <a:p>
            <a:pPr lvl="1"/>
            <a:r>
              <a:rPr lang="en-US" sz="2800" dirty="0">
                <a:latin typeface="+mj-lt"/>
              </a:rPr>
              <a:t>Fast</a:t>
            </a:r>
          </a:p>
          <a:p>
            <a:pPr lvl="1">
              <a:buFontTx/>
              <a:buNone/>
            </a:pPr>
            <a:r>
              <a:rPr lang="en-US" sz="2800" i="1" dirty="0">
                <a:solidFill>
                  <a:srgbClr val="FC0128"/>
                </a:solidFill>
                <a:latin typeface="+mj-lt"/>
              </a:rPr>
              <a:t>but</a:t>
            </a:r>
            <a:endParaRPr lang="en-US" sz="2800" dirty="0">
              <a:latin typeface="+mj-lt"/>
            </a:endParaRPr>
          </a:p>
          <a:p>
            <a:pPr lvl="1"/>
            <a:r>
              <a:rPr lang="en-US" sz="2800" dirty="0">
                <a:latin typeface="+mj-lt"/>
              </a:rPr>
              <a:t>Must specify size at construction time</a:t>
            </a:r>
          </a:p>
          <a:p>
            <a:pPr lvl="1"/>
            <a:r>
              <a:rPr lang="en-US" sz="2800" dirty="0">
                <a:latin typeface="+mj-lt"/>
              </a:rPr>
              <a:t>Murphy’s law</a:t>
            </a:r>
          </a:p>
          <a:p>
            <a:pPr lvl="2"/>
            <a:r>
              <a:rPr lang="en-US" sz="2800" dirty="0">
                <a:latin typeface="+mj-lt"/>
              </a:rPr>
              <a:t>Construct an array with space for </a:t>
            </a:r>
            <a:r>
              <a:rPr lang="en-US" sz="2800" i="1" dirty="0">
                <a:latin typeface="+mj-lt"/>
              </a:rPr>
              <a:t>n</a:t>
            </a:r>
            <a:endParaRPr lang="en-US" sz="2800" dirty="0">
              <a:latin typeface="+mj-lt"/>
            </a:endParaRPr>
          </a:p>
          <a:p>
            <a:pPr lvl="3"/>
            <a:r>
              <a:rPr lang="en-US" sz="2800" i="1" dirty="0">
                <a:latin typeface="+mj-lt"/>
              </a:rPr>
              <a:t>n</a:t>
            </a:r>
            <a:r>
              <a:rPr lang="en-US" sz="2800" dirty="0">
                <a:latin typeface="+mj-lt"/>
              </a:rPr>
              <a:t> = twice your estimate of largest collection</a:t>
            </a:r>
          </a:p>
          <a:p>
            <a:pPr lvl="2"/>
            <a:r>
              <a:rPr lang="en-US" sz="2800" dirty="0">
                <a:latin typeface="+mj-lt"/>
              </a:rPr>
              <a:t>Tomorrow you’ll need </a:t>
            </a:r>
            <a:r>
              <a:rPr lang="en-US" sz="2800" i="1" dirty="0">
                <a:latin typeface="+mj-lt"/>
              </a:rPr>
              <a:t>n</a:t>
            </a:r>
            <a:r>
              <a:rPr lang="en-US" sz="2800" dirty="0">
                <a:latin typeface="+mj-lt"/>
              </a:rPr>
              <a:t>+1</a:t>
            </a:r>
          </a:p>
          <a:p>
            <a:pPr lvl="1"/>
            <a:r>
              <a:rPr lang="en-US" sz="2800" dirty="0">
                <a:latin typeface="+mj-lt"/>
              </a:rPr>
              <a:t>More flexible system?</a:t>
            </a:r>
          </a:p>
        </p:txBody>
      </p:sp>
    </p:spTree>
    <p:extLst>
      <p:ext uri="{BB962C8B-B14F-4D97-AF65-F5344CB8AC3E}">
        <p14:creationId xmlns:p14="http://schemas.microsoft.com/office/powerpoint/2010/main" val="3658767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13610" y="365125"/>
            <a:ext cx="10515600" cy="1325563"/>
          </a:xfrm>
        </p:spPr>
        <p:txBody>
          <a:bodyPr>
            <a:normAutofit/>
          </a:bodyPr>
          <a:lstStyle/>
          <a:p>
            <a:r>
              <a:rPr lang="en-US" altLang="en-US" sz="4000" dirty="0">
                <a:solidFill>
                  <a:srgbClr val="CD0000"/>
                </a:solidFill>
              </a:rPr>
              <a:t>Height of an AVL tree</a:t>
            </a:r>
          </a:p>
        </p:txBody>
      </p:sp>
      <p:sp>
        <p:nvSpPr>
          <p:cNvPr id="27650" name="Content Placeholder 2"/>
          <p:cNvSpPr>
            <a:spLocks noGrp="1"/>
          </p:cNvSpPr>
          <p:nvPr>
            <p:ph idx="1"/>
          </p:nvPr>
        </p:nvSpPr>
        <p:spPr/>
        <p:txBody>
          <a:bodyPr/>
          <a:lstStyle/>
          <a:p>
            <a:pPr>
              <a:lnSpc>
                <a:spcPct val="80000"/>
              </a:lnSpc>
            </a:pPr>
            <a:r>
              <a:rPr lang="en-US" altLang="en-US" sz="2100" dirty="0">
                <a:latin typeface="+mj-lt"/>
              </a:rPr>
              <a:t>Theorem: The </a:t>
            </a:r>
            <a:r>
              <a:rPr lang="en-US" altLang="en-US" sz="2100" b="1" i="1" dirty="0">
                <a:latin typeface="+mj-lt"/>
              </a:rPr>
              <a:t>height</a:t>
            </a:r>
            <a:r>
              <a:rPr lang="en-US" altLang="en-US" sz="2100" dirty="0">
                <a:latin typeface="+mj-lt"/>
              </a:rPr>
              <a:t> of an AVL tree storing n keys is O(log n).</a:t>
            </a:r>
          </a:p>
          <a:p>
            <a:pPr>
              <a:lnSpc>
                <a:spcPct val="80000"/>
              </a:lnSpc>
            </a:pPr>
            <a:r>
              <a:rPr lang="en-US" altLang="en-US" sz="2100" b="1" dirty="0">
                <a:solidFill>
                  <a:srgbClr val="CD0000"/>
                </a:solidFill>
                <a:latin typeface="+mj-lt"/>
              </a:rPr>
              <a:t>Proof</a:t>
            </a:r>
            <a:r>
              <a:rPr lang="en-US" altLang="en-US" sz="2100" dirty="0">
                <a:solidFill>
                  <a:srgbClr val="CD0000"/>
                </a:solidFill>
                <a:latin typeface="+mj-lt"/>
              </a:rPr>
              <a:t>: </a:t>
            </a:r>
          </a:p>
          <a:p>
            <a:pPr lvl="1">
              <a:lnSpc>
                <a:spcPct val="80000"/>
              </a:lnSpc>
            </a:pPr>
            <a:r>
              <a:rPr lang="en-US" altLang="en-US" sz="1800" dirty="0">
                <a:latin typeface="+mj-lt"/>
              </a:rPr>
              <a:t>Let us bound </a:t>
            </a:r>
            <a:r>
              <a:rPr lang="en-US" altLang="en-US" sz="1800" b="1" dirty="0">
                <a:latin typeface="+mj-lt"/>
              </a:rPr>
              <a:t>n(h),</a:t>
            </a:r>
            <a:r>
              <a:rPr lang="en-US" altLang="en-US" sz="1800" dirty="0">
                <a:latin typeface="+mj-lt"/>
              </a:rPr>
              <a:t> the minimum number of internal nodes of an AVL tree of height h.</a:t>
            </a:r>
          </a:p>
          <a:p>
            <a:pPr lvl="1">
              <a:lnSpc>
                <a:spcPct val="80000"/>
              </a:lnSpc>
            </a:pPr>
            <a:r>
              <a:rPr lang="en-US" altLang="en-US" sz="1800" dirty="0">
                <a:latin typeface="+mj-lt"/>
              </a:rPr>
              <a:t>We easily see that n(0) = 1 and n(1) = 2</a:t>
            </a:r>
          </a:p>
          <a:p>
            <a:pPr lvl="1">
              <a:lnSpc>
                <a:spcPct val="80000"/>
              </a:lnSpc>
            </a:pPr>
            <a:r>
              <a:rPr lang="en-US" altLang="en-US" sz="1800" dirty="0">
                <a:latin typeface="+mj-lt"/>
              </a:rPr>
              <a:t>For h &gt; 2, an AVL tree of height h contains the root node, one AVL </a:t>
            </a:r>
            <a:r>
              <a:rPr lang="en-US" altLang="en-US" sz="1800" dirty="0" err="1">
                <a:latin typeface="+mj-lt"/>
              </a:rPr>
              <a:t>subtree</a:t>
            </a:r>
            <a:r>
              <a:rPr lang="en-US" altLang="en-US" sz="1800" dirty="0">
                <a:latin typeface="+mj-lt"/>
              </a:rPr>
              <a:t> of height h-1 and another of height h-2 (at worst).</a:t>
            </a:r>
          </a:p>
          <a:p>
            <a:pPr lvl="1">
              <a:lnSpc>
                <a:spcPct val="80000"/>
              </a:lnSpc>
            </a:pPr>
            <a:r>
              <a:rPr lang="en-US" altLang="en-US" sz="1800" dirty="0">
                <a:latin typeface="+mj-lt"/>
              </a:rPr>
              <a:t>That is, n(h) &gt;= 1 + n(h-1) + n(h-2)</a:t>
            </a:r>
          </a:p>
          <a:p>
            <a:pPr lvl="1">
              <a:lnSpc>
                <a:spcPct val="80000"/>
              </a:lnSpc>
            </a:pPr>
            <a:r>
              <a:rPr lang="en-US" altLang="en-US" sz="1800" dirty="0">
                <a:latin typeface="+mj-lt"/>
              </a:rPr>
              <a:t>Knowing n(h-1) &gt; n(h-2), we get </a:t>
            </a:r>
            <a:r>
              <a:rPr lang="en-US" altLang="en-US" sz="1800" dirty="0">
                <a:solidFill>
                  <a:srgbClr val="CD0000"/>
                </a:solidFill>
                <a:latin typeface="+mj-lt"/>
              </a:rPr>
              <a:t>n(h) &gt; 2n(h-2). </a:t>
            </a:r>
            <a:r>
              <a:rPr lang="en-US" altLang="en-US" sz="1800" dirty="0">
                <a:latin typeface="+mj-lt"/>
              </a:rPr>
              <a:t>So</a:t>
            </a:r>
          </a:p>
          <a:p>
            <a:pPr lvl="2">
              <a:lnSpc>
                <a:spcPct val="80000"/>
              </a:lnSpc>
              <a:buFont typeface="Wingdings" panose="05000000000000000000" pitchFamily="2" charset="2"/>
              <a:buNone/>
            </a:pPr>
            <a:r>
              <a:rPr lang="en-US" altLang="en-US" sz="2200" dirty="0">
                <a:solidFill>
                  <a:schemeClr val="tx2"/>
                </a:solidFill>
                <a:latin typeface="+mj-lt"/>
              </a:rPr>
              <a:t>n(h) &gt; 2n(h-2), n(h) &gt; 4n(h-4), n(h) &gt; 8n(n-6), … (by induction),</a:t>
            </a:r>
          </a:p>
          <a:p>
            <a:pPr lvl="2">
              <a:lnSpc>
                <a:spcPct val="80000"/>
              </a:lnSpc>
              <a:buFont typeface="Wingdings" panose="05000000000000000000" pitchFamily="2" charset="2"/>
              <a:buNone/>
            </a:pPr>
            <a:r>
              <a:rPr lang="en-US" altLang="en-US" sz="2200" dirty="0">
                <a:solidFill>
                  <a:schemeClr val="tx2"/>
                </a:solidFill>
                <a:latin typeface="+mj-lt"/>
              </a:rPr>
              <a:t>n(h) &gt; 2</a:t>
            </a:r>
            <a:r>
              <a:rPr lang="en-US" altLang="en-US" sz="2200" baseline="30000" dirty="0">
                <a:solidFill>
                  <a:schemeClr val="tx2"/>
                </a:solidFill>
                <a:latin typeface="+mj-lt"/>
              </a:rPr>
              <a:t>i</a:t>
            </a:r>
            <a:r>
              <a:rPr lang="en-US" altLang="en-US" sz="2200" dirty="0">
                <a:solidFill>
                  <a:schemeClr val="tx2"/>
                </a:solidFill>
                <a:latin typeface="+mj-lt"/>
              </a:rPr>
              <a:t>n(h-2i)</a:t>
            </a:r>
            <a:endParaRPr lang="en-US" altLang="en-US" sz="2200" dirty="0">
              <a:latin typeface="+mj-lt"/>
            </a:endParaRPr>
          </a:p>
          <a:p>
            <a:pPr lvl="1">
              <a:lnSpc>
                <a:spcPct val="80000"/>
              </a:lnSpc>
            </a:pPr>
            <a:r>
              <a:rPr lang="en-US" altLang="en-US" sz="1800" dirty="0">
                <a:latin typeface="+mj-lt"/>
              </a:rPr>
              <a:t>Solving the base case we get: n(h) &gt; 2 </a:t>
            </a:r>
            <a:r>
              <a:rPr lang="en-US" altLang="en-US" sz="1800" baseline="30000" dirty="0">
                <a:latin typeface="+mj-lt"/>
              </a:rPr>
              <a:t>h/2-1</a:t>
            </a:r>
          </a:p>
          <a:p>
            <a:pPr lvl="1">
              <a:lnSpc>
                <a:spcPct val="80000"/>
              </a:lnSpc>
            </a:pPr>
            <a:r>
              <a:rPr lang="en-US" altLang="en-US" sz="1800" dirty="0">
                <a:latin typeface="+mj-lt"/>
              </a:rPr>
              <a:t>Taking logarithms: h &lt; 2log n(h) +2</a:t>
            </a:r>
          </a:p>
          <a:p>
            <a:pPr lvl="1">
              <a:lnSpc>
                <a:spcPct val="80000"/>
              </a:lnSpc>
            </a:pPr>
            <a:r>
              <a:rPr lang="en-US" altLang="en-US" sz="1800" dirty="0">
                <a:latin typeface="+mj-lt"/>
              </a:rPr>
              <a:t>Since n&gt;=n(h), h &lt; 2log(n)+2 and  the height of an AVL tree is O(log n)</a:t>
            </a:r>
          </a:p>
          <a:p>
            <a:pPr>
              <a:lnSpc>
                <a:spcPct val="90000"/>
              </a:lnSpc>
            </a:pPr>
            <a:endParaRPr lang="en-US" altLang="en-US" sz="2200" dirty="0"/>
          </a:p>
        </p:txBody>
      </p:sp>
    </p:spTree>
    <p:extLst>
      <p:ext uri="{BB962C8B-B14F-4D97-AF65-F5344CB8AC3E}">
        <p14:creationId xmlns:p14="http://schemas.microsoft.com/office/powerpoint/2010/main" val="2218781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299411" y="381000"/>
            <a:ext cx="7772400" cy="609600"/>
          </a:xfrm>
        </p:spPr>
        <p:txBody>
          <a:bodyPr>
            <a:noAutofit/>
          </a:bodyPr>
          <a:lstStyle/>
          <a:p>
            <a:r>
              <a:rPr lang="en-US" sz="4000" dirty="0">
                <a:solidFill>
                  <a:srgbClr val="CD0000"/>
                </a:solidFill>
              </a:rPr>
              <a:t>AVL Trees - Data Structures</a:t>
            </a:r>
          </a:p>
        </p:txBody>
      </p:sp>
      <p:sp>
        <p:nvSpPr>
          <p:cNvPr id="325635" name="Rectangle 3"/>
          <p:cNvSpPr>
            <a:spLocks noGrp="1" noChangeArrowheads="1"/>
          </p:cNvSpPr>
          <p:nvPr>
            <p:ph type="body" idx="1"/>
          </p:nvPr>
        </p:nvSpPr>
        <p:spPr>
          <a:xfrm>
            <a:off x="1299411" y="1792873"/>
            <a:ext cx="7848600" cy="5486400"/>
          </a:xfrm>
        </p:spPr>
        <p:txBody>
          <a:bodyPr/>
          <a:lstStyle/>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pPr marL="819150" lvl="1"/>
            <a:endParaRPr lang="en-US" dirty="0">
              <a:latin typeface="+mj-lt"/>
            </a:endParaRPr>
          </a:p>
          <a:p>
            <a:r>
              <a:rPr lang="en-US" dirty="0">
                <a:solidFill>
                  <a:srgbClr val="CD0000"/>
                </a:solidFill>
                <a:latin typeface="+mj-lt"/>
              </a:rPr>
              <a:t>Insertion</a:t>
            </a:r>
          </a:p>
          <a:p>
            <a:pPr lvl="2"/>
            <a:r>
              <a:rPr lang="en-US" dirty="0">
                <a:latin typeface="+mj-lt"/>
              </a:rPr>
              <a:t>Insert a new node (as any binary tree)</a:t>
            </a:r>
          </a:p>
          <a:p>
            <a:pPr lvl="2"/>
            <a:r>
              <a:rPr lang="en-US" dirty="0">
                <a:latin typeface="+mj-lt"/>
              </a:rPr>
              <a:t>Work up the tree re-balancing as necessary to restore</a:t>
            </a:r>
            <a:br>
              <a:rPr lang="en-US" dirty="0">
                <a:latin typeface="+mj-lt"/>
              </a:rPr>
            </a:br>
            <a:r>
              <a:rPr lang="en-US" dirty="0">
                <a:latin typeface="+mj-lt"/>
              </a:rPr>
              <a:t>the AVL property</a:t>
            </a:r>
          </a:p>
          <a:p>
            <a:pPr marL="819150" lvl="1"/>
            <a:endParaRPr lang="en-US" dirty="0"/>
          </a:p>
        </p:txBody>
      </p:sp>
      <p:sp>
        <p:nvSpPr>
          <p:cNvPr id="325636" name="Text Box 4"/>
          <p:cNvSpPr txBox="1">
            <a:spLocks noChangeArrowheads="1"/>
          </p:cNvSpPr>
          <p:nvPr/>
        </p:nvSpPr>
        <p:spPr bwMode="auto">
          <a:xfrm>
            <a:off x="1985212" y="1455989"/>
            <a:ext cx="7499350" cy="2225675"/>
          </a:xfrm>
          <a:prstGeom prst="rect">
            <a:avLst/>
          </a:prstGeom>
          <a:noFill/>
          <a:ln w="12700">
            <a:noFill/>
            <a:miter lim="800000"/>
            <a:headEnd/>
            <a:tailEnd/>
          </a:ln>
          <a:effectLst/>
        </p:spPr>
        <p:txBody>
          <a:bodyPr wrap="none">
            <a:spAutoFit/>
          </a:bodyPr>
          <a:lstStyle/>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enum</a:t>
            </a:r>
            <a:r>
              <a:rPr lang="en-US" sz="2000" dirty="0">
                <a:latin typeface="Courier New" pitchFamily="49" charset="0"/>
              </a:rPr>
              <a:t> { </a:t>
            </a:r>
            <a:r>
              <a:rPr lang="en-US" sz="2000" dirty="0" err="1">
                <a:latin typeface="Courier New" pitchFamily="49" charset="0"/>
              </a:rPr>
              <a:t>LeftHeavy</a:t>
            </a:r>
            <a:r>
              <a:rPr lang="en-US" sz="2000" dirty="0">
                <a:latin typeface="Courier New" pitchFamily="49" charset="0"/>
              </a:rPr>
              <a:t>, Balanced, </a:t>
            </a:r>
            <a:r>
              <a:rPr lang="en-US" sz="2000" dirty="0" err="1">
                <a:latin typeface="Courier New" pitchFamily="49" charset="0"/>
              </a:rPr>
              <a:t>RightHeavy</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a:t>
            </a:r>
          </a:p>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BalanceFactor</a:t>
            </a:r>
            <a:r>
              <a:rPr lang="en-US" sz="2000" dirty="0">
                <a:latin typeface="Courier New" pitchFamily="49" charset="0"/>
              </a:rPr>
              <a:t> bf;</a:t>
            </a:r>
            <a:br>
              <a:rPr lang="en-US" sz="2000" dirty="0">
                <a:latin typeface="Courier New" pitchFamily="49" charset="0"/>
              </a:rPr>
            </a:br>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AVL_node</a:t>
            </a:r>
            <a:r>
              <a:rPr lang="en-US" sz="2000" dirty="0">
                <a:latin typeface="Courier New" pitchFamily="49" charset="0"/>
              </a:rPr>
              <a:t> *left, *right;</a:t>
            </a:r>
            <a:br>
              <a:rPr lang="en-US" sz="2000" b="1" dirty="0">
                <a:latin typeface="Courier New" pitchFamily="49" charset="0"/>
              </a:rPr>
            </a:br>
            <a:r>
              <a:rPr lang="en-US" sz="2000" b="1" dirty="0">
                <a:latin typeface="Courier New" pitchFamily="49" charset="0"/>
              </a:rPr>
              <a:t>    }</a:t>
            </a:r>
          </a:p>
        </p:txBody>
      </p:sp>
    </p:spTree>
    <p:extLst>
      <p:ext uri="{BB962C8B-B14F-4D97-AF65-F5344CB8AC3E}">
        <p14:creationId xmlns:p14="http://schemas.microsoft.com/office/powerpoint/2010/main" val="415529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normAutofit/>
          </a:bodyPr>
          <a:lstStyle/>
          <a:p>
            <a:r>
              <a:rPr lang="en-US" sz="4000" dirty="0">
                <a:solidFill>
                  <a:srgbClr val="CD0000"/>
                </a:solidFill>
              </a:rPr>
              <a:t>m-way trees (</a:t>
            </a:r>
            <a:r>
              <a:rPr lang="en-US" sz="4000" dirty="0" err="1">
                <a:solidFill>
                  <a:srgbClr val="CD0000"/>
                </a:solidFill>
              </a:rPr>
              <a:t>Multiway</a:t>
            </a:r>
            <a:r>
              <a:rPr lang="en-US" sz="4000" dirty="0">
                <a:solidFill>
                  <a:srgbClr val="CD0000"/>
                </a:solidFill>
              </a:rPr>
              <a:t> Trees)</a:t>
            </a:r>
          </a:p>
        </p:txBody>
      </p:sp>
      <p:sp>
        <p:nvSpPr>
          <p:cNvPr id="334851" name="Rectangle 3"/>
          <p:cNvSpPr>
            <a:spLocks noGrp="1" noChangeArrowheads="1"/>
          </p:cNvSpPr>
          <p:nvPr>
            <p:ph type="body" idx="1"/>
          </p:nvPr>
        </p:nvSpPr>
        <p:spPr/>
        <p:txBody>
          <a:bodyPr/>
          <a:lstStyle/>
          <a:p>
            <a:r>
              <a:rPr lang="en-US" dirty="0">
                <a:latin typeface="+mj-lt"/>
              </a:rPr>
              <a:t>A </a:t>
            </a:r>
            <a:r>
              <a:rPr lang="en-US" dirty="0" err="1">
                <a:latin typeface="+mj-lt"/>
              </a:rPr>
              <a:t>multiway</a:t>
            </a:r>
            <a:r>
              <a:rPr lang="en-US" dirty="0">
                <a:latin typeface="+mj-lt"/>
              </a:rPr>
              <a:t> tree is a tree that can have more than two children. A </a:t>
            </a:r>
            <a:r>
              <a:rPr lang="en-US" dirty="0" err="1">
                <a:latin typeface="+mj-lt"/>
              </a:rPr>
              <a:t>multiway</a:t>
            </a:r>
            <a:r>
              <a:rPr lang="en-US" dirty="0">
                <a:latin typeface="+mj-lt"/>
              </a:rPr>
              <a:t> tree of order m (or an m-way tree) is one in which a tree can have m children.</a:t>
            </a:r>
          </a:p>
          <a:p>
            <a:r>
              <a:rPr lang="en-US" dirty="0">
                <a:latin typeface="+mj-lt"/>
              </a:rPr>
              <a:t>But you have to search through the </a:t>
            </a:r>
            <a:r>
              <a:rPr lang="en-US" i="1" dirty="0">
                <a:latin typeface="+mj-lt"/>
              </a:rPr>
              <a:t>m</a:t>
            </a:r>
            <a:r>
              <a:rPr lang="en-US" dirty="0">
                <a:latin typeface="+mj-lt"/>
              </a:rPr>
              <a:t> keys in each node!</a:t>
            </a:r>
          </a:p>
          <a:p>
            <a:r>
              <a:rPr lang="en-US" dirty="0">
                <a:latin typeface="+mj-lt"/>
              </a:rPr>
              <a:t>Reduces your gain from having fewer levels.</a:t>
            </a:r>
          </a:p>
          <a:p>
            <a:endParaRPr lang="en-US" dirty="0"/>
          </a:p>
          <a:p>
            <a:endParaRPr lang="en-US" dirty="0"/>
          </a:p>
          <a:p>
            <a:endParaRPr lang="en-US" dirty="0"/>
          </a:p>
        </p:txBody>
      </p:sp>
    </p:spTree>
    <p:extLst>
      <p:ext uri="{BB962C8B-B14F-4D97-AF65-F5344CB8AC3E}">
        <p14:creationId xmlns:p14="http://schemas.microsoft.com/office/powerpoint/2010/main" val="1769458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828" name="Picture 4" descr="\\Odin\morris\Courses\PLDS210\fig\n_ary.gif"/>
          <p:cNvPicPr>
            <a:picLocks noChangeAspect="1" noChangeArrowheads="1"/>
          </p:cNvPicPr>
          <p:nvPr/>
        </p:nvPicPr>
        <p:blipFill>
          <a:blip r:embed="rId2" cstate="print"/>
          <a:srcRect/>
          <a:stretch>
            <a:fillRect/>
          </a:stretch>
        </p:blipFill>
        <p:spPr bwMode="auto">
          <a:xfrm>
            <a:off x="3343275" y="3368843"/>
            <a:ext cx="8591550" cy="1800225"/>
          </a:xfrm>
          <a:prstGeom prst="rect">
            <a:avLst/>
          </a:prstGeom>
          <a:noFill/>
        </p:spPr>
      </p:pic>
      <p:sp>
        <p:nvSpPr>
          <p:cNvPr id="333826" name="Rectangle 2"/>
          <p:cNvSpPr>
            <a:spLocks noGrp="1" noChangeArrowheads="1"/>
          </p:cNvSpPr>
          <p:nvPr>
            <p:ph type="title"/>
          </p:nvPr>
        </p:nvSpPr>
        <p:spPr>
          <a:xfrm>
            <a:off x="296779" y="288757"/>
            <a:ext cx="7772400" cy="914400"/>
          </a:xfrm>
        </p:spPr>
        <p:txBody>
          <a:bodyPr>
            <a:normAutofit/>
          </a:bodyPr>
          <a:lstStyle/>
          <a:p>
            <a:r>
              <a:rPr lang="en-US" sz="4000" dirty="0">
                <a:solidFill>
                  <a:srgbClr val="CD0000"/>
                </a:solidFill>
                <a:latin typeface="Times New Roman" charset="0"/>
              </a:rPr>
              <a:t>m</a:t>
            </a:r>
            <a:r>
              <a:rPr lang="en-US" sz="4000" dirty="0">
                <a:solidFill>
                  <a:srgbClr val="CD0000"/>
                </a:solidFill>
              </a:rPr>
              <a:t>-way trees </a:t>
            </a:r>
          </a:p>
        </p:txBody>
      </p:sp>
      <p:sp>
        <p:nvSpPr>
          <p:cNvPr id="333827" name="Rectangle 3"/>
          <p:cNvSpPr>
            <a:spLocks noGrp="1" noChangeArrowheads="1"/>
          </p:cNvSpPr>
          <p:nvPr>
            <p:ph type="body" idx="1"/>
          </p:nvPr>
        </p:nvSpPr>
        <p:spPr>
          <a:xfrm>
            <a:off x="552950" y="1504783"/>
            <a:ext cx="11061533" cy="4735596"/>
          </a:xfrm>
        </p:spPr>
        <p:txBody>
          <a:bodyPr>
            <a:normAutofit lnSpcReduction="10000"/>
          </a:bodyPr>
          <a:lstStyle/>
          <a:p>
            <a:r>
              <a:rPr lang="en-US" dirty="0">
                <a:latin typeface="+mj-lt"/>
              </a:rPr>
              <a:t>Only two children per node?</a:t>
            </a:r>
          </a:p>
          <a:p>
            <a:r>
              <a:rPr lang="en-US" dirty="0">
                <a:latin typeface="+mj-lt"/>
              </a:rPr>
              <a:t>Reduce the depth of the tree to  </a:t>
            </a:r>
            <a:r>
              <a:rPr lang="en-US" i="1" dirty="0">
                <a:latin typeface="+mj-lt"/>
              </a:rPr>
              <a:t>O(</a:t>
            </a:r>
            <a:r>
              <a:rPr lang="en-US" dirty="0" err="1">
                <a:latin typeface="+mj-lt"/>
              </a:rPr>
              <a:t>log</a:t>
            </a:r>
            <a:r>
              <a:rPr lang="en-US" i="1" baseline="-25000" dirty="0" err="1">
                <a:latin typeface="+mj-lt"/>
              </a:rPr>
              <a:t>m</a:t>
            </a:r>
            <a:r>
              <a:rPr lang="en-US" i="1" dirty="0" err="1">
                <a:latin typeface="+mj-lt"/>
              </a:rPr>
              <a:t>n</a:t>
            </a:r>
            <a:r>
              <a:rPr lang="en-US" i="1" dirty="0">
                <a:latin typeface="+mj-lt"/>
              </a:rPr>
              <a:t>)</a:t>
            </a:r>
            <a:br>
              <a:rPr lang="en-US" dirty="0">
                <a:latin typeface="+mj-lt"/>
              </a:rPr>
            </a:br>
            <a:r>
              <a:rPr lang="en-US" dirty="0">
                <a:latin typeface="+mj-lt"/>
              </a:rPr>
              <a:t>with </a:t>
            </a:r>
            <a:r>
              <a:rPr lang="en-US" i="1" dirty="0">
                <a:latin typeface="+mj-lt"/>
              </a:rPr>
              <a:t>m</a:t>
            </a:r>
            <a:r>
              <a:rPr lang="en-US" dirty="0">
                <a:latin typeface="+mj-lt"/>
              </a:rPr>
              <a:t>-way trees</a:t>
            </a:r>
          </a:p>
          <a:p>
            <a:endParaRPr lang="en-US" dirty="0">
              <a:latin typeface="+mj-lt"/>
            </a:endParaRPr>
          </a:p>
          <a:p>
            <a:r>
              <a:rPr lang="en-US" i="1" dirty="0">
                <a:latin typeface="+mj-lt"/>
              </a:rPr>
              <a:t>m</a:t>
            </a:r>
            <a:r>
              <a:rPr lang="en-US" dirty="0">
                <a:latin typeface="+mj-lt"/>
              </a:rPr>
              <a:t> children,  </a:t>
            </a:r>
            <a:r>
              <a:rPr lang="en-US" i="1" dirty="0">
                <a:latin typeface="+mj-lt"/>
              </a:rPr>
              <a:t>m</a:t>
            </a:r>
            <a:r>
              <a:rPr lang="en-US" dirty="0">
                <a:latin typeface="+mj-lt"/>
              </a:rPr>
              <a:t>-1 keys per node</a:t>
            </a: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i="1" dirty="0">
                <a:latin typeface="+mj-lt"/>
              </a:rPr>
              <a:t>m</a:t>
            </a:r>
            <a:r>
              <a:rPr lang="en-US" dirty="0">
                <a:latin typeface="+mj-lt"/>
              </a:rPr>
              <a:t> = 10  :  10</a:t>
            </a:r>
            <a:r>
              <a:rPr lang="en-US" baseline="30000" dirty="0">
                <a:latin typeface="+mj-lt"/>
              </a:rPr>
              <a:t>6</a:t>
            </a:r>
            <a:r>
              <a:rPr lang="en-US" dirty="0">
                <a:latin typeface="+mj-lt"/>
              </a:rPr>
              <a:t> keys in 6 levels </a:t>
            </a:r>
            <a:r>
              <a:rPr lang="en-US" i="1" dirty="0" err="1">
                <a:latin typeface="+mj-lt"/>
              </a:rPr>
              <a:t>vs</a:t>
            </a:r>
            <a:r>
              <a:rPr lang="en-US" dirty="0">
                <a:latin typeface="+mj-lt"/>
              </a:rPr>
              <a:t> 20 for a binary tree</a:t>
            </a:r>
          </a:p>
          <a:p>
            <a:pPr marL="0" indent="0">
              <a:buNone/>
            </a:pPr>
            <a:endParaRPr lang="en-US" dirty="0">
              <a:latin typeface="+mj-lt"/>
            </a:endParaRPr>
          </a:p>
        </p:txBody>
      </p:sp>
    </p:spTree>
    <p:extLst>
      <p:ext uri="{BB962C8B-B14F-4D97-AF65-F5344CB8AC3E}">
        <p14:creationId xmlns:p14="http://schemas.microsoft.com/office/powerpoint/2010/main" val="2576906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17358" y="300957"/>
            <a:ext cx="10515600" cy="1325563"/>
          </a:xfrm>
        </p:spPr>
        <p:txBody>
          <a:bodyPr>
            <a:normAutofit/>
          </a:bodyPr>
          <a:lstStyle/>
          <a:p>
            <a:r>
              <a:rPr lang="en-US" sz="4000" dirty="0">
                <a:solidFill>
                  <a:srgbClr val="CD0000"/>
                </a:solidFill>
              </a:rPr>
              <a:t>B-trees</a:t>
            </a:r>
          </a:p>
        </p:txBody>
      </p:sp>
      <p:sp>
        <p:nvSpPr>
          <p:cNvPr id="335875" name="Rectangle 3"/>
          <p:cNvSpPr>
            <a:spLocks noGrp="1" noChangeArrowheads="1"/>
          </p:cNvSpPr>
          <p:nvPr>
            <p:ph type="body" idx="1"/>
          </p:nvPr>
        </p:nvSpPr>
        <p:spPr>
          <a:xfrm>
            <a:off x="838200" y="1488741"/>
            <a:ext cx="10515600" cy="4351338"/>
          </a:xfrm>
        </p:spPr>
        <p:txBody>
          <a:bodyPr>
            <a:normAutofit fontScale="92500" lnSpcReduction="10000"/>
          </a:bodyPr>
          <a:lstStyle/>
          <a:p>
            <a:r>
              <a:rPr lang="en-US" dirty="0">
                <a:latin typeface="+mj-lt"/>
              </a:rPr>
              <a:t>All leaves are on the same level</a:t>
            </a:r>
          </a:p>
          <a:p>
            <a:r>
              <a:rPr lang="en-US" dirty="0">
                <a:latin typeface="+mj-lt"/>
              </a:rPr>
              <a:t>All nodes except for the root and the leaves</a:t>
            </a:r>
            <a:br>
              <a:rPr lang="en-US" dirty="0">
                <a:latin typeface="+mj-lt"/>
              </a:rPr>
            </a:br>
            <a:r>
              <a:rPr lang="en-US" dirty="0">
                <a:latin typeface="+mj-lt"/>
              </a:rPr>
              <a:t>have</a:t>
            </a:r>
          </a:p>
          <a:p>
            <a:pPr lvl="1"/>
            <a:r>
              <a:rPr lang="en-US" sz="2800" dirty="0">
                <a:latin typeface="+mj-lt"/>
              </a:rPr>
              <a:t>at least </a:t>
            </a:r>
            <a:r>
              <a:rPr lang="en-US" sz="2800" i="1" dirty="0">
                <a:latin typeface="+mj-lt"/>
              </a:rPr>
              <a:t>m/2</a:t>
            </a:r>
            <a:r>
              <a:rPr lang="en-US" sz="2800" dirty="0">
                <a:latin typeface="+mj-lt"/>
              </a:rPr>
              <a:t> children</a:t>
            </a:r>
          </a:p>
          <a:p>
            <a:pPr lvl="1"/>
            <a:r>
              <a:rPr lang="en-US" sz="2800" dirty="0">
                <a:latin typeface="+mj-lt"/>
              </a:rPr>
              <a:t>at most </a:t>
            </a:r>
            <a:r>
              <a:rPr lang="en-US" sz="2800" i="1" dirty="0">
                <a:latin typeface="+mj-lt"/>
              </a:rPr>
              <a:t>m </a:t>
            </a:r>
            <a:r>
              <a:rPr lang="en-US" sz="2800" dirty="0">
                <a:latin typeface="+mj-lt"/>
              </a:rPr>
              <a:t>children</a:t>
            </a:r>
          </a:p>
          <a:p>
            <a:r>
              <a:rPr lang="en-US" dirty="0">
                <a:latin typeface="+mj-lt"/>
              </a:rPr>
              <a:t>B+ trees</a:t>
            </a:r>
          </a:p>
          <a:p>
            <a:pPr lvl="1"/>
            <a:r>
              <a:rPr lang="en-US" sz="2800" dirty="0">
                <a:latin typeface="+mj-lt"/>
              </a:rPr>
              <a:t>All the keys in the nodes are dummies</a:t>
            </a:r>
          </a:p>
          <a:p>
            <a:pPr lvl="1"/>
            <a:r>
              <a:rPr lang="en-US" sz="2800" dirty="0">
                <a:latin typeface="+mj-lt"/>
              </a:rPr>
              <a:t>Only the keys in the leaves point to “real” data</a:t>
            </a:r>
          </a:p>
          <a:p>
            <a:pPr lvl="1"/>
            <a:r>
              <a:rPr lang="en-US" sz="2800" dirty="0">
                <a:latin typeface="+mj-lt"/>
              </a:rPr>
              <a:t>Linking the leaves </a:t>
            </a:r>
          </a:p>
          <a:p>
            <a:pPr lvl="2"/>
            <a:r>
              <a:rPr lang="en-US" sz="2800" dirty="0">
                <a:latin typeface="+mj-lt"/>
              </a:rPr>
              <a:t>Ability to scan the collection </a:t>
            </a:r>
            <a:r>
              <a:rPr lang="en-US" sz="2800" i="1" dirty="0">
                <a:latin typeface="+mj-lt"/>
              </a:rPr>
              <a:t>in order</a:t>
            </a:r>
            <a:br>
              <a:rPr lang="en-US" sz="2800" dirty="0">
                <a:latin typeface="+mj-lt"/>
              </a:rPr>
            </a:br>
            <a:r>
              <a:rPr lang="en-US" sz="2800" dirty="0">
                <a:latin typeface="+mj-lt"/>
              </a:rPr>
              <a:t>without passing through the higher nodes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4364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65484" y="365125"/>
            <a:ext cx="10515600" cy="1325563"/>
          </a:xfrm>
          <a:ln/>
        </p:spPr>
        <p:txBody>
          <a:bodyPr>
            <a:normAutofit/>
          </a:bodyPr>
          <a:lstStyle/>
          <a:p>
            <a:r>
              <a:rPr lang="en-US" altLang="en-US" sz="4000" dirty="0">
                <a:solidFill>
                  <a:srgbClr val="CD0000"/>
                </a:solidFill>
              </a:rPr>
              <a:t>Motivation for B-Trees</a:t>
            </a:r>
          </a:p>
        </p:txBody>
      </p:sp>
      <p:sp>
        <p:nvSpPr>
          <p:cNvPr id="25603" name="Rectangle 3"/>
          <p:cNvSpPr>
            <a:spLocks noGrp="1" noChangeArrowheads="1"/>
          </p:cNvSpPr>
          <p:nvPr>
            <p:ph type="body" idx="1"/>
          </p:nvPr>
        </p:nvSpPr>
        <p:spPr>
          <a:ln/>
        </p:spPr>
        <p:txBody>
          <a:bodyPr/>
          <a:lstStyle/>
          <a:p>
            <a:r>
              <a:rPr lang="en-US" altLang="en-US" dirty="0">
                <a:latin typeface="+mj-lt"/>
              </a:rPr>
              <a:t>Index structures for large datasets cannot be stored in main memory</a:t>
            </a:r>
          </a:p>
          <a:p>
            <a:r>
              <a:rPr lang="en-US" altLang="en-US" dirty="0">
                <a:latin typeface="+mj-lt"/>
              </a:rPr>
              <a:t>Storing it on disk requires different approach to efficiency</a:t>
            </a:r>
          </a:p>
          <a:p>
            <a:endParaRPr lang="en-US" altLang="en-US" dirty="0">
              <a:latin typeface="+mj-lt"/>
            </a:endParaRPr>
          </a:p>
          <a:p>
            <a:r>
              <a:rPr lang="en-US" altLang="en-US" dirty="0">
                <a:latin typeface="+mj-lt"/>
              </a:rPr>
              <a:t>Assuming that a disk spins at 3600 RPM,  one revolution occurs in 1/60 of a second, or 16.7ms</a:t>
            </a:r>
          </a:p>
          <a:p>
            <a:r>
              <a:rPr lang="en-US" altLang="en-US" dirty="0">
                <a:latin typeface="+mj-lt"/>
              </a:rPr>
              <a:t> Crudely speaking, one disk access takes about the same time as 200,000 instructions</a:t>
            </a:r>
          </a:p>
        </p:txBody>
      </p:sp>
    </p:spTree>
    <p:extLst>
      <p:ext uri="{BB962C8B-B14F-4D97-AF65-F5344CB8AC3E}">
        <p14:creationId xmlns:p14="http://schemas.microsoft.com/office/powerpoint/2010/main" val="349898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ln/>
        </p:spPr>
        <p:txBody>
          <a:bodyPr>
            <a:normAutofit/>
          </a:bodyPr>
          <a:lstStyle/>
          <a:p>
            <a:r>
              <a:rPr lang="en-US" altLang="en-US" sz="4000" dirty="0">
                <a:solidFill>
                  <a:srgbClr val="CD0000"/>
                </a:solidFill>
              </a:rPr>
              <a:t>Motivation </a:t>
            </a:r>
            <a:r>
              <a:rPr lang="en-US" sz="4000" dirty="0">
                <a:solidFill>
                  <a:srgbClr val="CD0000"/>
                </a:solidFill>
              </a:rPr>
              <a:t>B-trees</a:t>
            </a:r>
            <a:endParaRPr lang="en-US" altLang="en-US" sz="4000" dirty="0">
              <a:solidFill>
                <a:srgbClr val="CD0000"/>
              </a:solidFill>
            </a:endParaRPr>
          </a:p>
        </p:txBody>
      </p:sp>
      <p:sp>
        <p:nvSpPr>
          <p:cNvPr id="27651" name="Rectangle 3"/>
          <p:cNvSpPr>
            <a:spLocks noGrp="1" noChangeArrowheads="1"/>
          </p:cNvSpPr>
          <p:nvPr>
            <p:ph type="body" idx="1"/>
          </p:nvPr>
        </p:nvSpPr>
        <p:spPr>
          <a:ln/>
        </p:spPr>
        <p:txBody>
          <a:bodyPr/>
          <a:lstStyle/>
          <a:p>
            <a:r>
              <a:rPr lang="en-US" altLang="en-US" dirty="0">
                <a:latin typeface="+mj-lt"/>
              </a:rPr>
              <a:t>Assume that we use an AVL tree to store about 20 million records</a:t>
            </a:r>
          </a:p>
          <a:p>
            <a:r>
              <a:rPr lang="en-US" altLang="en-US" dirty="0">
                <a:latin typeface="+mj-lt"/>
              </a:rPr>
              <a:t>We end up with a </a:t>
            </a:r>
            <a:r>
              <a:rPr lang="en-US" altLang="en-US" b="1" dirty="0">
                <a:latin typeface="+mj-lt"/>
              </a:rPr>
              <a:t>very</a:t>
            </a:r>
            <a:r>
              <a:rPr lang="en-US" altLang="en-US" dirty="0">
                <a:latin typeface="+mj-lt"/>
              </a:rPr>
              <a:t> deep binary tree with lots of different disk accesses; log</a:t>
            </a:r>
            <a:r>
              <a:rPr lang="en-US" altLang="en-US" baseline="-25000" dirty="0">
                <a:latin typeface="+mj-lt"/>
              </a:rPr>
              <a:t>2 </a:t>
            </a:r>
            <a:r>
              <a:rPr lang="en-US" altLang="en-US" dirty="0">
                <a:latin typeface="+mj-lt"/>
              </a:rPr>
              <a:t>20,000,000 is about 24, so this takes about 0.2 seconds  </a:t>
            </a:r>
          </a:p>
          <a:p>
            <a:r>
              <a:rPr lang="en-US" altLang="en-US" dirty="0">
                <a:latin typeface="+mj-lt"/>
              </a:rPr>
              <a:t>We know we can’t improve on the log </a:t>
            </a:r>
            <a:r>
              <a:rPr lang="en-US" altLang="en-US" i="1" dirty="0">
                <a:latin typeface="+mj-lt"/>
              </a:rPr>
              <a:t>n </a:t>
            </a:r>
            <a:r>
              <a:rPr lang="en-US" altLang="en-US" dirty="0">
                <a:latin typeface="+mj-lt"/>
              </a:rPr>
              <a:t>lower</a:t>
            </a:r>
            <a:r>
              <a:rPr lang="en-US" altLang="en-US" i="1" dirty="0">
                <a:latin typeface="+mj-lt"/>
              </a:rPr>
              <a:t> </a:t>
            </a:r>
            <a:r>
              <a:rPr lang="en-US" altLang="en-US" dirty="0">
                <a:latin typeface="+mj-lt"/>
              </a:rPr>
              <a:t>bound on search for a binary tree</a:t>
            </a:r>
          </a:p>
          <a:p>
            <a:r>
              <a:rPr lang="en-US" altLang="en-US" dirty="0">
                <a:latin typeface="+mj-lt"/>
              </a:rPr>
              <a:t>But, the solution is to use more branches and thus reduce the height of the tree!</a:t>
            </a:r>
          </a:p>
          <a:p>
            <a:pPr lvl="1"/>
            <a:r>
              <a:rPr lang="en-US" altLang="en-US" dirty="0">
                <a:latin typeface="+mj-lt"/>
              </a:rPr>
              <a:t>As branching increases, depth decreases</a:t>
            </a:r>
          </a:p>
        </p:txBody>
      </p:sp>
    </p:spTree>
    <p:extLst>
      <p:ext uri="{BB962C8B-B14F-4D97-AF65-F5344CB8AC3E}">
        <p14:creationId xmlns:p14="http://schemas.microsoft.com/office/powerpoint/2010/main" val="2187663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90074" y="489452"/>
            <a:ext cx="10515600" cy="1325563"/>
          </a:xfrm>
        </p:spPr>
        <p:txBody>
          <a:bodyPr>
            <a:normAutofit/>
          </a:bodyPr>
          <a:lstStyle/>
          <a:p>
            <a:pPr eaLnBrk="1" hangingPunct="1"/>
            <a:r>
              <a:rPr lang="en-US" altLang="en-US" sz="4000" dirty="0">
                <a:solidFill>
                  <a:srgbClr val="CD0000"/>
                </a:solidFill>
              </a:rPr>
              <a:t>Definition of B-Tree</a:t>
            </a:r>
          </a:p>
        </p:txBody>
      </p:sp>
      <p:sp>
        <p:nvSpPr>
          <p:cNvPr id="64515" name="Rectangle 3"/>
          <p:cNvSpPr>
            <a:spLocks noGrp="1" noChangeArrowheads="1"/>
          </p:cNvSpPr>
          <p:nvPr>
            <p:ph type="body" idx="1"/>
          </p:nvPr>
        </p:nvSpPr>
        <p:spPr>
          <a:xfrm>
            <a:off x="1524000" y="2001253"/>
            <a:ext cx="7772400" cy="4343400"/>
          </a:xfrm>
        </p:spPr>
        <p:txBody>
          <a:bodyPr/>
          <a:lstStyle/>
          <a:p>
            <a:pPr eaLnBrk="1" hangingPunct="1"/>
            <a:r>
              <a:rPr lang="en-US" altLang="en-US" dirty="0">
                <a:latin typeface="+mj-lt"/>
              </a:rPr>
              <a:t>Definition assumes external nodes (extended </a:t>
            </a:r>
            <a:r>
              <a:rPr lang="en-US" altLang="en-US" dirty="0">
                <a:solidFill>
                  <a:srgbClr val="FF3300"/>
                </a:solidFill>
                <a:latin typeface="+mj-lt"/>
              </a:rPr>
              <a:t>m</a:t>
            </a:r>
            <a:r>
              <a:rPr lang="en-US" altLang="en-US" dirty="0">
                <a:latin typeface="+mj-lt"/>
              </a:rPr>
              <a:t>-way search tree).</a:t>
            </a:r>
          </a:p>
          <a:p>
            <a:pPr eaLnBrk="1" hangingPunct="1"/>
            <a:r>
              <a:rPr lang="en-US" altLang="en-US" dirty="0">
                <a:latin typeface="+mj-lt"/>
              </a:rPr>
              <a:t>B-tree of order </a:t>
            </a:r>
            <a:r>
              <a:rPr lang="en-US" altLang="en-US" dirty="0">
                <a:solidFill>
                  <a:srgbClr val="FF3300"/>
                </a:solidFill>
                <a:latin typeface="+mj-lt"/>
              </a:rPr>
              <a:t>m</a:t>
            </a:r>
            <a:r>
              <a:rPr lang="en-US" altLang="en-US" dirty="0">
                <a:latin typeface="+mj-lt"/>
              </a:rPr>
              <a:t>.</a:t>
            </a:r>
          </a:p>
          <a:p>
            <a:pPr lvl="1" eaLnBrk="1" hangingPunct="1"/>
            <a:r>
              <a:rPr lang="en-US" altLang="en-US" dirty="0">
                <a:solidFill>
                  <a:srgbClr val="FF3300"/>
                </a:solidFill>
                <a:latin typeface="+mj-lt"/>
              </a:rPr>
              <a:t>m</a:t>
            </a:r>
            <a:r>
              <a:rPr lang="en-US" altLang="en-US" dirty="0">
                <a:latin typeface="+mj-lt"/>
              </a:rPr>
              <a:t>-way search tree.</a:t>
            </a:r>
          </a:p>
          <a:p>
            <a:pPr lvl="1" eaLnBrk="1" hangingPunct="1"/>
            <a:r>
              <a:rPr lang="en-US" altLang="en-US" dirty="0">
                <a:latin typeface="+mj-lt"/>
              </a:rPr>
              <a:t>Not empty </a:t>
            </a:r>
            <a:r>
              <a:rPr lang="en-US" altLang="en-US" dirty="0">
                <a:solidFill>
                  <a:schemeClr val="accent2"/>
                </a:solidFill>
                <a:latin typeface="+mj-lt"/>
              </a:rPr>
              <a:t>=&gt;</a:t>
            </a:r>
            <a:r>
              <a:rPr lang="en-US" altLang="en-US" dirty="0">
                <a:latin typeface="+mj-lt"/>
              </a:rPr>
              <a:t> root has at least </a:t>
            </a:r>
            <a:r>
              <a:rPr lang="en-US" altLang="en-US" dirty="0">
                <a:solidFill>
                  <a:srgbClr val="FF3300"/>
                </a:solidFill>
                <a:latin typeface="+mj-lt"/>
              </a:rPr>
              <a:t>2</a:t>
            </a:r>
            <a:r>
              <a:rPr lang="en-US" altLang="en-US" dirty="0">
                <a:latin typeface="+mj-lt"/>
              </a:rPr>
              <a:t> children.</a:t>
            </a:r>
          </a:p>
          <a:p>
            <a:pPr lvl="1" eaLnBrk="1" hangingPunct="1"/>
            <a:r>
              <a:rPr lang="en-US" altLang="en-US" dirty="0">
                <a:latin typeface="+mj-lt"/>
              </a:rPr>
              <a:t>Remaining internal nodes (if any) have at least </a:t>
            </a:r>
            <a:r>
              <a:rPr lang="en-US" altLang="en-US" dirty="0">
                <a:solidFill>
                  <a:srgbClr val="FF3300"/>
                </a:solidFill>
                <a:latin typeface="+mj-lt"/>
              </a:rPr>
              <a:t>ceil(m/2)</a:t>
            </a:r>
            <a:r>
              <a:rPr lang="en-US" altLang="en-US" dirty="0">
                <a:latin typeface="+mj-lt"/>
              </a:rPr>
              <a:t> children.</a:t>
            </a:r>
          </a:p>
          <a:p>
            <a:pPr lvl="1" eaLnBrk="1" hangingPunct="1"/>
            <a:r>
              <a:rPr lang="en-US" altLang="en-US" dirty="0">
                <a:latin typeface="+mj-lt"/>
              </a:rPr>
              <a:t>External (or failure) nodes on same level.</a:t>
            </a:r>
          </a:p>
        </p:txBody>
      </p:sp>
    </p:spTree>
    <p:extLst>
      <p:ext uri="{BB962C8B-B14F-4D97-AF65-F5344CB8AC3E}">
        <p14:creationId xmlns:p14="http://schemas.microsoft.com/office/powerpoint/2010/main" val="347573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5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5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pRg st="4" end="4"/>
                                            </p:txEl>
                                          </p:spTgt>
                                        </p:tgtEl>
                                        <p:attrNameLst>
                                          <p:attrName>style.visibility</p:attrName>
                                        </p:attrNameLst>
                                      </p:cBhvr>
                                      <p:to>
                                        <p:strVal val="visible"/>
                                      </p:to>
                                    </p:set>
                                    <p:anim calcmode="lin" valueType="num">
                                      <p:cBhvr additive="base">
                                        <p:cTn id="31" dur="500" fill="hold"/>
                                        <p:tgtEl>
                                          <p:spTgt spid="64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5">
                                            <p:txEl>
                                              <p:pRg st="5" end="5"/>
                                            </p:txEl>
                                          </p:spTgt>
                                        </p:tgtEl>
                                        <p:attrNameLst>
                                          <p:attrName>style.visibility</p:attrName>
                                        </p:attrNameLst>
                                      </p:cBhvr>
                                      <p:to>
                                        <p:strVal val="visible"/>
                                      </p:to>
                                    </p:set>
                                    <p:anim calcmode="lin" valueType="num">
                                      <p:cBhvr additive="base">
                                        <p:cTn id="37" dur="500" fill="hold"/>
                                        <p:tgtEl>
                                          <p:spTgt spid="645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39" name="Group 143"/>
          <p:cNvGrpSpPr>
            <a:grpSpLocks/>
          </p:cNvGrpSpPr>
          <p:nvPr/>
        </p:nvGrpSpPr>
        <p:grpSpPr bwMode="auto">
          <a:xfrm>
            <a:off x="5334001" y="3833813"/>
            <a:ext cx="2384425" cy="366712"/>
            <a:chOff x="2400" y="2415"/>
            <a:chExt cx="1502" cy="231"/>
          </a:xfrm>
        </p:grpSpPr>
        <p:grpSp>
          <p:nvGrpSpPr>
            <p:cNvPr id="29835" name="Group 139"/>
            <p:cNvGrpSpPr>
              <a:grpSpLocks/>
            </p:cNvGrpSpPr>
            <p:nvPr/>
          </p:nvGrpSpPr>
          <p:grpSpPr bwMode="auto">
            <a:xfrm>
              <a:off x="3305" y="2415"/>
              <a:ext cx="302" cy="225"/>
              <a:chOff x="3305" y="2426"/>
              <a:chExt cx="302" cy="225"/>
            </a:xfrm>
          </p:grpSpPr>
          <p:sp>
            <p:nvSpPr>
              <p:cNvPr id="29824"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5" name="Line 129"/>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6" name="Group 140"/>
            <p:cNvGrpSpPr>
              <a:grpSpLocks/>
            </p:cNvGrpSpPr>
            <p:nvPr/>
          </p:nvGrpSpPr>
          <p:grpSpPr bwMode="auto">
            <a:xfrm>
              <a:off x="2997" y="2415"/>
              <a:ext cx="308" cy="231"/>
              <a:chOff x="2997" y="2426"/>
              <a:chExt cx="308" cy="231"/>
            </a:xfrm>
          </p:grpSpPr>
          <p:sp>
            <p:nvSpPr>
              <p:cNvPr id="29823"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6" name="Line 130"/>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7" name="Group 141"/>
            <p:cNvGrpSpPr>
              <a:grpSpLocks/>
            </p:cNvGrpSpPr>
            <p:nvPr/>
          </p:nvGrpSpPr>
          <p:grpSpPr bwMode="auto">
            <a:xfrm>
              <a:off x="2702" y="2415"/>
              <a:ext cx="309" cy="231"/>
              <a:chOff x="2702" y="2426"/>
              <a:chExt cx="309" cy="231"/>
            </a:xfrm>
          </p:grpSpPr>
          <p:sp>
            <p:nvSpPr>
              <p:cNvPr id="29822"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7" name="Line 131"/>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8" name="Group 142"/>
            <p:cNvGrpSpPr>
              <a:grpSpLocks/>
            </p:cNvGrpSpPr>
            <p:nvPr/>
          </p:nvGrpSpPr>
          <p:grpSpPr bwMode="auto">
            <a:xfrm>
              <a:off x="2400" y="2415"/>
              <a:ext cx="323" cy="231"/>
              <a:chOff x="2400" y="2426"/>
              <a:chExt cx="323" cy="231"/>
            </a:xfrm>
          </p:grpSpPr>
          <p:sp>
            <p:nvSpPr>
              <p:cNvPr id="29821"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28" name="Line 132"/>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4" name="Group 138"/>
            <p:cNvGrpSpPr>
              <a:grpSpLocks/>
            </p:cNvGrpSpPr>
            <p:nvPr/>
          </p:nvGrpSpPr>
          <p:grpSpPr bwMode="auto">
            <a:xfrm>
              <a:off x="3600" y="2415"/>
              <a:ext cx="302" cy="225"/>
              <a:chOff x="3600" y="2415"/>
              <a:chExt cx="302" cy="225"/>
            </a:xfrm>
          </p:grpSpPr>
          <p:sp>
            <p:nvSpPr>
              <p:cNvPr id="29829"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30" name="Line 134"/>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833" name="Line 137"/>
          <p:cNvSpPr>
            <a:spLocks noChangeShapeType="1"/>
          </p:cNvSpPr>
          <p:nvPr/>
        </p:nvSpPr>
        <p:spPr bwMode="auto">
          <a:xfrm flipV="1">
            <a:off x="9448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36"/>
          <p:cNvSpPr>
            <a:spLocks noChangeShapeType="1"/>
          </p:cNvSpPr>
          <p:nvPr/>
        </p:nvSpPr>
        <p:spPr bwMode="auto">
          <a:xfrm flipV="1">
            <a:off x="5334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 name="Rectangle 2"/>
          <p:cNvSpPr>
            <a:spLocks noGrp="1" noChangeArrowheads="1"/>
          </p:cNvSpPr>
          <p:nvPr>
            <p:ph type="title"/>
          </p:nvPr>
        </p:nvSpPr>
        <p:spPr>
          <a:ln/>
        </p:spPr>
        <p:txBody>
          <a:bodyPr>
            <a:normAutofit/>
          </a:bodyPr>
          <a:lstStyle/>
          <a:p>
            <a:r>
              <a:rPr lang="en-US" altLang="en-US" sz="4000" dirty="0">
                <a:solidFill>
                  <a:srgbClr val="CD0000"/>
                </a:solidFill>
              </a:rPr>
              <a:t>An example B-Tree</a:t>
            </a:r>
          </a:p>
        </p:txBody>
      </p:sp>
      <p:sp>
        <p:nvSpPr>
          <p:cNvPr id="29699" name="Line 3"/>
          <p:cNvSpPr>
            <a:spLocks noChangeShapeType="1"/>
          </p:cNvSpPr>
          <p:nvPr/>
        </p:nvSpPr>
        <p:spPr bwMode="auto">
          <a:xfrm flipH="1">
            <a:off x="3101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p:cNvSpPr>
            <a:spLocks noChangeShapeType="1"/>
          </p:cNvSpPr>
          <p:nvPr/>
        </p:nvSpPr>
        <p:spPr bwMode="auto">
          <a:xfrm>
            <a:off x="5334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3622676"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3352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2743200" y="2817814"/>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H="1">
            <a:off x="7391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H="1">
            <a:off x="3352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Text Box 10"/>
          <p:cNvSpPr txBox="1">
            <a:spLocks noChangeArrowheads="1"/>
          </p:cNvSpPr>
          <p:nvPr/>
        </p:nvSpPr>
        <p:spPr bwMode="auto">
          <a:xfrm flipV="1">
            <a:off x="4659314" y="2111376"/>
            <a:ext cx="477837"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7" name="Text Box 11"/>
          <p:cNvSpPr txBox="1">
            <a:spLocks noChangeArrowheads="1"/>
          </p:cNvSpPr>
          <p:nvPr/>
        </p:nvSpPr>
        <p:spPr bwMode="auto">
          <a:xfrm flipV="1">
            <a:off x="5137151" y="2111376"/>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8" name="Text Box 12"/>
          <p:cNvSpPr txBox="1">
            <a:spLocks noChangeArrowheads="1"/>
          </p:cNvSpPr>
          <p:nvPr/>
        </p:nvSpPr>
        <p:spPr bwMode="auto">
          <a:xfrm flipV="1">
            <a:off x="3101975" y="2611439"/>
            <a:ext cx="477838"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09" name="Text Box 13"/>
          <p:cNvSpPr txBox="1">
            <a:spLocks noChangeArrowheads="1"/>
          </p:cNvSpPr>
          <p:nvPr/>
        </p:nvSpPr>
        <p:spPr bwMode="auto">
          <a:xfrm flipV="1">
            <a:off x="2622551" y="2611439"/>
            <a:ext cx="479425"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10" name="Text Box 14"/>
          <p:cNvSpPr txBox="1">
            <a:spLocks noChangeArrowheads="1"/>
          </p:cNvSpPr>
          <p:nvPr/>
        </p:nvSpPr>
        <p:spPr bwMode="auto">
          <a:xfrm flipV="1">
            <a:off x="3579813" y="2611439"/>
            <a:ext cx="481012" cy="358775"/>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3" name="Text Box 27"/>
          <p:cNvSpPr txBox="1">
            <a:spLocks noChangeArrowheads="1"/>
          </p:cNvSpPr>
          <p:nvPr/>
        </p:nvSpPr>
        <p:spPr bwMode="auto">
          <a:xfrm flipV="1">
            <a:off x="8370889"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4" name="Text Box 28"/>
          <p:cNvSpPr txBox="1">
            <a:spLocks noChangeArrowheads="1"/>
          </p:cNvSpPr>
          <p:nvPr/>
        </p:nvSpPr>
        <p:spPr bwMode="auto">
          <a:xfrm flipV="1">
            <a:off x="8850314" y="3635376"/>
            <a:ext cx="477837"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5" name="Text Box 29"/>
          <p:cNvSpPr txBox="1">
            <a:spLocks noChangeArrowheads="1"/>
          </p:cNvSpPr>
          <p:nvPr/>
        </p:nvSpPr>
        <p:spPr bwMode="auto">
          <a:xfrm flipV="1">
            <a:off x="9328151"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6" name="Text Box 30"/>
          <p:cNvSpPr txBox="1">
            <a:spLocks noChangeArrowheads="1"/>
          </p:cNvSpPr>
          <p:nvPr/>
        </p:nvSpPr>
        <p:spPr bwMode="auto">
          <a:xfrm flipV="1">
            <a:off x="9807576" y="3635376"/>
            <a:ext cx="479425" cy="360363"/>
          </a:xfrm>
          <a:prstGeom prst="rect">
            <a:avLst/>
          </a:prstGeom>
          <a:solidFill>
            <a:srgbClr val="FFFFFF"/>
          </a:solidFill>
          <a:ln w="9525">
            <a:solidFill>
              <a:srgbClr val="000000"/>
            </a:solidFill>
            <a:miter lim="800000"/>
            <a:headEnd/>
            <a:tailEnd/>
          </a:ln>
        </p:spPr>
        <p:txBody>
          <a:bodyPr rot="10800000"/>
          <a:lstStyle/>
          <a:p>
            <a:endParaRPr lang="en-US" altLang="en-US" sz="1600">
              <a:latin typeface="Times New Roman" panose="02020603050405020304" pitchFamily="18" charset="0"/>
            </a:endParaRPr>
          </a:p>
        </p:txBody>
      </p:sp>
      <p:sp>
        <p:nvSpPr>
          <p:cNvPr id="29727" name="Text Box 31"/>
          <p:cNvSpPr txBox="1">
            <a:spLocks noChangeArrowheads="1"/>
          </p:cNvSpPr>
          <p:nvPr/>
        </p:nvSpPr>
        <p:spPr bwMode="auto">
          <a:xfrm>
            <a:off x="9090025" y="3429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51</a:t>
            </a:r>
          </a:p>
        </p:txBody>
      </p:sp>
      <p:sp>
        <p:nvSpPr>
          <p:cNvPr id="29728" name="Text Box 32"/>
          <p:cNvSpPr txBox="1">
            <a:spLocks noChangeArrowheads="1"/>
          </p:cNvSpPr>
          <p:nvPr/>
        </p:nvSpPr>
        <p:spPr bwMode="auto">
          <a:xfrm>
            <a:off x="9567864" y="3429001"/>
            <a:ext cx="479425"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62</a:t>
            </a:r>
          </a:p>
        </p:txBody>
      </p:sp>
      <p:sp>
        <p:nvSpPr>
          <p:cNvPr id="29729" name="Text Box 33"/>
          <p:cNvSpPr txBox="1">
            <a:spLocks noChangeArrowheads="1"/>
          </p:cNvSpPr>
          <p:nvPr/>
        </p:nvSpPr>
        <p:spPr bwMode="auto">
          <a:xfrm>
            <a:off x="8609013" y="3429001"/>
            <a:ext cx="481012"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42</a:t>
            </a:r>
          </a:p>
        </p:txBody>
      </p:sp>
      <p:sp>
        <p:nvSpPr>
          <p:cNvPr id="29753" name="Text Box 57"/>
          <p:cNvSpPr txBox="1">
            <a:spLocks noChangeArrowheads="1"/>
          </p:cNvSpPr>
          <p:nvPr/>
        </p:nvSpPr>
        <p:spPr bwMode="auto">
          <a:xfrm>
            <a:off x="2863850" y="2403476"/>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a:t>
            </a:r>
          </a:p>
        </p:txBody>
      </p:sp>
      <p:sp>
        <p:nvSpPr>
          <p:cNvPr id="29754" name="Text Box 58"/>
          <p:cNvSpPr txBox="1">
            <a:spLocks noChangeArrowheads="1"/>
          </p:cNvSpPr>
          <p:nvPr/>
        </p:nvSpPr>
        <p:spPr bwMode="auto">
          <a:xfrm>
            <a:off x="3341689" y="2403476"/>
            <a:ext cx="477837"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12</a:t>
            </a:r>
          </a:p>
        </p:txBody>
      </p:sp>
      <p:sp>
        <p:nvSpPr>
          <p:cNvPr id="29769" name="Text Box 73"/>
          <p:cNvSpPr txBox="1">
            <a:spLocks noChangeArrowheads="1"/>
          </p:cNvSpPr>
          <p:nvPr/>
        </p:nvSpPr>
        <p:spPr bwMode="auto">
          <a:xfrm>
            <a:off x="4899025" y="1905001"/>
            <a:ext cx="477838" cy="360363"/>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26</a:t>
            </a:r>
          </a:p>
        </p:txBody>
      </p:sp>
      <p:grpSp>
        <p:nvGrpSpPr>
          <p:cNvPr id="29775" name="Group 79"/>
          <p:cNvGrpSpPr>
            <a:grpSpLocks/>
          </p:cNvGrpSpPr>
          <p:nvPr/>
        </p:nvGrpSpPr>
        <p:grpSpPr bwMode="auto">
          <a:xfrm>
            <a:off x="8523288" y="5424488"/>
            <a:ext cx="1916112" cy="366712"/>
            <a:chOff x="4011" y="2730"/>
            <a:chExt cx="1207" cy="231"/>
          </a:xfrm>
        </p:grpSpPr>
        <p:sp>
          <p:nvSpPr>
            <p:cNvPr id="29741"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2"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3"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44"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51" name="Line 5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2" name="Line 7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3" name="Line 7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4" name="Line 7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76" name="Group 80"/>
          <p:cNvGrpSpPr>
            <a:grpSpLocks/>
          </p:cNvGrpSpPr>
          <p:nvPr/>
        </p:nvGrpSpPr>
        <p:grpSpPr bwMode="auto">
          <a:xfrm>
            <a:off x="6465888" y="5424488"/>
            <a:ext cx="1916112" cy="366712"/>
            <a:chOff x="4011" y="2730"/>
            <a:chExt cx="1207" cy="231"/>
          </a:xfrm>
        </p:grpSpPr>
        <p:sp>
          <p:nvSpPr>
            <p:cNvPr id="29777"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8"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79"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0"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1" name="Line 8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2" name="Line 8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3" name="Line 8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4" name="Line 8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85" name="Group 89"/>
          <p:cNvGrpSpPr>
            <a:grpSpLocks/>
          </p:cNvGrpSpPr>
          <p:nvPr/>
        </p:nvGrpSpPr>
        <p:grpSpPr bwMode="auto">
          <a:xfrm>
            <a:off x="4332288" y="5424488"/>
            <a:ext cx="1916112" cy="366712"/>
            <a:chOff x="4011" y="2730"/>
            <a:chExt cx="1207" cy="231"/>
          </a:xfrm>
        </p:grpSpPr>
        <p:sp>
          <p:nvSpPr>
            <p:cNvPr id="2978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8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0" name="Line 94"/>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1" name="Line 95"/>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2" name="Line 96"/>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3" name="Line 97"/>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94" name="Group 98"/>
          <p:cNvGrpSpPr>
            <a:grpSpLocks/>
          </p:cNvGrpSpPr>
          <p:nvPr/>
        </p:nvGrpSpPr>
        <p:grpSpPr bwMode="auto">
          <a:xfrm>
            <a:off x="1676401" y="3851276"/>
            <a:ext cx="1916113" cy="366713"/>
            <a:chOff x="4011" y="2730"/>
            <a:chExt cx="1207" cy="231"/>
          </a:xfrm>
        </p:grpSpPr>
        <p:sp>
          <p:nvSpPr>
            <p:cNvPr id="29795"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6"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7"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8"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799" name="Line 103"/>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0" name="Line 104"/>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1" name="Line 105"/>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2" name="Line 106"/>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2" name="Group 116"/>
          <p:cNvGrpSpPr>
            <a:grpSpLocks/>
          </p:cNvGrpSpPr>
          <p:nvPr/>
        </p:nvGrpSpPr>
        <p:grpSpPr bwMode="auto">
          <a:xfrm>
            <a:off x="2678114" y="5424488"/>
            <a:ext cx="1436687" cy="366712"/>
            <a:chOff x="336" y="3369"/>
            <a:chExt cx="905" cy="231"/>
          </a:xfrm>
        </p:grpSpPr>
        <p:sp>
          <p:nvSpPr>
            <p:cNvPr id="29804"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5"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6"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09" name="Line 113"/>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0" name="Line 114"/>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1" name="Line 115"/>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3" name="Group 117"/>
          <p:cNvGrpSpPr>
            <a:grpSpLocks/>
          </p:cNvGrpSpPr>
          <p:nvPr/>
        </p:nvGrpSpPr>
        <p:grpSpPr bwMode="auto">
          <a:xfrm>
            <a:off x="3733800" y="3851276"/>
            <a:ext cx="1436688" cy="366713"/>
            <a:chOff x="336" y="3369"/>
            <a:chExt cx="905" cy="231"/>
          </a:xfrm>
        </p:grpSpPr>
        <p:sp>
          <p:nvSpPr>
            <p:cNvPr id="29814"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5"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6"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29817" name="Line 121"/>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8" name="Line 122"/>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9" name="Line 123"/>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5" name="Text Box 49"/>
          <p:cNvSpPr txBox="1">
            <a:spLocks noChangeArrowheads="1"/>
          </p:cNvSpPr>
          <p:nvPr/>
        </p:nvSpPr>
        <p:spPr bwMode="auto">
          <a:xfrm>
            <a:off x="7172326"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55</a:t>
            </a:r>
          </a:p>
          <a:p>
            <a:endParaRPr lang="en-US" altLang="en-US" sz="1600">
              <a:latin typeface="Times New Roman" panose="02020603050405020304" pitchFamily="18" charset="0"/>
            </a:endParaRPr>
          </a:p>
        </p:txBody>
      </p:sp>
      <p:sp>
        <p:nvSpPr>
          <p:cNvPr id="29746" name="Text Box 50"/>
          <p:cNvSpPr txBox="1">
            <a:spLocks noChangeArrowheads="1"/>
          </p:cNvSpPr>
          <p:nvPr/>
        </p:nvSpPr>
        <p:spPr bwMode="auto">
          <a:xfrm>
            <a:off x="765333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60</a:t>
            </a:r>
          </a:p>
          <a:p>
            <a:endParaRPr lang="en-US" altLang="en-US" sz="1600">
              <a:latin typeface="Times New Roman" panose="02020603050405020304" pitchFamily="18" charset="0"/>
            </a:endParaRPr>
          </a:p>
        </p:txBody>
      </p:sp>
      <p:sp>
        <p:nvSpPr>
          <p:cNvPr id="29747" name="Text Box 51"/>
          <p:cNvSpPr txBox="1">
            <a:spLocks noChangeArrowheads="1"/>
          </p:cNvSpPr>
          <p:nvPr/>
        </p:nvSpPr>
        <p:spPr bwMode="auto">
          <a:xfrm>
            <a:off x="9240838" y="5216526"/>
            <a:ext cx="481012"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70</a:t>
            </a:r>
          </a:p>
          <a:p>
            <a:endParaRPr lang="en-US" altLang="en-US" sz="1600">
              <a:latin typeface="Times New Roman" panose="02020603050405020304" pitchFamily="18" charset="0"/>
            </a:endParaRPr>
          </a:p>
        </p:txBody>
      </p:sp>
      <p:sp>
        <p:nvSpPr>
          <p:cNvPr id="29748" name="Text Box 52"/>
          <p:cNvSpPr txBox="1">
            <a:spLocks noChangeArrowheads="1"/>
          </p:cNvSpPr>
          <p:nvPr/>
        </p:nvSpPr>
        <p:spPr bwMode="auto">
          <a:xfrm>
            <a:off x="876300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64</a:t>
            </a:r>
          </a:p>
          <a:p>
            <a:endParaRPr lang="en-US" altLang="en-US" sz="1600">
              <a:latin typeface="Times New Roman" panose="02020603050405020304" pitchFamily="18" charset="0"/>
            </a:endParaRPr>
          </a:p>
        </p:txBody>
      </p:sp>
      <p:sp>
        <p:nvSpPr>
          <p:cNvPr id="29749" name="Text Box 53"/>
          <p:cNvSpPr txBox="1">
            <a:spLocks noChangeArrowheads="1"/>
          </p:cNvSpPr>
          <p:nvPr/>
        </p:nvSpPr>
        <p:spPr bwMode="auto">
          <a:xfrm>
            <a:off x="9721850" y="5216526"/>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90</a:t>
            </a:r>
          </a:p>
          <a:p>
            <a:endParaRPr lang="en-US" altLang="en-US" sz="1600">
              <a:latin typeface="Times New Roman" panose="02020603050405020304" pitchFamily="18" charset="0"/>
            </a:endParaRPr>
          </a:p>
        </p:txBody>
      </p:sp>
      <p:sp>
        <p:nvSpPr>
          <p:cNvPr id="29752" name="Text Box 56"/>
          <p:cNvSpPr txBox="1">
            <a:spLocks noChangeArrowheads="1"/>
          </p:cNvSpPr>
          <p:nvPr/>
        </p:nvSpPr>
        <p:spPr bwMode="auto">
          <a:xfrm>
            <a:off x="461486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45</a:t>
            </a:r>
          </a:p>
          <a:p>
            <a:endParaRPr lang="en-US" altLang="en-US" sz="1600">
              <a:latin typeface="Times New Roman" panose="02020603050405020304" pitchFamily="18" charset="0"/>
            </a:endParaRPr>
          </a:p>
        </p:txBody>
      </p:sp>
      <p:sp>
        <p:nvSpPr>
          <p:cNvPr id="29755" name="Text Box 59"/>
          <p:cNvSpPr txBox="1">
            <a:spLocks noChangeArrowheads="1"/>
          </p:cNvSpPr>
          <p:nvPr/>
        </p:nvSpPr>
        <p:spPr bwMode="auto">
          <a:xfrm>
            <a:off x="191611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a:t>
            </a:r>
          </a:p>
        </p:txBody>
      </p:sp>
      <p:sp>
        <p:nvSpPr>
          <p:cNvPr id="29756" name="Text Box 60"/>
          <p:cNvSpPr txBox="1">
            <a:spLocks noChangeArrowheads="1"/>
          </p:cNvSpPr>
          <p:nvPr/>
        </p:nvSpPr>
        <p:spPr bwMode="auto">
          <a:xfrm>
            <a:off x="2393951"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a:t>
            </a:r>
          </a:p>
        </p:txBody>
      </p:sp>
      <p:sp>
        <p:nvSpPr>
          <p:cNvPr id="29757" name="Text Box 61"/>
          <p:cNvSpPr txBox="1">
            <a:spLocks noChangeArrowheads="1"/>
          </p:cNvSpPr>
          <p:nvPr/>
        </p:nvSpPr>
        <p:spPr bwMode="auto">
          <a:xfrm>
            <a:off x="287337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a:t>
            </a:r>
          </a:p>
        </p:txBody>
      </p:sp>
      <p:sp>
        <p:nvSpPr>
          <p:cNvPr id="29758" name="Text Box 62"/>
          <p:cNvSpPr txBox="1">
            <a:spLocks noChangeArrowheads="1"/>
          </p:cNvSpPr>
          <p:nvPr/>
        </p:nvSpPr>
        <p:spPr bwMode="auto">
          <a:xfrm>
            <a:off x="3984625"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7</a:t>
            </a:r>
          </a:p>
        </p:txBody>
      </p:sp>
      <p:sp>
        <p:nvSpPr>
          <p:cNvPr id="29759" name="Text Box 63"/>
          <p:cNvSpPr txBox="1">
            <a:spLocks noChangeArrowheads="1"/>
          </p:cNvSpPr>
          <p:nvPr/>
        </p:nvSpPr>
        <p:spPr bwMode="auto">
          <a:xfrm>
            <a:off x="4462464"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8</a:t>
            </a:r>
          </a:p>
        </p:txBody>
      </p:sp>
      <p:sp>
        <p:nvSpPr>
          <p:cNvPr id="29760" name="Text Box 64"/>
          <p:cNvSpPr txBox="1">
            <a:spLocks noChangeArrowheads="1"/>
          </p:cNvSpPr>
          <p:nvPr/>
        </p:nvSpPr>
        <p:spPr bwMode="auto">
          <a:xfrm>
            <a:off x="5518151" y="3636963"/>
            <a:ext cx="481013"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13</a:t>
            </a:r>
          </a:p>
        </p:txBody>
      </p:sp>
      <p:sp>
        <p:nvSpPr>
          <p:cNvPr id="29761" name="Text Box 65"/>
          <p:cNvSpPr txBox="1">
            <a:spLocks noChangeArrowheads="1"/>
          </p:cNvSpPr>
          <p:nvPr/>
        </p:nvSpPr>
        <p:spPr bwMode="auto">
          <a:xfrm>
            <a:off x="5999164" y="3636963"/>
            <a:ext cx="477837"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15</a:t>
            </a:r>
          </a:p>
        </p:txBody>
      </p:sp>
      <p:sp>
        <p:nvSpPr>
          <p:cNvPr id="29762" name="Text Box 66"/>
          <p:cNvSpPr txBox="1">
            <a:spLocks noChangeArrowheads="1"/>
          </p:cNvSpPr>
          <p:nvPr/>
        </p:nvSpPr>
        <p:spPr bwMode="auto">
          <a:xfrm>
            <a:off x="6477000" y="3636963"/>
            <a:ext cx="477838"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18</a:t>
            </a:r>
          </a:p>
        </p:txBody>
      </p:sp>
      <p:sp>
        <p:nvSpPr>
          <p:cNvPr id="29763" name="Text Box 67"/>
          <p:cNvSpPr txBox="1">
            <a:spLocks noChangeArrowheads="1"/>
          </p:cNvSpPr>
          <p:nvPr/>
        </p:nvSpPr>
        <p:spPr bwMode="auto">
          <a:xfrm>
            <a:off x="6954839" y="3636963"/>
            <a:ext cx="479425" cy="360362"/>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25</a:t>
            </a:r>
          </a:p>
        </p:txBody>
      </p:sp>
      <p:sp>
        <p:nvSpPr>
          <p:cNvPr id="29764" name="Text Box 68"/>
          <p:cNvSpPr txBox="1">
            <a:spLocks noChangeArrowheads="1"/>
          </p:cNvSpPr>
          <p:nvPr/>
        </p:nvSpPr>
        <p:spPr bwMode="auto">
          <a:xfrm>
            <a:off x="2886075" y="5207001"/>
            <a:ext cx="477838"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27</a:t>
            </a:r>
          </a:p>
          <a:p>
            <a:endParaRPr lang="en-US" altLang="en-US" sz="1600">
              <a:latin typeface="Times New Roman" panose="02020603050405020304" pitchFamily="18" charset="0"/>
            </a:endParaRPr>
          </a:p>
        </p:txBody>
      </p:sp>
      <p:sp>
        <p:nvSpPr>
          <p:cNvPr id="29765" name="Text Box 69"/>
          <p:cNvSpPr txBox="1">
            <a:spLocks noChangeArrowheads="1"/>
          </p:cNvSpPr>
          <p:nvPr/>
        </p:nvSpPr>
        <p:spPr bwMode="auto">
          <a:xfrm>
            <a:off x="33639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29</a:t>
            </a:r>
          </a:p>
          <a:p>
            <a:endParaRPr lang="en-US" altLang="en-US" sz="1600">
              <a:latin typeface="Times New Roman" panose="02020603050405020304" pitchFamily="18" charset="0"/>
            </a:endParaRPr>
          </a:p>
        </p:txBody>
      </p:sp>
      <p:sp>
        <p:nvSpPr>
          <p:cNvPr id="29766" name="Text Box 70"/>
          <p:cNvSpPr txBox="1">
            <a:spLocks noChangeArrowheads="1"/>
          </p:cNvSpPr>
          <p:nvPr/>
        </p:nvSpPr>
        <p:spPr bwMode="auto">
          <a:xfrm>
            <a:off x="5092701" y="5207001"/>
            <a:ext cx="481013"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46</a:t>
            </a:r>
          </a:p>
          <a:p>
            <a:endParaRPr lang="en-US" altLang="en-US" sz="1600">
              <a:latin typeface="Times New Roman" panose="02020603050405020304" pitchFamily="18" charset="0"/>
            </a:endParaRPr>
          </a:p>
        </p:txBody>
      </p:sp>
      <p:sp>
        <p:nvSpPr>
          <p:cNvPr id="29767" name="Text Box 71"/>
          <p:cNvSpPr txBox="1">
            <a:spLocks noChangeArrowheads="1"/>
          </p:cNvSpPr>
          <p:nvPr/>
        </p:nvSpPr>
        <p:spPr bwMode="auto">
          <a:xfrm>
            <a:off x="5573714"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48</a:t>
            </a:r>
          </a:p>
          <a:p>
            <a:endParaRPr lang="en-US" altLang="en-US" sz="1600">
              <a:latin typeface="Times New Roman" panose="02020603050405020304" pitchFamily="18" charset="0"/>
            </a:endParaRPr>
          </a:p>
        </p:txBody>
      </p:sp>
      <p:sp>
        <p:nvSpPr>
          <p:cNvPr id="29768" name="Text Box 72"/>
          <p:cNvSpPr txBox="1">
            <a:spLocks noChangeArrowheads="1"/>
          </p:cNvSpPr>
          <p:nvPr/>
        </p:nvSpPr>
        <p:spPr bwMode="auto">
          <a:xfrm>
            <a:off x="6694489" y="5207001"/>
            <a:ext cx="477837" cy="358775"/>
          </a:xfrm>
          <a:prstGeom prst="rect">
            <a:avLst/>
          </a:prstGeom>
          <a:solidFill>
            <a:srgbClr val="FFFFFF"/>
          </a:solidFill>
          <a:ln w="9525">
            <a:solidFill>
              <a:srgbClr val="000000"/>
            </a:solidFill>
            <a:miter lim="800000"/>
            <a:headEnd/>
            <a:tailEnd/>
          </a:ln>
        </p:spPr>
        <p:txBody>
          <a:bodyPr/>
          <a:lstStyle/>
          <a:p>
            <a:r>
              <a:rPr lang="en-US" altLang="en-US" sz="1600">
                <a:latin typeface="Times New Roman" panose="02020603050405020304" pitchFamily="18" charset="0"/>
              </a:rPr>
              <a:t>53</a:t>
            </a:r>
          </a:p>
          <a:p>
            <a:endParaRPr lang="en-US" altLang="en-US" sz="1600">
              <a:latin typeface="Times New Roman" panose="02020603050405020304" pitchFamily="18" charset="0"/>
            </a:endParaRPr>
          </a:p>
        </p:txBody>
      </p:sp>
      <p:sp>
        <p:nvSpPr>
          <p:cNvPr id="29840" name="Text Box 144"/>
          <p:cNvSpPr txBox="1">
            <a:spLocks noChangeArrowheads="1"/>
          </p:cNvSpPr>
          <p:nvPr/>
        </p:nvSpPr>
        <p:spPr bwMode="auto">
          <a:xfrm>
            <a:off x="7696200" y="1905001"/>
            <a:ext cx="2667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B-tree of </a:t>
            </a:r>
            <a:r>
              <a:rPr lang="en-US" altLang="en-US" b="1"/>
              <a:t>order 5</a:t>
            </a:r>
            <a:r>
              <a:rPr lang="en-US" altLang="en-US"/>
              <a:t> containing 26 items</a:t>
            </a:r>
            <a:endParaRPr lang="en-US" altLang="en-US" sz="2400">
              <a:latin typeface="Times" panose="02020603050405020304" pitchFamily="18" charset="0"/>
            </a:endParaRPr>
          </a:p>
        </p:txBody>
      </p:sp>
      <p:sp>
        <p:nvSpPr>
          <p:cNvPr id="29841" name="Text Box 145"/>
          <p:cNvSpPr txBox="1">
            <a:spLocks noChangeArrowheads="1"/>
          </p:cNvSpPr>
          <p:nvPr/>
        </p:nvSpPr>
        <p:spPr bwMode="auto">
          <a:xfrm>
            <a:off x="1965325" y="5851525"/>
            <a:ext cx="38921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4149959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22" name="Picture 2" descr="\\Odin\morris\Courses\PLDS210\fig\Bplus.gif"/>
          <p:cNvPicPr>
            <a:picLocks noChangeAspect="1" noChangeArrowheads="1"/>
          </p:cNvPicPr>
          <p:nvPr/>
        </p:nvPicPr>
        <p:blipFill>
          <a:blip r:embed="rId2" cstate="print"/>
          <a:srcRect/>
          <a:stretch>
            <a:fillRect/>
          </a:stretch>
        </p:blipFill>
        <p:spPr bwMode="auto">
          <a:xfrm>
            <a:off x="2638927" y="3848100"/>
            <a:ext cx="24317325" cy="3009900"/>
          </a:xfrm>
          <a:prstGeom prst="rect">
            <a:avLst/>
          </a:prstGeom>
          <a:noFill/>
        </p:spPr>
      </p:pic>
      <p:sp>
        <p:nvSpPr>
          <p:cNvPr id="337923" name="Rectangle 3"/>
          <p:cNvSpPr>
            <a:spLocks noGrp="1" noChangeArrowheads="1"/>
          </p:cNvSpPr>
          <p:nvPr>
            <p:ph type="title"/>
          </p:nvPr>
        </p:nvSpPr>
        <p:spPr>
          <a:xfrm>
            <a:off x="372979" y="252830"/>
            <a:ext cx="10515600" cy="1325563"/>
          </a:xfrm>
        </p:spPr>
        <p:txBody>
          <a:bodyPr>
            <a:normAutofit/>
          </a:bodyPr>
          <a:lstStyle/>
          <a:p>
            <a:r>
              <a:rPr lang="en-US" sz="4000" dirty="0">
                <a:solidFill>
                  <a:srgbClr val="CD0000"/>
                </a:solidFill>
              </a:rPr>
              <a:t>B+-trees</a:t>
            </a:r>
          </a:p>
        </p:txBody>
      </p:sp>
      <p:sp>
        <p:nvSpPr>
          <p:cNvPr id="337924" name="Rectangle 4"/>
          <p:cNvSpPr>
            <a:spLocks noGrp="1" noChangeArrowheads="1"/>
          </p:cNvSpPr>
          <p:nvPr>
            <p:ph type="body" idx="1"/>
          </p:nvPr>
        </p:nvSpPr>
        <p:spPr>
          <a:xfrm>
            <a:off x="645695" y="1873751"/>
            <a:ext cx="10515600" cy="4351338"/>
          </a:xfrm>
        </p:spPr>
        <p:txBody>
          <a:bodyPr/>
          <a:lstStyle/>
          <a:p>
            <a:r>
              <a:rPr lang="en-US" dirty="0">
                <a:latin typeface="+mj-lt"/>
              </a:rPr>
              <a:t>B+ trees</a:t>
            </a:r>
          </a:p>
          <a:p>
            <a:pPr lvl="1"/>
            <a:r>
              <a:rPr lang="en-US" dirty="0">
                <a:latin typeface="+mj-lt"/>
              </a:rPr>
              <a:t>All the keys in the nodes are dummies</a:t>
            </a:r>
          </a:p>
          <a:p>
            <a:pPr lvl="1"/>
            <a:r>
              <a:rPr lang="en-US" dirty="0">
                <a:latin typeface="+mj-lt"/>
              </a:rPr>
              <a:t>Only the keys in the leaves point to “real” data</a:t>
            </a:r>
          </a:p>
          <a:p>
            <a:pPr lvl="1"/>
            <a:r>
              <a:rPr lang="en-US" dirty="0">
                <a:latin typeface="+mj-lt"/>
              </a:rPr>
              <a:t>Data records kept in a separate area</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208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87183" y="481262"/>
            <a:ext cx="7772400" cy="685800"/>
          </a:xfrm>
        </p:spPr>
        <p:txBody>
          <a:bodyPr>
            <a:normAutofit fontScale="90000"/>
          </a:bodyPr>
          <a:lstStyle/>
          <a:p>
            <a:r>
              <a:rPr lang="en-US" dirty="0">
                <a:solidFill>
                  <a:srgbClr val="CD0000"/>
                </a:solidFill>
              </a:rPr>
              <a:t>Linked Lists</a:t>
            </a:r>
          </a:p>
        </p:txBody>
      </p:sp>
      <p:sp>
        <p:nvSpPr>
          <p:cNvPr id="39939" name="Rectangle 3"/>
          <p:cNvSpPr>
            <a:spLocks noGrp="1" noChangeArrowheads="1"/>
          </p:cNvSpPr>
          <p:nvPr>
            <p:ph type="body" idx="1"/>
          </p:nvPr>
        </p:nvSpPr>
        <p:spPr>
          <a:xfrm>
            <a:off x="587183" y="1700461"/>
            <a:ext cx="6734218" cy="4539918"/>
          </a:xfrm>
        </p:spPr>
        <p:txBody>
          <a:bodyPr/>
          <a:lstStyle/>
          <a:p>
            <a:r>
              <a:rPr lang="en-US" sz="2400" dirty="0">
                <a:latin typeface="+mj-lt"/>
              </a:rPr>
              <a:t>Flexible space use</a:t>
            </a:r>
          </a:p>
          <a:p>
            <a:pPr lvl="1"/>
            <a:r>
              <a:rPr lang="en-US" dirty="0">
                <a:latin typeface="+mj-lt"/>
              </a:rPr>
              <a:t>Dynamically allocate space for each element as needed</a:t>
            </a:r>
          </a:p>
          <a:p>
            <a:pPr lvl="1"/>
            <a:r>
              <a:rPr lang="en-US" dirty="0">
                <a:latin typeface="+mj-lt"/>
              </a:rPr>
              <a:t>Include a pointer to the next item</a:t>
            </a:r>
          </a:p>
          <a:p>
            <a:pPr>
              <a:buFont typeface="Monotype Sorts" pitchFamily="2" charset="2"/>
              <a:buChar char="ç"/>
            </a:pPr>
            <a:r>
              <a:rPr lang="en-US" dirty="0">
                <a:solidFill>
                  <a:srgbClr val="CD0000"/>
                </a:solidFill>
                <a:latin typeface="+mj-lt"/>
              </a:rPr>
              <a:t>Linked list</a:t>
            </a:r>
          </a:p>
          <a:p>
            <a:pPr lvl="1"/>
            <a:r>
              <a:rPr lang="en-US" dirty="0">
                <a:latin typeface="+mj-lt"/>
              </a:rPr>
              <a:t>Each </a:t>
            </a:r>
            <a:r>
              <a:rPr lang="en-US" dirty="0">
                <a:solidFill>
                  <a:srgbClr val="FC0128"/>
                </a:solidFill>
                <a:latin typeface="+mj-lt"/>
              </a:rPr>
              <a:t>node</a:t>
            </a:r>
            <a:r>
              <a:rPr lang="en-US" dirty="0">
                <a:latin typeface="+mj-lt"/>
              </a:rPr>
              <a:t> of the list contains</a:t>
            </a:r>
          </a:p>
          <a:p>
            <a:pPr lvl="2"/>
            <a:r>
              <a:rPr lang="en-US" dirty="0">
                <a:latin typeface="+mj-lt"/>
              </a:rPr>
              <a:t>the data item (an object pointer in our ADT)</a:t>
            </a:r>
          </a:p>
          <a:p>
            <a:pPr lvl="2"/>
            <a:r>
              <a:rPr lang="en-US" dirty="0">
                <a:latin typeface="+mj-lt"/>
              </a:rPr>
              <a:t>a pointer to the next node</a:t>
            </a:r>
          </a:p>
        </p:txBody>
      </p:sp>
      <p:sp>
        <p:nvSpPr>
          <p:cNvPr id="39940" name="Rectangle 4"/>
          <p:cNvSpPr>
            <a:spLocks noChangeArrowheads="1"/>
          </p:cNvSpPr>
          <p:nvPr/>
        </p:nvSpPr>
        <p:spPr bwMode="auto">
          <a:xfrm>
            <a:off x="7713703" y="2386262"/>
            <a:ext cx="1159952"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1" name="Rectangle 5"/>
          <p:cNvSpPr>
            <a:spLocks noChangeArrowheads="1"/>
          </p:cNvSpPr>
          <p:nvPr/>
        </p:nvSpPr>
        <p:spPr bwMode="auto">
          <a:xfrm>
            <a:off x="8628102" y="2386262"/>
            <a:ext cx="1063289" cy="788355"/>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39942" name="Text Box 6"/>
          <p:cNvSpPr txBox="1">
            <a:spLocks noChangeArrowheads="1"/>
          </p:cNvSpPr>
          <p:nvPr/>
        </p:nvSpPr>
        <p:spPr bwMode="auto">
          <a:xfrm>
            <a:off x="7789904" y="2386264"/>
            <a:ext cx="932392" cy="400110"/>
          </a:xfrm>
          <a:prstGeom prst="rect">
            <a:avLst/>
          </a:prstGeom>
          <a:noFill/>
          <a:ln w="12700">
            <a:noFill/>
            <a:miter lim="800000"/>
            <a:headEnd/>
            <a:tailEnd/>
          </a:ln>
          <a:effectLst/>
        </p:spPr>
        <p:txBody>
          <a:bodyPr wrap="square">
            <a:spAutoFit/>
          </a:bodyPr>
          <a:lstStyle/>
          <a:p>
            <a:r>
              <a:rPr lang="en-US" sz="2000" b="1">
                <a:latin typeface="Arial" charset="0"/>
              </a:rPr>
              <a:t>Data</a:t>
            </a:r>
            <a:endParaRPr lang="en-US"/>
          </a:p>
        </p:txBody>
      </p:sp>
      <p:sp>
        <p:nvSpPr>
          <p:cNvPr id="39943" name="Text Box 7"/>
          <p:cNvSpPr txBox="1">
            <a:spLocks noChangeArrowheads="1"/>
          </p:cNvSpPr>
          <p:nvPr/>
        </p:nvSpPr>
        <p:spPr bwMode="auto">
          <a:xfrm>
            <a:off x="8704304" y="2386264"/>
            <a:ext cx="932392" cy="400110"/>
          </a:xfrm>
          <a:prstGeom prst="rect">
            <a:avLst/>
          </a:prstGeom>
          <a:noFill/>
          <a:ln w="12700">
            <a:noFill/>
            <a:miter lim="800000"/>
            <a:headEnd/>
            <a:tailEnd/>
          </a:ln>
          <a:effectLst/>
        </p:spPr>
        <p:txBody>
          <a:bodyPr wrap="square">
            <a:spAutoFit/>
          </a:bodyPr>
          <a:lstStyle/>
          <a:p>
            <a:r>
              <a:rPr lang="en-US" sz="2000" b="1" dirty="0">
                <a:latin typeface="Arial" charset="0"/>
              </a:rPr>
              <a:t>Next</a:t>
            </a:r>
            <a:endParaRPr lang="en-US" dirty="0"/>
          </a:p>
        </p:txBody>
      </p:sp>
      <p:sp>
        <p:nvSpPr>
          <p:cNvPr id="39944" name="Oval 8"/>
          <p:cNvSpPr>
            <a:spLocks noChangeArrowheads="1"/>
          </p:cNvSpPr>
          <p:nvPr/>
        </p:nvSpPr>
        <p:spPr bwMode="auto">
          <a:xfrm>
            <a:off x="8094703" y="3529262"/>
            <a:ext cx="1546602" cy="689811"/>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39945" name="Oval 9"/>
          <p:cNvSpPr>
            <a:spLocks noChangeArrowheads="1"/>
          </p:cNvSpPr>
          <p:nvPr/>
        </p:nvSpPr>
        <p:spPr bwMode="auto">
          <a:xfrm>
            <a:off x="8094702" y="2767262"/>
            <a:ext cx="193325" cy="197089"/>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39946" name="AutoShape 10"/>
          <p:cNvCxnSpPr>
            <a:cxnSpLocks noChangeShapeType="1"/>
            <a:stCxn id="39945" idx="4"/>
            <a:endCxn id="39944" idx="0"/>
          </p:cNvCxnSpPr>
          <p:nvPr/>
        </p:nvCxnSpPr>
        <p:spPr bwMode="auto">
          <a:xfrm rot="16200000" flipH="1">
            <a:off x="8247229" y="2908486"/>
            <a:ext cx="564911" cy="676639"/>
          </a:xfrm>
          <a:prstGeom prst="curvedConnector3">
            <a:avLst>
              <a:gd name="adj1" fmla="val 50000"/>
            </a:avLst>
          </a:prstGeom>
          <a:noFill/>
          <a:ln w="38100">
            <a:solidFill>
              <a:srgbClr val="063DE8"/>
            </a:solidFill>
            <a:round/>
            <a:headEnd/>
            <a:tailEnd type="triangle" w="med" len="med"/>
          </a:ln>
          <a:effectLst/>
        </p:spPr>
      </p:cxnSp>
      <p:sp>
        <p:nvSpPr>
          <p:cNvPr id="39947" name="Text Box 11"/>
          <p:cNvSpPr txBox="1">
            <a:spLocks noChangeArrowheads="1"/>
          </p:cNvSpPr>
          <p:nvPr/>
        </p:nvSpPr>
        <p:spPr bwMode="auto">
          <a:xfrm>
            <a:off x="8247104" y="3589589"/>
            <a:ext cx="1182104" cy="400110"/>
          </a:xfrm>
          <a:prstGeom prst="rect">
            <a:avLst/>
          </a:prstGeom>
          <a:noFill/>
          <a:ln w="12700">
            <a:noFill/>
            <a:miter lim="800000"/>
            <a:headEnd/>
            <a:tailEnd/>
          </a:ln>
          <a:effectLst/>
        </p:spPr>
        <p:txBody>
          <a:bodyPr wrap="square">
            <a:spAutoFit/>
          </a:bodyPr>
          <a:lstStyle/>
          <a:p>
            <a:r>
              <a:rPr lang="en-US" sz="2000" b="1">
                <a:latin typeface="Arial" charset="0"/>
              </a:rPr>
              <a:t>object</a:t>
            </a:r>
            <a:endParaRPr lang="en-US"/>
          </a:p>
        </p:txBody>
      </p:sp>
    </p:spTree>
    <p:extLst>
      <p:ext uri="{BB962C8B-B14F-4D97-AF65-F5344CB8AC3E}">
        <p14:creationId xmlns:p14="http://schemas.microsoft.com/office/powerpoint/2010/main" val="2483847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normAutofit/>
          </a:bodyPr>
          <a:lstStyle/>
          <a:p>
            <a:r>
              <a:rPr lang="en-US" sz="4000" dirty="0">
                <a:solidFill>
                  <a:srgbClr val="CD0000"/>
                </a:solidFill>
              </a:rPr>
              <a:t>Hash Tables</a:t>
            </a:r>
          </a:p>
        </p:txBody>
      </p:sp>
      <p:sp>
        <p:nvSpPr>
          <p:cNvPr id="343043" name="Rectangle 3"/>
          <p:cNvSpPr>
            <a:spLocks noGrp="1" noChangeArrowheads="1"/>
          </p:cNvSpPr>
          <p:nvPr>
            <p:ph type="body" idx="1"/>
          </p:nvPr>
        </p:nvSpPr>
        <p:spPr>
          <a:xfrm>
            <a:off x="1062789" y="1600702"/>
            <a:ext cx="10515600" cy="4351338"/>
          </a:xfrm>
        </p:spPr>
        <p:txBody>
          <a:bodyPr/>
          <a:lstStyle/>
          <a:p>
            <a:r>
              <a:rPr lang="en-US" dirty="0">
                <a:latin typeface="+mj-lt"/>
              </a:rPr>
              <a:t>All search structures so far</a:t>
            </a:r>
          </a:p>
          <a:p>
            <a:pPr lvl="1"/>
            <a:r>
              <a:rPr lang="en-US" dirty="0">
                <a:latin typeface="+mj-lt"/>
              </a:rPr>
              <a:t>Relied on a comparison operation</a:t>
            </a:r>
          </a:p>
          <a:p>
            <a:pPr lvl="1"/>
            <a:r>
              <a:rPr lang="en-US" dirty="0">
                <a:latin typeface="+mj-lt"/>
              </a:rPr>
              <a:t>Performance </a:t>
            </a:r>
            <a:r>
              <a:rPr lang="en-US" i="1" dirty="0">
                <a:solidFill>
                  <a:schemeClr val="tx1"/>
                </a:solidFill>
                <a:latin typeface="+mj-lt"/>
              </a:rPr>
              <a:t>O(n)</a:t>
            </a:r>
            <a:r>
              <a:rPr lang="en-US" dirty="0">
                <a:latin typeface="+mj-lt"/>
              </a:rPr>
              <a:t>   or    </a:t>
            </a:r>
            <a:r>
              <a:rPr lang="en-US" i="1" dirty="0">
                <a:solidFill>
                  <a:schemeClr val="tx1"/>
                </a:solidFill>
                <a:latin typeface="+mj-lt"/>
              </a:rPr>
              <a:t>O( </a:t>
            </a:r>
            <a:r>
              <a:rPr lang="en-US" dirty="0">
                <a:solidFill>
                  <a:schemeClr val="tx1"/>
                </a:solidFill>
                <a:latin typeface="+mj-lt"/>
              </a:rPr>
              <a:t>log</a:t>
            </a:r>
            <a:r>
              <a:rPr lang="en-US" i="1" dirty="0">
                <a:solidFill>
                  <a:schemeClr val="tx1"/>
                </a:solidFill>
                <a:latin typeface="+mj-lt"/>
              </a:rPr>
              <a:t> n)</a:t>
            </a:r>
            <a:endParaRPr lang="en-US" dirty="0">
              <a:latin typeface="+mj-lt"/>
            </a:endParaRPr>
          </a:p>
          <a:p>
            <a:r>
              <a:rPr lang="en-US" dirty="0">
                <a:latin typeface="+mj-lt"/>
              </a:rPr>
              <a:t>Assume I have a function</a:t>
            </a:r>
          </a:p>
          <a:p>
            <a:pPr lvl="1"/>
            <a:r>
              <a:rPr lang="en-US" i="1" dirty="0">
                <a:latin typeface="+mj-lt"/>
              </a:rPr>
              <a:t>f (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an integer</a:t>
            </a:r>
          </a:p>
          <a:p>
            <a:r>
              <a:rPr lang="en-US" dirty="0">
                <a:latin typeface="+mj-lt"/>
              </a:rPr>
              <a:t>What performance might I expect now?</a:t>
            </a:r>
          </a:p>
        </p:txBody>
      </p:sp>
    </p:spTree>
    <p:extLst>
      <p:ext uri="{BB962C8B-B14F-4D97-AF65-F5344CB8AC3E}">
        <p14:creationId xmlns:p14="http://schemas.microsoft.com/office/powerpoint/2010/main" val="2421207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normAutofit/>
          </a:bodyPr>
          <a:lstStyle/>
          <a:p>
            <a:r>
              <a:rPr lang="en-US" sz="4000" dirty="0">
                <a:solidFill>
                  <a:srgbClr val="CD0000"/>
                </a:solidFill>
              </a:rPr>
              <a:t>Hash Tables - Structure</a:t>
            </a:r>
          </a:p>
        </p:txBody>
      </p:sp>
      <p:sp>
        <p:nvSpPr>
          <p:cNvPr id="344067" name="Rectangle 3"/>
          <p:cNvSpPr>
            <a:spLocks noGrp="1" noChangeArrowheads="1"/>
          </p:cNvSpPr>
          <p:nvPr>
            <p:ph type="body" idx="1"/>
          </p:nvPr>
        </p:nvSpPr>
        <p:spPr/>
        <p:txBody>
          <a:bodyPr>
            <a:normAutofit lnSpcReduction="10000"/>
          </a:bodyPr>
          <a:lstStyle/>
          <a:p>
            <a:r>
              <a:rPr lang="en-US" dirty="0">
                <a:latin typeface="+mj-lt"/>
              </a:rPr>
              <a:t>Simplest case:</a:t>
            </a:r>
          </a:p>
          <a:p>
            <a:pPr lvl="1"/>
            <a:r>
              <a:rPr lang="en-US" dirty="0">
                <a:latin typeface="+mj-lt"/>
              </a:rPr>
              <a:t>Assume items have integer keys in the range 1</a:t>
            </a:r>
            <a:r>
              <a:rPr lang="en-US" i="1" dirty="0">
                <a:latin typeface="+mj-lt"/>
              </a:rPr>
              <a:t> .. m</a:t>
            </a:r>
            <a:endParaRPr lang="en-US" dirty="0">
              <a:latin typeface="+mj-lt"/>
            </a:endParaRPr>
          </a:p>
          <a:p>
            <a:pPr lvl="1"/>
            <a:r>
              <a:rPr lang="en-US" dirty="0">
                <a:latin typeface="+mj-lt"/>
              </a:rPr>
              <a:t>Use the value of the key itself</a:t>
            </a:r>
            <a:br>
              <a:rPr lang="en-US" dirty="0">
                <a:latin typeface="+mj-lt"/>
              </a:rPr>
            </a:br>
            <a:r>
              <a:rPr lang="en-US" dirty="0">
                <a:latin typeface="+mj-lt"/>
              </a:rPr>
              <a:t>to select a slot in a </a:t>
            </a:r>
            <a:br>
              <a:rPr lang="en-US" dirty="0">
                <a:latin typeface="+mj-lt"/>
              </a:rPr>
            </a:br>
            <a:r>
              <a:rPr lang="en-US" dirty="0">
                <a:solidFill>
                  <a:srgbClr val="CD0000"/>
                </a:solidFill>
                <a:latin typeface="+mj-lt"/>
              </a:rPr>
              <a:t>direct access table </a:t>
            </a:r>
            <a:br>
              <a:rPr lang="en-US" dirty="0">
                <a:latin typeface="+mj-lt"/>
              </a:rPr>
            </a:br>
            <a:r>
              <a:rPr lang="en-US" dirty="0">
                <a:latin typeface="+mj-lt"/>
              </a:rPr>
              <a:t>in which to store the item</a:t>
            </a:r>
          </a:p>
          <a:p>
            <a:pPr lvl="1"/>
            <a:r>
              <a:rPr lang="en-US" dirty="0">
                <a:latin typeface="+mj-lt"/>
              </a:rPr>
              <a:t>To search for an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just look in slot </a:t>
            </a:r>
            <a:r>
              <a:rPr lang="en-US" i="1" dirty="0">
                <a:solidFill>
                  <a:schemeClr val="tx1"/>
                </a:solidFill>
                <a:latin typeface="+mj-lt"/>
              </a:rPr>
              <a:t>k</a:t>
            </a:r>
            <a:endParaRPr lang="en-US" dirty="0">
              <a:latin typeface="+mj-lt"/>
            </a:endParaRPr>
          </a:p>
          <a:p>
            <a:pPr lvl="2"/>
            <a:r>
              <a:rPr lang="en-US" dirty="0">
                <a:latin typeface="+mj-lt"/>
              </a:rPr>
              <a:t>If there’s an item there,</a:t>
            </a:r>
            <a:br>
              <a:rPr lang="en-US" dirty="0">
                <a:latin typeface="+mj-lt"/>
              </a:rPr>
            </a:br>
            <a:r>
              <a:rPr lang="en-US" dirty="0">
                <a:latin typeface="+mj-lt"/>
              </a:rPr>
              <a:t>you’ve found it</a:t>
            </a:r>
          </a:p>
          <a:p>
            <a:pPr lvl="2"/>
            <a:r>
              <a:rPr lang="en-US" dirty="0">
                <a:latin typeface="+mj-lt"/>
              </a:rPr>
              <a:t>If the tag is </a:t>
            </a:r>
            <a:r>
              <a:rPr lang="en-US" sz="2400" dirty="0">
                <a:latin typeface="+mj-lt"/>
              </a:rPr>
              <a:t>0</a:t>
            </a:r>
            <a:r>
              <a:rPr lang="en-US" dirty="0">
                <a:latin typeface="+mj-lt"/>
              </a:rPr>
              <a:t>, it’s missing.</a:t>
            </a:r>
          </a:p>
          <a:p>
            <a:pPr lvl="1"/>
            <a:r>
              <a:rPr lang="en-US" dirty="0">
                <a:latin typeface="+mj-lt"/>
              </a:rPr>
              <a:t>Constant time,  </a:t>
            </a:r>
            <a:r>
              <a:rPr lang="en-US" i="1" dirty="0">
                <a:latin typeface="+mj-lt"/>
              </a:rPr>
              <a:t>O(</a:t>
            </a:r>
            <a:r>
              <a:rPr lang="en-US" dirty="0">
                <a:latin typeface="+mj-lt"/>
              </a:rPr>
              <a:t>1</a:t>
            </a:r>
            <a:r>
              <a:rPr lang="en-US" i="1" dirty="0">
                <a:latin typeface="+mj-lt"/>
              </a:rPr>
              <a:t>)</a:t>
            </a:r>
          </a:p>
        </p:txBody>
      </p:sp>
      <p:pic>
        <p:nvPicPr>
          <p:cNvPr id="344068" name="Picture 4" descr="\\Odin\morris\Courses\PLDS210\fig\dir_acc_table.gif"/>
          <p:cNvPicPr>
            <a:picLocks noChangeAspect="1" noChangeArrowheads="1"/>
          </p:cNvPicPr>
          <p:nvPr/>
        </p:nvPicPr>
        <p:blipFill>
          <a:blip r:embed="rId2" cstate="print"/>
          <a:srcRect/>
          <a:stretch>
            <a:fillRect/>
          </a:stretch>
        </p:blipFill>
        <p:spPr bwMode="auto">
          <a:xfrm>
            <a:off x="7058025" y="1981200"/>
            <a:ext cx="3187700" cy="3352800"/>
          </a:xfrm>
          <a:prstGeom prst="rect">
            <a:avLst/>
          </a:prstGeom>
          <a:noFill/>
        </p:spPr>
      </p:pic>
    </p:spTree>
    <p:extLst>
      <p:ext uri="{BB962C8B-B14F-4D97-AF65-F5344CB8AC3E}">
        <p14:creationId xmlns:p14="http://schemas.microsoft.com/office/powerpoint/2010/main" val="3044866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597568" y="349083"/>
            <a:ext cx="10515600" cy="1325563"/>
          </a:xfrm>
        </p:spPr>
        <p:txBody>
          <a:bodyPr>
            <a:normAutofit/>
          </a:bodyPr>
          <a:lstStyle/>
          <a:p>
            <a:r>
              <a:rPr lang="en-US" sz="4000" dirty="0">
                <a:solidFill>
                  <a:srgbClr val="CD0000"/>
                </a:solidFill>
              </a:rPr>
              <a:t>Hash Tables - Constraints</a:t>
            </a:r>
          </a:p>
        </p:txBody>
      </p:sp>
      <p:sp>
        <p:nvSpPr>
          <p:cNvPr id="345091" name="Rectangle 3"/>
          <p:cNvSpPr>
            <a:spLocks noGrp="1" noChangeArrowheads="1"/>
          </p:cNvSpPr>
          <p:nvPr>
            <p:ph type="body" idx="1"/>
          </p:nvPr>
        </p:nvSpPr>
        <p:spPr/>
        <p:txBody>
          <a:bodyPr>
            <a:normAutofit/>
          </a:bodyPr>
          <a:lstStyle/>
          <a:p>
            <a:r>
              <a:rPr lang="en-US" dirty="0">
                <a:latin typeface="+mj-lt"/>
              </a:rPr>
              <a:t>Constraints</a:t>
            </a:r>
          </a:p>
          <a:p>
            <a:pPr lvl="1"/>
            <a:r>
              <a:rPr lang="en-US" sz="2800" dirty="0">
                <a:latin typeface="+mj-lt"/>
              </a:rPr>
              <a:t>Keys must be unique</a:t>
            </a:r>
          </a:p>
          <a:p>
            <a:pPr lvl="1"/>
            <a:r>
              <a:rPr lang="en-US" sz="2800" dirty="0">
                <a:latin typeface="+mj-lt"/>
              </a:rPr>
              <a:t>Keys must lie in a small range</a:t>
            </a:r>
          </a:p>
          <a:p>
            <a:pPr lvl="1"/>
            <a:r>
              <a:rPr lang="en-US" sz="2800" dirty="0">
                <a:latin typeface="+mj-lt"/>
              </a:rPr>
              <a:t>For storage efficiency,</a:t>
            </a:r>
            <a:br>
              <a:rPr lang="en-US" sz="2800" dirty="0">
                <a:latin typeface="+mj-lt"/>
              </a:rPr>
            </a:br>
            <a:r>
              <a:rPr lang="en-US" sz="2800" dirty="0">
                <a:latin typeface="+mj-lt"/>
              </a:rPr>
              <a:t>keys must be </a:t>
            </a:r>
            <a:r>
              <a:rPr lang="en-US" sz="2800" dirty="0">
                <a:solidFill>
                  <a:srgbClr val="CD0000"/>
                </a:solidFill>
                <a:latin typeface="+mj-lt"/>
              </a:rPr>
              <a:t>dense</a:t>
            </a:r>
            <a:r>
              <a:rPr lang="en-US" sz="2800" dirty="0">
                <a:latin typeface="+mj-lt"/>
              </a:rPr>
              <a:t> in the range</a:t>
            </a:r>
          </a:p>
          <a:p>
            <a:pPr lvl="1"/>
            <a:r>
              <a:rPr lang="en-US" sz="2800" dirty="0">
                <a:latin typeface="+mj-lt"/>
              </a:rPr>
              <a:t>If they’re </a:t>
            </a:r>
            <a:r>
              <a:rPr lang="en-US" sz="2800" dirty="0">
                <a:solidFill>
                  <a:srgbClr val="CD0000"/>
                </a:solidFill>
                <a:latin typeface="+mj-lt"/>
              </a:rPr>
              <a:t>sparse</a:t>
            </a:r>
            <a:r>
              <a:rPr lang="en-US" sz="2800" dirty="0">
                <a:latin typeface="+mj-lt"/>
              </a:rPr>
              <a:t> (lots of gaps between values),</a:t>
            </a:r>
            <a:br>
              <a:rPr lang="en-US" sz="2800" dirty="0">
                <a:latin typeface="+mj-lt"/>
              </a:rPr>
            </a:br>
            <a:r>
              <a:rPr lang="en-US" sz="2800" dirty="0">
                <a:latin typeface="+mj-lt"/>
              </a:rPr>
              <a:t>a lot of space is used to obtain speed</a:t>
            </a:r>
          </a:p>
          <a:p>
            <a:pPr lvl="2"/>
            <a:r>
              <a:rPr lang="en-US" sz="2800" dirty="0">
                <a:latin typeface="+mj-lt"/>
              </a:rPr>
              <a:t>Space for speed trade-off</a:t>
            </a:r>
          </a:p>
        </p:txBody>
      </p:sp>
    </p:spTree>
    <p:extLst>
      <p:ext uri="{BB962C8B-B14F-4D97-AF65-F5344CB8AC3E}">
        <p14:creationId xmlns:p14="http://schemas.microsoft.com/office/powerpoint/2010/main" val="2673193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597569" y="236788"/>
            <a:ext cx="10515600" cy="1325563"/>
          </a:xfrm>
        </p:spPr>
        <p:txBody>
          <a:bodyPr>
            <a:normAutofit/>
          </a:bodyPr>
          <a:lstStyle/>
          <a:p>
            <a:r>
              <a:rPr lang="en-US" sz="4000" dirty="0">
                <a:solidFill>
                  <a:srgbClr val="CD0000"/>
                </a:solidFill>
              </a:rPr>
              <a:t>Hash Tables - Relaxing the constraints</a:t>
            </a:r>
          </a:p>
        </p:txBody>
      </p:sp>
      <p:sp>
        <p:nvSpPr>
          <p:cNvPr id="346115" name="Rectangle 3"/>
          <p:cNvSpPr>
            <a:spLocks noGrp="1" noChangeArrowheads="1"/>
          </p:cNvSpPr>
          <p:nvPr>
            <p:ph type="body" idx="1"/>
          </p:nvPr>
        </p:nvSpPr>
        <p:spPr/>
        <p:txBody>
          <a:bodyPr>
            <a:normAutofit lnSpcReduction="10000"/>
          </a:bodyPr>
          <a:lstStyle/>
          <a:p>
            <a:r>
              <a:rPr lang="en-US" dirty="0">
                <a:latin typeface="+mj-lt"/>
              </a:rPr>
              <a:t>Keys must be unique</a:t>
            </a:r>
          </a:p>
          <a:p>
            <a:pPr lvl="1"/>
            <a:r>
              <a:rPr lang="en-US" dirty="0">
                <a:latin typeface="+mj-lt"/>
              </a:rPr>
              <a:t>Construct a linked list of duplicates </a:t>
            </a:r>
            <a:br>
              <a:rPr lang="en-US" dirty="0">
                <a:latin typeface="+mj-lt"/>
              </a:rPr>
            </a:br>
            <a:r>
              <a:rPr lang="en-US" dirty="0">
                <a:latin typeface="+mj-lt"/>
              </a:rPr>
              <a:t>“attached” to each slot</a:t>
            </a:r>
          </a:p>
          <a:p>
            <a:pPr lvl="1"/>
            <a:r>
              <a:rPr lang="en-US" dirty="0">
                <a:latin typeface="+mj-lt"/>
              </a:rPr>
              <a:t>If a search can be satisfied</a:t>
            </a:r>
            <a:br>
              <a:rPr lang="en-US" dirty="0">
                <a:latin typeface="+mj-lt"/>
              </a:rPr>
            </a:br>
            <a:r>
              <a:rPr lang="en-US" dirty="0">
                <a:latin typeface="+mj-lt"/>
              </a:rPr>
              <a:t>by </a:t>
            </a:r>
            <a:r>
              <a:rPr lang="en-US" i="1" dirty="0">
                <a:latin typeface="+mj-lt"/>
              </a:rPr>
              <a:t>any</a:t>
            </a:r>
            <a:r>
              <a:rPr lang="en-US" dirty="0">
                <a:latin typeface="+mj-lt"/>
              </a:rPr>
              <a:t> item with key, </a:t>
            </a:r>
            <a:r>
              <a:rPr lang="en-US" i="1" dirty="0">
                <a:solidFill>
                  <a:schemeClr val="tx1"/>
                </a:solidFill>
                <a:latin typeface="+mj-lt"/>
              </a:rPr>
              <a:t>k</a:t>
            </a:r>
            <a:r>
              <a:rPr lang="en-US" dirty="0">
                <a:latin typeface="+mj-lt"/>
              </a:rPr>
              <a:t>,</a:t>
            </a:r>
            <a:br>
              <a:rPr lang="en-US" dirty="0">
                <a:latin typeface="+mj-lt"/>
              </a:rPr>
            </a:br>
            <a:r>
              <a:rPr lang="en-US" dirty="0">
                <a:latin typeface="+mj-lt"/>
              </a:rPr>
              <a:t>performance is still </a:t>
            </a:r>
            <a:r>
              <a:rPr lang="en-US" i="1" dirty="0">
                <a:solidFill>
                  <a:schemeClr val="tx1"/>
                </a:solidFill>
                <a:latin typeface="+mj-lt"/>
              </a:rPr>
              <a:t>O(</a:t>
            </a:r>
            <a:r>
              <a:rPr lang="en-US" dirty="0">
                <a:solidFill>
                  <a:schemeClr val="tx1"/>
                </a:solidFill>
                <a:latin typeface="+mj-lt"/>
              </a:rPr>
              <a:t>1</a:t>
            </a:r>
            <a:r>
              <a:rPr lang="en-US" i="1" dirty="0">
                <a:solidFill>
                  <a:schemeClr val="tx1"/>
                </a:solidFill>
                <a:latin typeface="+mj-lt"/>
              </a:rPr>
              <a:t>)</a:t>
            </a:r>
          </a:p>
          <a:p>
            <a:pPr lvl="1">
              <a:buFontTx/>
              <a:buChar char=" "/>
            </a:pPr>
            <a:r>
              <a:rPr lang="en-US" i="1" dirty="0">
                <a:solidFill>
                  <a:schemeClr val="tx1"/>
                </a:solidFill>
                <a:latin typeface="+mj-lt"/>
              </a:rPr>
              <a:t>but</a:t>
            </a:r>
          </a:p>
          <a:p>
            <a:pPr lvl="1"/>
            <a:r>
              <a:rPr lang="en-US" dirty="0">
                <a:latin typeface="+mj-lt"/>
              </a:rPr>
              <a:t>If the item has some </a:t>
            </a:r>
            <a:br>
              <a:rPr lang="en-US" dirty="0">
                <a:latin typeface="+mj-lt"/>
              </a:rPr>
            </a:br>
            <a:r>
              <a:rPr lang="en-US" dirty="0">
                <a:latin typeface="+mj-lt"/>
              </a:rPr>
              <a:t>other distinguishing feature</a:t>
            </a:r>
            <a:br>
              <a:rPr lang="en-US" dirty="0">
                <a:latin typeface="+mj-lt"/>
              </a:rPr>
            </a:br>
            <a:r>
              <a:rPr lang="en-US" dirty="0">
                <a:latin typeface="+mj-lt"/>
              </a:rPr>
              <a:t>which must be matched,</a:t>
            </a:r>
            <a:br>
              <a:rPr lang="en-US" dirty="0">
                <a:latin typeface="+mj-lt"/>
              </a:rPr>
            </a:br>
            <a:r>
              <a:rPr lang="en-US" dirty="0">
                <a:latin typeface="+mj-lt"/>
              </a:rPr>
              <a:t>we get </a:t>
            </a:r>
            <a:r>
              <a:rPr lang="en-US" i="1" dirty="0">
                <a:latin typeface="+mj-lt"/>
              </a:rPr>
              <a:t>O(</a:t>
            </a:r>
            <a:r>
              <a:rPr lang="en-US" i="1" dirty="0" err="1">
                <a:latin typeface="+mj-lt"/>
              </a:rPr>
              <a:t>n</a:t>
            </a:r>
            <a:r>
              <a:rPr lang="en-US" i="1" baseline="30000" dirty="0" err="1">
                <a:latin typeface="+mj-lt"/>
              </a:rPr>
              <a:t>max</a:t>
            </a:r>
            <a:r>
              <a:rPr lang="en-US" i="1" dirty="0">
                <a:latin typeface="+mj-lt"/>
              </a:rPr>
              <a:t>)</a:t>
            </a:r>
            <a:endParaRPr lang="en-US" dirty="0">
              <a:latin typeface="+mj-lt"/>
            </a:endParaRPr>
          </a:p>
          <a:p>
            <a:pPr lvl="1">
              <a:buFontTx/>
              <a:buChar char=" "/>
            </a:pPr>
            <a:r>
              <a:rPr lang="en-US" dirty="0">
                <a:latin typeface="+mj-lt"/>
              </a:rPr>
              <a:t>where </a:t>
            </a:r>
            <a:r>
              <a:rPr lang="en-US" i="1" dirty="0" err="1">
                <a:latin typeface="+mj-lt"/>
              </a:rPr>
              <a:t>n</a:t>
            </a:r>
            <a:r>
              <a:rPr lang="en-US" i="1" baseline="30000" dirty="0" err="1">
                <a:latin typeface="+mj-lt"/>
              </a:rPr>
              <a:t>max</a:t>
            </a:r>
            <a:r>
              <a:rPr lang="en-US" dirty="0">
                <a:latin typeface="+mj-lt"/>
              </a:rPr>
              <a:t> is the largest number</a:t>
            </a:r>
            <a:br>
              <a:rPr lang="en-US" dirty="0">
                <a:latin typeface="+mj-lt"/>
              </a:rPr>
            </a:br>
            <a:r>
              <a:rPr lang="en-US" dirty="0">
                <a:latin typeface="+mj-lt"/>
              </a:rPr>
              <a:t> of duplicates - or length of the longest chain</a:t>
            </a:r>
          </a:p>
        </p:txBody>
      </p:sp>
      <p:pic>
        <p:nvPicPr>
          <p:cNvPr id="346116"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1660281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533400" y="403225"/>
            <a:ext cx="10515600" cy="1325563"/>
          </a:xfrm>
        </p:spPr>
        <p:txBody>
          <a:bodyPr>
            <a:normAutofit/>
          </a:bodyPr>
          <a:lstStyle/>
          <a:p>
            <a:r>
              <a:rPr lang="en-US" sz="4000" dirty="0">
                <a:solidFill>
                  <a:srgbClr val="CD0000"/>
                </a:solidFill>
              </a:rPr>
              <a:t>Hash Tables - Relaxing the constraints</a:t>
            </a:r>
          </a:p>
        </p:txBody>
      </p:sp>
      <p:sp>
        <p:nvSpPr>
          <p:cNvPr id="347139" name="Rectangle 3"/>
          <p:cNvSpPr>
            <a:spLocks noGrp="1" noChangeArrowheads="1"/>
          </p:cNvSpPr>
          <p:nvPr>
            <p:ph type="body" idx="1"/>
          </p:nvPr>
        </p:nvSpPr>
        <p:spPr/>
        <p:txBody>
          <a:bodyPr/>
          <a:lstStyle/>
          <a:p>
            <a:r>
              <a:rPr lang="en-US" dirty="0">
                <a:latin typeface="+mj-lt"/>
              </a:rPr>
              <a:t>Keys are integers</a:t>
            </a:r>
          </a:p>
          <a:p>
            <a:pPr lvl="1"/>
            <a:r>
              <a:rPr lang="en-US" dirty="0">
                <a:latin typeface="+mj-lt"/>
              </a:rPr>
              <a:t>Need a </a:t>
            </a:r>
            <a:r>
              <a:rPr lang="en-US" dirty="0">
                <a:solidFill>
                  <a:srgbClr val="CD0000"/>
                </a:solidFill>
                <a:latin typeface="+mj-lt"/>
              </a:rPr>
              <a:t>hash function</a:t>
            </a:r>
            <a:br>
              <a:rPr lang="en-US" dirty="0">
                <a:latin typeface="+mj-lt"/>
              </a:rPr>
            </a:br>
            <a:r>
              <a:rPr lang="en-US" i="1" dirty="0">
                <a:latin typeface="+mj-lt"/>
              </a:rPr>
              <a:t>h( key )    </a:t>
            </a:r>
            <a:r>
              <a:rPr lang="en-US" dirty="0">
                <a:solidFill>
                  <a:schemeClr val="tx1"/>
                </a:solidFill>
                <a:latin typeface="+mj-lt"/>
              </a:rPr>
              <a:t>®</a:t>
            </a:r>
            <a:r>
              <a:rPr lang="en-US" i="1" dirty="0">
                <a:latin typeface="+mj-lt"/>
              </a:rPr>
              <a:t>     integer</a:t>
            </a:r>
          </a:p>
          <a:p>
            <a:pPr lvl="1">
              <a:buFontTx/>
              <a:buChar char=" "/>
            </a:pPr>
            <a:r>
              <a:rPr lang="en-US" i="1" dirty="0" err="1">
                <a:latin typeface="+mj-lt"/>
              </a:rPr>
              <a:t>ie</a:t>
            </a:r>
            <a:r>
              <a:rPr lang="en-US" dirty="0">
                <a:latin typeface="+mj-lt"/>
              </a:rPr>
              <a:t> one that maps a key to </a:t>
            </a:r>
            <a:br>
              <a:rPr lang="en-US" dirty="0">
                <a:latin typeface="+mj-lt"/>
              </a:rPr>
            </a:br>
            <a:r>
              <a:rPr lang="en-US" dirty="0">
                <a:latin typeface="+mj-lt"/>
              </a:rPr>
              <a:t>an integer</a:t>
            </a:r>
          </a:p>
          <a:p>
            <a:pPr lvl="1"/>
            <a:r>
              <a:rPr lang="en-US" dirty="0">
                <a:latin typeface="+mj-lt"/>
              </a:rPr>
              <a:t>Applying this function to the</a:t>
            </a:r>
            <a:br>
              <a:rPr lang="en-US" dirty="0">
                <a:latin typeface="+mj-lt"/>
              </a:rPr>
            </a:br>
            <a:r>
              <a:rPr lang="en-US" dirty="0">
                <a:latin typeface="+mj-lt"/>
              </a:rPr>
              <a:t>key produces an address</a:t>
            </a:r>
          </a:p>
          <a:p>
            <a:pPr lvl="1"/>
            <a:r>
              <a:rPr lang="en-US" dirty="0">
                <a:latin typeface="+mj-lt"/>
              </a:rPr>
              <a:t>If </a:t>
            </a:r>
            <a:r>
              <a:rPr lang="en-US" i="1" dirty="0">
                <a:latin typeface="+mj-lt"/>
              </a:rPr>
              <a:t>h</a:t>
            </a:r>
            <a:r>
              <a:rPr lang="en-US" dirty="0">
                <a:latin typeface="+mj-lt"/>
              </a:rPr>
              <a:t> maps each key to a </a:t>
            </a:r>
            <a:r>
              <a:rPr lang="en-US" i="1" dirty="0">
                <a:solidFill>
                  <a:srgbClr val="CD0000"/>
                </a:solidFill>
                <a:latin typeface="+mj-lt"/>
              </a:rPr>
              <a:t>unique</a:t>
            </a:r>
            <a:br>
              <a:rPr lang="en-US" i="1" dirty="0">
                <a:solidFill>
                  <a:srgbClr val="CD0000"/>
                </a:solidFill>
                <a:latin typeface="+mj-lt"/>
              </a:rPr>
            </a:br>
            <a:r>
              <a:rPr lang="en-US" i="1" dirty="0">
                <a:solidFill>
                  <a:srgbClr val="CD0000"/>
                </a:solidFill>
                <a:latin typeface="+mj-lt"/>
              </a:rPr>
              <a:t>integer</a:t>
            </a:r>
            <a:r>
              <a:rPr lang="en-US" dirty="0">
                <a:latin typeface="+mj-lt"/>
              </a:rPr>
              <a:t> in the range 0 </a:t>
            </a:r>
            <a:r>
              <a:rPr lang="en-US" i="1" dirty="0">
                <a:latin typeface="+mj-lt"/>
              </a:rPr>
              <a:t>.. m-</a:t>
            </a:r>
            <a:r>
              <a:rPr lang="en-US" dirty="0">
                <a:latin typeface="+mj-lt"/>
              </a:rPr>
              <a:t>1</a:t>
            </a:r>
            <a:br>
              <a:rPr lang="en-US" dirty="0">
                <a:latin typeface="+mj-lt"/>
              </a:rPr>
            </a:br>
            <a:r>
              <a:rPr lang="en-US" dirty="0">
                <a:latin typeface="+mj-lt"/>
              </a:rPr>
              <a:t>then search is </a:t>
            </a:r>
            <a:r>
              <a:rPr lang="en-US" i="1" dirty="0">
                <a:latin typeface="+mj-lt"/>
              </a:rPr>
              <a:t>O(</a:t>
            </a:r>
            <a:r>
              <a:rPr lang="en-US" dirty="0">
                <a:latin typeface="+mj-lt"/>
              </a:rPr>
              <a:t>1</a:t>
            </a:r>
            <a:r>
              <a:rPr lang="en-US" i="1" dirty="0">
                <a:latin typeface="+mj-lt"/>
              </a:rPr>
              <a:t>)</a:t>
            </a:r>
            <a:endParaRPr lang="en-US" dirty="0">
              <a:latin typeface="+mj-lt"/>
            </a:endParaRPr>
          </a:p>
          <a:p>
            <a:pPr lvl="1"/>
            <a:endParaRPr lang="en-US" dirty="0"/>
          </a:p>
        </p:txBody>
      </p:sp>
      <p:pic>
        <p:nvPicPr>
          <p:cNvPr id="347140" name="Picture 4" descr="\\Odin\morris\Courses\PLDS210\fig\dir_acc_lists.gif"/>
          <p:cNvPicPr>
            <a:picLocks noChangeAspect="1" noChangeArrowheads="1"/>
          </p:cNvPicPr>
          <p:nvPr/>
        </p:nvPicPr>
        <p:blipFill>
          <a:blip r:embed="rId2" cstate="print"/>
          <a:srcRect/>
          <a:stretch>
            <a:fillRect/>
          </a:stretch>
        </p:blipFill>
        <p:spPr bwMode="auto">
          <a:xfrm>
            <a:off x="7162800" y="1728788"/>
            <a:ext cx="3117850" cy="3376612"/>
          </a:xfrm>
          <a:prstGeom prst="rect">
            <a:avLst/>
          </a:prstGeom>
          <a:noFill/>
        </p:spPr>
      </p:pic>
    </p:spTree>
    <p:extLst>
      <p:ext uri="{BB962C8B-B14F-4D97-AF65-F5344CB8AC3E}">
        <p14:creationId xmlns:p14="http://schemas.microsoft.com/office/powerpoint/2010/main" val="2261058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normAutofit/>
          </a:bodyPr>
          <a:lstStyle/>
          <a:p>
            <a:r>
              <a:rPr lang="en-US" sz="4000" dirty="0">
                <a:solidFill>
                  <a:srgbClr val="CD0000"/>
                </a:solidFill>
              </a:rPr>
              <a:t>Hash Tables - Hash functions</a:t>
            </a:r>
          </a:p>
        </p:txBody>
      </p:sp>
      <p:sp>
        <p:nvSpPr>
          <p:cNvPr id="349187" name="Rectangle 3"/>
          <p:cNvSpPr>
            <a:spLocks noGrp="1" noChangeArrowheads="1"/>
          </p:cNvSpPr>
          <p:nvPr>
            <p:ph type="body" idx="1"/>
          </p:nvPr>
        </p:nvSpPr>
        <p:spPr>
          <a:xfrm>
            <a:off x="838199" y="1825624"/>
            <a:ext cx="11177337" cy="4511007"/>
          </a:xfrm>
        </p:spPr>
        <p:txBody>
          <a:bodyPr>
            <a:normAutofit lnSpcReduction="10000"/>
          </a:bodyPr>
          <a:lstStyle/>
          <a:p>
            <a:pPr lvl="1"/>
            <a:r>
              <a:rPr lang="en-US" dirty="0">
                <a:latin typeface="+mj-lt"/>
              </a:rPr>
              <a:t>Example - using an</a:t>
            </a:r>
            <a:r>
              <a:rPr lang="en-US" i="1" dirty="0">
                <a:latin typeface="+mj-lt"/>
              </a:rPr>
              <a:t> </a:t>
            </a:r>
            <a:r>
              <a:rPr lang="en-US" dirty="0">
                <a:latin typeface="+mj-lt"/>
              </a:rPr>
              <a:t> </a:t>
            </a:r>
            <a:r>
              <a:rPr lang="en-US" i="1" dirty="0">
                <a:solidFill>
                  <a:schemeClr val="tx1"/>
                </a:solidFill>
                <a:latin typeface="+mj-lt"/>
              </a:rPr>
              <a:t>n</a:t>
            </a:r>
            <a:r>
              <a:rPr lang="en-US" dirty="0">
                <a:latin typeface="+mj-lt"/>
              </a:rPr>
              <a:t>-character key</a:t>
            </a:r>
          </a:p>
          <a:p>
            <a:pPr marL="457200" lvl="1" indent="0">
              <a:buNone/>
            </a:pPr>
            <a:endParaRPr lang="en-US" dirty="0">
              <a:latin typeface="+mj-lt"/>
            </a:endParaRP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br>
              <a:rPr lang="en-US" dirty="0">
                <a:latin typeface="+mj-lt"/>
              </a:rPr>
            </a:br>
            <a:r>
              <a:rPr lang="en-US" dirty="0">
                <a:latin typeface="+mj-lt"/>
              </a:rPr>
              <a:t>returns a value in </a:t>
            </a:r>
            <a:r>
              <a:rPr lang="en-US" dirty="0">
                <a:solidFill>
                  <a:schemeClr val="tx1"/>
                </a:solidFill>
                <a:latin typeface="+mj-lt"/>
              </a:rPr>
              <a:t>0 .. 255</a:t>
            </a:r>
            <a:endParaRPr lang="en-US" dirty="0">
              <a:latin typeface="+mj-lt"/>
            </a:endParaRPr>
          </a:p>
          <a:p>
            <a:pPr lvl="1"/>
            <a:r>
              <a:rPr lang="en-US" dirty="0" err="1">
                <a:solidFill>
                  <a:schemeClr val="tx1"/>
                </a:solidFill>
                <a:latin typeface="+mj-lt"/>
              </a:rPr>
              <a:t>xor</a:t>
            </a:r>
            <a:r>
              <a:rPr lang="en-US" dirty="0">
                <a:latin typeface="+mj-lt"/>
              </a:rPr>
              <a:t> function is also commonly used</a:t>
            </a:r>
            <a:br>
              <a:rPr lang="en-US" dirty="0">
                <a:latin typeface="+mj-lt"/>
              </a:rPr>
            </a:br>
            <a:r>
              <a:rPr lang="en-US" dirty="0">
                <a:latin typeface="+mj-lt"/>
              </a:rPr>
              <a:t>      </a:t>
            </a:r>
            <a:r>
              <a:rPr lang="en-US" dirty="0">
                <a:solidFill>
                  <a:schemeClr val="tx1"/>
                </a:solidFill>
                <a:latin typeface="+mj-lt"/>
              </a:rPr>
              <a:t>sum = sum ^ *s++;</a:t>
            </a:r>
          </a:p>
          <a:p>
            <a:pPr lvl="1"/>
            <a:r>
              <a:rPr lang="en-US" dirty="0">
                <a:latin typeface="+mj-lt"/>
              </a:rPr>
              <a:t>But </a:t>
            </a:r>
            <a:r>
              <a:rPr lang="en-US" dirty="0">
                <a:solidFill>
                  <a:srgbClr val="FC0128"/>
                </a:solidFill>
                <a:latin typeface="+mj-lt"/>
              </a:rPr>
              <a:t>any</a:t>
            </a:r>
            <a:r>
              <a:rPr lang="en-US" dirty="0">
                <a:latin typeface="+mj-lt"/>
              </a:rPr>
              <a:t> function that generates integers in </a:t>
            </a:r>
            <a:r>
              <a:rPr lang="en-US" dirty="0">
                <a:solidFill>
                  <a:schemeClr val="tx1"/>
                </a:solidFill>
                <a:latin typeface="+mj-lt"/>
              </a:rPr>
              <a:t>0..</a:t>
            </a:r>
            <a:r>
              <a:rPr lang="en-US" i="1" dirty="0">
                <a:solidFill>
                  <a:schemeClr val="tx1"/>
                </a:solidFill>
                <a:latin typeface="+mj-lt"/>
              </a:rPr>
              <a:t>m</a:t>
            </a:r>
            <a:r>
              <a:rPr lang="en-US" dirty="0">
                <a:solidFill>
                  <a:schemeClr val="tx1"/>
                </a:solidFill>
                <a:latin typeface="+mj-lt"/>
              </a:rPr>
              <a:t>-1</a:t>
            </a:r>
            <a:r>
              <a:rPr lang="en-US" dirty="0">
                <a:latin typeface="+mj-lt"/>
              </a:rPr>
              <a:t>   for some suitable (</a:t>
            </a:r>
            <a:r>
              <a:rPr lang="en-US" i="1" dirty="0">
                <a:latin typeface="+mj-lt"/>
              </a:rPr>
              <a:t>not too large</a:t>
            </a:r>
            <a:r>
              <a:rPr lang="en-US" dirty="0">
                <a:latin typeface="+mj-lt"/>
              </a:rPr>
              <a:t>) </a:t>
            </a:r>
            <a:r>
              <a:rPr lang="en-US" i="1" dirty="0">
                <a:solidFill>
                  <a:schemeClr val="tx1"/>
                </a:solidFill>
                <a:latin typeface="+mj-lt"/>
              </a:rPr>
              <a:t>m</a:t>
            </a:r>
            <a:r>
              <a:rPr lang="en-US" dirty="0">
                <a:latin typeface="+mj-lt"/>
              </a:rPr>
              <a:t> will do</a:t>
            </a:r>
            <a:br>
              <a:rPr lang="en-US" dirty="0">
                <a:solidFill>
                  <a:schemeClr val="tx1"/>
                </a:solidFill>
                <a:latin typeface="+mj-lt"/>
              </a:rPr>
            </a:br>
            <a:endParaRPr lang="en-US" dirty="0">
              <a:latin typeface="+mj-lt"/>
            </a:endParaRPr>
          </a:p>
          <a:p>
            <a:pPr lvl="1"/>
            <a:endParaRPr lang="en-US" dirty="0"/>
          </a:p>
        </p:txBody>
      </p:sp>
    </p:spTree>
    <p:extLst>
      <p:ext uri="{BB962C8B-B14F-4D97-AF65-F5344CB8AC3E}">
        <p14:creationId xmlns:p14="http://schemas.microsoft.com/office/powerpoint/2010/main" val="2842889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normAutofit/>
          </a:bodyPr>
          <a:lstStyle/>
          <a:p>
            <a:r>
              <a:rPr lang="en-US" sz="4000" dirty="0">
                <a:solidFill>
                  <a:srgbClr val="CD0000"/>
                </a:solidFill>
              </a:rPr>
              <a:t>Hash Tables - Collisions</a:t>
            </a:r>
          </a:p>
        </p:txBody>
      </p:sp>
      <p:sp>
        <p:nvSpPr>
          <p:cNvPr id="350211" name="Rectangle 3"/>
          <p:cNvSpPr>
            <a:spLocks noGrp="1" noChangeArrowheads="1"/>
          </p:cNvSpPr>
          <p:nvPr>
            <p:ph type="body" idx="1"/>
          </p:nvPr>
        </p:nvSpPr>
        <p:spPr>
          <a:xfrm>
            <a:off x="966537" y="1690688"/>
            <a:ext cx="10515600" cy="4351338"/>
          </a:xfrm>
        </p:spPr>
        <p:txBody>
          <a:bodyPr>
            <a:normAutofit lnSpcReduction="10000"/>
          </a:bodyPr>
          <a:lstStyle/>
          <a:p>
            <a:r>
              <a:rPr lang="en-US" dirty="0">
                <a:latin typeface="+mj-lt"/>
              </a:rPr>
              <a:t>Hash function</a:t>
            </a:r>
          </a:p>
          <a:p>
            <a:pPr lvl="1"/>
            <a:r>
              <a:rPr lang="en-US" dirty="0">
                <a:latin typeface="+mj-lt"/>
              </a:rPr>
              <a:t>With this hash function</a:t>
            </a:r>
          </a:p>
          <a:p>
            <a:pPr lvl="1">
              <a:buFontTx/>
              <a:buChar char=" "/>
            </a:pP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hash( char *s,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n )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int</a:t>
            </a:r>
            <a:r>
              <a:rPr lang="en-US" dirty="0">
                <a:solidFill>
                  <a:schemeClr val="tx1"/>
                </a:solidFill>
                <a:latin typeface="Courier New" panose="02070309020205020404" pitchFamily="49" charset="0"/>
                <a:cs typeface="Courier New" panose="02070309020205020404" pitchFamily="49" charset="0"/>
              </a:rPr>
              <a:t> sum = 0;</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while( n-- ) sum = sum + *s++;</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sum % 256;</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dirty="0">
                <a:solidFill>
                  <a:schemeClr val="tx1"/>
                </a:solidFill>
                <a:latin typeface="+mj-lt"/>
              </a:rPr>
              <a:t>hash(  “AB”, 2 )</a:t>
            </a:r>
            <a:r>
              <a:rPr lang="en-US" dirty="0">
                <a:latin typeface="+mj-lt"/>
              </a:rPr>
              <a:t>  and</a:t>
            </a:r>
            <a:br>
              <a:rPr lang="en-US" dirty="0">
                <a:latin typeface="+mj-lt"/>
              </a:rPr>
            </a:br>
            <a:r>
              <a:rPr lang="en-US" dirty="0">
                <a:solidFill>
                  <a:schemeClr val="tx1"/>
                </a:solidFill>
                <a:latin typeface="+mj-lt"/>
              </a:rPr>
              <a:t>hash( “BA”, 2 )</a:t>
            </a:r>
            <a:br>
              <a:rPr lang="en-US" dirty="0">
                <a:latin typeface="+mj-lt"/>
              </a:rPr>
            </a:br>
            <a:r>
              <a:rPr lang="en-US" dirty="0">
                <a:latin typeface="+mj-lt"/>
              </a:rPr>
              <a:t>return the same value!</a:t>
            </a:r>
          </a:p>
          <a:p>
            <a:pPr lvl="1"/>
            <a:r>
              <a:rPr lang="en-US" dirty="0">
                <a:latin typeface="+mj-lt"/>
              </a:rPr>
              <a:t>This is called a </a:t>
            </a:r>
            <a:r>
              <a:rPr lang="en-US" dirty="0">
                <a:solidFill>
                  <a:srgbClr val="FC0128"/>
                </a:solidFill>
                <a:latin typeface="+mj-lt"/>
              </a:rPr>
              <a:t>collision</a:t>
            </a:r>
            <a:endParaRPr lang="en-US" dirty="0">
              <a:latin typeface="+mj-lt"/>
            </a:endParaRPr>
          </a:p>
          <a:p>
            <a:pPr lvl="1"/>
            <a:r>
              <a:rPr lang="en-US" dirty="0">
                <a:latin typeface="+mj-lt"/>
              </a:rPr>
              <a:t>A variety of techniques are used for resolving collisions</a:t>
            </a:r>
          </a:p>
          <a:p>
            <a:pPr lvl="1"/>
            <a:endParaRPr lang="en-US" dirty="0"/>
          </a:p>
        </p:txBody>
      </p:sp>
    </p:spTree>
    <p:extLst>
      <p:ext uri="{BB962C8B-B14F-4D97-AF65-F5344CB8AC3E}">
        <p14:creationId xmlns:p14="http://schemas.microsoft.com/office/powerpoint/2010/main" val="1611045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9621" y="433137"/>
            <a:ext cx="7772400" cy="533400"/>
          </a:xfrm>
        </p:spPr>
        <p:txBody>
          <a:bodyPr>
            <a:noAutofit/>
          </a:bodyPr>
          <a:lstStyle/>
          <a:p>
            <a:r>
              <a:rPr lang="en-US" sz="4000" dirty="0">
                <a:solidFill>
                  <a:srgbClr val="CD0000"/>
                </a:solidFill>
              </a:rPr>
              <a:t>Hash Tables - Collision handling</a:t>
            </a:r>
          </a:p>
        </p:txBody>
      </p:sp>
      <p:sp>
        <p:nvSpPr>
          <p:cNvPr id="351235" name="Rectangle 3"/>
          <p:cNvSpPr>
            <a:spLocks noGrp="1" noChangeArrowheads="1"/>
          </p:cNvSpPr>
          <p:nvPr>
            <p:ph type="body" idx="1"/>
          </p:nvPr>
        </p:nvSpPr>
        <p:spPr>
          <a:xfrm>
            <a:off x="1664368" y="1201153"/>
            <a:ext cx="7772400" cy="4800600"/>
          </a:xfrm>
        </p:spPr>
        <p:txBody>
          <a:bodyPr/>
          <a:lstStyle/>
          <a:p>
            <a:r>
              <a:rPr lang="en-US" dirty="0">
                <a:latin typeface="+mj-lt"/>
              </a:rPr>
              <a:t>Collisions</a:t>
            </a:r>
          </a:p>
          <a:p>
            <a:pPr lvl="1"/>
            <a:r>
              <a:rPr lang="en-US" dirty="0">
                <a:latin typeface="+mj-lt"/>
              </a:rPr>
              <a:t>Occur when the hash function maps </a:t>
            </a:r>
            <a:br>
              <a:rPr lang="en-US" dirty="0">
                <a:latin typeface="+mj-lt"/>
              </a:rPr>
            </a:br>
            <a:r>
              <a:rPr lang="en-US" dirty="0">
                <a:latin typeface="+mj-lt"/>
              </a:rPr>
              <a:t>two </a:t>
            </a:r>
            <a:r>
              <a:rPr lang="en-US" dirty="0">
                <a:solidFill>
                  <a:srgbClr val="CD0000"/>
                </a:solidFill>
                <a:latin typeface="+mj-lt"/>
              </a:rPr>
              <a:t>different keys </a:t>
            </a:r>
            <a:r>
              <a:rPr lang="en-US" dirty="0">
                <a:latin typeface="+mj-lt"/>
              </a:rPr>
              <a:t>to the </a:t>
            </a:r>
            <a:r>
              <a:rPr lang="en-US" dirty="0">
                <a:solidFill>
                  <a:srgbClr val="CD0000"/>
                </a:solidFill>
                <a:latin typeface="+mj-lt"/>
              </a:rPr>
              <a:t>same address</a:t>
            </a:r>
          </a:p>
          <a:p>
            <a:pPr lvl="1"/>
            <a:r>
              <a:rPr lang="en-US" dirty="0">
                <a:latin typeface="+mj-lt"/>
              </a:rPr>
              <a:t>The table must be able to </a:t>
            </a:r>
            <a:r>
              <a:rPr lang="en-US" dirty="0" err="1">
                <a:latin typeface="+mj-lt"/>
              </a:rPr>
              <a:t>recognise</a:t>
            </a:r>
            <a:r>
              <a:rPr lang="en-US" dirty="0">
                <a:latin typeface="+mj-lt"/>
              </a:rPr>
              <a:t> and resolve this</a:t>
            </a:r>
          </a:p>
          <a:p>
            <a:pPr lvl="1"/>
            <a:r>
              <a:rPr lang="en-US" dirty="0" err="1">
                <a:latin typeface="+mj-lt"/>
              </a:rPr>
              <a:t>Recognise</a:t>
            </a:r>
            <a:endParaRPr lang="en-US" dirty="0">
              <a:latin typeface="+mj-lt"/>
            </a:endParaRPr>
          </a:p>
          <a:p>
            <a:pPr lvl="2"/>
            <a:r>
              <a:rPr lang="en-US" dirty="0">
                <a:latin typeface="+mj-lt"/>
              </a:rPr>
              <a:t>Store the actual key with the item in the hash table</a:t>
            </a:r>
          </a:p>
          <a:p>
            <a:pPr lvl="2"/>
            <a:r>
              <a:rPr lang="en-US" dirty="0">
                <a:latin typeface="+mj-lt"/>
              </a:rPr>
              <a:t>Compute the address</a:t>
            </a:r>
          </a:p>
          <a:p>
            <a:pPr lvl="3"/>
            <a:r>
              <a:rPr lang="en-US" dirty="0">
                <a:latin typeface="+mj-lt"/>
              </a:rPr>
              <a:t>k = h( key )</a:t>
            </a:r>
          </a:p>
          <a:p>
            <a:pPr lvl="2"/>
            <a:r>
              <a:rPr lang="en-US" dirty="0">
                <a:latin typeface="+mj-lt"/>
              </a:rPr>
              <a:t>Check for a hit</a:t>
            </a:r>
          </a:p>
          <a:p>
            <a:pPr lvl="3"/>
            <a:r>
              <a:rPr lang="en-US" i="1" dirty="0">
                <a:latin typeface="+mj-lt"/>
              </a:rPr>
              <a:t>if (  </a:t>
            </a:r>
            <a:r>
              <a:rPr lang="en-US" dirty="0">
                <a:latin typeface="+mj-lt"/>
              </a:rPr>
              <a:t>table[k].key == key</a:t>
            </a:r>
            <a:r>
              <a:rPr lang="en-US" i="1" dirty="0">
                <a:latin typeface="+mj-lt"/>
              </a:rPr>
              <a:t> ) then </a:t>
            </a:r>
            <a:r>
              <a:rPr lang="en-US" i="1" dirty="0">
                <a:solidFill>
                  <a:srgbClr val="CD0000"/>
                </a:solidFill>
                <a:latin typeface="+mj-lt"/>
              </a:rPr>
              <a:t>hit</a:t>
            </a:r>
            <a:br>
              <a:rPr lang="en-US" i="1" dirty="0">
                <a:latin typeface="+mj-lt"/>
              </a:rPr>
            </a:br>
            <a:r>
              <a:rPr lang="en-US" i="1" dirty="0">
                <a:latin typeface="+mj-lt"/>
              </a:rPr>
              <a:t>else </a:t>
            </a:r>
            <a:r>
              <a:rPr lang="en-US" i="1" dirty="0">
                <a:solidFill>
                  <a:srgbClr val="CD0000"/>
                </a:solidFill>
                <a:latin typeface="+mj-lt"/>
              </a:rPr>
              <a:t>try next entry</a:t>
            </a:r>
            <a:endParaRPr lang="en-US" dirty="0">
              <a:solidFill>
                <a:srgbClr val="CD0000"/>
              </a:solidFill>
              <a:latin typeface="+mj-lt"/>
            </a:endParaRPr>
          </a:p>
          <a:p>
            <a:pPr lvl="1"/>
            <a:r>
              <a:rPr lang="en-US" dirty="0">
                <a:latin typeface="+mj-lt"/>
              </a:rPr>
              <a:t>Resolution</a:t>
            </a:r>
          </a:p>
          <a:p>
            <a:pPr lvl="2"/>
            <a:r>
              <a:rPr lang="en-US" dirty="0">
                <a:latin typeface="+mj-lt"/>
              </a:rPr>
              <a:t>Variety of techniques</a:t>
            </a:r>
          </a:p>
          <a:p>
            <a:pPr lvl="1"/>
            <a:endParaRPr lang="en-US" dirty="0"/>
          </a:p>
        </p:txBody>
      </p:sp>
    </p:spTree>
    <p:extLst>
      <p:ext uri="{BB962C8B-B14F-4D97-AF65-F5344CB8AC3E}">
        <p14:creationId xmlns:p14="http://schemas.microsoft.com/office/powerpoint/2010/main" val="67527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685007" y="468814"/>
            <a:ext cx="7772400" cy="533400"/>
          </a:xfrm>
        </p:spPr>
        <p:txBody>
          <a:bodyPr>
            <a:noAutofit/>
          </a:bodyPr>
          <a:lstStyle/>
          <a:p>
            <a:r>
              <a:rPr lang="en-US" sz="4000" dirty="0">
                <a:solidFill>
                  <a:srgbClr val="CD0000"/>
                </a:solidFill>
              </a:rPr>
              <a:t>Hash Tables - Linked lists</a:t>
            </a:r>
          </a:p>
        </p:txBody>
      </p:sp>
      <p:sp>
        <p:nvSpPr>
          <p:cNvPr id="352259" name="Rectangle 3"/>
          <p:cNvSpPr>
            <a:spLocks noGrp="1" noChangeArrowheads="1"/>
          </p:cNvSpPr>
          <p:nvPr>
            <p:ph type="body" idx="1"/>
          </p:nvPr>
        </p:nvSpPr>
        <p:spPr>
          <a:xfrm>
            <a:off x="1030706" y="1424573"/>
            <a:ext cx="10515600" cy="4351338"/>
          </a:xfrm>
        </p:spPr>
        <p:txBody>
          <a:bodyPr/>
          <a:lstStyle/>
          <a:p>
            <a:r>
              <a:rPr lang="en-US" dirty="0">
                <a:latin typeface="+mj-lt"/>
              </a:rPr>
              <a:t>Collisions - Resolution</a:t>
            </a:r>
          </a:p>
          <a:p>
            <a:pPr lvl="1">
              <a:buFont typeface="Monotype Sorts" pitchFamily="2" charset="2"/>
              <a:buChar char="Ê"/>
            </a:pPr>
            <a:r>
              <a:rPr lang="en-US" dirty="0">
                <a:latin typeface="+mj-lt"/>
              </a:rPr>
              <a:t>Linked list attached </a:t>
            </a:r>
            <a:br>
              <a:rPr lang="en-US" dirty="0">
                <a:latin typeface="+mj-lt"/>
              </a:rPr>
            </a:br>
            <a:r>
              <a:rPr lang="en-US" dirty="0">
                <a:latin typeface="+mj-lt"/>
              </a:rPr>
              <a:t>to each primary table slot</a:t>
            </a:r>
          </a:p>
          <a:p>
            <a:pPr marL="1162050" lvl="2"/>
            <a:r>
              <a:rPr lang="en-US" dirty="0">
                <a:latin typeface="+mj-lt"/>
              </a:rPr>
              <a:t>h(</a:t>
            </a:r>
            <a:r>
              <a:rPr lang="en-US" dirty="0" err="1">
                <a:solidFill>
                  <a:schemeClr val="accent2"/>
                </a:solidFill>
                <a:latin typeface="+mj-lt"/>
              </a:rPr>
              <a:t>i</a:t>
            </a:r>
            <a:r>
              <a:rPr lang="en-US" dirty="0">
                <a:latin typeface="+mj-lt"/>
              </a:rPr>
              <a:t>)  == h(</a:t>
            </a:r>
            <a:r>
              <a:rPr lang="en-US" dirty="0">
                <a:solidFill>
                  <a:schemeClr val="accent2"/>
                </a:solidFill>
                <a:latin typeface="+mj-lt"/>
              </a:rPr>
              <a:t>i1</a:t>
            </a:r>
            <a:r>
              <a:rPr lang="en-US" dirty="0">
                <a:latin typeface="+mj-lt"/>
              </a:rPr>
              <a:t>)</a:t>
            </a:r>
          </a:p>
          <a:p>
            <a:pPr marL="1162050" lvl="2"/>
            <a:r>
              <a:rPr lang="en-US" dirty="0">
                <a:latin typeface="+mj-lt"/>
              </a:rPr>
              <a:t>h(</a:t>
            </a:r>
            <a:r>
              <a:rPr lang="en-US" dirty="0">
                <a:solidFill>
                  <a:schemeClr val="accent2"/>
                </a:solidFill>
                <a:latin typeface="+mj-lt"/>
              </a:rPr>
              <a:t>k</a:t>
            </a:r>
            <a:r>
              <a:rPr lang="en-US" dirty="0">
                <a:latin typeface="+mj-lt"/>
              </a:rPr>
              <a:t>) == h(</a:t>
            </a:r>
            <a:r>
              <a:rPr lang="en-US" dirty="0">
                <a:solidFill>
                  <a:schemeClr val="accent2"/>
                </a:solidFill>
                <a:latin typeface="+mj-lt"/>
              </a:rPr>
              <a:t>k1</a:t>
            </a:r>
            <a:r>
              <a:rPr lang="en-US" dirty="0">
                <a:latin typeface="+mj-lt"/>
              </a:rPr>
              <a:t>) == h(</a:t>
            </a:r>
            <a:r>
              <a:rPr lang="en-US" dirty="0">
                <a:solidFill>
                  <a:schemeClr val="accent2"/>
                </a:solidFill>
                <a:latin typeface="+mj-lt"/>
              </a:rPr>
              <a:t>k2</a:t>
            </a:r>
            <a:r>
              <a:rPr lang="en-US" dirty="0">
                <a:latin typeface="+mj-lt"/>
              </a:rPr>
              <a:t>)</a:t>
            </a:r>
          </a:p>
          <a:p>
            <a:pPr lvl="1"/>
            <a:r>
              <a:rPr lang="en-US" dirty="0">
                <a:latin typeface="+mj-lt"/>
              </a:rPr>
              <a:t>Searching for </a:t>
            </a:r>
            <a:r>
              <a:rPr lang="en-US" dirty="0">
                <a:solidFill>
                  <a:schemeClr val="accent2"/>
                </a:solidFill>
                <a:latin typeface="+mj-lt"/>
              </a:rPr>
              <a:t>i1</a:t>
            </a:r>
            <a:endParaRPr lang="en-US" dirty="0">
              <a:latin typeface="+mj-lt"/>
            </a:endParaRPr>
          </a:p>
          <a:p>
            <a:pPr marL="1162050" lvl="2"/>
            <a:r>
              <a:rPr lang="en-US" dirty="0">
                <a:latin typeface="+mj-lt"/>
              </a:rPr>
              <a:t>Calculate h(</a:t>
            </a:r>
            <a:r>
              <a:rPr lang="en-US" dirty="0">
                <a:solidFill>
                  <a:schemeClr val="accent2"/>
                </a:solidFill>
                <a:latin typeface="+mj-lt"/>
              </a:rPr>
              <a:t>i1</a:t>
            </a:r>
            <a:r>
              <a:rPr lang="en-US" dirty="0">
                <a:latin typeface="+mj-lt"/>
              </a:rPr>
              <a:t>)</a:t>
            </a:r>
          </a:p>
          <a:p>
            <a:pPr marL="1162050" lvl="2"/>
            <a:r>
              <a:rPr lang="en-US" dirty="0">
                <a:latin typeface="+mj-lt"/>
              </a:rPr>
              <a:t>Item in table, </a:t>
            </a:r>
            <a:r>
              <a:rPr lang="en-US" dirty="0" err="1">
                <a:solidFill>
                  <a:schemeClr val="accent2"/>
                </a:solidFill>
                <a:latin typeface="+mj-lt"/>
              </a:rPr>
              <a:t>i</a:t>
            </a:r>
            <a:r>
              <a:rPr lang="en-US" dirty="0">
                <a:latin typeface="+mj-lt"/>
              </a:rPr>
              <a:t>,</a:t>
            </a:r>
            <a:br>
              <a:rPr lang="en-US" dirty="0">
                <a:latin typeface="+mj-lt"/>
              </a:rPr>
            </a:br>
            <a:r>
              <a:rPr lang="en-US" dirty="0">
                <a:latin typeface="+mj-lt"/>
              </a:rPr>
              <a:t>doesn’t match</a:t>
            </a:r>
          </a:p>
          <a:p>
            <a:pPr marL="1162050" lvl="2"/>
            <a:r>
              <a:rPr lang="en-US" dirty="0">
                <a:latin typeface="+mj-lt"/>
              </a:rPr>
              <a:t>Follow linked list to </a:t>
            </a:r>
            <a:r>
              <a:rPr lang="en-US" dirty="0">
                <a:solidFill>
                  <a:schemeClr val="accent2"/>
                </a:solidFill>
                <a:latin typeface="+mj-lt"/>
              </a:rPr>
              <a:t>i1</a:t>
            </a:r>
            <a:endParaRPr lang="en-US" dirty="0">
              <a:latin typeface="+mj-lt"/>
            </a:endParaRPr>
          </a:p>
          <a:p>
            <a:pPr lvl="1"/>
            <a:r>
              <a:rPr lang="en-US" dirty="0">
                <a:latin typeface="+mj-lt"/>
              </a:rPr>
              <a:t>If </a:t>
            </a:r>
            <a:r>
              <a:rPr lang="en-US" dirty="0">
                <a:solidFill>
                  <a:schemeClr val="tx1"/>
                </a:solidFill>
                <a:latin typeface="+mj-lt"/>
              </a:rPr>
              <a:t>NULL</a:t>
            </a:r>
            <a:r>
              <a:rPr lang="en-US" dirty="0">
                <a:latin typeface="+mj-lt"/>
              </a:rPr>
              <a:t> found, </a:t>
            </a:r>
            <a:br>
              <a:rPr lang="en-US" dirty="0">
                <a:latin typeface="+mj-lt"/>
              </a:rPr>
            </a:br>
            <a:r>
              <a:rPr lang="en-US" dirty="0">
                <a:latin typeface="+mj-lt"/>
              </a:rPr>
              <a:t>key isn’t in table</a:t>
            </a:r>
          </a:p>
        </p:txBody>
      </p:sp>
      <p:pic>
        <p:nvPicPr>
          <p:cNvPr id="352263" name="Picture 7" descr="\\Odin\morris\Courses\PLDS210\fig\hash_coll_ll.gif"/>
          <p:cNvPicPr>
            <a:picLocks noChangeAspect="1" noChangeArrowheads="1"/>
          </p:cNvPicPr>
          <p:nvPr/>
        </p:nvPicPr>
        <p:blipFill>
          <a:blip r:embed="rId2" cstate="print"/>
          <a:srcRect/>
          <a:stretch>
            <a:fillRect/>
          </a:stretch>
        </p:blipFill>
        <p:spPr bwMode="auto">
          <a:xfrm>
            <a:off x="6627814" y="1143000"/>
            <a:ext cx="3659187" cy="3962400"/>
          </a:xfrm>
          <a:prstGeom prst="rect">
            <a:avLst/>
          </a:prstGeom>
          <a:noFill/>
        </p:spPr>
      </p:pic>
    </p:spTree>
    <p:extLst>
      <p:ext uri="{BB962C8B-B14F-4D97-AF65-F5344CB8AC3E}">
        <p14:creationId xmlns:p14="http://schemas.microsoft.com/office/powerpoint/2010/main" val="17369892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2" name="Picture 4" descr="\\Odin\morris\Courses\PLDS210\fig\hash_oflow.gif"/>
          <p:cNvPicPr>
            <a:picLocks noChangeAspect="1" noChangeArrowheads="1"/>
          </p:cNvPicPr>
          <p:nvPr/>
        </p:nvPicPr>
        <p:blipFill>
          <a:blip r:embed="rId2" cstate="print"/>
          <a:srcRect/>
          <a:stretch>
            <a:fillRect/>
          </a:stretch>
        </p:blipFill>
        <p:spPr bwMode="auto">
          <a:xfrm>
            <a:off x="6324600" y="990600"/>
            <a:ext cx="4267200" cy="3709988"/>
          </a:xfrm>
          <a:prstGeom prst="rect">
            <a:avLst/>
          </a:prstGeom>
          <a:noFill/>
        </p:spPr>
      </p:pic>
      <p:sp>
        <p:nvSpPr>
          <p:cNvPr id="355330" name="Rectangle 2"/>
          <p:cNvSpPr>
            <a:spLocks noGrp="1" noChangeArrowheads="1"/>
          </p:cNvSpPr>
          <p:nvPr>
            <p:ph type="title"/>
          </p:nvPr>
        </p:nvSpPr>
        <p:spPr/>
        <p:txBody>
          <a:bodyPr>
            <a:normAutofit/>
          </a:bodyPr>
          <a:lstStyle/>
          <a:p>
            <a:r>
              <a:rPr lang="en-US" sz="3600" dirty="0">
                <a:solidFill>
                  <a:srgbClr val="CD0000"/>
                </a:solidFill>
              </a:rPr>
              <a:t>Hash Tables - Overflow area</a:t>
            </a:r>
          </a:p>
        </p:txBody>
      </p:sp>
      <p:sp>
        <p:nvSpPr>
          <p:cNvPr id="355331" name="Rectangle 3"/>
          <p:cNvSpPr>
            <a:spLocks noGrp="1" noChangeArrowheads="1"/>
          </p:cNvSpPr>
          <p:nvPr>
            <p:ph type="body" idx="1"/>
          </p:nvPr>
        </p:nvSpPr>
        <p:spPr/>
        <p:txBody>
          <a:bodyPr>
            <a:normAutofit lnSpcReduction="10000"/>
          </a:bodyPr>
          <a:lstStyle/>
          <a:p>
            <a:pPr marL="457200" lvl="1" indent="0">
              <a:buNone/>
            </a:pPr>
            <a:r>
              <a:rPr lang="en-US" dirty="0">
                <a:latin typeface="+mj-lt"/>
              </a:rPr>
              <a:t>Overflow area</a:t>
            </a:r>
          </a:p>
          <a:p>
            <a:pPr marL="933450" lvl="2" indent="0">
              <a:buNone/>
            </a:pPr>
            <a:r>
              <a:rPr lang="en-US" dirty="0">
                <a:latin typeface="+mj-lt"/>
              </a:rPr>
              <a:t>Linked list constructed</a:t>
            </a:r>
            <a:br>
              <a:rPr lang="en-US" dirty="0">
                <a:latin typeface="+mj-lt"/>
              </a:rPr>
            </a:br>
            <a:r>
              <a:rPr lang="en-US" dirty="0">
                <a:latin typeface="+mj-lt"/>
              </a:rPr>
              <a:t>in special area of table</a:t>
            </a:r>
            <a:br>
              <a:rPr lang="en-US" dirty="0">
                <a:latin typeface="+mj-lt"/>
              </a:rPr>
            </a:br>
            <a:r>
              <a:rPr lang="en-US" dirty="0">
                <a:latin typeface="+mj-lt"/>
              </a:rPr>
              <a:t>called </a:t>
            </a:r>
            <a:r>
              <a:rPr lang="en-US" dirty="0">
                <a:solidFill>
                  <a:srgbClr val="CD0000"/>
                </a:solidFill>
                <a:latin typeface="+mj-lt"/>
              </a:rPr>
              <a:t>overflow area</a:t>
            </a:r>
          </a:p>
          <a:p>
            <a:pPr marL="457200" lvl="1" indent="0">
              <a:buNone/>
            </a:pPr>
            <a:r>
              <a:rPr lang="en-US" dirty="0">
                <a:solidFill>
                  <a:schemeClr val="tx1"/>
                </a:solidFill>
                <a:latin typeface="+mj-lt"/>
              </a:rPr>
              <a:t>h(</a:t>
            </a:r>
            <a:r>
              <a:rPr lang="en-US" dirty="0">
                <a:solidFill>
                  <a:schemeClr val="accent2"/>
                </a:solidFill>
                <a:latin typeface="+mj-lt"/>
              </a:rPr>
              <a:t>k</a:t>
            </a:r>
            <a:r>
              <a:rPr lang="en-US" dirty="0">
                <a:solidFill>
                  <a:schemeClr val="tx1"/>
                </a:solidFill>
                <a:latin typeface="+mj-lt"/>
              </a:rPr>
              <a:t>) == h(</a:t>
            </a:r>
            <a:r>
              <a:rPr lang="en-US" dirty="0">
                <a:solidFill>
                  <a:schemeClr val="accent2"/>
                </a:solidFill>
                <a:latin typeface="+mj-lt"/>
              </a:rPr>
              <a:t>j</a:t>
            </a:r>
            <a:r>
              <a:rPr lang="en-US" dirty="0">
                <a:solidFill>
                  <a:schemeClr val="tx1"/>
                </a:solidFill>
                <a:latin typeface="+mj-lt"/>
              </a:rPr>
              <a:t>)</a:t>
            </a:r>
            <a:endParaRPr lang="en-US" dirty="0">
              <a:latin typeface="+mj-lt"/>
            </a:endParaRPr>
          </a:p>
          <a:p>
            <a:pPr marL="457200" lvl="1" indent="0">
              <a:buNone/>
            </a:pPr>
            <a:r>
              <a:rPr lang="en-US" dirty="0">
                <a:solidFill>
                  <a:schemeClr val="accent2"/>
                </a:solidFill>
                <a:latin typeface="+mj-lt"/>
              </a:rPr>
              <a:t>k</a:t>
            </a:r>
            <a:r>
              <a:rPr lang="en-US" dirty="0">
                <a:latin typeface="+mj-lt"/>
              </a:rPr>
              <a:t> stored first</a:t>
            </a:r>
          </a:p>
          <a:p>
            <a:pPr marL="457200" lvl="1" indent="0">
              <a:buNone/>
            </a:pPr>
            <a:r>
              <a:rPr lang="en-US" dirty="0">
                <a:latin typeface="+mj-lt"/>
              </a:rPr>
              <a:t>Adding </a:t>
            </a:r>
            <a:r>
              <a:rPr lang="en-US" dirty="0">
                <a:solidFill>
                  <a:schemeClr val="accent2"/>
                </a:solidFill>
                <a:latin typeface="+mj-lt"/>
              </a:rPr>
              <a:t>j</a:t>
            </a:r>
            <a:endParaRPr lang="en-US" dirty="0">
              <a:latin typeface="+mj-lt"/>
            </a:endParaRPr>
          </a:p>
          <a:p>
            <a:pPr marL="933450" lvl="2" indent="0">
              <a:buNone/>
            </a:pPr>
            <a:r>
              <a:rPr lang="en-US" dirty="0">
                <a:latin typeface="+mj-lt"/>
              </a:rPr>
              <a:t>Calculate h(</a:t>
            </a:r>
            <a:r>
              <a:rPr lang="en-US" dirty="0">
                <a:solidFill>
                  <a:schemeClr val="accent2"/>
                </a:solidFill>
                <a:latin typeface="+mj-lt"/>
              </a:rPr>
              <a:t>j</a:t>
            </a:r>
            <a:r>
              <a:rPr lang="en-US" dirty="0">
                <a:latin typeface="+mj-lt"/>
              </a:rPr>
              <a:t>)</a:t>
            </a:r>
          </a:p>
          <a:p>
            <a:pPr marL="933450" lvl="2" indent="0">
              <a:buNone/>
            </a:pPr>
            <a:r>
              <a:rPr lang="en-US" dirty="0">
                <a:latin typeface="+mj-lt"/>
              </a:rPr>
              <a:t>Find </a:t>
            </a:r>
            <a:r>
              <a:rPr lang="en-US" dirty="0">
                <a:solidFill>
                  <a:schemeClr val="accent2"/>
                </a:solidFill>
                <a:latin typeface="+mj-lt"/>
              </a:rPr>
              <a:t>k</a:t>
            </a:r>
            <a:endParaRPr lang="en-US" dirty="0">
              <a:latin typeface="+mj-lt"/>
            </a:endParaRPr>
          </a:p>
          <a:p>
            <a:pPr marL="933450" lvl="2" indent="0">
              <a:buNone/>
            </a:pPr>
            <a:r>
              <a:rPr lang="en-US" dirty="0">
                <a:latin typeface="+mj-lt"/>
              </a:rPr>
              <a:t>Get first slot in overflow area</a:t>
            </a:r>
          </a:p>
          <a:p>
            <a:pPr marL="933450" lvl="2" indent="0">
              <a:buNone/>
            </a:pPr>
            <a:r>
              <a:rPr lang="en-US" dirty="0">
                <a:latin typeface="+mj-lt"/>
              </a:rPr>
              <a:t>Put </a:t>
            </a:r>
            <a:r>
              <a:rPr lang="en-US" dirty="0">
                <a:solidFill>
                  <a:schemeClr val="accent2"/>
                </a:solidFill>
                <a:latin typeface="+mj-lt"/>
              </a:rPr>
              <a:t>j</a:t>
            </a:r>
            <a:r>
              <a:rPr lang="en-US" dirty="0">
                <a:latin typeface="+mj-lt"/>
              </a:rPr>
              <a:t> in it</a:t>
            </a:r>
          </a:p>
          <a:p>
            <a:pPr marL="933450" lvl="2" indent="0">
              <a:buNone/>
            </a:pPr>
            <a:r>
              <a:rPr lang="en-US" dirty="0">
                <a:solidFill>
                  <a:schemeClr val="accent2"/>
                </a:solidFill>
                <a:latin typeface="+mj-lt"/>
              </a:rPr>
              <a:t>k</a:t>
            </a:r>
            <a:r>
              <a:rPr lang="en-US" dirty="0">
                <a:latin typeface="+mj-lt"/>
              </a:rPr>
              <a:t>’s pointer points to this slot</a:t>
            </a:r>
          </a:p>
          <a:p>
            <a:pPr marL="457200" lvl="1" indent="0">
              <a:buNone/>
            </a:pPr>
            <a:r>
              <a:rPr lang="en-US" dirty="0">
                <a:latin typeface="+mj-lt"/>
              </a:rPr>
              <a:t>Searching - same as linked list</a:t>
            </a:r>
          </a:p>
        </p:txBody>
      </p:sp>
    </p:spTree>
    <p:extLst>
      <p:ext uri="{BB962C8B-B14F-4D97-AF65-F5344CB8AC3E}">
        <p14:creationId xmlns:p14="http://schemas.microsoft.com/office/powerpoint/2010/main" val="150269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26694" y="341816"/>
            <a:ext cx="7772400" cy="685800"/>
          </a:xfrm>
        </p:spPr>
        <p:txBody>
          <a:bodyPr>
            <a:normAutofit fontScale="90000"/>
          </a:bodyPr>
          <a:lstStyle/>
          <a:p>
            <a:r>
              <a:rPr lang="en-US" dirty="0">
                <a:solidFill>
                  <a:srgbClr val="CD0000"/>
                </a:solidFill>
              </a:rPr>
              <a:t>Linked Lists</a:t>
            </a:r>
          </a:p>
        </p:txBody>
      </p:sp>
      <p:sp>
        <p:nvSpPr>
          <p:cNvPr id="40963" name="Rectangle 3"/>
          <p:cNvSpPr>
            <a:spLocks noGrp="1" noChangeArrowheads="1"/>
          </p:cNvSpPr>
          <p:nvPr>
            <p:ph type="body" idx="1"/>
          </p:nvPr>
        </p:nvSpPr>
        <p:spPr>
          <a:xfrm>
            <a:off x="1295400" y="1409701"/>
            <a:ext cx="7924800" cy="1905000"/>
          </a:xfrm>
          <a:ln/>
        </p:spPr>
        <p:txBody>
          <a:bodyPr>
            <a:norm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p:txBody>
      </p:sp>
      <p:sp>
        <p:nvSpPr>
          <p:cNvPr id="40972" name="Rectangle 12"/>
          <p:cNvSpPr>
            <a:spLocks noChangeArrowheads="1"/>
          </p:cNvSpPr>
          <p:nvPr/>
        </p:nvSpPr>
        <p:spPr bwMode="auto">
          <a:xfrm>
            <a:off x="32004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0973" name="Text Box 13"/>
          <p:cNvSpPr txBox="1">
            <a:spLocks noChangeArrowheads="1"/>
          </p:cNvSpPr>
          <p:nvPr/>
        </p:nvSpPr>
        <p:spPr bwMode="auto">
          <a:xfrm>
            <a:off x="3276600" y="3505201"/>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0974" name="Oval 14"/>
          <p:cNvSpPr>
            <a:spLocks noChangeArrowheads="1"/>
          </p:cNvSpPr>
          <p:nvPr/>
        </p:nvSpPr>
        <p:spPr bwMode="auto">
          <a:xfrm>
            <a:off x="3581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
        <p:nvSpPr>
          <p:cNvPr id="40977" name="Text Box 17"/>
          <p:cNvSpPr txBox="1">
            <a:spLocks noChangeArrowheads="1"/>
          </p:cNvSpPr>
          <p:nvPr/>
        </p:nvSpPr>
        <p:spPr bwMode="auto">
          <a:xfrm>
            <a:off x="27432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Tree>
    <p:extLst>
      <p:ext uri="{BB962C8B-B14F-4D97-AF65-F5344CB8AC3E}">
        <p14:creationId xmlns:p14="http://schemas.microsoft.com/office/powerpoint/2010/main" val="420466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288" name="Picture 8" descr="\\Odin\morris\Courses\PLDS210\fig\hash_rehash.gif"/>
          <p:cNvPicPr>
            <a:picLocks noChangeAspect="1" noChangeArrowheads="1"/>
          </p:cNvPicPr>
          <p:nvPr/>
        </p:nvPicPr>
        <p:blipFill>
          <a:blip r:embed="rId2" cstate="print"/>
          <a:srcRect/>
          <a:stretch>
            <a:fillRect/>
          </a:stretch>
        </p:blipFill>
        <p:spPr bwMode="auto">
          <a:xfrm>
            <a:off x="6705600" y="1066800"/>
            <a:ext cx="3505200" cy="3138488"/>
          </a:xfrm>
          <a:prstGeom prst="rect">
            <a:avLst/>
          </a:prstGeom>
          <a:noFill/>
        </p:spPr>
      </p:pic>
      <p:sp>
        <p:nvSpPr>
          <p:cNvPr id="353282" name="Rectangle 2"/>
          <p:cNvSpPr>
            <a:spLocks noGrp="1" noChangeArrowheads="1"/>
          </p:cNvSpPr>
          <p:nvPr>
            <p:ph type="title"/>
          </p:nvPr>
        </p:nvSpPr>
        <p:spPr/>
        <p:txBody>
          <a:bodyPr>
            <a:normAutofit/>
          </a:bodyPr>
          <a:lstStyle/>
          <a:p>
            <a:r>
              <a:rPr lang="en-US" sz="4000" dirty="0">
                <a:solidFill>
                  <a:srgbClr val="CD0000"/>
                </a:solidFill>
              </a:rPr>
              <a:t>Hash Tables - Re-hashing</a:t>
            </a:r>
          </a:p>
        </p:txBody>
      </p:sp>
      <p:sp>
        <p:nvSpPr>
          <p:cNvPr id="353283" name="Rectangle 3"/>
          <p:cNvSpPr>
            <a:spLocks noGrp="1" noChangeArrowheads="1"/>
          </p:cNvSpPr>
          <p:nvPr>
            <p:ph type="body" idx="1"/>
          </p:nvPr>
        </p:nvSpPr>
        <p:spPr>
          <a:xfrm>
            <a:off x="838200" y="1690688"/>
            <a:ext cx="10515600" cy="4351338"/>
          </a:xfrm>
        </p:spPr>
        <p:txBody>
          <a:bodyPr/>
          <a:lstStyle/>
          <a:p>
            <a:pPr marL="457200" lvl="1" indent="0">
              <a:buNone/>
            </a:pPr>
            <a:r>
              <a:rPr lang="en-US" dirty="0"/>
              <a:t>Use a second hash function</a:t>
            </a:r>
          </a:p>
          <a:p>
            <a:pPr marL="933450" lvl="2" indent="0">
              <a:buNone/>
            </a:pPr>
            <a:r>
              <a:rPr lang="en-US" dirty="0"/>
              <a:t>Many variations</a:t>
            </a:r>
          </a:p>
          <a:p>
            <a:pPr marL="933450" lvl="2" indent="0">
              <a:buNone/>
            </a:pPr>
            <a:r>
              <a:rPr lang="en-US" dirty="0"/>
              <a:t>General term: </a:t>
            </a:r>
            <a:r>
              <a:rPr lang="en-US" dirty="0">
                <a:solidFill>
                  <a:schemeClr val="hlink"/>
                </a:solidFill>
              </a:rPr>
              <a:t>re-hashing</a:t>
            </a:r>
            <a:endParaRPr lang="en-US" dirty="0"/>
          </a:p>
          <a:p>
            <a:pPr marL="457200" lvl="1" indent="0">
              <a:buNone/>
            </a:pPr>
            <a:r>
              <a:rPr lang="en-US" dirty="0">
                <a:solidFill>
                  <a:schemeClr val="tx1"/>
                </a:solidFill>
                <a:latin typeface="Times New Roman" charset="0"/>
              </a:rPr>
              <a:t>h(</a:t>
            </a:r>
            <a:r>
              <a:rPr lang="en-US" dirty="0">
                <a:solidFill>
                  <a:schemeClr val="accent2"/>
                </a:solidFill>
                <a:latin typeface="Times New Roman" charset="0"/>
              </a:rPr>
              <a:t>k</a:t>
            </a:r>
            <a:r>
              <a:rPr lang="en-US" dirty="0">
                <a:solidFill>
                  <a:schemeClr val="tx1"/>
                </a:solidFill>
                <a:latin typeface="Times New Roman" charset="0"/>
              </a:rPr>
              <a:t>) == h(</a:t>
            </a:r>
            <a:r>
              <a:rPr lang="en-US" dirty="0">
                <a:solidFill>
                  <a:schemeClr val="accent2"/>
                </a:solidFill>
                <a:latin typeface="Times New Roman" charset="0"/>
              </a:rPr>
              <a:t>j</a:t>
            </a:r>
            <a:r>
              <a:rPr lang="en-US" dirty="0">
                <a:solidFill>
                  <a:schemeClr val="tx1"/>
                </a:solidFill>
                <a:latin typeface="Times New Roman" charset="0"/>
              </a:rPr>
              <a:t>)</a:t>
            </a:r>
          </a:p>
          <a:p>
            <a:pPr marL="457200" lvl="1" indent="0">
              <a:buNone/>
            </a:pPr>
            <a:r>
              <a:rPr lang="en-US" dirty="0">
                <a:solidFill>
                  <a:schemeClr val="accent2"/>
                </a:solidFill>
                <a:latin typeface="Times New Roman" charset="0"/>
              </a:rPr>
              <a:t>k</a:t>
            </a:r>
            <a:r>
              <a:rPr lang="en-US" dirty="0"/>
              <a:t> stored first</a:t>
            </a:r>
          </a:p>
          <a:p>
            <a:pPr marL="457200" lvl="1" indent="0">
              <a:buNone/>
            </a:pPr>
            <a:r>
              <a:rPr lang="en-US" dirty="0"/>
              <a:t>Adding </a:t>
            </a:r>
            <a:r>
              <a:rPr lang="en-US" dirty="0">
                <a:solidFill>
                  <a:schemeClr val="accent2"/>
                </a:solidFill>
                <a:latin typeface="Times New Roman" charset="0"/>
              </a:rPr>
              <a:t>j</a:t>
            </a:r>
            <a:endParaRPr lang="en-US" dirty="0"/>
          </a:p>
          <a:p>
            <a:pPr marL="933450" lvl="2" indent="0">
              <a:buNone/>
            </a:pPr>
            <a:r>
              <a:rPr lang="en-US" dirty="0"/>
              <a:t>Calculate </a:t>
            </a:r>
            <a:r>
              <a:rPr lang="en-US" dirty="0">
                <a:latin typeface="Times New Roman" charset="0"/>
              </a:rPr>
              <a:t>h(</a:t>
            </a:r>
            <a:r>
              <a:rPr lang="en-US" dirty="0">
                <a:solidFill>
                  <a:schemeClr val="accent2"/>
                </a:solidFill>
                <a:latin typeface="Times New Roman" charset="0"/>
              </a:rPr>
              <a:t>j</a:t>
            </a:r>
            <a:r>
              <a:rPr lang="en-US" dirty="0">
                <a:latin typeface="Times New Roman" charset="0"/>
              </a:rPr>
              <a:t>)</a:t>
            </a:r>
            <a:endParaRPr lang="en-US" dirty="0"/>
          </a:p>
          <a:p>
            <a:pPr marL="933450" lvl="2" indent="0">
              <a:buNone/>
            </a:pPr>
            <a:r>
              <a:rPr lang="en-US" dirty="0"/>
              <a:t>Find </a:t>
            </a:r>
            <a:r>
              <a:rPr lang="en-US" dirty="0">
                <a:solidFill>
                  <a:schemeClr val="accent2"/>
                </a:solidFill>
                <a:latin typeface="Times New Roman" charset="0"/>
              </a:rPr>
              <a:t>k</a:t>
            </a:r>
            <a:endParaRPr lang="en-US" dirty="0"/>
          </a:p>
          <a:p>
            <a:pPr marL="933450" lvl="2" indent="0">
              <a:buNone/>
            </a:pPr>
            <a:r>
              <a:rPr lang="en-US" dirty="0"/>
              <a:t>Repeat until we find an empty slot</a:t>
            </a:r>
          </a:p>
          <a:p>
            <a:pPr marL="1371600" lvl="3" indent="0">
              <a:buNone/>
            </a:pPr>
            <a:r>
              <a:rPr lang="en-US" dirty="0"/>
              <a:t>Calculate </a:t>
            </a:r>
            <a:r>
              <a:rPr lang="en-US" dirty="0">
                <a:solidFill>
                  <a:schemeClr val="tx1"/>
                </a:solidFill>
                <a:latin typeface="Times New Roman" charset="0"/>
              </a:rPr>
              <a:t>h’(</a:t>
            </a:r>
            <a:r>
              <a:rPr lang="en-US" dirty="0">
                <a:solidFill>
                  <a:schemeClr val="accent2"/>
                </a:solidFill>
                <a:latin typeface="Times New Roman" charset="0"/>
              </a:rPr>
              <a:t>j</a:t>
            </a:r>
            <a:r>
              <a:rPr lang="en-US" dirty="0">
                <a:solidFill>
                  <a:schemeClr val="tx1"/>
                </a:solidFill>
                <a:latin typeface="Times New Roman" charset="0"/>
              </a:rPr>
              <a:t>)</a:t>
            </a:r>
            <a:endParaRPr lang="en-US" dirty="0"/>
          </a:p>
          <a:p>
            <a:pPr marL="933450" lvl="2" indent="0">
              <a:buNone/>
            </a:pPr>
            <a:r>
              <a:rPr lang="en-US" dirty="0"/>
              <a:t>Put </a:t>
            </a:r>
            <a:r>
              <a:rPr lang="en-US" dirty="0">
                <a:solidFill>
                  <a:schemeClr val="accent2"/>
                </a:solidFill>
                <a:latin typeface="Times New Roman" charset="0"/>
              </a:rPr>
              <a:t>j</a:t>
            </a:r>
            <a:r>
              <a:rPr lang="en-US" dirty="0"/>
              <a:t> in it</a:t>
            </a:r>
          </a:p>
          <a:p>
            <a:pPr marL="457200" lvl="1" indent="0">
              <a:buNone/>
            </a:pPr>
            <a:r>
              <a:rPr lang="en-US" dirty="0"/>
              <a:t>Searching - Use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r>
              <a:rPr lang="en-US" dirty="0"/>
              <a:t>, then </a:t>
            </a:r>
            <a:r>
              <a:rPr lang="en-US" dirty="0">
                <a:solidFill>
                  <a:schemeClr val="tx1"/>
                </a:solidFill>
                <a:latin typeface="Times New Roman" charset="0"/>
              </a:rPr>
              <a:t>h’(</a:t>
            </a:r>
            <a:r>
              <a:rPr lang="en-US" dirty="0">
                <a:solidFill>
                  <a:schemeClr val="accent2"/>
                </a:solidFill>
                <a:latin typeface="Times New Roman" charset="0"/>
              </a:rPr>
              <a:t>x</a:t>
            </a:r>
            <a:r>
              <a:rPr lang="en-US" dirty="0">
                <a:solidFill>
                  <a:schemeClr val="tx1"/>
                </a:solidFill>
                <a:latin typeface="Times New Roman" charset="0"/>
              </a:rPr>
              <a:t>)</a:t>
            </a:r>
          </a:p>
        </p:txBody>
      </p:sp>
    </p:spTree>
    <p:extLst>
      <p:ext uri="{BB962C8B-B14F-4D97-AF65-F5344CB8AC3E}">
        <p14:creationId xmlns:p14="http://schemas.microsoft.com/office/powerpoint/2010/main" val="1087623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Rectangle 5"/>
          <p:cNvSpPr>
            <a:spLocks noGrp="1" noChangeArrowheads="1"/>
          </p:cNvSpPr>
          <p:nvPr>
            <p:ph type="title"/>
          </p:nvPr>
        </p:nvSpPr>
        <p:spPr>
          <a:xfrm>
            <a:off x="533400" y="364727"/>
            <a:ext cx="10515600" cy="1325563"/>
          </a:xfrm>
        </p:spPr>
        <p:txBody>
          <a:bodyPr>
            <a:normAutofit/>
          </a:bodyPr>
          <a:lstStyle/>
          <a:p>
            <a:r>
              <a:rPr lang="en-US" sz="4000" dirty="0">
                <a:solidFill>
                  <a:srgbClr val="CD0000"/>
                </a:solidFill>
              </a:rPr>
              <a:t>Hash Tables - Re-hash functions</a:t>
            </a:r>
          </a:p>
        </p:txBody>
      </p:sp>
      <p:sp>
        <p:nvSpPr>
          <p:cNvPr id="356358" name="Rectangle 6"/>
          <p:cNvSpPr>
            <a:spLocks noGrp="1" noChangeArrowheads="1"/>
          </p:cNvSpPr>
          <p:nvPr>
            <p:ph type="body" idx="1"/>
          </p:nvPr>
        </p:nvSpPr>
        <p:spPr/>
        <p:txBody>
          <a:bodyPr/>
          <a:lstStyle/>
          <a:p>
            <a:pPr marL="457200" lvl="1" indent="0">
              <a:buNone/>
            </a:pPr>
            <a:r>
              <a:rPr lang="en-US" dirty="0">
                <a:latin typeface="+mj-lt"/>
              </a:rPr>
              <a:t>The re-hash function</a:t>
            </a:r>
          </a:p>
          <a:p>
            <a:pPr marL="933450" lvl="2" indent="0">
              <a:buNone/>
            </a:pPr>
            <a:r>
              <a:rPr lang="en-US" dirty="0">
                <a:latin typeface="+mj-lt"/>
              </a:rPr>
              <a:t>Many variations</a:t>
            </a:r>
          </a:p>
          <a:p>
            <a:pPr marL="457200" lvl="1" indent="0">
              <a:buNone/>
            </a:pPr>
            <a:r>
              <a:rPr lang="en-US" dirty="0">
                <a:solidFill>
                  <a:srgbClr val="CD0000"/>
                </a:solidFill>
                <a:latin typeface="+mj-lt"/>
              </a:rPr>
              <a:t>Linear probing</a:t>
            </a:r>
          </a:p>
          <a:p>
            <a:pPr marL="933450" lvl="2" indent="0">
              <a:buNone/>
            </a:pPr>
            <a:r>
              <a:rPr lang="en-US" dirty="0">
                <a:latin typeface="+mj-lt"/>
              </a:rPr>
              <a:t>h’(x)   is    +1</a:t>
            </a:r>
          </a:p>
          <a:p>
            <a:pPr marL="933450" lvl="2" indent="0">
              <a:buNone/>
            </a:pPr>
            <a:r>
              <a:rPr lang="en-US" dirty="0">
                <a:latin typeface="+mj-lt"/>
              </a:rPr>
              <a:t>Go to the next slot</a:t>
            </a:r>
            <a:br>
              <a:rPr lang="en-US" dirty="0">
                <a:latin typeface="+mj-lt"/>
              </a:rPr>
            </a:br>
            <a:r>
              <a:rPr lang="en-US" dirty="0">
                <a:latin typeface="+mj-lt"/>
              </a:rPr>
              <a:t>until you find one empty</a:t>
            </a:r>
          </a:p>
          <a:p>
            <a:pPr marL="457200" lvl="1" indent="0">
              <a:buNone/>
            </a:pPr>
            <a:endParaRPr lang="en-US" dirty="0">
              <a:latin typeface="+mj-lt"/>
            </a:endParaRPr>
          </a:p>
          <a:p>
            <a:pPr marL="457200" lvl="1" indent="0">
              <a:buNone/>
            </a:pPr>
            <a:endParaRPr lang="en-US" dirty="0">
              <a:latin typeface="+mj-lt"/>
            </a:endParaRPr>
          </a:p>
          <a:p>
            <a:pPr marL="457200" lvl="1" indent="0">
              <a:buNone/>
            </a:pPr>
            <a:r>
              <a:rPr lang="en-US" dirty="0">
                <a:latin typeface="+mj-lt"/>
              </a:rPr>
              <a:t>Can lead to bad </a:t>
            </a:r>
            <a:r>
              <a:rPr lang="en-US" dirty="0">
                <a:solidFill>
                  <a:srgbClr val="FC0128"/>
                </a:solidFill>
                <a:latin typeface="+mj-lt"/>
              </a:rPr>
              <a:t>clustering</a:t>
            </a:r>
          </a:p>
          <a:p>
            <a:pPr marL="457200" lvl="1" indent="0">
              <a:buNone/>
            </a:pPr>
            <a:r>
              <a:rPr lang="en-US" dirty="0">
                <a:latin typeface="+mj-lt"/>
              </a:rPr>
              <a:t>Re-hash keys fill in gaps</a:t>
            </a:r>
            <a:br>
              <a:rPr lang="en-US" dirty="0">
                <a:latin typeface="+mj-lt"/>
              </a:rPr>
            </a:br>
            <a:r>
              <a:rPr lang="en-US" dirty="0">
                <a:latin typeface="+mj-lt"/>
              </a:rPr>
              <a:t>between other keys and exacerbate</a:t>
            </a:r>
            <a:br>
              <a:rPr lang="en-US" dirty="0">
                <a:latin typeface="+mj-lt"/>
              </a:rPr>
            </a:br>
            <a:r>
              <a:rPr lang="en-US" dirty="0">
                <a:latin typeface="+mj-lt"/>
              </a:rPr>
              <a:t>the collision problem</a:t>
            </a:r>
          </a:p>
          <a:p>
            <a:pPr marL="1162050" lvl="2"/>
            <a:endParaRPr lang="en-US" dirty="0">
              <a:latin typeface="Times New Roman" charset="0"/>
            </a:endParaRPr>
          </a:p>
        </p:txBody>
      </p:sp>
      <p:pic>
        <p:nvPicPr>
          <p:cNvPr id="356363" name="Picture 11" descr="\\Odin\morris\Courses\PLDS210\fig\hash_lp.gif"/>
          <p:cNvPicPr>
            <a:picLocks noChangeAspect="1" noChangeArrowheads="1"/>
          </p:cNvPicPr>
          <p:nvPr/>
        </p:nvPicPr>
        <p:blipFill>
          <a:blip r:embed="rId2" cstate="print"/>
          <a:srcRect/>
          <a:stretch>
            <a:fillRect/>
          </a:stretch>
        </p:blipFill>
        <p:spPr bwMode="auto">
          <a:xfrm>
            <a:off x="7823200" y="2096294"/>
            <a:ext cx="3530600" cy="3810000"/>
          </a:xfrm>
          <a:prstGeom prst="rect">
            <a:avLst/>
          </a:prstGeom>
          <a:noFill/>
        </p:spPr>
      </p:pic>
    </p:spTree>
    <p:extLst>
      <p:ext uri="{BB962C8B-B14F-4D97-AF65-F5344CB8AC3E}">
        <p14:creationId xmlns:p14="http://schemas.microsoft.com/office/powerpoint/2010/main" val="3916785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a:bodyPr>
          <a:lstStyle/>
          <a:p>
            <a:r>
              <a:rPr lang="en-US" sz="4000" dirty="0">
                <a:solidFill>
                  <a:srgbClr val="CD0000"/>
                </a:solidFill>
              </a:rPr>
              <a:t>Hash Tables - Summary so far ...</a:t>
            </a:r>
          </a:p>
        </p:txBody>
      </p:sp>
      <p:sp>
        <p:nvSpPr>
          <p:cNvPr id="363523" name="Rectangle 3"/>
          <p:cNvSpPr>
            <a:spLocks noGrp="1" noChangeArrowheads="1"/>
          </p:cNvSpPr>
          <p:nvPr>
            <p:ph type="body" idx="1"/>
          </p:nvPr>
        </p:nvSpPr>
        <p:spPr/>
        <p:txBody>
          <a:bodyPr>
            <a:normAutofit fontScale="85000" lnSpcReduction="20000"/>
          </a:bodyPr>
          <a:lstStyle/>
          <a:p>
            <a:r>
              <a:rPr lang="en-US" dirty="0">
                <a:latin typeface="+mj-lt"/>
              </a:rPr>
              <a:t>Potential </a:t>
            </a:r>
            <a:r>
              <a:rPr lang="en-US" i="1" dirty="0">
                <a:latin typeface="+mj-lt"/>
              </a:rPr>
              <a:t>O(</a:t>
            </a:r>
            <a:r>
              <a:rPr lang="en-US" dirty="0">
                <a:latin typeface="+mj-lt"/>
              </a:rPr>
              <a:t>1</a:t>
            </a:r>
            <a:r>
              <a:rPr lang="en-US" i="1" dirty="0">
                <a:latin typeface="+mj-lt"/>
              </a:rPr>
              <a:t>)</a:t>
            </a:r>
            <a:r>
              <a:rPr lang="en-US" dirty="0">
                <a:latin typeface="+mj-lt"/>
              </a:rPr>
              <a:t> search time</a:t>
            </a:r>
          </a:p>
          <a:p>
            <a:pPr lvl="1"/>
            <a:r>
              <a:rPr lang="en-US" dirty="0">
                <a:latin typeface="+mj-lt"/>
              </a:rPr>
              <a:t>If a suitable function </a:t>
            </a:r>
            <a:r>
              <a:rPr lang="en-US" i="1" dirty="0">
                <a:solidFill>
                  <a:schemeClr val="tx1"/>
                </a:solidFill>
                <a:latin typeface="+mj-lt"/>
              </a:rPr>
              <a:t>h(key) </a:t>
            </a:r>
            <a:r>
              <a:rPr lang="en-US" dirty="0">
                <a:solidFill>
                  <a:schemeClr val="tx1"/>
                </a:solidFill>
                <a:latin typeface="+mj-lt"/>
              </a:rPr>
              <a:t>®</a:t>
            </a:r>
            <a:r>
              <a:rPr lang="en-US" i="1" dirty="0">
                <a:solidFill>
                  <a:schemeClr val="tx1"/>
                </a:solidFill>
                <a:latin typeface="+mj-lt"/>
              </a:rPr>
              <a:t> integer</a:t>
            </a:r>
            <a:r>
              <a:rPr lang="en-US" dirty="0">
                <a:latin typeface="+mj-lt"/>
              </a:rPr>
              <a:t> can be found</a:t>
            </a:r>
          </a:p>
          <a:p>
            <a:r>
              <a:rPr lang="en-US" dirty="0">
                <a:latin typeface="+mj-lt"/>
              </a:rPr>
              <a:t>Space for speed trade-off</a:t>
            </a:r>
          </a:p>
          <a:p>
            <a:pPr lvl="1"/>
            <a:r>
              <a:rPr lang="en-US" dirty="0">
                <a:latin typeface="+mj-lt"/>
              </a:rPr>
              <a:t>“Full” hash tables don’t work (more later!)</a:t>
            </a:r>
          </a:p>
          <a:p>
            <a:r>
              <a:rPr lang="en-US" dirty="0">
                <a:latin typeface="+mj-lt"/>
              </a:rPr>
              <a:t>Collisions</a:t>
            </a:r>
          </a:p>
          <a:p>
            <a:pPr lvl="1"/>
            <a:r>
              <a:rPr lang="en-US" dirty="0">
                <a:latin typeface="+mj-lt"/>
              </a:rPr>
              <a:t>Inevitable</a:t>
            </a:r>
          </a:p>
          <a:p>
            <a:pPr lvl="2"/>
            <a:r>
              <a:rPr lang="en-US" dirty="0">
                <a:latin typeface="+mj-lt"/>
              </a:rPr>
              <a:t>Hash function reduces amount of information in key</a:t>
            </a:r>
          </a:p>
          <a:p>
            <a:pPr lvl="1"/>
            <a:r>
              <a:rPr lang="en-US" dirty="0">
                <a:latin typeface="+mj-lt"/>
              </a:rPr>
              <a:t>Various resolution strategies</a:t>
            </a:r>
          </a:p>
          <a:p>
            <a:pPr lvl="2"/>
            <a:r>
              <a:rPr lang="en-US" dirty="0">
                <a:latin typeface="+mj-lt"/>
              </a:rPr>
              <a:t>Linked lists</a:t>
            </a:r>
          </a:p>
          <a:p>
            <a:pPr lvl="2"/>
            <a:r>
              <a:rPr lang="en-US" dirty="0">
                <a:latin typeface="+mj-lt"/>
              </a:rPr>
              <a:t>Overflow areas</a:t>
            </a:r>
          </a:p>
          <a:p>
            <a:pPr lvl="2"/>
            <a:r>
              <a:rPr lang="en-US" dirty="0">
                <a:latin typeface="+mj-lt"/>
              </a:rPr>
              <a:t>Re-hash functions</a:t>
            </a:r>
          </a:p>
          <a:p>
            <a:pPr lvl="3"/>
            <a:r>
              <a:rPr lang="en-US" dirty="0">
                <a:latin typeface="+mj-lt"/>
              </a:rPr>
              <a:t>Linear probing        </a:t>
            </a:r>
            <a:r>
              <a:rPr lang="en-US" i="1" dirty="0">
                <a:latin typeface="+mj-lt"/>
              </a:rPr>
              <a:t> </a:t>
            </a:r>
            <a:r>
              <a:rPr lang="en-US" i="1" dirty="0">
                <a:solidFill>
                  <a:schemeClr val="tx1"/>
                </a:solidFill>
                <a:latin typeface="+mj-lt"/>
              </a:rPr>
              <a:t>h’</a:t>
            </a:r>
            <a:r>
              <a:rPr lang="en-US" dirty="0">
                <a:latin typeface="+mj-lt"/>
              </a:rPr>
              <a:t>    is    </a:t>
            </a:r>
            <a:r>
              <a:rPr lang="en-US" dirty="0">
                <a:solidFill>
                  <a:schemeClr val="tx1"/>
                </a:solidFill>
                <a:latin typeface="+mj-lt"/>
              </a:rPr>
              <a:t>+1</a:t>
            </a:r>
          </a:p>
          <a:p>
            <a:pPr lvl="3"/>
            <a:r>
              <a:rPr lang="en-US" dirty="0">
                <a:latin typeface="+mj-lt"/>
              </a:rPr>
              <a:t>Quadratic probing</a:t>
            </a:r>
            <a:r>
              <a:rPr lang="en-US" dirty="0">
                <a:solidFill>
                  <a:schemeClr val="tx1"/>
                </a:solidFill>
                <a:latin typeface="+mj-lt"/>
              </a:rPr>
              <a:t>   </a:t>
            </a:r>
            <a:r>
              <a:rPr lang="en-US" i="1" dirty="0">
                <a:solidFill>
                  <a:schemeClr val="tx1"/>
                </a:solidFill>
                <a:latin typeface="+mj-lt"/>
              </a:rPr>
              <a:t>h’</a:t>
            </a:r>
            <a:r>
              <a:rPr lang="en-US" dirty="0">
                <a:solidFill>
                  <a:schemeClr val="tx1"/>
                </a:solidFill>
                <a:latin typeface="+mj-lt"/>
              </a:rPr>
              <a:t>    </a:t>
            </a:r>
            <a:r>
              <a:rPr lang="en-US" dirty="0">
                <a:latin typeface="+mj-lt"/>
              </a:rPr>
              <a:t>is</a:t>
            </a:r>
            <a:r>
              <a:rPr lang="en-US" dirty="0">
                <a:solidFill>
                  <a:schemeClr val="tx1"/>
                </a:solidFill>
                <a:latin typeface="+mj-lt"/>
              </a:rPr>
              <a:t>     +</a:t>
            </a:r>
            <a:r>
              <a:rPr lang="en-US" i="1" dirty="0">
                <a:solidFill>
                  <a:schemeClr val="tx1"/>
                </a:solidFill>
                <a:latin typeface="+mj-lt"/>
              </a:rPr>
              <a:t>ci</a:t>
            </a:r>
            <a:r>
              <a:rPr lang="en-US" baseline="30000" dirty="0">
                <a:solidFill>
                  <a:schemeClr val="tx1"/>
                </a:solidFill>
                <a:latin typeface="+mj-lt"/>
              </a:rPr>
              <a:t>2</a:t>
            </a:r>
          </a:p>
          <a:p>
            <a:pPr lvl="3"/>
            <a:r>
              <a:rPr lang="en-US" dirty="0">
                <a:latin typeface="+mj-lt"/>
              </a:rPr>
              <a:t>Any other hash function!</a:t>
            </a:r>
          </a:p>
          <a:p>
            <a:pPr lvl="4"/>
            <a:r>
              <a:rPr lang="en-US" dirty="0">
                <a:latin typeface="+mj-lt"/>
              </a:rPr>
              <a:t>or even sequence of functions!</a:t>
            </a:r>
            <a:endParaRPr lang="en-US" baseline="30000" dirty="0">
              <a:latin typeface="+mj-lt"/>
            </a:endParaRPr>
          </a:p>
        </p:txBody>
      </p:sp>
    </p:spTree>
    <p:extLst>
      <p:ext uri="{BB962C8B-B14F-4D97-AF65-F5344CB8AC3E}">
        <p14:creationId xmlns:p14="http://schemas.microsoft.com/office/powerpoint/2010/main" val="1830473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81526" y="381167"/>
            <a:ext cx="10515600" cy="1325563"/>
          </a:xfrm>
        </p:spPr>
        <p:txBody>
          <a:bodyPr>
            <a:normAutofit/>
          </a:bodyPr>
          <a:lstStyle/>
          <a:p>
            <a:r>
              <a:rPr lang="en-US" sz="4000" dirty="0">
                <a:solidFill>
                  <a:srgbClr val="CD0000"/>
                </a:solidFill>
              </a:rPr>
              <a:t>Hash Tables - Choosing the Hash Function</a:t>
            </a:r>
          </a:p>
        </p:txBody>
      </p:sp>
      <p:sp>
        <p:nvSpPr>
          <p:cNvPr id="386051" name="Rectangle 3"/>
          <p:cNvSpPr>
            <a:spLocks noGrp="1" noChangeArrowheads="1"/>
          </p:cNvSpPr>
          <p:nvPr>
            <p:ph type="body" idx="1"/>
          </p:nvPr>
        </p:nvSpPr>
        <p:spPr>
          <a:xfrm>
            <a:off x="950495" y="1937920"/>
            <a:ext cx="10515600" cy="4351338"/>
          </a:xfrm>
        </p:spPr>
        <p:txBody>
          <a:bodyPr>
            <a:normAutofit/>
          </a:bodyPr>
          <a:lstStyle/>
          <a:p>
            <a:r>
              <a:rPr lang="en-US" dirty="0">
                <a:latin typeface="+mj-lt"/>
              </a:rPr>
              <a:t>“Almost any function will do”</a:t>
            </a:r>
          </a:p>
          <a:p>
            <a:pPr lvl="1"/>
            <a:r>
              <a:rPr lang="en-US" sz="2800" dirty="0">
                <a:latin typeface="+mj-lt"/>
              </a:rPr>
              <a:t>But some functions are definitely better than others!</a:t>
            </a:r>
          </a:p>
          <a:p>
            <a:r>
              <a:rPr lang="en-US" dirty="0">
                <a:latin typeface="+mj-lt"/>
              </a:rPr>
              <a:t>Key criterion</a:t>
            </a:r>
          </a:p>
          <a:p>
            <a:pPr lvl="1"/>
            <a:r>
              <a:rPr lang="en-US" sz="2800" dirty="0">
                <a:latin typeface="+mj-lt"/>
              </a:rPr>
              <a:t>Minimum number of collisions</a:t>
            </a:r>
          </a:p>
          <a:p>
            <a:pPr lvl="2"/>
            <a:r>
              <a:rPr lang="en-US" sz="2800" dirty="0">
                <a:latin typeface="+mj-lt"/>
              </a:rPr>
              <a:t>Keeps chains short</a:t>
            </a:r>
          </a:p>
          <a:p>
            <a:pPr lvl="2"/>
            <a:r>
              <a:rPr lang="en-US" sz="2800" dirty="0">
                <a:latin typeface="+mj-lt"/>
              </a:rPr>
              <a:t>Maintains </a:t>
            </a:r>
            <a:r>
              <a:rPr lang="en-US" sz="2800" i="1" dirty="0">
                <a:latin typeface="+mj-lt"/>
              </a:rPr>
              <a:t>O</a:t>
            </a:r>
            <a:r>
              <a:rPr lang="en-US" sz="2800" dirty="0">
                <a:latin typeface="+mj-lt"/>
              </a:rPr>
              <a:t>(1) average</a:t>
            </a:r>
          </a:p>
        </p:txBody>
      </p:sp>
    </p:spTree>
    <p:extLst>
      <p:ext uri="{BB962C8B-B14F-4D97-AF65-F5344CB8AC3E}">
        <p14:creationId xmlns:p14="http://schemas.microsoft.com/office/powerpoint/2010/main" val="3597489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1026"/>
          <p:cNvSpPr>
            <a:spLocks noGrp="1" noChangeArrowheads="1"/>
          </p:cNvSpPr>
          <p:nvPr>
            <p:ph type="title"/>
          </p:nvPr>
        </p:nvSpPr>
        <p:spPr>
          <a:xfrm>
            <a:off x="677779" y="381168"/>
            <a:ext cx="10515600" cy="1325563"/>
          </a:xfrm>
          <a:noFill/>
          <a:ln/>
        </p:spPr>
        <p:txBody>
          <a:bodyPr>
            <a:normAutofit/>
          </a:bodyPr>
          <a:lstStyle/>
          <a:p>
            <a:r>
              <a:rPr lang="en-US" sz="4000" dirty="0">
                <a:solidFill>
                  <a:srgbClr val="CD0000"/>
                </a:solidFill>
              </a:rPr>
              <a:t>Collision Frequency</a:t>
            </a:r>
          </a:p>
        </p:txBody>
      </p:sp>
      <p:sp>
        <p:nvSpPr>
          <p:cNvPr id="382979" name="Rectangle 1027"/>
          <p:cNvSpPr>
            <a:spLocks noGrp="1" noChangeArrowheads="1"/>
          </p:cNvSpPr>
          <p:nvPr>
            <p:ph type="body" idx="1"/>
          </p:nvPr>
        </p:nvSpPr>
        <p:spPr>
          <a:noFill/>
          <a:ln/>
        </p:spPr>
        <p:txBody>
          <a:bodyPr>
            <a:normAutofit lnSpcReduction="10000"/>
          </a:bodyPr>
          <a:lstStyle/>
          <a:p>
            <a:r>
              <a:rPr lang="en-US" dirty="0">
                <a:latin typeface="+mj-lt"/>
              </a:rPr>
              <a:t>Birthdays  </a:t>
            </a:r>
            <a:r>
              <a:rPr lang="en-US" i="1" dirty="0">
                <a:latin typeface="+mj-lt"/>
              </a:rPr>
              <a:t>or</a:t>
            </a:r>
            <a:r>
              <a:rPr lang="en-US" dirty="0">
                <a:latin typeface="+mj-lt"/>
              </a:rPr>
              <a:t> the von </a:t>
            </a:r>
            <a:r>
              <a:rPr lang="en-US" dirty="0" err="1">
                <a:latin typeface="+mj-lt"/>
              </a:rPr>
              <a:t>Mises</a:t>
            </a:r>
            <a:r>
              <a:rPr lang="en-US" dirty="0">
                <a:latin typeface="+mj-lt"/>
              </a:rPr>
              <a:t> paradox</a:t>
            </a:r>
          </a:p>
          <a:p>
            <a:pPr lvl="1"/>
            <a:r>
              <a:rPr lang="en-US" dirty="0">
                <a:latin typeface="+mj-lt"/>
              </a:rPr>
              <a:t>There are 365 days in a normal year</a:t>
            </a:r>
          </a:p>
          <a:p>
            <a:pPr lvl="2">
              <a:buFont typeface="Monotype Sorts" pitchFamily="2" charset="2"/>
              <a:buChar char="ç"/>
            </a:pPr>
            <a:r>
              <a:rPr lang="en-US" dirty="0">
                <a:latin typeface="+mj-lt"/>
              </a:rPr>
              <a:t>Birthdays on the same day unlikely?</a:t>
            </a:r>
          </a:p>
          <a:p>
            <a:pPr lvl="1"/>
            <a:r>
              <a:rPr lang="en-US" dirty="0">
                <a:latin typeface="+mj-lt"/>
              </a:rPr>
              <a:t>How many people do I need </a:t>
            </a:r>
            <a:br>
              <a:rPr lang="en-US" dirty="0">
                <a:latin typeface="+mj-lt"/>
              </a:rPr>
            </a:br>
            <a:r>
              <a:rPr lang="en-US" dirty="0">
                <a:latin typeface="+mj-lt"/>
              </a:rPr>
              <a:t>before “it’s an even bet”</a:t>
            </a:r>
            <a:br>
              <a:rPr lang="en-US" dirty="0">
                <a:latin typeface="+mj-lt"/>
              </a:rPr>
            </a:br>
            <a:r>
              <a:rPr lang="en-US" dirty="0">
                <a:latin typeface="+mj-lt"/>
              </a:rPr>
              <a:t>(</a:t>
            </a:r>
            <a:r>
              <a:rPr lang="en-US" i="1" dirty="0" err="1">
                <a:latin typeface="+mj-lt"/>
              </a:rPr>
              <a:t>ie</a:t>
            </a:r>
            <a:r>
              <a:rPr lang="en-US" dirty="0">
                <a:latin typeface="+mj-lt"/>
              </a:rPr>
              <a:t> the probability is &gt; 50%)</a:t>
            </a:r>
            <a:br>
              <a:rPr lang="en-US" dirty="0">
                <a:latin typeface="+mj-lt"/>
              </a:rPr>
            </a:br>
            <a:r>
              <a:rPr lang="en-US" dirty="0">
                <a:latin typeface="+mj-lt"/>
              </a:rPr>
              <a:t>that two have the same birthday?</a:t>
            </a:r>
          </a:p>
          <a:p>
            <a:pPr lvl="1"/>
            <a:r>
              <a:rPr lang="en-US" dirty="0">
                <a:latin typeface="+mj-lt"/>
              </a:rPr>
              <a:t>View </a:t>
            </a:r>
          </a:p>
          <a:p>
            <a:pPr lvl="2"/>
            <a:r>
              <a:rPr lang="en-US" dirty="0">
                <a:latin typeface="+mj-lt"/>
              </a:rPr>
              <a:t>the days of the year as the slots in a hash table</a:t>
            </a:r>
          </a:p>
          <a:p>
            <a:pPr lvl="2"/>
            <a:r>
              <a:rPr lang="en-US" dirty="0">
                <a:latin typeface="+mj-lt"/>
              </a:rPr>
              <a:t>the “birthday function” as mapping people to slots</a:t>
            </a:r>
          </a:p>
          <a:p>
            <a:pPr lvl="1"/>
            <a:r>
              <a:rPr lang="en-US" dirty="0">
                <a:latin typeface="+mj-lt"/>
              </a:rPr>
              <a:t>Answering von </a:t>
            </a:r>
            <a:r>
              <a:rPr lang="en-US" dirty="0" err="1">
                <a:latin typeface="+mj-lt"/>
              </a:rPr>
              <a:t>Mises</a:t>
            </a:r>
            <a:r>
              <a:rPr lang="en-US" dirty="0">
                <a:latin typeface="+mj-lt"/>
              </a:rPr>
              <a:t>’ question answers the question about the probability of collisions in a hash table</a:t>
            </a:r>
            <a:r>
              <a:rPr lang="en-US" dirty="0"/>
              <a:t>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0412" y="954507"/>
            <a:ext cx="2485924" cy="3650658"/>
          </a:xfrm>
          <a:prstGeom prst="rect">
            <a:avLst/>
          </a:prstGeom>
        </p:spPr>
      </p:pic>
    </p:spTree>
    <p:extLst>
      <p:ext uri="{BB962C8B-B14F-4D97-AF65-F5344CB8AC3E}">
        <p14:creationId xmlns:p14="http://schemas.microsoft.com/office/powerpoint/2010/main" val="62033068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p:txBody>
          <a:bodyPr/>
          <a:lstStyle/>
          <a:p>
            <a:fld id="{2C6CA7D2-3F2A-42B1-9514-6F4D85821DDE}" type="slidenum">
              <a:rPr lang="en-US" altLang="en-US"/>
              <a:pPr/>
              <a:t>65</a:t>
            </a:fld>
            <a:endParaRPr lang="en-US" altLang="en-US"/>
          </a:p>
        </p:txBody>
      </p:sp>
      <p:sp>
        <p:nvSpPr>
          <p:cNvPr id="238594" name="Rectangle 2"/>
          <p:cNvSpPr>
            <a:spLocks noGrp="1" noChangeArrowheads="1"/>
          </p:cNvSpPr>
          <p:nvPr>
            <p:ph type="title"/>
          </p:nvPr>
        </p:nvSpPr>
        <p:spPr/>
        <p:txBody>
          <a:bodyPr/>
          <a:lstStyle/>
          <a:p>
            <a:r>
              <a:rPr lang="en-US" altLang="en-US"/>
              <a:t>Binary Heap Priority Q Data Structure</a:t>
            </a:r>
          </a:p>
        </p:txBody>
      </p:sp>
      <p:grpSp>
        <p:nvGrpSpPr>
          <p:cNvPr id="238595" name="Group 3"/>
          <p:cNvGrpSpPr>
            <a:grpSpLocks/>
          </p:cNvGrpSpPr>
          <p:nvPr/>
        </p:nvGrpSpPr>
        <p:grpSpPr bwMode="auto">
          <a:xfrm>
            <a:off x="6362700" y="2667000"/>
            <a:ext cx="3848100" cy="3048000"/>
            <a:chOff x="96" y="1680"/>
            <a:chExt cx="2424" cy="1920"/>
          </a:xfrm>
        </p:grpSpPr>
        <p:grpSp>
          <p:nvGrpSpPr>
            <p:cNvPr id="238596" name="Group 4"/>
            <p:cNvGrpSpPr>
              <a:grpSpLocks/>
            </p:cNvGrpSpPr>
            <p:nvPr/>
          </p:nvGrpSpPr>
          <p:grpSpPr bwMode="auto">
            <a:xfrm>
              <a:off x="96" y="3360"/>
              <a:ext cx="1584" cy="240"/>
              <a:chOff x="96" y="3360"/>
              <a:chExt cx="1584" cy="240"/>
            </a:xfrm>
          </p:grpSpPr>
          <p:sp>
            <p:nvSpPr>
              <p:cNvPr id="238597" name="Oval 5"/>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38598" name="Oval 6"/>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38599" name="Oval 7"/>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38600" name="Oval 8"/>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38601" name="Oval 9"/>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38602" name="Group 10"/>
            <p:cNvGrpSpPr>
              <a:grpSpLocks/>
            </p:cNvGrpSpPr>
            <p:nvPr/>
          </p:nvGrpSpPr>
          <p:grpSpPr bwMode="auto">
            <a:xfrm>
              <a:off x="264" y="2800"/>
              <a:ext cx="2256" cy="240"/>
              <a:chOff x="264" y="2832"/>
              <a:chExt cx="2256" cy="240"/>
            </a:xfrm>
          </p:grpSpPr>
          <p:sp>
            <p:nvSpPr>
              <p:cNvPr id="238603" name="Oval 11"/>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38604" name="Oval 12"/>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38605" name="Oval 13"/>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38606" name="Oval 14"/>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38607" name="Group 15"/>
            <p:cNvGrpSpPr>
              <a:grpSpLocks/>
            </p:cNvGrpSpPr>
            <p:nvPr/>
          </p:nvGrpSpPr>
          <p:grpSpPr bwMode="auto">
            <a:xfrm>
              <a:off x="600" y="2240"/>
              <a:ext cx="1584" cy="240"/>
              <a:chOff x="600" y="2256"/>
              <a:chExt cx="1584" cy="240"/>
            </a:xfrm>
          </p:grpSpPr>
          <p:sp>
            <p:nvSpPr>
              <p:cNvPr id="238608" name="Oval 16"/>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38609" name="Oval 17"/>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38610" name="Oval 18"/>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38611" name="AutoShape 19"/>
            <p:cNvCxnSpPr>
              <a:cxnSpLocks noChangeShapeType="1"/>
              <a:stCxn id="238610" idx="3"/>
              <a:endCxn id="238609"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2" name="AutoShape 20"/>
            <p:cNvCxnSpPr>
              <a:cxnSpLocks noChangeShapeType="1"/>
              <a:stCxn id="238610" idx="5"/>
              <a:endCxn id="238608"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3" name="AutoShape 21"/>
            <p:cNvCxnSpPr>
              <a:cxnSpLocks noChangeShapeType="1"/>
              <a:stCxn id="238608" idx="3"/>
              <a:endCxn id="238604"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4" name="AutoShape 22"/>
            <p:cNvCxnSpPr>
              <a:cxnSpLocks noChangeShapeType="1"/>
              <a:stCxn id="238608" idx="5"/>
              <a:endCxn id="238603"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5" name="AutoShape 23"/>
            <p:cNvCxnSpPr>
              <a:cxnSpLocks noChangeShapeType="1"/>
              <a:stCxn id="238604" idx="3"/>
              <a:endCxn id="238597"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6" name="AutoShape 24"/>
            <p:cNvCxnSpPr>
              <a:cxnSpLocks noChangeShapeType="1"/>
              <a:stCxn id="238609" idx="3"/>
              <a:endCxn id="238606"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7" name="AutoShape 25"/>
            <p:cNvCxnSpPr>
              <a:cxnSpLocks noChangeShapeType="1"/>
              <a:stCxn id="238609" idx="5"/>
              <a:endCxn id="238605"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8" name="AutoShape 26"/>
            <p:cNvCxnSpPr>
              <a:cxnSpLocks noChangeShapeType="1"/>
              <a:stCxn id="238606" idx="3"/>
              <a:endCxn id="238601"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9" name="AutoShape 27"/>
            <p:cNvCxnSpPr>
              <a:cxnSpLocks noChangeShapeType="1"/>
              <a:stCxn id="238606" idx="5"/>
              <a:endCxn id="238600"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0" name="AutoShape 28"/>
            <p:cNvCxnSpPr>
              <a:cxnSpLocks noChangeShapeType="1"/>
              <a:stCxn id="238605" idx="3"/>
              <a:endCxn id="238599"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1" name="AutoShape 29"/>
            <p:cNvCxnSpPr>
              <a:cxnSpLocks noChangeShapeType="1"/>
              <a:stCxn id="238605" idx="5"/>
              <a:endCxn id="238598"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8622" name="Rectangle 30"/>
          <p:cNvSpPr>
            <a:spLocks noGrp="1" noChangeArrowheads="1"/>
          </p:cNvSpPr>
          <p:nvPr>
            <p:ph type="body" sz="half" idx="1"/>
          </p:nvPr>
        </p:nvSpPr>
        <p:spPr/>
        <p:txBody>
          <a:bodyPr/>
          <a:lstStyle/>
          <a:p>
            <a:r>
              <a:rPr lang="en-US" altLang="en-US" sz="2400"/>
              <a:t>Heap-order property</a:t>
            </a:r>
          </a:p>
          <a:p>
            <a:pPr lvl="1"/>
            <a:r>
              <a:rPr lang="en-US" altLang="en-US" sz="2000"/>
              <a:t>parent’s key is less than children’s keys</a:t>
            </a:r>
          </a:p>
          <a:p>
            <a:pPr lvl="1"/>
            <a:r>
              <a:rPr lang="en-US" altLang="en-US" sz="2000"/>
              <a:t>result: minimum is always at the top</a:t>
            </a:r>
          </a:p>
          <a:p>
            <a:r>
              <a:rPr lang="en-US" altLang="en-US" sz="2400"/>
              <a:t>Structure property</a:t>
            </a:r>
          </a:p>
          <a:p>
            <a:pPr lvl="1"/>
            <a:r>
              <a:rPr lang="en-US" altLang="en-US" sz="2000"/>
              <a:t>complete tree with fringe nodes packed to the left</a:t>
            </a:r>
          </a:p>
          <a:p>
            <a:pPr lvl="1"/>
            <a:r>
              <a:rPr lang="en-US" altLang="en-US" sz="2000"/>
              <a:t>result: depth is always O(log n); next open location always known</a:t>
            </a:r>
          </a:p>
        </p:txBody>
      </p:sp>
      <p:sp>
        <p:nvSpPr>
          <p:cNvPr id="238623" name="Text Box 31"/>
          <p:cNvSpPr txBox="1">
            <a:spLocks noChangeArrowheads="1"/>
          </p:cNvSpPr>
          <p:nvPr/>
        </p:nvSpPr>
        <p:spPr bwMode="auto">
          <a:xfrm>
            <a:off x="4459288" y="6137275"/>
            <a:ext cx="30927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How do we find the minimum?</a:t>
            </a:r>
            <a:endParaRPr lang="en-US" altLang="en-US"/>
          </a:p>
        </p:txBody>
      </p:sp>
    </p:spTree>
    <p:extLst>
      <p:ext uri="{BB962C8B-B14F-4D97-AF65-F5344CB8AC3E}">
        <p14:creationId xmlns:p14="http://schemas.microsoft.com/office/powerpoint/2010/main" val="1583277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307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a:t>
            </a:r>
            <a:r>
              <a:rPr lang="en-GB" altLang="en-US" b="1" u="sng">
                <a:solidFill>
                  <a:srgbClr val="FF8000"/>
                </a:solidFill>
                <a:effectLst/>
              </a:rPr>
              <a:t>heap </a:t>
            </a:r>
            <a:r>
              <a:rPr lang="en-GB" altLang="en-US">
                <a:effectLst/>
              </a:rPr>
              <a:t>is a certain kind of complete binary tree.</a:t>
            </a:r>
          </a:p>
        </p:txBody>
      </p:sp>
    </p:spTree>
    <p:extLst>
      <p:ext uri="{BB962C8B-B14F-4D97-AF65-F5344CB8AC3E}">
        <p14:creationId xmlns:p14="http://schemas.microsoft.com/office/powerpoint/2010/main" val="26240618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409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a:t>
            </a:r>
            <a:r>
              <a:rPr lang="en-GB" altLang="en-US" b="1" u="sng">
                <a:solidFill>
                  <a:srgbClr val="FF8000"/>
                </a:solidFill>
                <a:effectLst/>
              </a:rPr>
              <a:t>heap</a:t>
            </a:r>
            <a:r>
              <a:rPr lang="en-GB" altLang="en-US">
                <a:effectLst/>
              </a:rPr>
              <a:t> is a certain kind of complete binary tree.</a:t>
            </a:r>
          </a:p>
        </p:txBody>
      </p:sp>
      <p:grpSp>
        <p:nvGrpSpPr>
          <p:cNvPr id="4100" name="Group 3"/>
          <p:cNvGrpSpPr>
            <a:grpSpLocks/>
          </p:cNvGrpSpPr>
          <p:nvPr/>
        </p:nvGrpSpPr>
        <p:grpSpPr bwMode="auto">
          <a:xfrm>
            <a:off x="4395788" y="4610100"/>
            <a:ext cx="3186112" cy="1570038"/>
            <a:chOff x="1809" y="2904"/>
            <a:chExt cx="2007" cy="989"/>
          </a:xfrm>
        </p:grpSpPr>
        <p:sp>
          <p:nvSpPr>
            <p:cNvPr id="512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4104"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When a complete</a:t>
              </a:r>
            </a:p>
            <a:p>
              <a:pPr algn="ctr">
                <a:buClr>
                  <a:srgbClr val="E0E0E0"/>
                </a:buClr>
                <a:buSzPct val="100000"/>
                <a:buFont typeface="Arial" panose="020B0604020202020204" pitchFamily="34" charset="0"/>
                <a:buNone/>
              </a:pPr>
              <a:r>
                <a:rPr lang="en-GB" altLang="en-US" sz="2400">
                  <a:solidFill>
                    <a:schemeClr val="tx1"/>
                  </a:solidFill>
                </a:rPr>
                <a:t>binary tree is built,</a:t>
              </a:r>
            </a:p>
            <a:p>
              <a:pPr algn="ctr">
                <a:buClr>
                  <a:srgbClr val="E0E0E0"/>
                </a:buClr>
                <a:buSzPct val="100000"/>
                <a:buFont typeface="Arial" panose="020B0604020202020204" pitchFamily="34" charset="0"/>
                <a:buNone/>
              </a:pPr>
              <a:r>
                <a:rPr lang="en-GB" altLang="en-US" sz="2400">
                  <a:solidFill>
                    <a:schemeClr val="tx1"/>
                  </a:solidFill>
                </a:rPr>
                <a:t>its first node must be</a:t>
              </a:r>
            </a:p>
            <a:p>
              <a:pPr algn="ctr">
                <a:buClr>
                  <a:srgbClr val="E0E0E0"/>
                </a:buClr>
                <a:buSzPct val="100000"/>
                <a:buFont typeface="Arial" panose="020B0604020202020204" pitchFamily="34" charset="0"/>
                <a:buNone/>
              </a:pPr>
              <a:r>
                <a:rPr lang="en-GB" altLang="en-US" sz="2400">
                  <a:solidFill>
                    <a:schemeClr val="tx1"/>
                  </a:solidFill>
                </a:rPr>
                <a:t>the root.</a:t>
              </a:r>
            </a:p>
          </p:txBody>
        </p:sp>
      </p:grpSp>
      <p:sp>
        <p:nvSpPr>
          <p:cNvPr id="4101" name="AutoShape 6"/>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4102" name="AutoShape 7"/>
          <p:cNvSpPr>
            <a:spLocks noChangeArrowheads="1"/>
          </p:cNvSpPr>
          <p:nvPr/>
        </p:nvSpPr>
        <p:spPr bwMode="auto">
          <a:xfrm>
            <a:off x="8823325" y="1081088"/>
            <a:ext cx="7762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Root</a:t>
            </a:r>
          </a:p>
        </p:txBody>
      </p:sp>
    </p:spTree>
    <p:extLst>
      <p:ext uri="{BB962C8B-B14F-4D97-AF65-F5344CB8AC3E}">
        <p14:creationId xmlns:p14="http://schemas.microsoft.com/office/powerpoint/2010/main" val="923186154"/>
      </p:ext>
    </p:extLst>
  </p:cSld>
  <p:clrMapOvr>
    <a:masterClrMapping/>
  </p:clrMapOvr>
  <p:transition>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5124"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sp>
        <p:nvSpPr>
          <p:cNvPr id="5125" name="AutoShape 4"/>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5126" name="AutoShape 5"/>
          <p:cNvSpPr>
            <a:spLocks noChangeArrowheads="1"/>
          </p:cNvSpPr>
          <p:nvPr/>
        </p:nvSpPr>
        <p:spPr bwMode="auto">
          <a:xfrm>
            <a:off x="5795963" y="1857375"/>
            <a:ext cx="1377950"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a:t>Left child</a:t>
            </a:r>
          </a:p>
          <a:p>
            <a:pPr>
              <a:buClr>
                <a:srgbClr val="E0E0E0"/>
              </a:buClr>
              <a:buSzPct val="100000"/>
              <a:buFont typeface="Times New Roman" panose="02020603050405020304" pitchFamily="18" charset="0"/>
              <a:buNone/>
            </a:pPr>
            <a:r>
              <a:rPr lang="en-GB" altLang="en-US" sz="2400"/>
              <a:t>of the</a:t>
            </a:r>
          </a:p>
          <a:p>
            <a:pPr>
              <a:buClr>
                <a:srgbClr val="E0E0E0"/>
              </a:buClr>
              <a:buSzPct val="100000"/>
              <a:buFont typeface="Times New Roman" panose="02020603050405020304" pitchFamily="18" charset="0"/>
              <a:buNone/>
            </a:pPr>
            <a:r>
              <a:rPr lang="en-GB" altLang="en-US" sz="2400"/>
              <a:t>root</a:t>
            </a:r>
          </a:p>
        </p:txBody>
      </p:sp>
      <p:grpSp>
        <p:nvGrpSpPr>
          <p:cNvPr id="5127" name="Group 6"/>
          <p:cNvGrpSpPr>
            <a:grpSpLocks/>
          </p:cNvGrpSpPr>
          <p:nvPr/>
        </p:nvGrpSpPr>
        <p:grpSpPr bwMode="auto">
          <a:xfrm>
            <a:off x="4395788" y="4610100"/>
            <a:ext cx="3186112" cy="1570038"/>
            <a:chOff x="1809" y="2904"/>
            <a:chExt cx="2007" cy="989"/>
          </a:xfrm>
        </p:grpSpPr>
        <p:sp>
          <p:nvSpPr>
            <p:cNvPr id="615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5130"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second node is</a:t>
              </a:r>
            </a:p>
            <a:p>
              <a:pPr algn="ctr">
                <a:buClr>
                  <a:srgbClr val="E0E0E0"/>
                </a:buClr>
                <a:buSzPct val="100000"/>
                <a:buFont typeface="Arial" panose="020B0604020202020204" pitchFamily="34" charset="0"/>
                <a:buNone/>
              </a:pPr>
              <a:r>
                <a:rPr lang="en-GB" altLang="en-US" sz="2400">
                  <a:solidFill>
                    <a:schemeClr val="tx1"/>
                  </a:solidFill>
                </a:rPr>
                <a:t>always the left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5128" name="AutoShape 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218437336"/>
      </p:ext>
    </p:extLst>
  </p:cSld>
  <p:clrMapOvr>
    <a:masterClrMapping/>
  </p:clrMapOvr>
  <p:transition>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1"/>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6148" name="Rectangle 3"/>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sp>
        <p:nvSpPr>
          <p:cNvPr id="6149" name="AutoShape 4"/>
          <p:cNvSpPr>
            <a:spLocks noChangeArrowheads="1"/>
          </p:cNvSpPr>
          <p:nvPr/>
        </p:nvSpPr>
        <p:spPr bwMode="auto">
          <a:xfrm>
            <a:off x="9104313" y="1919288"/>
            <a:ext cx="1547812" cy="1187450"/>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r">
              <a:lnSpc>
                <a:spcPct val="95000"/>
              </a:lnSpc>
              <a:buClr>
                <a:srgbClr val="E0E0E0"/>
              </a:buClr>
              <a:buSzPct val="100000"/>
              <a:buFont typeface="Times New Roman" panose="02020603050405020304" pitchFamily="18" charset="0"/>
              <a:buNone/>
            </a:pPr>
            <a:r>
              <a:rPr lang="en-GB" altLang="en-US" sz="2400"/>
              <a:t>Right child</a:t>
            </a:r>
          </a:p>
          <a:p>
            <a:pPr algn="r">
              <a:buClr>
                <a:srgbClr val="E0E0E0"/>
              </a:buClr>
              <a:buSzPct val="100000"/>
              <a:buFont typeface="Times New Roman" panose="02020603050405020304" pitchFamily="18" charset="0"/>
              <a:buNone/>
            </a:pPr>
            <a:r>
              <a:rPr lang="en-GB" altLang="en-US" sz="2400"/>
              <a:t>of the</a:t>
            </a:r>
          </a:p>
          <a:p>
            <a:pPr algn="r">
              <a:buClr>
                <a:srgbClr val="E0E0E0"/>
              </a:buClr>
              <a:buSzPct val="100000"/>
              <a:buFont typeface="Times New Roman" panose="02020603050405020304" pitchFamily="18" charset="0"/>
              <a:buNone/>
            </a:pPr>
            <a:r>
              <a:rPr lang="en-GB" altLang="en-US" sz="2400"/>
              <a:t>root</a:t>
            </a:r>
          </a:p>
        </p:txBody>
      </p:sp>
      <p:grpSp>
        <p:nvGrpSpPr>
          <p:cNvPr id="6150" name="Group 5"/>
          <p:cNvGrpSpPr>
            <a:grpSpLocks/>
          </p:cNvGrpSpPr>
          <p:nvPr/>
        </p:nvGrpSpPr>
        <p:grpSpPr bwMode="auto">
          <a:xfrm>
            <a:off x="4395788" y="4610100"/>
            <a:ext cx="3186112" cy="1570038"/>
            <a:chOff x="1809" y="2904"/>
            <a:chExt cx="2007" cy="989"/>
          </a:xfrm>
        </p:grpSpPr>
        <p:sp>
          <p:nvSpPr>
            <p:cNvPr id="7174" name="AutoShape 6"/>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6156" name="AutoShape 7"/>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third node is</a:t>
              </a:r>
            </a:p>
            <a:p>
              <a:pPr algn="ctr">
                <a:buClr>
                  <a:srgbClr val="E0E0E0"/>
                </a:buClr>
                <a:buSzPct val="100000"/>
                <a:buFont typeface="Arial" panose="020B0604020202020204" pitchFamily="34" charset="0"/>
                <a:buNone/>
              </a:pPr>
              <a:r>
                <a:rPr lang="en-GB" altLang="en-US" sz="2400">
                  <a:solidFill>
                    <a:schemeClr val="tx1"/>
                  </a:solidFill>
                </a:rPr>
                <a:t>always the right child</a:t>
              </a:r>
            </a:p>
            <a:p>
              <a:pPr algn="ctr">
                <a:buClr>
                  <a:srgbClr val="E0E0E0"/>
                </a:buClr>
                <a:buSzPct val="100000"/>
                <a:buFont typeface="Arial" panose="020B0604020202020204" pitchFamily="34" charset="0"/>
                <a:buNone/>
              </a:pPr>
              <a:r>
                <a:rPr lang="en-GB" altLang="en-US" sz="2400">
                  <a:solidFill>
                    <a:schemeClr val="tx1"/>
                  </a:solidFill>
                </a:rPr>
                <a:t>of the root.</a:t>
              </a:r>
            </a:p>
          </p:txBody>
        </p:sp>
      </p:grpSp>
      <p:sp>
        <p:nvSpPr>
          <p:cNvPr id="6151" name="AutoShape 8"/>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2" name="Line 9"/>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AutoShape 10"/>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6154" name="AutoShape 11"/>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216966726"/>
      </p:ext>
    </p:extLst>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81844" y="619294"/>
            <a:ext cx="7772400" cy="685800"/>
          </a:xfrm>
        </p:spPr>
        <p:txBody>
          <a:bodyPr>
            <a:normAutofit fontScale="90000"/>
          </a:bodyPr>
          <a:lstStyle/>
          <a:p>
            <a:r>
              <a:rPr lang="en-US" dirty="0">
                <a:solidFill>
                  <a:srgbClr val="CD0000"/>
                </a:solidFill>
              </a:rPr>
              <a:t>Linked Lists</a:t>
            </a:r>
          </a:p>
        </p:txBody>
      </p:sp>
      <p:sp>
        <p:nvSpPr>
          <p:cNvPr id="41987" name="Rectangle 3"/>
          <p:cNvSpPr>
            <a:spLocks noGrp="1" noChangeArrowheads="1"/>
          </p:cNvSpPr>
          <p:nvPr>
            <p:ph type="body" idx="1"/>
          </p:nvPr>
        </p:nvSpPr>
        <p:spPr>
          <a:xfrm>
            <a:off x="705644" y="1822618"/>
            <a:ext cx="7924800" cy="1905000"/>
          </a:xfrm>
        </p:spPr>
        <p:txBody>
          <a:bodyPr>
            <a:noAutofit/>
          </a:bodyPr>
          <a:lstStyle/>
          <a:p>
            <a:r>
              <a:rPr lang="en-US" dirty="0">
                <a:latin typeface="+mj-lt"/>
              </a:rPr>
              <a:t>Collection structure has a pointer to the list </a:t>
            </a:r>
            <a:r>
              <a:rPr lang="en-US" dirty="0">
                <a:solidFill>
                  <a:srgbClr val="CD0000"/>
                </a:solidFill>
                <a:latin typeface="+mj-lt"/>
              </a:rPr>
              <a:t>head</a:t>
            </a:r>
          </a:p>
          <a:p>
            <a:pPr lvl="1"/>
            <a:r>
              <a:rPr lang="en-US" sz="2800" dirty="0">
                <a:latin typeface="+mj-lt"/>
              </a:rPr>
              <a:t>Initially NULL</a:t>
            </a:r>
          </a:p>
          <a:p>
            <a:r>
              <a:rPr lang="en-US" dirty="0">
                <a:latin typeface="+mj-lt"/>
              </a:rPr>
              <a:t>Add first item</a:t>
            </a:r>
          </a:p>
          <a:p>
            <a:pPr lvl="1"/>
            <a:r>
              <a:rPr lang="en-US" sz="2800" dirty="0">
                <a:latin typeface="+mj-lt"/>
              </a:rPr>
              <a:t>Allocate space for node</a:t>
            </a:r>
          </a:p>
          <a:p>
            <a:pPr lvl="1"/>
            <a:r>
              <a:rPr lang="en-US" sz="2800" dirty="0">
                <a:latin typeface="+mj-lt"/>
              </a:rPr>
              <a:t>Set its data pointer to object</a:t>
            </a:r>
          </a:p>
          <a:p>
            <a:pPr lvl="1"/>
            <a:r>
              <a:rPr lang="en-US" sz="2800" dirty="0">
                <a:latin typeface="+mj-lt"/>
              </a:rPr>
              <a:t>Set Next to NULL</a:t>
            </a:r>
          </a:p>
          <a:p>
            <a:pPr lvl="1"/>
            <a:r>
              <a:rPr lang="en-US" sz="2800" dirty="0">
                <a:latin typeface="+mj-lt"/>
              </a:rPr>
              <a:t>Set Head to point to new node</a:t>
            </a:r>
          </a:p>
        </p:txBody>
      </p:sp>
      <p:grpSp>
        <p:nvGrpSpPr>
          <p:cNvPr id="2" name="Group 4"/>
          <p:cNvGrpSpPr>
            <a:grpSpLocks/>
          </p:cNvGrpSpPr>
          <p:nvPr/>
        </p:nvGrpSpPr>
        <p:grpSpPr bwMode="auto">
          <a:xfrm>
            <a:off x="9029700" y="4664242"/>
            <a:ext cx="1752600" cy="1676400"/>
            <a:chOff x="1056" y="3120"/>
            <a:chExt cx="1104" cy="1056"/>
          </a:xfrm>
        </p:grpSpPr>
        <p:sp>
          <p:nvSpPr>
            <p:cNvPr id="41989"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0"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1"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1992"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1993"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1994"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1995" name="AutoShape 11"/>
            <p:cNvCxnSpPr>
              <a:cxnSpLocks noChangeShapeType="1"/>
              <a:stCxn id="41994" idx="4"/>
              <a:endCxn id="4199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1996"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1997" name="Rectangle 13"/>
          <p:cNvSpPr>
            <a:spLocks noChangeArrowheads="1"/>
          </p:cNvSpPr>
          <p:nvPr/>
        </p:nvSpPr>
        <p:spPr bwMode="auto">
          <a:xfrm>
            <a:off x="6515100" y="4359442"/>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1998" name="Text Box 14"/>
          <p:cNvSpPr txBox="1">
            <a:spLocks noChangeArrowheads="1"/>
          </p:cNvSpPr>
          <p:nvPr/>
        </p:nvSpPr>
        <p:spPr bwMode="auto">
          <a:xfrm>
            <a:off x="6591300" y="4359443"/>
            <a:ext cx="806450" cy="396875"/>
          </a:xfrm>
          <a:prstGeom prst="rect">
            <a:avLst/>
          </a:prstGeom>
          <a:noFill/>
          <a:ln w="12700">
            <a:noFill/>
            <a:miter lim="800000"/>
            <a:headEnd/>
            <a:tailEnd/>
          </a:ln>
          <a:effectLst/>
        </p:spPr>
        <p:txBody>
          <a:bodyPr wrap="none">
            <a:spAutoFit/>
          </a:bodyPr>
          <a:lstStyle/>
          <a:p>
            <a:r>
              <a:rPr lang="en-US" sz="2000" b="1">
                <a:latin typeface="Arial" charset="0"/>
              </a:rPr>
              <a:t>Head</a:t>
            </a:r>
            <a:endParaRPr lang="en-US"/>
          </a:p>
        </p:txBody>
      </p:sp>
      <p:sp>
        <p:nvSpPr>
          <p:cNvPr id="41999" name="Oval 15"/>
          <p:cNvSpPr>
            <a:spLocks noChangeArrowheads="1"/>
          </p:cNvSpPr>
          <p:nvPr/>
        </p:nvSpPr>
        <p:spPr bwMode="auto">
          <a:xfrm>
            <a:off x="6896100" y="47404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2000" name="AutoShape 16"/>
          <p:cNvCxnSpPr>
            <a:cxnSpLocks noChangeShapeType="1"/>
            <a:stCxn id="41999" idx="6"/>
            <a:endCxn id="41989" idx="1"/>
          </p:cNvCxnSpPr>
          <p:nvPr/>
        </p:nvCxnSpPr>
        <p:spPr bwMode="auto">
          <a:xfrm>
            <a:off x="7048500" y="4816642"/>
            <a:ext cx="1962150" cy="152400"/>
          </a:xfrm>
          <a:prstGeom prst="curvedConnector3">
            <a:avLst>
              <a:gd name="adj1" fmla="val 50486"/>
            </a:avLst>
          </a:prstGeom>
          <a:noFill/>
          <a:ln w="38100">
            <a:solidFill>
              <a:srgbClr val="063DE8"/>
            </a:solidFill>
            <a:round/>
            <a:headEnd/>
            <a:tailEnd type="triangle" w="med" len="med"/>
          </a:ln>
          <a:effectLst/>
        </p:spPr>
      </p:cxnSp>
      <p:sp>
        <p:nvSpPr>
          <p:cNvPr id="42001" name="Text Box 17"/>
          <p:cNvSpPr txBox="1">
            <a:spLocks noChangeArrowheads="1"/>
          </p:cNvSpPr>
          <p:nvPr/>
        </p:nvSpPr>
        <p:spPr bwMode="auto">
          <a:xfrm>
            <a:off x="6057900" y="3902243"/>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2002" name="Text Box 18"/>
          <p:cNvSpPr txBox="1">
            <a:spLocks noChangeArrowheads="1"/>
          </p:cNvSpPr>
          <p:nvPr/>
        </p:nvSpPr>
        <p:spPr bwMode="auto">
          <a:xfrm>
            <a:off x="8877301" y="4207043"/>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2003" name="Oval 19"/>
          <p:cNvSpPr>
            <a:spLocks noChangeArrowheads="1"/>
          </p:cNvSpPr>
          <p:nvPr/>
        </p:nvSpPr>
        <p:spPr bwMode="auto">
          <a:xfrm>
            <a:off x="10325100" y="5045242"/>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spTree>
    <p:extLst>
      <p:ext uri="{BB962C8B-B14F-4D97-AF65-F5344CB8AC3E}">
        <p14:creationId xmlns:p14="http://schemas.microsoft.com/office/powerpoint/2010/main" val="1479113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
          <p:cNvGrpSpPr>
            <a:grpSpLocks/>
          </p:cNvGrpSpPr>
          <p:nvPr/>
        </p:nvGrpSpPr>
        <p:grpSpPr bwMode="auto">
          <a:xfrm>
            <a:off x="6203950" y="2941638"/>
            <a:ext cx="1157288" cy="1103312"/>
            <a:chOff x="2948" y="1853"/>
            <a:chExt cx="729" cy="695"/>
          </a:xfrm>
        </p:grpSpPr>
        <p:sp>
          <p:nvSpPr>
            <p:cNvPr id="7181" name="Line 2"/>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2" name="AutoShape 3"/>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7171"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7172"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7173" name="Group 6"/>
          <p:cNvGrpSpPr>
            <a:grpSpLocks/>
          </p:cNvGrpSpPr>
          <p:nvPr/>
        </p:nvGrpSpPr>
        <p:grpSpPr bwMode="auto">
          <a:xfrm>
            <a:off x="4395788" y="4610100"/>
            <a:ext cx="3186112" cy="1570038"/>
            <a:chOff x="1809" y="2904"/>
            <a:chExt cx="2007" cy="989"/>
          </a:xfrm>
        </p:grpSpPr>
        <p:sp>
          <p:nvSpPr>
            <p:cNvPr id="8199"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0" name="AutoShape 8"/>
            <p:cNvSpPr>
              <a:spLocks noChangeArrowheads="1"/>
            </p:cNvSpPr>
            <p:nvPr/>
          </p:nvSpPr>
          <p:spPr bwMode="auto">
            <a:xfrm>
              <a:off x="1850" y="2945"/>
              <a:ext cx="1926" cy="908"/>
            </a:xfrm>
            <a:prstGeom prst="roundRect">
              <a:avLst>
                <a:gd name="adj" fmla="val 106"/>
              </a:avLst>
            </a:prstGeom>
            <a:noFill/>
            <a:ln w="9525">
              <a:noFill/>
              <a:round/>
              <a:headEnd/>
              <a:tailEnd/>
            </a:ln>
          </p:spPr>
          <p:txBody>
            <a:bodyPr lIns="90360" tIns="44280" rIns="90360" bIns="44280" anchor="ctr" anchorCtr="1"/>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The next nodes</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always fill the next</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latin typeface="Times New Roman" pitchFamily="16" charset="0"/>
                </a:rPr>
                <a:t>level from left-to-right</a:t>
              </a:r>
              <a:r>
                <a:rPr lang="en-GB" sz="2400">
                  <a:effectLst>
                    <a:outerShdw blurRad="38100" dist="38100" dir="2700000" algn="tl">
                      <a:srgbClr val="FFFFFF"/>
                    </a:outerShdw>
                  </a:effectLst>
                  <a:latin typeface="Times New Roman" pitchFamily="16" charset="0"/>
                </a:rPr>
                <a:t>.</a:t>
              </a:r>
            </a:p>
          </p:txBody>
        </p:sp>
      </p:grpSp>
      <p:sp>
        <p:nvSpPr>
          <p:cNvPr id="7174" name="Line 9"/>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5" name="AutoShape 10"/>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6" name="Line 11"/>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7" name="AutoShape 12"/>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7178" name="AutoShape 13"/>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49945068"/>
      </p:ext>
    </p:extLst>
  </p:cSld>
  <p:clrMapOvr>
    <a:masterClrMapping/>
  </p:clrMapOvr>
  <p:transition>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
          <p:cNvGrpSpPr>
            <a:grpSpLocks/>
          </p:cNvGrpSpPr>
          <p:nvPr/>
        </p:nvGrpSpPr>
        <p:grpSpPr bwMode="auto">
          <a:xfrm>
            <a:off x="7040564" y="2941638"/>
            <a:ext cx="1157287" cy="1103312"/>
            <a:chOff x="3475" y="1853"/>
            <a:chExt cx="729" cy="695"/>
          </a:xfrm>
        </p:grpSpPr>
        <p:sp>
          <p:nvSpPr>
            <p:cNvPr id="8208" name="Line 2"/>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AutoShape 3"/>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5"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8196"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8197" name="Group 6"/>
          <p:cNvGrpSpPr>
            <a:grpSpLocks/>
          </p:cNvGrpSpPr>
          <p:nvPr/>
        </p:nvGrpSpPr>
        <p:grpSpPr bwMode="auto">
          <a:xfrm>
            <a:off x="4395788" y="4610100"/>
            <a:ext cx="3186112" cy="1570038"/>
            <a:chOff x="1809" y="2904"/>
            <a:chExt cx="2007" cy="989"/>
          </a:xfrm>
        </p:grpSpPr>
        <p:sp>
          <p:nvSpPr>
            <p:cNvPr id="9223"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8207"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8198" name="Group 9"/>
          <p:cNvGrpSpPr>
            <a:grpSpLocks/>
          </p:cNvGrpSpPr>
          <p:nvPr/>
        </p:nvGrpSpPr>
        <p:grpSpPr bwMode="auto">
          <a:xfrm>
            <a:off x="6203950" y="2941638"/>
            <a:ext cx="1157288" cy="1103312"/>
            <a:chOff x="2948" y="1853"/>
            <a:chExt cx="729" cy="695"/>
          </a:xfrm>
        </p:grpSpPr>
        <p:sp>
          <p:nvSpPr>
            <p:cNvPr id="8204" name="Line 10"/>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5" name="AutoShape 1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8199" name="Line 12"/>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AutoShape 13"/>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1" name="Line 1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5"/>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8203" name="AutoShape 16"/>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832220949"/>
      </p:ext>
    </p:extLst>
  </p:cSld>
  <p:clrMapOvr>
    <a:masterClrMapping/>
  </p:clrMapOvr>
  <p:transition>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9219"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9220" name="Group 3"/>
          <p:cNvGrpSpPr>
            <a:grpSpLocks/>
          </p:cNvGrpSpPr>
          <p:nvPr/>
        </p:nvGrpSpPr>
        <p:grpSpPr bwMode="auto">
          <a:xfrm>
            <a:off x="4395788" y="4610100"/>
            <a:ext cx="3186112" cy="1570038"/>
            <a:chOff x="1809" y="2904"/>
            <a:chExt cx="2007" cy="989"/>
          </a:xfrm>
        </p:grpSpPr>
        <p:sp>
          <p:nvSpPr>
            <p:cNvPr id="10244" name="AutoShape 4"/>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9236" name="AutoShape 5"/>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9221" name="Group 6"/>
          <p:cNvGrpSpPr>
            <a:grpSpLocks/>
          </p:cNvGrpSpPr>
          <p:nvPr/>
        </p:nvGrpSpPr>
        <p:grpSpPr bwMode="auto">
          <a:xfrm>
            <a:off x="8416925" y="2941638"/>
            <a:ext cx="1157288" cy="1103312"/>
            <a:chOff x="4342" y="1853"/>
            <a:chExt cx="729" cy="695"/>
          </a:xfrm>
        </p:grpSpPr>
        <p:sp>
          <p:nvSpPr>
            <p:cNvPr id="9233" name="Line 7"/>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4" name="AutoShape 8"/>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2" name="Group 9"/>
          <p:cNvGrpSpPr>
            <a:grpSpLocks/>
          </p:cNvGrpSpPr>
          <p:nvPr/>
        </p:nvGrpSpPr>
        <p:grpSpPr bwMode="auto">
          <a:xfrm>
            <a:off x="7040564" y="2941638"/>
            <a:ext cx="1157287" cy="1103312"/>
            <a:chOff x="3475" y="1853"/>
            <a:chExt cx="729" cy="695"/>
          </a:xfrm>
        </p:grpSpPr>
        <p:sp>
          <p:nvSpPr>
            <p:cNvPr id="9231" name="Line 10"/>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AutoShape 11"/>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9223" name="Group 12"/>
          <p:cNvGrpSpPr>
            <a:grpSpLocks/>
          </p:cNvGrpSpPr>
          <p:nvPr/>
        </p:nvGrpSpPr>
        <p:grpSpPr bwMode="auto">
          <a:xfrm>
            <a:off x="6203950" y="2941638"/>
            <a:ext cx="1157288" cy="1103312"/>
            <a:chOff x="2948" y="1853"/>
            <a:chExt cx="729" cy="695"/>
          </a:xfrm>
        </p:grpSpPr>
        <p:sp>
          <p:nvSpPr>
            <p:cNvPr id="9229" name="Line 13"/>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AutoShape 1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9224" name="Line 15"/>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AutoShape 16"/>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6" name="Line 1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AutoShape 18"/>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9228" name="AutoShape 19"/>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982711601"/>
      </p:ext>
    </p:extLst>
  </p:cSld>
  <p:clrMapOvr>
    <a:masterClrMapping/>
  </p:clrMapOvr>
  <p:transition>
    <p:randomBar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1"/>
          <p:cNvGrpSpPr>
            <a:grpSpLocks/>
          </p:cNvGrpSpPr>
          <p:nvPr/>
        </p:nvGrpSpPr>
        <p:grpSpPr bwMode="auto">
          <a:xfrm>
            <a:off x="9221789" y="2941638"/>
            <a:ext cx="1157287" cy="1103312"/>
            <a:chOff x="4849" y="1853"/>
            <a:chExt cx="729" cy="695"/>
          </a:xfrm>
        </p:grpSpPr>
        <p:sp>
          <p:nvSpPr>
            <p:cNvPr id="10262" name="Line 2"/>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3" name="AutoShape 3"/>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0244" name="Rectangle 5"/>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10245" name="Group 6"/>
          <p:cNvGrpSpPr>
            <a:grpSpLocks/>
          </p:cNvGrpSpPr>
          <p:nvPr/>
        </p:nvGrpSpPr>
        <p:grpSpPr bwMode="auto">
          <a:xfrm>
            <a:off x="4395788" y="4610100"/>
            <a:ext cx="3186112" cy="1570038"/>
            <a:chOff x="1809" y="2904"/>
            <a:chExt cx="2007" cy="989"/>
          </a:xfrm>
        </p:grpSpPr>
        <p:sp>
          <p:nvSpPr>
            <p:cNvPr id="11271" name="AutoShape 7"/>
            <p:cNvSpPr>
              <a:spLocks noChangeArrowheads="1"/>
            </p:cNvSpPr>
            <p:nvPr/>
          </p:nvSpPr>
          <p:spPr bwMode="auto">
            <a:xfrm>
              <a:off x="1809"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0261" name="AutoShape 8"/>
            <p:cNvSpPr>
              <a:spLocks noChangeArrowheads="1"/>
            </p:cNvSpPr>
            <p:nvPr/>
          </p:nvSpPr>
          <p:spPr bwMode="auto">
            <a:xfrm>
              <a:off x="1850"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next nodes</a:t>
              </a:r>
            </a:p>
            <a:p>
              <a:pPr algn="ctr">
                <a:buClr>
                  <a:srgbClr val="E0E0E0"/>
                </a:buClr>
                <a:buSzPct val="100000"/>
                <a:buFont typeface="Arial" panose="020B0604020202020204" pitchFamily="34" charset="0"/>
                <a:buNone/>
              </a:pPr>
              <a:r>
                <a:rPr lang="en-GB" altLang="en-US" sz="2400">
                  <a:solidFill>
                    <a:schemeClr val="tx1"/>
                  </a:solidFill>
                </a:rPr>
                <a:t>always fill the next</a:t>
              </a:r>
            </a:p>
            <a:p>
              <a:pPr algn="ctr">
                <a:buClr>
                  <a:srgbClr val="E0E0E0"/>
                </a:buClr>
                <a:buSzPct val="100000"/>
                <a:buFont typeface="Arial" panose="020B0604020202020204" pitchFamily="34" charset="0"/>
                <a:buNone/>
              </a:pPr>
              <a:r>
                <a:rPr lang="en-GB" altLang="en-US" sz="2400">
                  <a:solidFill>
                    <a:schemeClr val="tx1"/>
                  </a:solidFill>
                </a:rPr>
                <a:t>level from left-to-right.</a:t>
              </a:r>
            </a:p>
          </p:txBody>
        </p:sp>
      </p:grpSp>
      <p:grpSp>
        <p:nvGrpSpPr>
          <p:cNvPr id="10246" name="Group 9"/>
          <p:cNvGrpSpPr>
            <a:grpSpLocks/>
          </p:cNvGrpSpPr>
          <p:nvPr/>
        </p:nvGrpSpPr>
        <p:grpSpPr bwMode="auto">
          <a:xfrm>
            <a:off x="8416925" y="2941638"/>
            <a:ext cx="1157288" cy="1103312"/>
            <a:chOff x="4342" y="1853"/>
            <a:chExt cx="729" cy="695"/>
          </a:xfrm>
        </p:grpSpPr>
        <p:sp>
          <p:nvSpPr>
            <p:cNvPr id="10258"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9"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7" name="Group 12"/>
          <p:cNvGrpSpPr>
            <a:grpSpLocks/>
          </p:cNvGrpSpPr>
          <p:nvPr/>
        </p:nvGrpSpPr>
        <p:grpSpPr bwMode="auto">
          <a:xfrm>
            <a:off x="7040564" y="2941638"/>
            <a:ext cx="1157287" cy="1103312"/>
            <a:chOff x="3475" y="1853"/>
            <a:chExt cx="729" cy="695"/>
          </a:xfrm>
        </p:grpSpPr>
        <p:sp>
          <p:nvSpPr>
            <p:cNvPr id="10256"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7"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0248" name="Group 15"/>
          <p:cNvGrpSpPr>
            <a:grpSpLocks/>
          </p:cNvGrpSpPr>
          <p:nvPr/>
        </p:nvGrpSpPr>
        <p:grpSpPr bwMode="auto">
          <a:xfrm>
            <a:off x="6203950" y="2941638"/>
            <a:ext cx="1157288" cy="1103312"/>
            <a:chOff x="2948" y="1853"/>
            <a:chExt cx="729" cy="695"/>
          </a:xfrm>
        </p:grpSpPr>
        <p:sp>
          <p:nvSpPr>
            <p:cNvPr id="10254"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0249"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1"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0253"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4094823642"/>
      </p:ext>
    </p:extLst>
  </p:cSld>
  <p:clrMapOvr>
    <a:masterClrMapping/>
  </p:clrMapOvr>
  <p:transition>
    <p:randomBar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
          <p:cNvGrpSpPr>
            <a:grpSpLocks/>
          </p:cNvGrpSpPr>
          <p:nvPr/>
        </p:nvGrpSpPr>
        <p:grpSpPr bwMode="auto">
          <a:xfrm>
            <a:off x="5441950" y="3883026"/>
            <a:ext cx="1157288" cy="1103313"/>
            <a:chOff x="2468" y="2446"/>
            <a:chExt cx="729" cy="695"/>
          </a:xfrm>
        </p:grpSpPr>
        <p:sp>
          <p:nvSpPr>
            <p:cNvPr id="11286" name="Line 2"/>
            <p:cNvSpPr>
              <a:spLocks noChangeShapeType="1"/>
            </p:cNvSpPr>
            <p:nvPr/>
          </p:nvSpPr>
          <p:spPr bwMode="auto">
            <a:xfrm flipH="1">
              <a:off x="2842" y="2446"/>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AutoShape 3"/>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67" name="Group 4"/>
          <p:cNvGrpSpPr>
            <a:grpSpLocks/>
          </p:cNvGrpSpPr>
          <p:nvPr/>
        </p:nvGrpSpPr>
        <p:grpSpPr bwMode="auto">
          <a:xfrm>
            <a:off x="9221789" y="2941638"/>
            <a:ext cx="1157287" cy="1103312"/>
            <a:chOff x="4849" y="1853"/>
            <a:chExt cx="729" cy="695"/>
          </a:xfrm>
        </p:grpSpPr>
        <p:sp>
          <p:nvSpPr>
            <p:cNvPr id="11284" name="Line 5"/>
            <p:cNvSpPr>
              <a:spLocks noChangeShapeType="1"/>
            </p:cNvSpPr>
            <p:nvPr/>
          </p:nvSpPr>
          <p:spPr bwMode="auto">
            <a:xfrm>
              <a:off x="4849"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AutoShape 6"/>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68" name="Rectangle 7"/>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1269" name="Rectangle 8"/>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Complete binary tree.</a:t>
            </a:r>
          </a:p>
        </p:txBody>
      </p:sp>
      <p:grpSp>
        <p:nvGrpSpPr>
          <p:cNvPr id="11270" name="Group 9"/>
          <p:cNvGrpSpPr>
            <a:grpSpLocks/>
          </p:cNvGrpSpPr>
          <p:nvPr/>
        </p:nvGrpSpPr>
        <p:grpSpPr bwMode="auto">
          <a:xfrm>
            <a:off x="8416925" y="2941638"/>
            <a:ext cx="1157288" cy="1103312"/>
            <a:chOff x="4342" y="1853"/>
            <a:chExt cx="729" cy="695"/>
          </a:xfrm>
        </p:grpSpPr>
        <p:sp>
          <p:nvSpPr>
            <p:cNvPr id="11282" name="Line 10"/>
            <p:cNvSpPr>
              <a:spLocks noChangeShapeType="1"/>
            </p:cNvSpPr>
            <p:nvPr/>
          </p:nvSpPr>
          <p:spPr bwMode="auto">
            <a:xfrm flipH="1">
              <a:off x="4716"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AutoShape 11"/>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1" name="Group 12"/>
          <p:cNvGrpSpPr>
            <a:grpSpLocks/>
          </p:cNvGrpSpPr>
          <p:nvPr/>
        </p:nvGrpSpPr>
        <p:grpSpPr bwMode="auto">
          <a:xfrm>
            <a:off x="7040564" y="2941638"/>
            <a:ext cx="1157287" cy="1103312"/>
            <a:chOff x="3475" y="1853"/>
            <a:chExt cx="729" cy="695"/>
          </a:xfrm>
        </p:grpSpPr>
        <p:sp>
          <p:nvSpPr>
            <p:cNvPr id="11280" name="Line 13"/>
            <p:cNvSpPr>
              <a:spLocks noChangeShapeType="1"/>
            </p:cNvSpPr>
            <p:nvPr/>
          </p:nvSpPr>
          <p:spPr bwMode="auto">
            <a:xfrm>
              <a:off x="3475" y="1853"/>
              <a:ext cx="355"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grpSp>
        <p:nvGrpSpPr>
          <p:cNvPr id="11272" name="Group 15"/>
          <p:cNvGrpSpPr>
            <a:grpSpLocks/>
          </p:cNvGrpSpPr>
          <p:nvPr/>
        </p:nvGrpSpPr>
        <p:grpSpPr bwMode="auto">
          <a:xfrm>
            <a:off x="6203950" y="2941638"/>
            <a:ext cx="1157288" cy="1103312"/>
            <a:chOff x="2948" y="1853"/>
            <a:chExt cx="729" cy="695"/>
          </a:xfrm>
        </p:grpSpPr>
        <p:sp>
          <p:nvSpPr>
            <p:cNvPr id="11278" name="Line 16"/>
            <p:cNvSpPr>
              <a:spLocks noChangeShapeType="1"/>
            </p:cNvSpPr>
            <p:nvPr/>
          </p:nvSpPr>
          <p:spPr bwMode="auto">
            <a:xfrm flipH="1">
              <a:off x="3322" y="1853"/>
              <a:ext cx="357" cy="40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AutoShape 17"/>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grpSp>
      <p:sp>
        <p:nvSpPr>
          <p:cNvPr id="11273" name="Line 18"/>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AutoShape 19"/>
          <p:cNvSpPr>
            <a:spLocks noChangeArrowheads="1"/>
          </p:cNvSpPr>
          <p:nvPr/>
        </p:nvSpPr>
        <p:spPr bwMode="auto">
          <a:xfrm>
            <a:off x="8961439" y="23987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5" name="Line 2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AutoShape 21"/>
          <p:cNvSpPr>
            <a:spLocks noChangeArrowheads="1"/>
          </p:cNvSpPr>
          <p:nvPr/>
        </p:nvSpPr>
        <p:spPr bwMode="auto">
          <a:xfrm>
            <a:off x="7900989" y="1331914"/>
            <a:ext cx="795337"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1277" name="AutoShape 22"/>
          <p:cNvSpPr>
            <a:spLocks noChangeArrowheads="1"/>
          </p:cNvSpPr>
          <p:nvPr/>
        </p:nvSpPr>
        <p:spPr bwMode="auto">
          <a:xfrm>
            <a:off x="6797675" y="2398714"/>
            <a:ext cx="795338" cy="733425"/>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Tree>
    <p:extLst>
      <p:ext uri="{BB962C8B-B14F-4D97-AF65-F5344CB8AC3E}">
        <p14:creationId xmlns:p14="http://schemas.microsoft.com/office/powerpoint/2010/main" val="2530391837"/>
      </p:ext>
    </p:extLst>
  </p:cSld>
  <p:clrMapOvr>
    <a:masterClrMapping/>
  </p:clrMapOvr>
  <p:transition>
    <p:randomBar dir="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2291"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heap is a </a:t>
            </a:r>
            <a:r>
              <a:rPr lang="en-GB" altLang="en-US" b="1" u="sng">
                <a:solidFill>
                  <a:srgbClr val="FF8000"/>
                </a:solidFill>
                <a:effectLst/>
              </a:rPr>
              <a:t>certain</a:t>
            </a:r>
            <a:r>
              <a:rPr lang="en-GB" altLang="en-US">
                <a:effectLst/>
              </a:rPr>
              <a:t> kind of complete binary tree.</a:t>
            </a:r>
          </a:p>
        </p:txBody>
      </p:sp>
      <p:grpSp>
        <p:nvGrpSpPr>
          <p:cNvPr id="12292" name="Group 3"/>
          <p:cNvGrpSpPr>
            <a:grpSpLocks/>
          </p:cNvGrpSpPr>
          <p:nvPr/>
        </p:nvGrpSpPr>
        <p:grpSpPr bwMode="auto">
          <a:xfrm>
            <a:off x="6499226" y="4610100"/>
            <a:ext cx="3186113" cy="1570038"/>
            <a:chOff x="3134" y="2904"/>
            <a:chExt cx="2007" cy="989"/>
          </a:xfrm>
        </p:grpSpPr>
        <p:sp>
          <p:nvSpPr>
            <p:cNvPr id="13316"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2325"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Each node in a heap</a:t>
              </a:r>
            </a:p>
            <a:p>
              <a:pPr algn="ctr">
                <a:buClr>
                  <a:srgbClr val="E0E0E0"/>
                </a:buClr>
                <a:buSzPct val="100000"/>
                <a:buFont typeface="Arial" panose="020B0604020202020204" pitchFamily="34" charset="0"/>
                <a:buNone/>
              </a:pPr>
              <a:r>
                <a:rPr lang="en-GB" altLang="en-US" sz="2400">
                  <a:solidFill>
                    <a:schemeClr val="tx1"/>
                  </a:solidFill>
                </a:rPr>
                <a:t>contains a key that</a:t>
              </a:r>
            </a:p>
            <a:p>
              <a:pPr algn="ctr">
                <a:buClr>
                  <a:srgbClr val="E0E0E0"/>
                </a:buClr>
                <a:buSzPct val="100000"/>
                <a:buFont typeface="Arial" panose="020B0604020202020204" pitchFamily="34" charset="0"/>
                <a:buNone/>
              </a:pPr>
              <a:r>
                <a:rPr lang="en-GB" altLang="en-US" sz="2400">
                  <a:solidFill>
                    <a:schemeClr val="tx1"/>
                  </a:solidFill>
                </a:rPr>
                <a:t>can be compared to</a:t>
              </a:r>
            </a:p>
            <a:p>
              <a:pPr algn="ctr">
                <a:buClr>
                  <a:srgbClr val="E0E0E0"/>
                </a:buClr>
                <a:buSzPct val="100000"/>
                <a:buFont typeface="Arial" panose="020B0604020202020204" pitchFamily="34" charset="0"/>
                <a:buNone/>
              </a:pPr>
              <a:r>
                <a:rPr lang="en-GB" altLang="en-US" sz="2400">
                  <a:solidFill>
                    <a:schemeClr val="tx1"/>
                  </a:solidFill>
                </a:rPr>
                <a:t>other nodes' keys.</a:t>
              </a:r>
            </a:p>
          </p:txBody>
        </p:sp>
      </p:grpSp>
      <p:sp>
        <p:nvSpPr>
          <p:cNvPr id="12293"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4" name="Group 7"/>
          <p:cNvGrpSpPr>
            <a:grpSpLocks/>
          </p:cNvGrpSpPr>
          <p:nvPr/>
        </p:nvGrpSpPr>
        <p:grpSpPr bwMode="auto">
          <a:xfrm>
            <a:off x="5441950" y="4254500"/>
            <a:ext cx="793750" cy="731838"/>
            <a:chOff x="2468" y="2680"/>
            <a:chExt cx="500" cy="461"/>
          </a:xfrm>
        </p:grpSpPr>
        <p:sp>
          <p:nvSpPr>
            <p:cNvPr id="12322"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3"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2295"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6" name="Group 11"/>
          <p:cNvGrpSpPr>
            <a:grpSpLocks/>
          </p:cNvGrpSpPr>
          <p:nvPr/>
        </p:nvGrpSpPr>
        <p:grpSpPr bwMode="auto">
          <a:xfrm>
            <a:off x="9585325" y="3313114"/>
            <a:ext cx="793750" cy="731837"/>
            <a:chOff x="5078" y="2087"/>
            <a:chExt cx="500" cy="461"/>
          </a:xfrm>
        </p:grpSpPr>
        <p:sp>
          <p:nvSpPr>
            <p:cNvPr id="12320"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21"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2297"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298" name="Group 15"/>
          <p:cNvGrpSpPr>
            <a:grpSpLocks/>
          </p:cNvGrpSpPr>
          <p:nvPr/>
        </p:nvGrpSpPr>
        <p:grpSpPr bwMode="auto">
          <a:xfrm>
            <a:off x="8416925" y="3313114"/>
            <a:ext cx="793750" cy="731837"/>
            <a:chOff x="4342" y="2087"/>
            <a:chExt cx="500" cy="461"/>
          </a:xfrm>
        </p:grpSpPr>
        <p:sp>
          <p:nvSpPr>
            <p:cNvPr id="12318"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9"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2299"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0" name="Group 19"/>
          <p:cNvGrpSpPr>
            <a:grpSpLocks/>
          </p:cNvGrpSpPr>
          <p:nvPr/>
        </p:nvGrpSpPr>
        <p:grpSpPr bwMode="auto">
          <a:xfrm>
            <a:off x="7404100" y="3313114"/>
            <a:ext cx="793750" cy="731837"/>
            <a:chOff x="3704" y="2087"/>
            <a:chExt cx="500" cy="461"/>
          </a:xfrm>
        </p:grpSpPr>
        <p:sp>
          <p:nvSpPr>
            <p:cNvPr id="12316"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7"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2301"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2" name="Group 23"/>
          <p:cNvGrpSpPr>
            <a:grpSpLocks/>
          </p:cNvGrpSpPr>
          <p:nvPr/>
        </p:nvGrpSpPr>
        <p:grpSpPr bwMode="auto">
          <a:xfrm>
            <a:off x="6203950" y="3313114"/>
            <a:ext cx="793750" cy="731837"/>
            <a:chOff x="2948" y="2087"/>
            <a:chExt cx="500" cy="461"/>
          </a:xfrm>
        </p:grpSpPr>
        <p:sp>
          <p:nvSpPr>
            <p:cNvPr id="12314"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5"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2303"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4" name="Group 27"/>
          <p:cNvGrpSpPr>
            <a:grpSpLocks/>
          </p:cNvGrpSpPr>
          <p:nvPr/>
        </p:nvGrpSpPr>
        <p:grpSpPr bwMode="auto">
          <a:xfrm>
            <a:off x="8961438" y="2398714"/>
            <a:ext cx="793750" cy="731837"/>
            <a:chOff x="4685" y="1511"/>
            <a:chExt cx="500" cy="461"/>
          </a:xfrm>
        </p:grpSpPr>
        <p:sp>
          <p:nvSpPr>
            <p:cNvPr id="12312"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3"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2305"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2306" name="Group 31"/>
          <p:cNvGrpSpPr>
            <a:grpSpLocks/>
          </p:cNvGrpSpPr>
          <p:nvPr/>
        </p:nvGrpSpPr>
        <p:grpSpPr bwMode="auto">
          <a:xfrm>
            <a:off x="7900988" y="1331914"/>
            <a:ext cx="793750" cy="731837"/>
            <a:chOff x="4017" y="839"/>
            <a:chExt cx="500" cy="461"/>
          </a:xfrm>
        </p:grpSpPr>
        <p:sp>
          <p:nvSpPr>
            <p:cNvPr id="12310"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11"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2307" name="Group 34"/>
          <p:cNvGrpSpPr>
            <a:grpSpLocks/>
          </p:cNvGrpSpPr>
          <p:nvPr/>
        </p:nvGrpSpPr>
        <p:grpSpPr bwMode="auto">
          <a:xfrm>
            <a:off x="6797675" y="2398714"/>
            <a:ext cx="793750" cy="731837"/>
            <a:chOff x="3322" y="1511"/>
            <a:chExt cx="500" cy="461"/>
          </a:xfrm>
        </p:grpSpPr>
        <p:sp>
          <p:nvSpPr>
            <p:cNvPr id="12308"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2309"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989436359"/>
      </p:ext>
    </p:extLst>
  </p:cSld>
  <p:clrMapOvr>
    <a:masterClrMapping/>
  </p:clrMapOvr>
  <p:transition>
    <p:randomBar dir="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Heaps</a:t>
            </a:r>
          </a:p>
        </p:txBody>
      </p:sp>
      <p:sp>
        <p:nvSpPr>
          <p:cNvPr id="13315" name="Rectangle 2"/>
          <p:cNvSpPr>
            <a:spLocks noGrp="1" noChangeArrowheads="1"/>
          </p:cNvSpPr>
          <p:nvPr>
            <p:ph type="body" idx="1"/>
          </p:nvPr>
        </p:nvSpPr>
        <p:spPr>
          <a:xfrm>
            <a:off x="2209801" y="1981200"/>
            <a:ext cx="2651125" cy="4114800"/>
          </a:xfrm>
        </p:spPr>
        <p:txBody>
          <a:bodyPr/>
          <a:lstStyle/>
          <a:p>
            <a:pPr marL="0" indent="0">
              <a:lnSpc>
                <a:spcPct val="95000"/>
              </a:lnSpc>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a:effectLst/>
              </a:rPr>
              <a:t>A heap is a </a:t>
            </a:r>
            <a:r>
              <a:rPr lang="en-GB" altLang="en-US" b="1" u="sng">
                <a:solidFill>
                  <a:srgbClr val="FF8000"/>
                </a:solidFill>
                <a:effectLst/>
              </a:rPr>
              <a:t>certain</a:t>
            </a:r>
            <a:r>
              <a:rPr lang="en-GB" altLang="en-US">
                <a:effectLst/>
              </a:rPr>
              <a:t> kind of complete binary tree.</a:t>
            </a:r>
          </a:p>
        </p:txBody>
      </p:sp>
      <p:grpSp>
        <p:nvGrpSpPr>
          <p:cNvPr id="13316" name="Group 3"/>
          <p:cNvGrpSpPr>
            <a:grpSpLocks/>
          </p:cNvGrpSpPr>
          <p:nvPr/>
        </p:nvGrpSpPr>
        <p:grpSpPr bwMode="auto">
          <a:xfrm>
            <a:off x="6499226" y="4610100"/>
            <a:ext cx="3186113" cy="1570038"/>
            <a:chOff x="3134" y="2904"/>
            <a:chExt cx="2007" cy="989"/>
          </a:xfrm>
        </p:grpSpPr>
        <p:sp>
          <p:nvSpPr>
            <p:cNvPr id="14340" name="AutoShape 4"/>
            <p:cNvSpPr>
              <a:spLocks noChangeArrowheads="1"/>
            </p:cNvSpPr>
            <p:nvPr/>
          </p:nvSpPr>
          <p:spPr bwMode="auto">
            <a:xfrm>
              <a:off x="3134" y="2904"/>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ndParaRPr>
            </a:p>
          </p:txBody>
        </p:sp>
        <p:sp>
          <p:nvSpPr>
            <p:cNvPr id="13349" name="AutoShape 5"/>
            <p:cNvSpPr>
              <a:spLocks noChangeArrowheads="1"/>
            </p:cNvSpPr>
            <p:nvPr/>
          </p:nvSpPr>
          <p:spPr bwMode="auto">
            <a:xfrm>
              <a:off x="3175" y="2945"/>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a:solidFill>
                    <a:schemeClr val="tx1"/>
                  </a:solidFill>
                </a:rPr>
                <a:t>The "heap property"</a:t>
              </a:r>
            </a:p>
            <a:p>
              <a:pPr algn="ctr">
                <a:buClr>
                  <a:srgbClr val="E0E0E0"/>
                </a:buClr>
                <a:buSzPct val="100000"/>
                <a:buFont typeface="Arial" panose="020B0604020202020204" pitchFamily="34" charset="0"/>
                <a:buNone/>
              </a:pPr>
              <a:r>
                <a:rPr lang="en-GB" altLang="en-US" sz="2400">
                  <a:solidFill>
                    <a:schemeClr val="tx1"/>
                  </a:solidFill>
                </a:rPr>
                <a:t>requires that each</a:t>
              </a:r>
            </a:p>
            <a:p>
              <a:pPr algn="ctr">
                <a:buClr>
                  <a:srgbClr val="E0E0E0"/>
                </a:buClr>
                <a:buSzPct val="100000"/>
                <a:buFont typeface="Arial" panose="020B0604020202020204" pitchFamily="34" charset="0"/>
                <a:buNone/>
              </a:pPr>
              <a:r>
                <a:rPr lang="en-GB" altLang="en-US" sz="2400">
                  <a:solidFill>
                    <a:schemeClr val="tx1"/>
                  </a:solidFill>
                </a:rPr>
                <a:t>node's key is &gt;= the</a:t>
              </a:r>
            </a:p>
            <a:p>
              <a:pPr algn="ctr">
                <a:buClr>
                  <a:srgbClr val="E0E0E0"/>
                </a:buClr>
                <a:buSzPct val="100000"/>
                <a:buFont typeface="Arial" panose="020B0604020202020204" pitchFamily="34" charset="0"/>
                <a:buNone/>
              </a:pPr>
              <a:r>
                <a:rPr lang="en-GB" altLang="en-US" sz="2400">
                  <a:solidFill>
                    <a:schemeClr val="tx1"/>
                  </a:solidFill>
                </a:rPr>
                <a:t>keys of its children</a:t>
              </a:r>
            </a:p>
          </p:txBody>
        </p:sp>
      </p:grpSp>
      <p:sp>
        <p:nvSpPr>
          <p:cNvPr id="13317" name="Line 6"/>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18" name="Group 7"/>
          <p:cNvGrpSpPr>
            <a:grpSpLocks/>
          </p:cNvGrpSpPr>
          <p:nvPr/>
        </p:nvGrpSpPr>
        <p:grpSpPr bwMode="auto">
          <a:xfrm>
            <a:off x="5441950" y="4254500"/>
            <a:ext cx="793750" cy="731838"/>
            <a:chOff x="2468" y="2680"/>
            <a:chExt cx="500" cy="461"/>
          </a:xfrm>
        </p:grpSpPr>
        <p:sp>
          <p:nvSpPr>
            <p:cNvPr id="13346" name="AutoShape 8"/>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7" name="AutoShape 9"/>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3319" name="Line 10"/>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0" name="Group 11"/>
          <p:cNvGrpSpPr>
            <a:grpSpLocks/>
          </p:cNvGrpSpPr>
          <p:nvPr/>
        </p:nvGrpSpPr>
        <p:grpSpPr bwMode="auto">
          <a:xfrm>
            <a:off x="9585325" y="3313114"/>
            <a:ext cx="793750" cy="731837"/>
            <a:chOff x="5078" y="2087"/>
            <a:chExt cx="500" cy="461"/>
          </a:xfrm>
        </p:grpSpPr>
        <p:sp>
          <p:nvSpPr>
            <p:cNvPr id="13344" name="AutoShape 12"/>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5" name="AutoShape 13"/>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3321" name="Line 14"/>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2" name="Group 15"/>
          <p:cNvGrpSpPr>
            <a:grpSpLocks/>
          </p:cNvGrpSpPr>
          <p:nvPr/>
        </p:nvGrpSpPr>
        <p:grpSpPr bwMode="auto">
          <a:xfrm>
            <a:off x="8416925" y="3313114"/>
            <a:ext cx="793750" cy="731837"/>
            <a:chOff x="4342" y="2087"/>
            <a:chExt cx="500" cy="461"/>
          </a:xfrm>
        </p:grpSpPr>
        <p:sp>
          <p:nvSpPr>
            <p:cNvPr id="13342" name="AutoShape 16"/>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3" name="AutoShape 17"/>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3323" name="Line 18"/>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4" name="Group 19"/>
          <p:cNvGrpSpPr>
            <a:grpSpLocks/>
          </p:cNvGrpSpPr>
          <p:nvPr/>
        </p:nvGrpSpPr>
        <p:grpSpPr bwMode="auto">
          <a:xfrm>
            <a:off x="7404100" y="3313114"/>
            <a:ext cx="793750" cy="731837"/>
            <a:chOff x="3704" y="2087"/>
            <a:chExt cx="500" cy="461"/>
          </a:xfrm>
        </p:grpSpPr>
        <p:sp>
          <p:nvSpPr>
            <p:cNvPr id="13340" name="AutoShape 20"/>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41" name="AutoShape 21"/>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3325" name="Line 22"/>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6" name="Group 23"/>
          <p:cNvGrpSpPr>
            <a:grpSpLocks/>
          </p:cNvGrpSpPr>
          <p:nvPr/>
        </p:nvGrpSpPr>
        <p:grpSpPr bwMode="auto">
          <a:xfrm>
            <a:off x="6203950" y="3313114"/>
            <a:ext cx="793750" cy="731837"/>
            <a:chOff x="2948" y="2087"/>
            <a:chExt cx="500" cy="461"/>
          </a:xfrm>
        </p:grpSpPr>
        <p:sp>
          <p:nvSpPr>
            <p:cNvPr id="13338" name="AutoShape 24"/>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9" name="AutoShape 25"/>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3327" name="Line 26"/>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28" name="Group 27"/>
          <p:cNvGrpSpPr>
            <a:grpSpLocks/>
          </p:cNvGrpSpPr>
          <p:nvPr/>
        </p:nvGrpSpPr>
        <p:grpSpPr bwMode="auto">
          <a:xfrm>
            <a:off x="8961438" y="2398714"/>
            <a:ext cx="793750" cy="731837"/>
            <a:chOff x="4685" y="1511"/>
            <a:chExt cx="500" cy="461"/>
          </a:xfrm>
        </p:grpSpPr>
        <p:sp>
          <p:nvSpPr>
            <p:cNvPr id="13336" name="AutoShape 28"/>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7" name="AutoShape 29"/>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3329" name="Line 30"/>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330" name="Group 31"/>
          <p:cNvGrpSpPr>
            <a:grpSpLocks/>
          </p:cNvGrpSpPr>
          <p:nvPr/>
        </p:nvGrpSpPr>
        <p:grpSpPr bwMode="auto">
          <a:xfrm>
            <a:off x="7900988" y="1331914"/>
            <a:ext cx="793750" cy="731837"/>
            <a:chOff x="4017" y="839"/>
            <a:chExt cx="500" cy="461"/>
          </a:xfrm>
        </p:grpSpPr>
        <p:sp>
          <p:nvSpPr>
            <p:cNvPr id="13334" name="AutoShape 32"/>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5" name="AutoShape 33"/>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3331" name="Group 34"/>
          <p:cNvGrpSpPr>
            <a:grpSpLocks/>
          </p:cNvGrpSpPr>
          <p:nvPr/>
        </p:nvGrpSpPr>
        <p:grpSpPr bwMode="auto">
          <a:xfrm>
            <a:off x="6797675" y="2398714"/>
            <a:ext cx="793750" cy="731837"/>
            <a:chOff x="3322" y="1511"/>
            <a:chExt cx="500" cy="461"/>
          </a:xfrm>
        </p:grpSpPr>
        <p:sp>
          <p:nvSpPr>
            <p:cNvPr id="13332" name="AutoShape 35"/>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3333" name="AutoShape 36"/>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spTree>
    <p:extLst>
      <p:ext uri="{BB962C8B-B14F-4D97-AF65-F5344CB8AC3E}">
        <p14:creationId xmlns:p14="http://schemas.microsoft.com/office/powerpoint/2010/main" val="3892082970"/>
      </p:ext>
    </p:extLst>
  </p:cSld>
  <p:clrMapOvr>
    <a:masterClrMapping/>
  </p:clrMapOvr>
  <p:transition>
    <p:randomBar dir="vert"/>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39"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5363"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4341"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2" name="Group 5"/>
          <p:cNvGrpSpPr>
            <a:grpSpLocks/>
          </p:cNvGrpSpPr>
          <p:nvPr/>
        </p:nvGrpSpPr>
        <p:grpSpPr bwMode="auto">
          <a:xfrm>
            <a:off x="5441950" y="4254500"/>
            <a:ext cx="793750" cy="731838"/>
            <a:chOff x="2468" y="2680"/>
            <a:chExt cx="500" cy="461"/>
          </a:xfrm>
        </p:grpSpPr>
        <p:sp>
          <p:nvSpPr>
            <p:cNvPr id="14373"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4"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4343"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4" name="Group 9"/>
          <p:cNvGrpSpPr>
            <a:grpSpLocks/>
          </p:cNvGrpSpPr>
          <p:nvPr/>
        </p:nvGrpSpPr>
        <p:grpSpPr bwMode="auto">
          <a:xfrm>
            <a:off x="9585325" y="3313114"/>
            <a:ext cx="793750" cy="731837"/>
            <a:chOff x="5078" y="2087"/>
            <a:chExt cx="500" cy="461"/>
          </a:xfrm>
        </p:grpSpPr>
        <p:sp>
          <p:nvSpPr>
            <p:cNvPr id="14371"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2"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4345"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6" name="Group 13"/>
          <p:cNvGrpSpPr>
            <a:grpSpLocks/>
          </p:cNvGrpSpPr>
          <p:nvPr/>
        </p:nvGrpSpPr>
        <p:grpSpPr bwMode="auto">
          <a:xfrm>
            <a:off x="8416925" y="3313114"/>
            <a:ext cx="793750" cy="731837"/>
            <a:chOff x="4342" y="2087"/>
            <a:chExt cx="500" cy="461"/>
          </a:xfrm>
        </p:grpSpPr>
        <p:sp>
          <p:nvSpPr>
            <p:cNvPr id="14369"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70"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4347"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48" name="Group 17"/>
          <p:cNvGrpSpPr>
            <a:grpSpLocks/>
          </p:cNvGrpSpPr>
          <p:nvPr/>
        </p:nvGrpSpPr>
        <p:grpSpPr bwMode="auto">
          <a:xfrm>
            <a:off x="7404100" y="3313114"/>
            <a:ext cx="793750" cy="731837"/>
            <a:chOff x="3704" y="2087"/>
            <a:chExt cx="500" cy="461"/>
          </a:xfrm>
        </p:grpSpPr>
        <p:sp>
          <p:nvSpPr>
            <p:cNvPr id="14367"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8"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4349"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0" name="Group 21"/>
          <p:cNvGrpSpPr>
            <a:grpSpLocks/>
          </p:cNvGrpSpPr>
          <p:nvPr/>
        </p:nvGrpSpPr>
        <p:grpSpPr bwMode="auto">
          <a:xfrm>
            <a:off x="6203950" y="3313114"/>
            <a:ext cx="793750" cy="731837"/>
            <a:chOff x="2948" y="2087"/>
            <a:chExt cx="500" cy="461"/>
          </a:xfrm>
        </p:grpSpPr>
        <p:sp>
          <p:nvSpPr>
            <p:cNvPr id="14365"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6"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14351"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2" name="Group 25"/>
          <p:cNvGrpSpPr>
            <a:grpSpLocks/>
          </p:cNvGrpSpPr>
          <p:nvPr/>
        </p:nvGrpSpPr>
        <p:grpSpPr bwMode="auto">
          <a:xfrm>
            <a:off x="8961438" y="2398714"/>
            <a:ext cx="793750" cy="731837"/>
            <a:chOff x="4685" y="1511"/>
            <a:chExt cx="500" cy="461"/>
          </a:xfrm>
        </p:grpSpPr>
        <p:sp>
          <p:nvSpPr>
            <p:cNvPr id="14363"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4"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4353"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4354" name="Group 29"/>
          <p:cNvGrpSpPr>
            <a:grpSpLocks/>
          </p:cNvGrpSpPr>
          <p:nvPr/>
        </p:nvGrpSpPr>
        <p:grpSpPr bwMode="auto">
          <a:xfrm>
            <a:off x="7900988" y="1331914"/>
            <a:ext cx="793750" cy="731837"/>
            <a:chOff x="4017" y="839"/>
            <a:chExt cx="500" cy="461"/>
          </a:xfrm>
        </p:grpSpPr>
        <p:sp>
          <p:nvSpPr>
            <p:cNvPr id="14361"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2"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4355" name="Group 32"/>
          <p:cNvGrpSpPr>
            <a:grpSpLocks/>
          </p:cNvGrpSpPr>
          <p:nvPr/>
        </p:nvGrpSpPr>
        <p:grpSpPr bwMode="auto">
          <a:xfrm>
            <a:off x="6797675" y="2398714"/>
            <a:ext cx="793750" cy="731837"/>
            <a:chOff x="3322" y="1511"/>
            <a:chExt cx="500" cy="461"/>
          </a:xfrm>
        </p:grpSpPr>
        <p:sp>
          <p:nvSpPr>
            <p:cNvPr id="14359"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60"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4356" name="Group 35"/>
          <p:cNvGrpSpPr>
            <a:grpSpLocks/>
          </p:cNvGrpSpPr>
          <p:nvPr/>
        </p:nvGrpSpPr>
        <p:grpSpPr bwMode="auto">
          <a:xfrm>
            <a:off x="7069138" y="4257675"/>
            <a:ext cx="793750" cy="731838"/>
            <a:chOff x="3493" y="2682"/>
            <a:chExt cx="500" cy="461"/>
          </a:xfrm>
        </p:grpSpPr>
        <p:sp>
          <p:nvSpPr>
            <p:cNvPr id="14357" name="AutoShape 36"/>
            <p:cNvSpPr>
              <a:spLocks noChangeArrowheads="1"/>
            </p:cNvSpPr>
            <p:nvPr/>
          </p:nvSpPr>
          <p:spPr bwMode="auto">
            <a:xfrm>
              <a:off x="3493" y="2682"/>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4358"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Tree>
    <p:extLst>
      <p:ext uri="{BB962C8B-B14F-4D97-AF65-F5344CB8AC3E}">
        <p14:creationId xmlns:p14="http://schemas.microsoft.com/office/powerpoint/2010/main" val="976442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up)">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up)">
                                      <p:cBhvr>
                                        <p:cTn id="12" dur="500"/>
                                        <p:tgtEl>
                                          <p:spTgt spid="153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3"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5364"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5365"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6" name="Group 5"/>
          <p:cNvGrpSpPr>
            <a:grpSpLocks/>
          </p:cNvGrpSpPr>
          <p:nvPr/>
        </p:nvGrpSpPr>
        <p:grpSpPr bwMode="auto">
          <a:xfrm>
            <a:off x="5441950" y="4254500"/>
            <a:ext cx="793750" cy="731838"/>
            <a:chOff x="2468" y="2680"/>
            <a:chExt cx="500" cy="461"/>
          </a:xfrm>
        </p:grpSpPr>
        <p:sp>
          <p:nvSpPr>
            <p:cNvPr id="15397"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8"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5367"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68" name="Group 9"/>
          <p:cNvGrpSpPr>
            <a:grpSpLocks/>
          </p:cNvGrpSpPr>
          <p:nvPr/>
        </p:nvGrpSpPr>
        <p:grpSpPr bwMode="auto">
          <a:xfrm>
            <a:off x="9585325" y="3313114"/>
            <a:ext cx="793750" cy="731837"/>
            <a:chOff x="5078" y="2087"/>
            <a:chExt cx="500" cy="461"/>
          </a:xfrm>
        </p:grpSpPr>
        <p:sp>
          <p:nvSpPr>
            <p:cNvPr id="15395"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6"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5369"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0" name="Group 13"/>
          <p:cNvGrpSpPr>
            <a:grpSpLocks/>
          </p:cNvGrpSpPr>
          <p:nvPr/>
        </p:nvGrpSpPr>
        <p:grpSpPr bwMode="auto">
          <a:xfrm>
            <a:off x="8416925" y="3313114"/>
            <a:ext cx="793750" cy="731837"/>
            <a:chOff x="4342" y="2087"/>
            <a:chExt cx="500" cy="461"/>
          </a:xfrm>
        </p:grpSpPr>
        <p:sp>
          <p:nvSpPr>
            <p:cNvPr id="15393"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4"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5371"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2" name="Group 17"/>
          <p:cNvGrpSpPr>
            <a:grpSpLocks/>
          </p:cNvGrpSpPr>
          <p:nvPr/>
        </p:nvGrpSpPr>
        <p:grpSpPr bwMode="auto">
          <a:xfrm>
            <a:off x="7404100" y="3313114"/>
            <a:ext cx="793750" cy="731837"/>
            <a:chOff x="3704" y="2087"/>
            <a:chExt cx="500" cy="461"/>
          </a:xfrm>
        </p:grpSpPr>
        <p:sp>
          <p:nvSpPr>
            <p:cNvPr id="15391"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2"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5373"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4" name="Group 21"/>
          <p:cNvGrpSpPr>
            <a:grpSpLocks/>
          </p:cNvGrpSpPr>
          <p:nvPr/>
        </p:nvGrpSpPr>
        <p:grpSpPr bwMode="auto">
          <a:xfrm>
            <a:off x="6203950" y="3313114"/>
            <a:ext cx="793750" cy="731837"/>
            <a:chOff x="2948" y="2087"/>
            <a:chExt cx="500" cy="461"/>
          </a:xfrm>
        </p:grpSpPr>
        <p:sp>
          <p:nvSpPr>
            <p:cNvPr id="15389" name="AutoShape 22"/>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90"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sp>
        <p:nvSpPr>
          <p:cNvPr id="15375"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6" name="Group 25"/>
          <p:cNvGrpSpPr>
            <a:grpSpLocks/>
          </p:cNvGrpSpPr>
          <p:nvPr/>
        </p:nvGrpSpPr>
        <p:grpSpPr bwMode="auto">
          <a:xfrm>
            <a:off x="8961438" y="2398714"/>
            <a:ext cx="793750" cy="731837"/>
            <a:chOff x="4685" y="1511"/>
            <a:chExt cx="500" cy="461"/>
          </a:xfrm>
        </p:grpSpPr>
        <p:sp>
          <p:nvSpPr>
            <p:cNvPr id="15387"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8"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5377"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378" name="Group 29"/>
          <p:cNvGrpSpPr>
            <a:grpSpLocks/>
          </p:cNvGrpSpPr>
          <p:nvPr/>
        </p:nvGrpSpPr>
        <p:grpSpPr bwMode="auto">
          <a:xfrm>
            <a:off x="7900988" y="1331914"/>
            <a:ext cx="793750" cy="731837"/>
            <a:chOff x="4017" y="839"/>
            <a:chExt cx="500" cy="461"/>
          </a:xfrm>
        </p:grpSpPr>
        <p:sp>
          <p:nvSpPr>
            <p:cNvPr id="15385"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6"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5379" name="Group 32"/>
          <p:cNvGrpSpPr>
            <a:grpSpLocks/>
          </p:cNvGrpSpPr>
          <p:nvPr/>
        </p:nvGrpSpPr>
        <p:grpSpPr bwMode="auto">
          <a:xfrm>
            <a:off x="6797675" y="2398714"/>
            <a:ext cx="793750" cy="731837"/>
            <a:chOff x="3322" y="1511"/>
            <a:chExt cx="500" cy="461"/>
          </a:xfrm>
        </p:grpSpPr>
        <p:sp>
          <p:nvSpPr>
            <p:cNvPr id="15383"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4"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a:solidFill>
                    <a:schemeClr val="tx1"/>
                  </a:solidFill>
                </a:rPr>
                <a:t>35</a:t>
              </a:r>
            </a:p>
          </p:txBody>
        </p:sp>
      </p:grpSp>
      <p:grpSp>
        <p:nvGrpSpPr>
          <p:cNvPr id="15380" name="Group 35"/>
          <p:cNvGrpSpPr>
            <a:grpSpLocks/>
          </p:cNvGrpSpPr>
          <p:nvPr/>
        </p:nvGrpSpPr>
        <p:grpSpPr bwMode="auto">
          <a:xfrm>
            <a:off x="7069138" y="4257675"/>
            <a:ext cx="793750" cy="731838"/>
            <a:chOff x="3493" y="2682"/>
            <a:chExt cx="500" cy="461"/>
          </a:xfrm>
        </p:grpSpPr>
        <p:sp>
          <p:nvSpPr>
            <p:cNvPr id="15381"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5382"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1330102325"/>
      </p:ext>
    </p:extLst>
  </p:cSld>
  <p:clrMapOvr>
    <a:masterClrMapping/>
  </p:clrMapOvr>
  <p:transition>
    <p:strip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7"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6388" name="Rectangle 3"/>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Put the new node in the next available spot.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new node upward, swapping with its parent until the new node reaches an acceptable location.</a:t>
            </a:r>
          </a:p>
        </p:txBody>
      </p:sp>
      <p:sp>
        <p:nvSpPr>
          <p:cNvPr id="16389"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0" name="Group 5"/>
          <p:cNvGrpSpPr>
            <a:grpSpLocks/>
          </p:cNvGrpSpPr>
          <p:nvPr/>
        </p:nvGrpSpPr>
        <p:grpSpPr bwMode="auto">
          <a:xfrm>
            <a:off x="5441950" y="4254500"/>
            <a:ext cx="793750" cy="731838"/>
            <a:chOff x="2468" y="2680"/>
            <a:chExt cx="500" cy="461"/>
          </a:xfrm>
        </p:grpSpPr>
        <p:sp>
          <p:nvSpPr>
            <p:cNvPr id="16421"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2"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6391"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2" name="Group 9"/>
          <p:cNvGrpSpPr>
            <a:grpSpLocks/>
          </p:cNvGrpSpPr>
          <p:nvPr/>
        </p:nvGrpSpPr>
        <p:grpSpPr bwMode="auto">
          <a:xfrm>
            <a:off x="9585325" y="3313114"/>
            <a:ext cx="793750" cy="731837"/>
            <a:chOff x="5078" y="2087"/>
            <a:chExt cx="500" cy="461"/>
          </a:xfrm>
        </p:grpSpPr>
        <p:sp>
          <p:nvSpPr>
            <p:cNvPr id="16419"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20"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6393"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4" name="Group 13"/>
          <p:cNvGrpSpPr>
            <a:grpSpLocks/>
          </p:cNvGrpSpPr>
          <p:nvPr/>
        </p:nvGrpSpPr>
        <p:grpSpPr bwMode="auto">
          <a:xfrm>
            <a:off x="8416925" y="3313114"/>
            <a:ext cx="793750" cy="731837"/>
            <a:chOff x="4342" y="2087"/>
            <a:chExt cx="500" cy="461"/>
          </a:xfrm>
        </p:grpSpPr>
        <p:sp>
          <p:nvSpPr>
            <p:cNvPr id="16417"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8"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6395"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6" name="Group 17"/>
          <p:cNvGrpSpPr>
            <a:grpSpLocks/>
          </p:cNvGrpSpPr>
          <p:nvPr/>
        </p:nvGrpSpPr>
        <p:grpSpPr bwMode="auto">
          <a:xfrm>
            <a:off x="7404100" y="3313114"/>
            <a:ext cx="793750" cy="731837"/>
            <a:chOff x="3704" y="2087"/>
            <a:chExt cx="500" cy="461"/>
          </a:xfrm>
        </p:grpSpPr>
        <p:sp>
          <p:nvSpPr>
            <p:cNvPr id="16415"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6"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6397"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398" name="Group 21"/>
          <p:cNvGrpSpPr>
            <a:grpSpLocks/>
          </p:cNvGrpSpPr>
          <p:nvPr/>
        </p:nvGrpSpPr>
        <p:grpSpPr bwMode="auto">
          <a:xfrm>
            <a:off x="6203950" y="3313114"/>
            <a:ext cx="793750" cy="731837"/>
            <a:chOff x="2948" y="2087"/>
            <a:chExt cx="500" cy="461"/>
          </a:xfrm>
        </p:grpSpPr>
        <p:sp>
          <p:nvSpPr>
            <p:cNvPr id="16413"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4"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6399"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0" name="Group 25"/>
          <p:cNvGrpSpPr>
            <a:grpSpLocks/>
          </p:cNvGrpSpPr>
          <p:nvPr/>
        </p:nvGrpSpPr>
        <p:grpSpPr bwMode="auto">
          <a:xfrm>
            <a:off x="8961438" y="2398714"/>
            <a:ext cx="793750" cy="731837"/>
            <a:chOff x="4685" y="1511"/>
            <a:chExt cx="500" cy="461"/>
          </a:xfrm>
        </p:grpSpPr>
        <p:sp>
          <p:nvSpPr>
            <p:cNvPr id="16411"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2"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6401"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6402" name="Group 29"/>
          <p:cNvGrpSpPr>
            <a:grpSpLocks/>
          </p:cNvGrpSpPr>
          <p:nvPr/>
        </p:nvGrpSpPr>
        <p:grpSpPr bwMode="auto">
          <a:xfrm>
            <a:off x="7900988" y="1331914"/>
            <a:ext cx="793750" cy="731837"/>
            <a:chOff x="4017" y="839"/>
            <a:chExt cx="500" cy="461"/>
          </a:xfrm>
        </p:grpSpPr>
        <p:sp>
          <p:nvSpPr>
            <p:cNvPr id="16409"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10"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6403" name="Group 32"/>
          <p:cNvGrpSpPr>
            <a:grpSpLocks/>
          </p:cNvGrpSpPr>
          <p:nvPr/>
        </p:nvGrpSpPr>
        <p:grpSpPr bwMode="auto">
          <a:xfrm>
            <a:off x="6797675" y="2398714"/>
            <a:ext cx="793750" cy="731837"/>
            <a:chOff x="3322" y="1511"/>
            <a:chExt cx="500" cy="461"/>
          </a:xfrm>
        </p:grpSpPr>
        <p:sp>
          <p:nvSpPr>
            <p:cNvPr id="16407" name="AutoShape 33"/>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8"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42</a:t>
              </a:r>
            </a:p>
          </p:txBody>
        </p:sp>
      </p:grpSp>
      <p:grpSp>
        <p:nvGrpSpPr>
          <p:cNvPr id="16404" name="Group 35"/>
          <p:cNvGrpSpPr>
            <a:grpSpLocks/>
          </p:cNvGrpSpPr>
          <p:nvPr/>
        </p:nvGrpSpPr>
        <p:grpSpPr bwMode="auto">
          <a:xfrm>
            <a:off x="7069138" y="4257675"/>
            <a:ext cx="793750" cy="731838"/>
            <a:chOff x="3493" y="2682"/>
            <a:chExt cx="500" cy="461"/>
          </a:xfrm>
        </p:grpSpPr>
        <p:sp>
          <p:nvSpPr>
            <p:cNvPr id="16405"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6406"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654648661"/>
      </p:ext>
    </p:extLst>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00844" y="346911"/>
            <a:ext cx="7772400" cy="685800"/>
          </a:xfrm>
        </p:spPr>
        <p:txBody>
          <a:bodyPr>
            <a:normAutofit fontScale="90000"/>
          </a:bodyPr>
          <a:lstStyle/>
          <a:p>
            <a:r>
              <a:rPr lang="en-US" dirty="0">
                <a:solidFill>
                  <a:srgbClr val="CD0000"/>
                </a:solidFill>
              </a:rPr>
              <a:t>Linked Lists</a:t>
            </a:r>
          </a:p>
        </p:txBody>
      </p:sp>
      <p:sp>
        <p:nvSpPr>
          <p:cNvPr id="43011" name="Rectangle 3"/>
          <p:cNvSpPr>
            <a:spLocks noGrp="1" noChangeArrowheads="1"/>
          </p:cNvSpPr>
          <p:nvPr>
            <p:ph type="body" idx="1"/>
          </p:nvPr>
        </p:nvSpPr>
        <p:spPr>
          <a:xfrm>
            <a:off x="740987" y="1143000"/>
            <a:ext cx="7924800" cy="1905000"/>
          </a:xfrm>
        </p:spPr>
        <p:txBody>
          <a:bodyPr/>
          <a:lstStyle/>
          <a:p>
            <a:r>
              <a:rPr lang="en-US" sz="2400" dirty="0">
                <a:latin typeface="+mj-lt"/>
              </a:rPr>
              <a:t>Add second item</a:t>
            </a:r>
          </a:p>
          <a:p>
            <a:pPr lvl="1"/>
            <a:r>
              <a:rPr lang="en-US" sz="2000" dirty="0">
                <a:latin typeface="+mj-lt"/>
              </a:rPr>
              <a:t>Allocate space for node</a:t>
            </a:r>
          </a:p>
          <a:p>
            <a:pPr lvl="1"/>
            <a:r>
              <a:rPr lang="en-US" sz="2000" dirty="0">
                <a:latin typeface="+mj-lt"/>
              </a:rPr>
              <a:t>Set its data pointer to object</a:t>
            </a:r>
          </a:p>
          <a:p>
            <a:pPr lvl="1"/>
            <a:r>
              <a:rPr lang="en-US" sz="2000" dirty="0">
                <a:latin typeface="+mj-lt"/>
              </a:rPr>
              <a:t>Set Next to current Head</a:t>
            </a:r>
          </a:p>
          <a:p>
            <a:pPr lvl="1"/>
            <a:r>
              <a:rPr lang="en-US" sz="2000" dirty="0">
                <a:latin typeface="+mj-lt"/>
              </a:rPr>
              <a:t>Set Head to point to new node</a:t>
            </a:r>
          </a:p>
        </p:txBody>
      </p:sp>
      <p:grpSp>
        <p:nvGrpSpPr>
          <p:cNvPr id="2" name="Group 4"/>
          <p:cNvGrpSpPr>
            <a:grpSpLocks/>
          </p:cNvGrpSpPr>
          <p:nvPr/>
        </p:nvGrpSpPr>
        <p:grpSpPr bwMode="auto">
          <a:xfrm>
            <a:off x="8458200" y="4953000"/>
            <a:ext cx="1752600" cy="1676400"/>
            <a:chOff x="1056" y="3120"/>
            <a:chExt cx="1104" cy="1056"/>
          </a:xfrm>
        </p:grpSpPr>
        <p:sp>
          <p:nvSpPr>
            <p:cNvPr id="43013" name="Rectangle 5"/>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15" name="Text Box 7"/>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16" name="Text Box 8"/>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17" name="Oval 9"/>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18" name="Oval 10"/>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19" name="AutoShape 11"/>
            <p:cNvCxnSpPr>
              <a:cxnSpLocks noChangeShapeType="1"/>
              <a:stCxn id="43018" idx="4"/>
              <a:endCxn id="43017"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20" name="Text Box 12"/>
            <p:cNvSpPr txBox="1">
              <a:spLocks noChangeArrowheads="1"/>
            </p:cNvSpPr>
            <p:nvPr/>
          </p:nvSpPr>
          <p:spPr bwMode="auto">
            <a:xfrm>
              <a:off x="1392" y="3878"/>
              <a:ext cx="587" cy="250"/>
            </a:xfrm>
            <a:prstGeom prst="rect">
              <a:avLst/>
            </a:prstGeom>
            <a:noFill/>
            <a:ln w="12700">
              <a:noFill/>
              <a:miter lim="800000"/>
              <a:headEnd/>
              <a:tailEnd/>
            </a:ln>
            <a:effectLst/>
          </p:spPr>
          <p:txBody>
            <a:bodyPr wrap="none">
              <a:spAutoFit/>
            </a:bodyPr>
            <a:lstStyle/>
            <a:p>
              <a:r>
                <a:rPr lang="en-US" sz="2000" b="1">
                  <a:latin typeface="Arial" charset="0"/>
                </a:rPr>
                <a:t>object</a:t>
              </a:r>
              <a:endParaRPr lang="en-US"/>
            </a:p>
          </p:txBody>
        </p:sp>
      </p:grpSp>
      <p:sp>
        <p:nvSpPr>
          <p:cNvPr id="43021" name="Rectangle 13"/>
          <p:cNvSpPr>
            <a:spLocks noChangeArrowheads="1"/>
          </p:cNvSpPr>
          <p:nvPr/>
        </p:nvSpPr>
        <p:spPr bwMode="auto">
          <a:xfrm>
            <a:off x="4038600" y="3505200"/>
            <a:ext cx="914400" cy="609600"/>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22" name="Text Box 14"/>
          <p:cNvSpPr txBox="1">
            <a:spLocks noChangeArrowheads="1"/>
          </p:cNvSpPr>
          <p:nvPr/>
        </p:nvSpPr>
        <p:spPr bwMode="auto">
          <a:xfrm>
            <a:off x="4114800" y="3505201"/>
            <a:ext cx="806450" cy="396875"/>
          </a:xfrm>
          <a:prstGeom prst="rect">
            <a:avLst/>
          </a:prstGeom>
          <a:noFill/>
          <a:ln w="12700">
            <a:noFill/>
            <a:miter lim="800000"/>
            <a:headEnd/>
            <a:tailEnd/>
          </a:ln>
          <a:effectLst/>
        </p:spPr>
        <p:txBody>
          <a:bodyPr wrap="none">
            <a:spAutoFit/>
          </a:bodyPr>
          <a:lstStyle/>
          <a:p>
            <a:r>
              <a:rPr lang="en-US" sz="2000" b="1" dirty="0">
                <a:latin typeface="Arial" charset="0"/>
              </a:rPr>
              <a:t>Head</a:t>
            </a:r>
            <a:endParaRPr lang="en-US" dirty="0"/>
          </a:p>
        </p:txBody>
      </p:sp>
      <p:sp>
        <p:nvSpPr>
          <p:cNvPr id="43023" name="Oval 15"/>
          <p:cNvSpPr>
            <a:spLocks noChangeArrowheads="1"/>
          </p:cNvSpPr>
          <p:nvPr/>
        </p:nvSpPr>
        <p:spPr bwMode="auto">
          <a:xfrm>
            <a:off x="4343400" y="38862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24" name="AutoShape 16"/>
          <p:cNvCxnSpPr>
            <a:cxnSpLocks noChangeShapeType="1"/>
            <a:stCxn id="43023" idx="6"/>
            <a:endCxn id="43013" idx="1"/>
          </p:cNvCxnSpPr>
          <p:nvPr/>
        </p:nvCxnSpPr>
        <p:spPr bwMode="auto">
          <a:xfrm>
            <a:off x="4495800" y="3962400"/>
            <a:ext cx="3943350" cy="1295400"/>
          </a:xfrm>
          <a:prstGeom prst="curvedConnector3">
            <a:avLst>
              <a:gd name="adj1" fmla="val 50241"/>
            </a:avLst>
          </a:prstGeom>
          <a:noFill/>
          <a:ln w="38100">
            <a:solidFill>
              <a:srgbClr val="063DE8"/>
            </a:solidFill>
            <a:round/>
            <a:headEnd/>
            <a:tailEnd type="triangle" w="med" len="med"/>
          </a:ln>
          <a:effectLst/>
        </p:spPr>
      </p:cxnSp>
      <p:sp>
        <p:nvSpPr>
          <p:cNvPr id="43025" name="Text Box 17"/>
          <p:cNvSpPr txBox="1">
            <a:spLocks noChangeArrowheads="1"/>
          </p:cNvSpPr>
          <p:nvPr/>
        </p:nvSpPr>
        <p:spPr bwMode="auto">
          <a:xfrm>
            <a:off x="3581400" y="3048001"/>
            <a:ext cx="1411288" cy="396875"/>
          </a:xfrm>
          <a:prstGeom prst="rect">
            <a:avLst/>
          </a:prstGeom>
          <a:noFill/>
          <a:ln w="12700">
            <a:noFill/>
            <a:miter lim="800000"/>
            <a:headEnd/>
            <a:tailEnd/>
          </a:ln>
          <a:effectLst/>
        </p:spPr>
        <p:txBody>
          <a:bodyPr wrap="none">
            <a:spAutoFit/>
          </a:bodyPr>
          <a:lstStyle/>
          <a:p>
            <a:r>
              <a:rPr lang="en-US" sz="2000" b="1">
                <a:latin typeface="Arial" charset="0"/>
              </a:rPr>
              <a:t>Collection</a:t>
            </a:r>
            <a:endParaRPr lang="en-US"/>
          </a:p>
        </p:txBody>
      </p:sp>
      <p:sp>
        <p:nvSpPr>
          <p:cNvPr id="43026" name="Text Box 18"/>
          <p:cNvSpPr txBox="1">
            <a:spLocks noChangeArrowheads="1"/>
          </p:cNvSpPr>
          <p:nvPr/>
        </p:nvSpPr>
        <p:spPr bwMode="auto">
          <a:xfrm>
            <a:off x="8305801" y="44958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27" name="Oval 19"/>
          <p:cNvSpPr>
            <a:spLocks noChangeArrowheads="1"/>
          </p:cNvSpPr>
          <p:nvPr/>
        </p:nvSpPr>
        <p:spPr bwMode="auto">
          <a:xfrm>
            <a:off x="9753600" y="53340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grpSp>
        <p:nvGrpSpPr>
          <p:cNvPr id="3" name="Group 20"/>
          <p:cNvGrpSpPr>
            <a:grpSpLocks/>
          </p:cNvGrpSpPr>
          <p:nvPr/>
        </p:nvGrpSpPr>
        <p:grpSpPr bwMode="auto">
          <a:xfrm>
            <a:off x="5562600" y="4800600"/>
            <a:ext cx="1752600" cy="1676400"/>
            <a:chOff x="1056" y="3120"/>
            <a:chExt cx="1104" cy="1056"/>
          </a:xfrm>
        </p:grpSpPr>
        <p:sp>
          <p:nvSpPr>
            <p:cNvPr id="43029" name="Rectangle 21"/>
            <p:cNvSpPr>
              <a:spLocks noChangeArrowheads="1"/>
            </p:cNvSpPr>
            <p:nvPr/>
          </p:nvSpPr>
          <p:spPr bwMode="auto">
            <a:xfrm>
              <a:off x="1056" y="3120"/>
              <a:ext cx="576"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0" name="Rectangle 22"/>
            <p:cNvSpPr>
              <a:spLocks noChangeArrowheads="1"/>
            </p:cNvSpPr>
            <p:nvPr/>
          </p:nvSpPr>
          <p:spPr bwMode="auto">
            <a:xfrm>
              <a:off x="1632" y="3120"/>
              <a:ext cx="528" cy="384"/>
            </a:xfrm>
            <a:prstGeom prst="rect">
              <a:avLst/>
            </a:prstGeom>
            <a:solidFill>
              <a:srgbClr val="FFFF00"/>
            </a:solidFill>
            <a:ln w="38100">
              <a:solidFill>
                <a:schemeClr val="tx1"/>
              </a:solidFill>
              <a:miter lim="800000"/>
              <a:headEnd/>
              <a:tailEnd/>
            </a:ln>
            <a:effectLst/>
          </p:spPr>
          <p:txBody>
            <a:bodyPr wrap="none" anchor="ctr"/>
            <a:lstStyle/>
            <a:p>
              <a:endParaRPr lang="en-US"/>
            </a:p>
          </p:txBody>
        </p:sp>
        <p:sp>
          <p:nvSpPr>
            <p:cNvPr id="43031" name="Text Box 23"/>
            <p:cNvSpPr txBox="1">
              <a:spLocks noChangeArrowheads="1"/>
            </p:cNvSpPr>
            <p:nvPr/>
          </p:nvSpPr>
          <p:spPr bwMode="auto">
            <a:xfrm>
              <a:off x="1104" y="3120"/>
              <a:ext cx="463" cy="250"/>
            </a:xfrm>
            <a:prstGeom prst="rect">
              <a:avLst/>
            </a:prstGeom>
            <a:noFill/>
            <a:ln w="12700">
              <a:noFill/>
              <a:miter lim="800000"/>
              <a:headEnd/>
              <a:tailEnd/>
            </a:ln>
            <a:effectLst/>
          </p:spPr>
          <p:txBody>
            <a:bodyPr wrap="none">
              <a:spAutoFit/>
            </a:bodyPr>
            <a:lstStyle/>
            <a:p>
              <a:r>
                <a:rPr lang="en-US" sz="2000" b="1">
                  <a:latin typeface="Arial" charset="0"/>
                </a:rPr>
                <a:t>Data</a:t>
              </a:r>
              <a:endParaRPr lang="en-US"/>
            </a:p>
          </p:txBody>
        </p:sp>
        <p:sp>
          <p:nvSpPr>
            <p:cNvPr id="43032" name="Text Box 24"/>
            <p:cNvSpPr txBox="1">
              <a:spLocks noChangeArrowheads="1"/>
            </p:cNvSpPr>
            <p:nvPr/>
          </p:nvSpPr>
          <p:spPr bwMode="auto">
            <a:xfrm>
              <a:off x="1680" y="3120"/>
              <a:ext cx="463" cy="250"/>
            </a:xfrm>
            <a:prstGeom prst="rect">
              <a:avLst/>
            </a:prstGeom>
            <a:noFill/>
            <a:ln w="12700">
              <a:noFill/>
              <a:miter lim="800000"/>
              <a:headEnd/>
              <a:tailEnd/>
            </a:ln>
            <a:effectLst/>
          </p:spPr>
          <p:txBody>
            <a:bodyPr wrap="none">
              <a:spAutoFit/>
            </a:bodyPr>
            <a:lstStyle/>
            <a:p>
              <a:r>
                <a:rPr lang="en-US" sz="2000" b="1">
                  <a:latin typeface="Arial" charset="0"/>
                </a:rPr>
                <a:t>Next</a:t>
              </a:r>
              <a:endParaRPr lang="en-US"/>
            </a:p>
          </p:txBody>
        </p:sp>
        <p:sp>
          <p:nvSpPr>
            <p:cNvPr id="43033" name="Oval 25"/>
            <p:cNvSpPr>
              <a:spLocks noChangeArrowheads="1"/>
            </p:cNvSpPr>
            <p:nvPr/>
          </p:nvSpPr>
          <p:spPr bwMode="auto">
            <a:xfrm>
              <a:off x="1296" y="3840"/>
              <a:ext cx="768" cy="336"/>
            </a:xfrm>
            <a:prstGeom prst="ellipse">
              <a:avLst/>
            </a:prstGeom>
            <a:solidFill>
              <a:schemeClr val="accent1"/>
            </a:solidFill>
            <a:ln w="38100">
              <a:solidFill>
                <a:srgbClr val="063DE8"/>
              </a:solidFill>
              <a:round/>
              <a:headEnd/>
              <a:tailEnd/>
            </a:ln>
            <a:effectLst/>
          </p:spPr>
          <p:txBody>
            <a:bodyPr wrap="none" anchor="ctr"/>
            <a:lstStyle/>
            <a:p>
              <a:endParaRPr lang="en-US"/>
            </a:p>
          </p:txBody>
        </p:sp>
        <p:sp>
          <p:nvSpPr>
            <p:cNvPr id="43034" name="Oval 26"/>
            <p:cNvSpPr>
              <a:spLocks noChangeArrowheads="1"/>
            </p:cNvSpPr>
            <p:nvPr/>
          </p:nvSpPr>
          <p:spPr bwMode="auto">
            <a:xfrm>
              <a:off x="1296" y="3360"/>
              <a:ext cx="96" cy="96"/>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35" name="AutoShape 27"/>
            <p:cNvCxnSpPr>
              <a:cxnSpLocks noChangeShapeType="1"/>
              <a:stCxn id="43034" idx="4"/>
              <a:endCxn id="43033" idx="0"/>
            </p:cNvCxnSpPr>
            <p:nvPr/>
          </p:nvCxnSpPr>
          <p:spPr bwMode="auto">
            <a:xfrm rot="16200000" flipH="1">
              <a:off x="1326" y="3474"/>
              <a:ext cx="372" cy="336"/>
            </a:xfrm>
            <a:prstGeom prst="curvedConnector3">
              <a:avLst>
                <a:gd name="adj1" fmla="val 51611"/>
              </a:avLst>
            </a:prstGeom>
            <a:noFill/>
            <a:ln w="38100">
              <a:solidFill>
                <a:srgbClr val="063DE8"/>
              </a:solidFill>
              <a:round/>
              <a:headEnd/>
              <a:tailEnd type="triangle" w="med" len="med"/>
            </a:ln>
            <a:effectLst/>
          </p:spPr>
        </p:cxnSp>
        <p:sp>
          <p:nvSpPr>
            <p:cNvPr id="43036" name="Text Box 28"/>
            <p:cNvSpPr txBox="1">
              <a:spLocks noChangeArrowheads="1"/>
            </p:cNvSpPr>
            <p:nvPr/>
          </p:nvSpPr>
          <p:spPr bwMode="auto">
            <a:xfrm>
              <a:off x="1392" y="3878"/>
              <a:ext cx="676" cy="250"/>
            </a:xfrm>
            <a:prstGeom prst="rect">
              <a:avLst/>
            </a:prstGeom>
            <a:noFill/>
            <a:ln w="12700">
              <a:noFill/>
              <a:miter lim="800000"/>
              <a:headEnd/>
              <a:tailEnd/>
            </a:ln>
            <a:effectLst/>
          </p:spPr>
          <p:txBody>
            <a:bodyPr wrap="none">
              <a:spAutoFit/>
            </a:bodyPr>
            <a:lstStyle/>
            <a:p>
              <a:r>
                <a:rPr lang="en-US" sz="2000" b="1">
                  <a:latin typeface="Arial" charset="0"/>
                </a:rPr>
                <a:t>object2</a:t>
              </a:r>
              <a:endParaRPr lang="en-US"/>
            </a:p>
          </p:txBody>
        </p:sp>
      </p:grpSp>
      <p:sp>
        <p:nvSpPr>
          <p:cNvPr id="43037" name="Text Box 29"/>
          <p:cNvSpPr txBox="1">
            <a:spLocks noChangeArrowheads="1"/>
          </p:cNvSpPr>
          <p:nvPr/>
        </p:nvSpPr>
        <p:spPr bwMode="auto">
          <a:xfrm>
            <a:off x="5410201" y="4343401"/>
            <a:ext cx="792163" cy="396875"/>
          </a:xfrm>
          <a:prstGeom prst="rect">
            <a:avLst/>
          </a:prstGeom>
          <a:noFill/>
          <a:ln w="12700">
            <a:noFill/>
            <a:miter lim="800000"/>
            <a:headEnd/>
            <a:tailEnd/>
          </a:ln>
          <a:effectLst/>
        </p:spPr>
        <p:txBody>
          <a:bodyPr wrap="none">
            <a:spAutoFit/>
          </a:bodyPr>
          <a:lstStyle/>
          <a:p>
            <a:r>
              <a:rPr lang="en-US" sz="2000" b="1">
                <a:latin typeface="Arial" charset="0"/>
              </a:rPr>
              <a:t>node</a:t>
            </a:r>
            <a:endParaRPr lang="en-US"/>
          </a:p>
        </p:txBody>
      </p:sp>
      <p:sp>
        <p:nvSpPr>
          <p:cNvPr id="43038" name="Oval 30"/>
          <p:cNvSpPr>
            <a:spLocks noChangeArrowheads="1"/>
          </p:cNvSpPr>
          <p:nvPr/>
        </p:nvSpPr>
        <p:spPr bwMode="auto">
          <a:xfrm>
            <a:off x="6858000" y="5181600"/>
            <a:ext cx="152400" cy="152400"/>
          </a:xfrm>
          <a:prstGeom prst="ellipse">
            <a:avLst/>
          </a:prstGeom>
          <a:solidFill>
            <a:srgbClr val="063DE8"/>
          </a:solidFill>
          <a:ln w="12700">
            <a:solidFill>
              <a:srgbClr val="063DE8"/>
            </a:solidFill>
            <a:round/>
            <a:headEnd/>
            <a:tailEnd/>
          </a:ln>
          <a:effectLst/>
        </p:spPr>
        <p:txBody>
          <a:bodyPr wrap="none" anchor="ctr"/>
          <a:lstStyle/>
          <a:p>
            <a:pPr algn="ctr"/>
            <a:endParaRPr lang="en-US">
              <a:solidFill>
                <a:srgbClr val="FC0128"/>
              </a:solidFill>
            </a:endParaRPr>
          </a:p>
        </p:txBody>
      </p:sp>
      <p:cxnSp>
        <p:nvCxnSpPr>
          <p:cNvPr id="43040" name="AutoShape 32"/>
          <p:cNvCxnSpPr>
            <a:cxnSpLocks noChangeShapeType="1"/>
            <a:stCxn id="43038" idx="6"/>
            <a:endCxn id="43013" idx="1"/>
          </p:cNvCxnSpPr>
          <p:nvPr/>
        </p:nvCxnSpPr>
        <p:spPr bwMode="auto">
          <a:xfrm>
            <a:off x="7010400" y="5257800"/>
            <a:ext cx="1428750" cy="0"/>
          </a:xfrm>
          <a:prstGeom prst="straightConnector1">
            <a:avLst/>
          </a:prstGeom>
          <a:noFill/>
          <a:ln w="38100">
            <a:solidFill>
              <a:srgbClr val="063DE8"/>
            </a:solidFill>
            <a:round/>
            <a:headEnd/>
            <a:tailEnd type="triangle" w="med" len="med"/>
          </a:ln>
          <a:effectLst/>
        </p:spPr>
      </p:cxnSp>
      <p:sp>
        <p:nvSpPr>
          <p:cNvPr id="43042" name="Freeform 34"/>
          <p:cNvSpPr>
            <a:spLocks/>
          </p:cNvSpPr>
          <p:nvPr/>
        </p:nvSpPr>
        <p:spPr bwMode="auto">
          <a:xfrm>
            <a:off x="4572000" y="3860800"/>
            <a:ext cx="2362200" cy="1168400"/>
          </a:xfrm>
          <a:custGeom>
            <a:avLst/>
            <a:gdLst/>
            <a:ahLst/>
            <a:cxnLst>
              <a:cxn ang="0">
                <a:pos x="0" y="64"/>
              </a:cxn>
              <a:cxn ang="0">
                <a:pos x="1200" y="112"/>
              </a:cxn>
              <a:cxn ang="0">
                <a:pos x="1488" y="736"/>
              </a:cxn>
            </a:cxnLst>
            <a:rect l="0" t="0" r="r" b="b"/>
            <a:pathLst>
              <a:path w="1488" h="736">
                <a:moveTo>
                  <a:pt x="0" y="64"/>
                </a:moveTo>
                <a:cubicBezTo>
                  <a:pt x="476" y="32"/>
                  <a:pt x="952" y="0"/>
                  <a:pt x="1200" y="112"/>
                </a:cubicBezTo>
                <a:cubicBezTo>
                  <a:pt x="1448" y="224"/>
                  <a:pt x="1448" y="632"/>
                  <a:pt x="1488" y="736"/>
                </a:cubicBezTo>
              </a:path>
            </a:pathLst>
          </a:custGeom>
          <a:noFill/>
          <a:ln w="28575" cap="flat" cmpd="sng">
            <a:solidFill>
              <a:schemeClr val="accent2"/>
            </a:solidFill>
            <a:prstDash val="sysDot"/>
            <a:round/>
            <a:headEnd type="none" w="med" len="med"/>
            <a:tailEnd type="triangle" w="med" len="med"/>
          </a:ln>
          <a:effectLst/>
        </p:spPr>
        <p:txBody>
          <a:bodyPr wrap="none" anchor="ctr"/>
          <a:lstStyle/>
          <a:p>
            <a:endParaRPr lang="en-US"/>
          </a:p>
        </p:txBody>
      </p:sp>
      <p:sp>
        <p:nvSpPr>
          <p:cNvPr id="43043" name="Line 35"/>
          <p:cNvSpPr>
            <a:spLocks noChangeShapeType="1"/>
          </p:cNvSpPr>
          <p:nvPr/>
        </p:nvSpPr>
        <p:spPr bwMode="auto">
          <a:xfrm flipH="1">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sp>
        <p:nvSpPr>
          <p:cNvPr id="43044" name="Line 36"/>
          <p:cNvSpPr>
            <a:spLocks noChangeShapeType="1"/>
          </p:cNvSpPr>
          <p:nvPr/>
        </p:nvSpPr>
        <p:spPr bwMode="auto">
          <a:xfrm>
            <a:off x="5791200" y="4114800"/>
            <a:ext cx="228600" cy="152400"/>
          </a:xfrm>
          <a:prstGeom prst="line">
            <a:avLst/>
          </a:prstGeom>
          <a:noFill/>
          <a:ln w="38100">
            <a:solidFill>
              <a:srgbClr val="FC0128"/>
            </a:solidFill>
            <a:round/>
            <a:headEnd/>
            <a:tailEnd/>
          </a:ln>
          <a:effectLst/>
        </p:spPr>
        <p:txBody>
          <a:bodyPr wrap="none" anchor="ctr"/>
          <a:lstStyle/>
          <a:p>
            <a:endParaRPr lang="en-US"/>
          </a:p>
        </p:txBody>
      </p:sp>
      <p:cxnSp>
        <p:nvCxnSpPr>
          <p:cNvPr id="43045" name="AutoShape 37"/>
          <p:cNvCxnSpPr>
            <a:cxnSpLocks noChangeShapeType="1"/>
            <a:stCxn id="43023" idx="4"/>
            <a:endCxn id="43029" idx="1"/>
          </p:cNvCxnSpPr>
          <p:nvPr/>
        </p:nvCxnSpPr>
        <p:spPr bwMode="auto">
          <a:xfrm rot="16200000" flipH="1">
            <a:off x="4448175" y="4010025"/>
            <a:ext cx="1066800" cy="1123950"/>
          </a:xfrm>
          <a:prstGeom prst="curvedConnector2">
            <a:avLst/>
          </a:prstGeom>
          <a:noFill/>
          <a:ln w="38100">
            <a:solidFill>
              <a:srgbClr val="063DE8"/>
            </a:solidFill>
            <a:round/>
            <a:headEnd/>
            <a:tailEnd type="triangle" w="med" len="med"/>
          </a:ln>
          <a:effectLst/>
        </p:spPr>
      </p:cxnSp>
    </p:spTree>
    <p:extLst>
      <p:ext uri="{BB962C8B-B14F-4D97-AF65-F5344CB8AC3E}">
        <p14:creationId xmlns:p14="http://schemas.microsoft.com/office/powerpoint/2010/main" val="21324359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Line 1"/>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1" name="Rectangle 2"/>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Adding a Node to a Heap</a:t>
            </a:r>
          </a:p>
        </p:txBody>
      </p:sp>
      <p:sp>
        <p:nvSpPr>
          <p:cNvPr id="18435" name="Rectangle 3"/>
          <p:cNvSpPr>
            <a:spLocks noGrp="1" noChangeArrowheads="1"/>
          </p:cNvSpPr>
          <p:nvPr>
            <p:ph type="body" idx="1"/>
          </p:nvPr>
        </p:nvSpPr>
        <p:spPr>
          <a:xfrm>
            <a:off x="2209801" y="1981200"/>
            <a:ext cx="3565525" cy="3475038"/>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parent has a  key that is &gt;= new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root.</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upward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upward</a:t>
            </a:r>
            <a:r>
              <a:rPr lang="en-GB" sz="2400" dirty="0"/>
              <a:t>.</a:t>
            </a:r>
          </a:p>
        </p:txBody>
      </p:sp>
      <p:sp>
        <p:nvSpPr>
          <p:cNvPr id="17413"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4" name="Group 5"/>
          <p:cNvGrpSpPr>
            <a:grpSpLocks/>
          </p:cNvGrpSpPr>
          <p:nvPr/>
        </p:nvGrpSpPr>
        <p:grpSpPr bwMode="auto">
          <a:xfrm>
            <a:off x="5441950" y="4254500"/>
            <a:ext cx="793750" cy="731838"/>
            <a:chOff x="2468" y="2680"/>
            <a:chExt cx="500" cy="461"/>
          </a:xfrm>
        </p:grpSpPr>
        <p:sp>
          <p:nvSpPr>
            <p:cNvPr id="17445"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6"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7415"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6" name="Group 9"/>
          <p:cNvGrpSpPr>
            <a:grpSpLocks/>
          </p:cNvGrpSpPr>
          <p:nvPr/>
        </p:nvGrpSpPr>
        <p:grpSpPr bwMode="auto">
          <a:xfrm>
            <a:off x="9585325" y="3313114"/>
            <a:ext cx="793750" cy="731837"/>
            <a:chOff x="5078" y="2087"/>
            <a:chExt cx="500" cy="461"/>
          </a:xfrm>
        </p:grpSpPr>
        <p:sp>
          <p:nvSpPr>
            <p:cNvPr id="17443"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4"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7417"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18" name="Group 13"/>
          <p:cNvGrpSpPr>
            <a:grpSpLocks/>
          </p:cNvGrpSpPr>
          <p:nvPr/>
        </p:nvGrpSpPr>
        <p:grpSpPr bwMode="auto">
          <a:xfrm>
            <a:off x="8416925" y="3313114"/>
            <a:ext cx="793750" cy="731837"/>
            <a:chOff x="4342" y="2087"/>
            <a:chExt cx="500" cy="461"/>
          </a:xfrm>
        </p:grpSpPr>
        <p:sp>
          <p:nvSpPr>
            <p:cNvPr id="17441"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2"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7419"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0" name="Group 17"/>
          <p:cNvGrpSpPr>
            <a:grpSpLocks/>
          </p:cNvGrpSpPr>
          <p:nvPr/>
        </p:nvGrpSpPr>
        <p:grpSpPr bwMode="auto">
          <a:xfrm>
            <a:off x="7404100" y="3313114"/>
            <a:ext cx="793750" cy="731837"/>
            <a:chOff x="3704" y="2087"/>
            <a:chExt cx="500" cy="461"/>
          </a:xfrm>
        </p:grpSpPr>
        <p:sp>
          <p:nvSpPr>
            <p:cNvPr id="17439"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40"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7421"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2" name="Group 21"/>
          <p:cNvGrpSpPr>
            <a:grpSpLocks/>
          </p:cNvGrpSpPr>
          <p:nvPr/>
        </p:nvGrpSpPr>
        <p:grpSpPr bwMode="auto">
          <a:xfrm>
            <a:off x="6203950" y="3313114"/>
            <a:ext cx="793750" cy="731837"/>
            <a:chOff x="2948" y="2087"/>
            <a:chExt cx="500" cy="461"/>
          </a:xfrm>
        </p:grpSpPr>
        <p:sp>
          <p:nvSpPr>
            <p:cNvPr id="17437"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8"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7423"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4" name="Group 25"/>
          <p:cNvGrpSpPr>
            <a:grpSpLocks/>
          </p:cNvGrpSpPr>
          <p:nvPr/>
        </p:nvGrpSpPr>
        <p:grpSpPr bwMode="auto">
          <a:xfrm>
            <a:off x="8961438" y="2398714"/>
            <a:ext cx="793750" cy="731837"/>
            <a:chOff x="4685" y="1511"/>
            <a:chExt cx="500" cy="461"/>
          </a:xfrm>
        </p:grpSpPr>
        <p:sp>
          <p:nvSpPr>
            <p:cNvPr id="17435"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6"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7425"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6" name="Group 29"/>
          <p:cNvGrpSpPr>
            <a:grpSpLocks/>
          </p:cNvGrpSpPr>
          <p:nvPr/>
        </p:nvGrpSpPr>
        <p:grpSpPr bwMode="auto">
          <a:xfrm>
            <a:off x="7900988" y="1331914"/>
            <a:ext cx="793750" cy="731837"/>
            <a:chOff x="4017" y="839"/>
            <a:chExt cx="500" cy="461"/>
          </a:xfrm>
        </p:grpSpPr>
        <p:sp>
          <p:nvSpPr>
            <p:cNvPr id="17433"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4"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7427" name="Group 32"/>
          <p:cNvGrpSpPr>
            <a:grpSpLocks/>
          </p:cNvGrpSpPr>
          <p:nvPr/>
        </p:nvGrpSpPr>
        <p:grpSpPr bwMode="auto">
          <a:xfrm>
            <a:off x="6797675" y="2398714"/>
            <a:ext cx="793750" cy="731837"/>
            <a:chOff x="3322" y="1511"/>
            <a:chExt cx="500" cy="461"/>
          </a:xfrm>
        </p:grpSpPr>
        <p:sp>
          <p:nvSpPr>
            <p:cNvPr id="17431"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2"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7428" name="Group 35"/>
          <p:cNvGrpSpPr>
            <a:grpSpLocks/>
          </p:cNvGrpSpPr>
          <p:nvPr/>
        </p:nvGrpSpPr>
        <p:grpSpPr bwMode="auto">
          <a:xfrm>
            <a:off x="7069138" y="4257675"/>
            <a:ext cx="793750" cy="731838"/>
            <a:chOff x="3493" y="2682"/>
            <a:chExt cx="500" cy="461"/>
          </a:xfrm>
        </p:grpSpPr>
        <p:sp>
          <p:nvSpPr>
            <p:cNvPr id="17429"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7430"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Tree>
    <p:extLst>
      <p:ext uri="{BB962C8B-B14F-4D97-AF65-F5344CB8AC3E}">
        <p14:creationId xmlns:p14="http://schemas.microsoft.com/office/powerpoint/2010/main" val="2368561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up)">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up)">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up)">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18435"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8436" name="Line 3"/>
          <p:cNvSpPr>
            <a:spLocks noChangeShapeType="1"/>
          </p:cNvSpPr>
          <p:nvPr/>
        </p:nvSpPr>
        <p:spPr bwMode="auto">
          <a:xfrm>
            <a:off x="6705601" y="3886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Line 4"/>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38" name="Group 5"/>
          <p:cNvGrpSpPr>
            <a:grpSpLocks/>
          </p:cNvGrpSpPr>
          <p:nvPr/>
        </p:nvGrpSpPr>
        <p:grpSpPr bwMode="auto">
          <a:xfrm>
            <a:off x="5441950" y="4254500"/>
            <a:ext cx="793750" cy="731838"/>
            <a:chOff x="2468" y="2680"/>
            <a:chExt cx="500" cy="461"/>
          </a:xfrm>
        </p:grpSpPr>
        <p:sp>
          <p:nvSpPr>
            <p:cNvPr id="18472" name="AutoShape 6"/>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3" name="AutoShape 7"/>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8439" name="Line 8"/>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0" name="Group 9"/>
          <p:cNvGrpSpPr>
            <a:grpSpLocks/>
          </p:cNvGrpSpPr>
          <p:nvPr/>
        </p:nvGrpSpPr>
        <p:grpSpPr bwMode="auto">
          <a:xfrm>
            <a:off x="9585325" y="3313114"/>
            <a:ext cx="793750" cy="731837"/>
            <a:chOff x="5078" y="2087"/>
            <a:chExt cx="500" cy="461"/>
          </a:xfrm>
        </p:grpSpPr>
        <p:sp>
          <p:nvSpPr>
            <p:cNvPr id="18470" name="AutoShape 10"/>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71" name="AutoShape 11"/>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8441" name="Line 12"/>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2" name="Group 13"/>
          <p:cNvGrpSpPr>
            <a:grpSpLocks/>
          </p:cNvGrpSpPr>
          <p:nvPr/>
        </p:nvGrpSpPr>
        <p:grpSpPr bwMode="auto">
          <a:xfrm>
            <a:off x="8416925" y="3313114"/>
            <a:ext cx="793750" cy="731837"/>
            <a:chOff x="4342" y="2087"/>
            <a:chExt cx="500" cy="461"/>
          </a:xfrm>
        </p:grpSpPr>
        <p:sp>
          <p:nvSpPr>
            <p:cNvPr id="18468" name="AutoShape 14"/>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9" name="AutoShape 15"/>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8443" name="Line 16"/>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4" name="Group 17"/>
          <p:cNvGrpSpPr>
            <a:grpSpLocks/>
          </p:cNvGrpSpPr>
          <p:nvPr/>
        </p:nvGrpSpPr>
        <p:grpSpPr bwMode="auto">
          <a:xfrm>
            <a:off x="7404100" y="3313114"/>
            <a:ext cx="793750" cy="731837"/>
            <a:chOff x="3704" y="2087"/>
            <a:chExt cx="500" cy="461"/>
          </a:xfrm>
        </p:grpSpPr>
        <p:sp>
          <p:nvSpPr>
            <p:cNvPr id="18466" name="AutoShape 18"/>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7" name="AutoShape 19"/>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8445" name="Line 20"/>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6" name="Group 21"/>
          <p:cNvGrpSpPr>
            <a:grpSpLocks/>
          </p:cNvGrpSpPr>
          <p:nvPr/>
        </p:nvGrpSpPr>
        <p:grpSpPr bwMode="auto">
          <a:xfrm>
            <a:off x="6203950" y="3313114"/>
            <a:ext cx="793750" cy="731837"/>
            <a:chOff x="2948" y="2087"/>
            <a:chExt cx="500" cy="461"/>
          </a:xfrm>
        </p:grpSpPr>
        <p:sp>
          <p:nvSpPr>
            <p:cNvPr id="18464" name="AutoShape 22"/>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5" name="AutoShape 23"/>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8447" name="Line 24"/>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48" name="Group 25"/>
          <p:cNvGrpSpPr>
            <a:grpSpLocks/>
          </p:cNvGrpSpPr>
          <p:nvPr/>
        </p:nvGrpSpPr>
        <p:grpSpPr bwMode="auto">
          <a:xfrm>
            <a:off x="8961438" y="2398714"/>
            <a:ext cx="793750" cy="731837"/>
            <a:chOff x="4685" y="1511"/>
            <a:chExt cx="500" cy="461"/>
          </a:xfrm>
        </p:grpSpPr>
        <p:sp>
          <p:nvSpPr>
            <p:cNvPr id="18462" name="AutoShape 26"/>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3" name="AutoShape 27"/>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8449" name="Line 28"/>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50" name="Group 29"/>
          <p:cNvGrpSpPr>
            <a:grpSpLocks/>
          </p:cNvGrpSpPr>
          <p:nvPr/>
        </p:nvGrpSpPr>
        <p:grpSpPr bwMode="auto">
          <a:xfrm>
            <a:off x="7900988" y="1331914"/>
            <a:ext cx="793750" cy="731837"/>
            <a:chOff x="4017" y="839"/>
            <a:chExt cx="500" cy="461"/>
          </a:xfrm>
        </p:grpSpPr>
        <p:sp>
          <p:nvSpPr>
            <p:cNvPr id="18460" name="AutoShape 30"/>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61" name="AutoShape 31"/>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45</a:t>
              </a:r>
            </a:p>
          </p:txBody>
        </p:sp>
      </p:grpSp>
      <p:grpSp>
        <p:nvGrpSpPr>
          <p:cNvPr id="18451" name="Group 32"/>
          <p:cNvGrpSpPr>
            <a:grpSpLocks/>
          </p:cNvGrpSpPr>
          <p:nvPr/>
        </p:nvGrpSpPr>
        <p:grpSpPr bwMode="auto">
          <a:xfrm>
            <a:off x="6797675" y="2398714"/>
            <a:ext cx="793750" cy="731837"/>
            <a:chOff x="3322" y="1511"/>
            <a:chExt cx="500" cy="461"/>
          </a:xfrm>
        </p:grpSpPr>
        <p:sp>
          <p:nvSpPr>
            <p:cNvPr id="18458" name="AutoShape 33"/>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9" name="AutoShape 34"/>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18452" name="Group 35"/>
          <p:cNvGrpSpPr>
            <a:grpSpLocks/>
          </p:cNvGrpSpPr>
          <p:nvPr/>
        </p:nvGrpSpPr>
        <p:grpSpPr bwMode="auto">
          <a:xfrm>
            <a:off x="7069138" y="4257675"/>
            <a:ext cx="793750" cy="731838"/>
            <a:chOff x="3493" y="2682"/>
            <a:chExt cx="500" cy="461"/>
          </a:xfrm>
        </p:grpSpPr>
        <p:sp>
          <p:nvSpPr>
            <p:cNvPr id="18456" name="AutoShape 36"/>
            <p:cNvSpPr>
              <a:spLocks noChangeArrowheads="1"/>
            </p:cNvSpPr>
            <p:nvPr/>
          </p:nvSpPr>
          <p:spPr bwMode="auto">
            <a:xfrm>
              <a:off x="3493" y="2682"/>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7" name="AutoShape 37"/>
            <p:cNvSpPr>
              <a:spLocks noChangeArrowheads="1"/>
            </p:cNvSpPr>
            <p:nvPr/>
          </p:nvSpPr>
          <p:spPr bwMode="auto">
            <a:xfrm>
              <a:off x="3512" y="2701"/>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grpSp>
        <p:nvGrpSpPr>
          <p:cNvPr id="18453" name="Group 38"/>
          <p:cNvGrpSpPr>
            <a:grpSpLocks/>
          </p:cNvGrpSpPr>
          <p:nvPr/>
        </p:nvGrpSpPr>
        <p:grpSpPr bwMode="auto">
          <a:xfrm>
            <a:off x="7650163" y="2301876"/>
            <a:ext cx="760412" cy="2132013"/>
            <a:chOff x="3859" y="1450"/>
            <a:chExt cx="479" cy="1343"/>
          </a:xfrm>
        </p:grpSpPr>
        <p:sp>
          <p:nvSpPr>
            <p:cNvPr id="18454" name="AutoShape 39"/>
            <p:cNvSpPr>
              <a:spLocks noChangeArrowheads="1"/>
            </p:cNvSpPr>
            <p:nvPr/>
          </p:nvSpPr>
          <p:spPr bwMode="auto">
            <a:xfrm>
              <a:off x="3859" y="1450"/>
              <a:ext cx="480" cy="1344"/>
            </a:xfrm>
            <a:prstGeom prst="roundRect">
              <a:avLst>
                <a:gd name="adj" fmla="val 20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8455" name="Freeform 40"/>
            <p:cNvSpPr>
              <a:spLocks/>
            </p:cNvSpPr>
            <p:nvPr/>
          </p:nvSpPr>
          <p:spPr bwMode="auto">
            <a:xfrm>
              <a:off x="3859" y="1450"/>
              <a:ext cx="480" cy="1344"/>
            </a:xfrm>
            <a:custGeom>
              <a:avLst/>
              <a:gdLst>
                <a:gd name="T0" fmla="*/ 0 w 2118"/>
                <a:gd name="T1" fmla="*/ 5927 h 5928"/>
                <a:gd name="T2" fmla="*/ 111 w 2118"/>
                <a:gd name="T3" fmla="*/ 5919 h 5928"/>
                <a:gd name="T4" fmla="*/ 221 w 2118"/>
                <a:gd name="T5" fmla="*/ 5895 h 5928"/>
                <a:gd name="T6" fmla="*/ 331 w 2118"/>
                <a:gd name="T7" fmla="*/ 5854 h 5928"/>
                <a:gd name="T8" fmla="*/ 440 w 2118"/>
                <a:gd name="T9" fmla="*/ 5797 h 5928"/>
                <a:gd name="T10" fmla="*/ 548 w 2118"/>
                <a:gd name="T11" fmla="*/ 5725 h 5928"/>
                <a:gd name="T12" fmla="*/ 654 w 2118"/>
                <a:gd name="T13" fmla="*/ 5637 h 5928"/>
                <a:gd name="T14" fmla="*/ 759 w 2118"/>
                <a:gd name="T15" fmla="*/ 5533 h 5928"/>
                <a:gd name="T16" fmla="*/ 861 w 2118"/>
                <a:gd name="T17" fmla="*/ 5415 h 5928"/>
                <a:gd name="T18" fmla="*/ 961 w 2118"/>
                <a:gd name="T19" fmla="*/ 5281 h 5928"/>
                <a:gd name="T20" fmla="*/ 1059 w 2118"/>
                <a:gd name="T21" fmla="*/ 5133 h 5928"/>
                <a:gd name="T22" fmla="*/ 1153 w 2118"/>
                <a:gd name="T23" fmla="*/ 4971 h 5928"/>
                <a:gd name="T24" fmla="*/ 1244 w 2118"/>
                <a:gd name="T25" fmla="*/ 4795 h 5928"/>
                <a:gd name="T26" fmla="*/ 1332 w 2118"/>
                <a:gd name="T27" fmla="*/ 4606 h 5928"/>
                <a:gd name="T28" fmla="*/ 1417 w 2118"/>
                <a:gd name="T29" fmla="*/ 4405 h 5928"/>
                <a:gd name="T30" fmla="*/ 1497 w 2118"/>
                <a:gd name="T31" fmla="*/ 4191 h 5928"/>
                <a:gd name="T32" fmla="*/ 1573 w 2118"/>
                <a:gd name="T33" fmla="*/ 3966 h 5928"/>
                <a:gd name="T34" fmla="*/ 1645 w 2118"/>
                <a:gd name="T35" fmla="*/ 3730 h 5928"/>
                <a:gd name="T36" fmla="*/ 1713 w 2118"/>
                <a:gd name="T37" fmla="*/ 3484 h 5928"/>
                <a:gd name="T38" fmla="*/ 1775 w 2118"/>
                <a:gd name="T39" fmla="*/ 3228 h 5928"/>
                <a:gd name="T40" fmla="*/ 1833 w 2118"/>
                <a:gd name="T41" fmla="*/ 2963 h 5928"/>
                <a:gd name="T42" fmla="*/ 1886 w 2118"/>
                <a:gd name="T43" fmla="*/ 2691 h 5928"/>
                <a:gd name="T44" fmla="*/ 1934 w 2118"/>
                <a:gd name="T45" fmla="*/ 2411 h 5928"/>
                <a:gd name="T46" fmla="*/ 1976 w 2118"/>
                <a:gd name="T47" fmla="*/ 2124 h 5928"/>
                <a:gd name="T48" fmla="*/ 2013 w 2118"/>
                <a:gd name="T49" fmla="*/ 1832 h 5928"/>
                <a:gd name="T50" fmla="*/ 2045 w 2118"/>
                <a:gd name="T51" fmla="*/ 1534 h 5928"/>
                <a:gd name="T52" fmla="*/ 2071 w 2118"/>
                <a:gd name="T53" fmla="*/ 1232 h 5928"/>
                <a:gd name="T54" fmla="*/ 2091 w 2118"/>
                <a:gd name="T55" fmla="*/ 927 h 5928"/>
                <a:gd name="T56" fmla="*/ 2105 w 2118"/>
                <a:gd name="T57" fmla="*/ 620 h 5928"/>
                <a:gd name="T58" fmla="*/ 2114 w 2118"/>
                <a:gd name="T59" fmla="*/ 310 h 5928"/>
                <a:gd name="T60" fmla="*/ 2117 w 2118"/>
                <a:gd name="T61" fmla="*/ 0 h 59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118"/>
                <a:gd name="T94" fmla="*/ 0 h 5928"/>
                <a:gd name="T95" fmla="*/ 2118 w 2118"/>
                <a:gd name="T96" fmla="*/ 5928 h 592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118" h="5928">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008812034"/>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19459"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p:txBody>
      </p:sp>
      <p:sp>
        <p:nvSpPr>
          <p:cNvPr id="19460"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1" name="Group 4"/>
          <p:cNvGrpSpPr>
            <a:grpSpLocks/>
          </p:cNvGrpSpPr>
          <p:nvPr/>
        </p:nvGrpSpPr>
        <p:grpSpPr bwMode="auto">
          <a:xfrm>
            <a:off x="5441950" y="4254500"/>
            <a:ext cx="793750" cy="731838"/>
            <a:chOff x="2468" y="2680"/>
            <a:chExt cx="500" cy="461"/>
          </a:xfrm>
        </p:grpSpPr>
        <p:sp>
          <p:nvSpPr>
            <p:cNvPr id="19489"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90"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19462"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3" name="Group 8"/>
          <p:cNvGrpSpPr>
            <a:grpSpLocks/>
          </p:cNvGrpSpPr>
          <p:nvPr/>
        </p:nvGrpSpPr>
        <p:grpSpPr bwMode="auto">
          <a:xfrm>
            <a:off x="9585325" y="3313114"/>
            <a:ext cx="793750" cy="731837"/>
            <a:chOff x="5078" y="2087"/>
            <a:chExt cx="500" cy="461"/>
          </a:xfrm>
        </p:grpSpPr>
        <p:sp>
          <p:nvSpPr>
            <p:cNvPr id="19487"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8"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19464"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5" name="Group 12"/>
          <p:cNvGrpSpPr>
            <a:grpSpLocks/>
          </p:cNvGrpSpPr>
          <p:nvPr/>
        </p:nvGrpSpPr>
        <p:grpSpPr bwMode="auto">
          <a:xfrm>
            <a:off x="8416925" y="3313114"/>
            <a:ext cx="793750" cy="731837"/>
            <a:chOff x="4342" y="2087"/>
            <a:chExt cx="500" cy="461"/>
          </a:xfrm>
        </p:grpSpPr>
        <p:sp>
          <p:nvSpPr>
            <p:cNvPr id="19485"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6"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19466"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7" name="Group 16"/>
          <p:cNvGrpSpPr>
            <a:grpSpLocks/>
          </p:cNvGrpSpPr>
          <p:nvPr/>
        </p:nvGrpSpPr>
        <p:grpSpPr bwMode="auto">
          <a:xfrm>
            <a:off x="7404100" y="3313114"/>
            <a:ext cx="793750" cy="731837"/>
            <a:chOff x="3704" y="2087"/>
            <a:chExt cx="500" cy="461"/>
          </a:xfrm>
        </p:grpSpPr>
        <p:sp>
          <p:nvSpPr>
            <p:cNvPr id="19483"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4"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19468"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9" name="Group 20"/>
          <p:cNvGrpSpPr>
            <a:grpSpLocks/>
          </p:cNvGrpSpPr>
          <p:nvPr/>
        </p:nvGrpSpPr>
        <p:grpSpPr bwMode="auto">
          <a:xfrm>
            <a:off x="6203950" y="3313114"/>
            <a:ext cx="793750" cy="731837"/>
            <a:chOff x="2948" y="2087"/>
            <a:chExt cx="500" cy="461"/>
          </a:xfrm>
        </p:grpSpPr>
        <p:sp>
          <p:nvSpPr>
            <p:cNvPr id="19481"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2"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19470"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1" name="Group 24"/>
          <p:cNvGrpSpPr>
            <a:grpSpLocks/>
          </p:cNvGrpSpPr>
          <p:nvPr/>
        </p:nvGrpSpPr>
        <p:grpSpPr bwMode="auto">
          <a:xfrm>
            <a:off x="8961438" y="2398714"/>
            <a:ext cx="793750" cy="731837"/>
            <a:chOff x="4685" y="1511"/>
            <a:chExt cx="500" cy="461"/>
          </a:xfrm>
        </p:grpSpPr>
        <p:sp>
          <p:nvSpPr>
            <p:cNvPr id="19479"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80"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19472"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73" name="Group 28"/>
          <p:cNvGrpSpPr>
            <a:grpSpLocks/>
          </p:cNvGrpSpPr>
          <p:nvPr/>
        </p:nvGrpSpPr>
        <p:grpSpPr bwMode="auto">
          <a:xfrm>
            <a:off x="7900988" y="1331914"/>
            <a:ext cx="793750" cy="731837"/>
            <a:chOff x="4017" y="839"/>
            <a:chExt cx="500" cy="461"/>
          </a:xfrm>
        </p:grpSpPr>
        <p:sp>
          <p:nvSpPr>
            <p:cNvPr id="19477"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8"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19474" name="Group 31"/>
          <p:cNvGrpSpPr>
            <a:grpSpLocks/>
          </p:cNvGrpSpPr>
          <p:nvPr/>
        </p:nvGrpSpPr>
        <p:grpSpPr bwMode="auto">
          <a:xfrm>
            <a:off x="6797675" y="2398714"/>
            <a:ext cx="793750" cy="731837"/>
            <a:chOff x="3322" y="1511"/>
            <a:chExt cx="500" cy="461"/>
          </a:xfrm>
        </p:grpSpPr>
        <p:sp>
          <p:nvSpPr>
            <p:cNvPr id="19475"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19476"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19551327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0483"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0484"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5" name="Group 4"/>
          <p:cNvGrpSpPr>
            <a:grpSpLocks/>
          </p:cNvGrpSpPr>
          <p:nvPr/>
        </p:nvGrpSpPr>
        <p:grpSpPr bwMode="auto">
          <a:xfrm>
            <a:off x="5441950" y="4254500"/>
            <a:ext cx="793750" cy="731838"/>
            <a:chOff x="2468" y="2680"/>
            <a:chExt cx="500" cy="461"/>
          </a:xfrm>
        </p:grpSpPr>
        <p:sp>
          <p:nvSpPr>
            <p:cNvPr id="20513"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4"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0486"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7" name="Group 8"/>
          <p:cNvGrpSpPr>
            <a:grpSpLocks/>
          </p:cNvGrpSpPr>
          <p:nvPr/>
        </p:nvGrpSpPr>
        <p:grpSpPr bwMode="auto">
          <a:xfrm>
            <a:off x="9585325" y="3313114"/>
            <a:ext cx="793750" cy="731837"/>
            <a:chOff x="5078" y="2087"/>
            <a:chExt cx="500" cy="461"/>
          </a:xfrm>
        </p:grpSpPr>
        <p:sp>
          <p:nvSpPr>
            <p:cNvPr id="20511"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2"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0488"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89" name="Group 12"/>
          <p:cNvGrpSpPr>
            <a:grpSpLocks/>
          </p:cNvGrpSpPr>
          <p:nvPr/>
        </p:nvGrpSpPr>
        <p:grpSpPr bwMode="auto">
          <a:xfrm>
            <a:off x="8416925" y="3313114"/>
            <a:ext cx="793750" cy="731837"/>
            <a:chOff x="4342" y="2087"/>
            <a:chExt cx="500" cy="461"/>
          </a:xfrm>
        </p:grpSpPr>
        <p:sp>
          <p:nvSpPr>
            <p:cNvPr id="20509"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10"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0490"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1" name="Group 16"/>
          <p:cNvGrpSpPr>
            <a:grpSpLocks/>
          </p:cNvGrpSpPr>
          <p:nvPr/>
        </p:nvGrpSpPr>
        <p:grpSpPr bwMode="auto">
          <a:xfrm>
            <a:off x="7404100" y="3313114"/>
            <a:ext cx="793750" cy="731837"/>
            <a:chOff x="3704" y="2087"/>
            <a:chExt cx="500" cy="461"/>
          </a:xfrm>
        </p:grpSpPr>
        <p:sp>
          <p:nvSpPr>
            <p:cNvPr id="20507"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8"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0492"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3" name="Group 20"/>
          <p:cNvGrpSpPr>
            <a:grpSpLocks/>
          </p:cNvGrpSpPr>
          <p:nvPr/>
        </p:nvGrpSpPr>
        <p:grpSpPr bwMode="auto">
          <a:xfrm>
            <a:off x="6203950" y="3313114"/>
            <a:ext cx="793750" cy="731837"/>
            <a:chOff x="2948" y="2087"/>
            <a:chExt cx="500" cy="461"/>
          </a:xfrm>
        </p:grpSpPr>
        <p:sp>
          <p:nvSpPr>
            <p:cNvPr id="20505"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6"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0494"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5" name="Group 24"/>
          <p:cNvGrpSpPr>
            <a:grpSpLocks/>
          </p:cNvGrpSpPr>
          <p:nvPr/>
        </p:nvGrpSpPr>
        <p:grpSpPr bwMode="auto">
          <a:xfrm>
            <a:off x="8961438" y="2398714"/>
            <a:ext cx="793750" cy="731837"/>
            <a:chOff x="4685" y="1511"/>
            <a:chExt cx="500" cy="461"/>
          </a:xfrm>
        </p:grpSpPr>
        <p:sp>
          <p:nvSpPr>
            <p:cNvPr id="20503"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4"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0496"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497" name="Group 28"/>
          <p:cNvGrpSpPr>
            <a:grpSpLocks/>
          </p:cNvGrpSpPr>
          <p:nvPr/>
        </p:nvGrpSpPr>
        <p:grpSpPr bwMode="auto">
          <a:xfrm>
            <a:off x="7900988" y="1331914"/>
            <a:ext cx="793750" cy="731837"/>
            <a:chOff x="4017" y="839"/>
            <a:chExt cx="500" cy="461"/>
          </a:xfrm>
        </p:grpSpPr>
        <p:sp>
          <p:nvSpPr>
            <p:cNvPr id="20501" name="AutoShape 29"/>
            <p:cNvSpPr>
              <a:spLocks noChangeArrowheads="1"/>
            </p:cNvSpPr>
            <p:nvPr/>
          </p:nvSpPr>
          <p:spPr bwMode="auto">
            <a:xfrm>
              <a:off x="4017" y="839"/>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2"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grpSp>
        <p:nvGrpSpPr>
          <p:cNvPr id="20498" name="Group 31"/>
          <p:cNvGrpSpPr>
            <a:grpSpLocks/>
          </p:cNvGrpSpPr>
          <p:nvPr/>
        </p:nvGrpSpPr>
        <p:grpSpPr bwMode="auto">
          <a:xfrm>
            <a:off x="6797675" y="2398714"/>
            <a:ext cx="793750" cy="731837"/>
            <a:chOff x="3322" y="1511"/>
            <a:chExt cx="500" cy="461"/>
          </a:xfrm>
        </p:grpSpPr>
        <p:sp>
          <p:nvSpPr>
            <p:cNvPr id="20499"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0500"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spTree>
    <p:extLst>
      <p:ext uri="{BB962C8B-B14F-4D97-AF65-F5344CB8AC3E}">
        <p14:creationId xmlns:p14="http://schemas.microsoft.com/office/powerpoint/2010/main" val="2004583612"/>
      </p:ext>
    </p:extLst>
  </p:cSld>
  <p:clrMapOvr>
    <a:masterClrMapping/>
  </p:clrMapOvr>
  <p:transition>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1507"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1508"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09" name="Group 4"/>
          <p:cNvGrpSpPr>
            <a:grpSpLocks/>
          </p:cNvGrpSpPr>
          <p:nvPr/>
        </p:nvGrpSpPr>
        <p:grpSpPr bwMode="auto">
          <a:xfrm>
            <a:off x="5441950" y="4254500"/>
            <a:ext cx="793750" cy="731838"/>
            <a:chOff x="2468" y="2680"/>
            <a:chExt cx="500" cy="461"/>
          </a:xfrm>
        </p:grpSpPr>
        <p:sp>
          <p:nvSpPr>
            <p:cNvPr id="21537"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8"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1510"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1" name="Group 8"/>
          <p:cNvGrpSpPr>
            <a:grpSpLocks/>
          </p:cNvGrpSpPr>
          <p:nvPr/>
        </p:nvGrpSpPr>
        <p:grpSpPr bwMode="auto">
          <a:xfrm>
            <a:off x="9585325" y="3313114"/>
            <a:ext cx="793750" cy="731837"/>
            <a:chOff x="5078" y="2087"/>
            <a:chExt cx="500" cy="461"/>
          </a:xfrm>
        </p:grpSpPr>
        <p:sp>
          <p:nvSpPr>
            <p:cNvPr id="21535"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6"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1512"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3" name="Group 12"/>
          <p:cNvGrpSpPr>
            <a:grpSpLocks/>
          </p:cNvGrpSpPr>
          <p:nvPr/>
        </p:nvGrpSpPr>
        <p:grpSpPr bwMode="auto">
          <a:xfrm>
            <a:off x="8416925" y="3313114"/>
            <a:ext cx="793750" cy="731837"/>
            <a:chOff x="4342" y="2087"/>
            <a:chExt cx="500" cy="461"/>
          </a:xfrm>
        </p:grpSpPr>
        <p:sp>
          <p:nvSpPr>
            <p:cNvPr id="21533"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4"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15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5" name="Group 16"/>
          <p:cNvGrpSpPr>
            <a:grpSpLocks/>
          </p:cNvGrpSpPr>
          <p:nvPr/>
        </p:nvGrpSpPr>
        <p:grpSpPr bwMode="auto">
          <a:xfrm>
            <a:off x="7404100" y="3313114"/>
            <a:ext cx="793750" cy="731837"/>
            <a:chOff x="3704" y="2087"/>
            <a:chExt cx="500" cy="461"/>
          </a:xfrm>
        </p:grpSpPr>
        <p:sp>
          <p:nvSpPr>
            <p:cNvPr id="2153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15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7" name="Group 20"/>
          <p:cNvGrpSpPr>
            <a:grpSpLocks/>
          </p:cNvGrpSpPr>
          <p:nvPr/>
        </p:nvGrpSpPr>
        <p:grpSpPr bwMode="auto">
          <a:xfrm>
            <a:off x="6203950" y="3313114"/>
            <a:ext cx="793750" cy="731837"/>
            <a:chOff x="2948" y="2087"/>
            <a:chExt cx="500" cy="461"/>
          </a:xfrm>
        </p:grpSpPr>
        <p:sp>
          <p:nvSpPr>
            <p:cNvPr id="2152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3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15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19" name="Group 24"/>
          <p:cNvGrpSpPr>
            <a:grpSpLocks/>
          </p:cNvGrpSpPr>
          <p:nvPr/>
        </p:nvGrpSpPr>
        <p:grpSpPr bwMode="auto">
          <a:xfrm>
            <a:off x="8961438" y="2398714"/>
            <a:ext cx="793750" cy="731837"/>
            <a:chOff x="4685" y="1511"/>
            <a:chExt cx="500" cy="461"/>
          </a:xfrm>
        </p:grpSpPr>
        <p:sp>
          <p:nvSpPr>
            <p:cNvPr id="2152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15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1521" name="Group 28"/>
          <p:cNvGrpSpPr>
            <a:grpSpLocks/>
          </p:cNvGrpSpPr>
          <p:nvPr/>
        </p:nvGrpSpPr>
        <p:grpSpPr bwMode="auto">
          <a:xfrm>
            <a:off x="7900988" y="1331914"/>
            <a:ext cx="793750" cy="731837"/>
            <a:chOff x="4017" y="839"/>
            <a:chExt cx="500" cy="461"/>
          </a:xfrm>
        </p:grpSpPr>
        <p:sp>
          <p:nvSpPr>
            <p:cNvPr id="2152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1522" name="Group 31"/>
          <p:cNvGrpSpPr>
            <a:grpSpLocks/>
          </p:cNvGrpSpPr>
          <p:nvPr/>
        </p:nvGrpSpPr>
        <p:grpSpPr bwMode="auto">
          <a:xfrm>
            <a:off x="6797675" y="2398714"/>
            <a:ext cx="793750" cy="731837"/>
            <a:chOff x="3322" y="1511"/>
            <a:chExt cx="500" cy="461"/>
          </a:xfrm>
        </p:grpSpPr>
        <p:sp>
          <p:nvSpPr>
            <p:cNvPr id="21523" name="AutoShape 32"/>
            <p:cNvSpPr>
              <a:spLocks noChangeArrowheads="1"/>
            </p:cNvSpPr>
            <p:nvPr/>
          </p:nvSpPr>
          <p:spPr bwMode="auto">
            <a:xfrm>
              <a:off x="3322" y="1511"/>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152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Tree>
    <p:extLst>
      <p:ext uri="{BB962C8B-B14F-4D97-AF65-F5344CB8AC3E}">
        <p14:creationId xmlns:p14="http://schemas.microsoft.com/office/powerpoint/2010/main" val="84757181"/>
      </p:ext>
    </p:extLst>
  </p:cSld>
  <p:clrMapOvr>
    <a:masterClrMapping/>
  </p:clrMapOvr>
  <p:transition>
    <p:strips dir="l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2531" name="Rectangle 2"/>
          <p:cNvSpPr>
            <a:spLocks noGrp="1" noChangeArrowheads="1"/>
          </p:cNvSpPr>
          <p:nvPr>
            <p:ph type="body" idx="1"/>
          </p:nvPr>
        </p:nvSpPr>
        <p:spPr>
          <a:xfrm>
            <a:off x="2209801" y="1981201"/>
            <a:ext cx="3565525" cy="3717925"/>
          </a:xfrm>
        </p:spPr>
        <p:txBody>
          <a:bodyPr/>
          <a:lstStyle/>
          <a:p>
            <a:pPr marL="287338" indent="-287338">
              <a:lnSpc>
                <a:spcPct val="95000"/>
              </a:lnSpc>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Move the last node onto the root.</a:t>
            </a:r>
          </a:p>
          <a:p>
            <a:pPr marL="287338" indent="-287338">
              <a:spcBef>
                <a:spcPts val="600"/>
              </a:spcBef>
              <a:buFont typeface="Wingdings" panose="05000000000000000000"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pPr>
            <a:r>
              <a:rPr lang="en-GB" altLang="en-US" sz="2400"/>
              <a:t>Push the out-of-place node downward, swapping with its larger child until the new node reaches an acceptable location.</a:t>
            </a:r>
          </a:p>
        </p:txBody>
      </p:sp>
      <p:sp>
        <p:nvSpPr>
          <p:cNvPr id="22532"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3" name="Group 4"/>
          <p:cNvGrpSpPr>
            <a:grpSpLocks/>
          </p:cNvGrpSpPr>
          <p:nvPr/>
        </p:nvGrpSpPr>
        <p:grpSpPr bwMode="auto">
          <a:xfrm>
            <a:off x="5441950" y="4254500"/>
            <a:ext cx="793750" cy="731838"/>
            <a:chOff x="2468" y="2680"/>
            <a:chExt cx="500" cy="461"/>
          </a:xfrm>
        </p:grpSpPr>
        <p:sp>
          <p:nvSpPr>
            <p:cNvPr id="22561"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2"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2534"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5" name="Group 8"/>
          <p:cNvGrpSpPr>
            <a:grpSpLocks/>
          </p:cNvGrpSpPr>
          <p:nvPr/>
        </p:nvGrpSpPr>
        <p:grpSpPr bwMode="auto">
          <a:xfrm>
            <a:off x="9585325" y="3313114"/>
            <a:ext cx="793750" cy="731837"/>
            <a:chOff x="5078" y="2087"/>
            <a:chExt cx="500" cy="461"/>
          </a:xfrm>
        </p:grpSpPr>
        <p:sp>
          <p:nvSpPr>
            <p:cNvPr id="22559"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60"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2536"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7" name="Group 12"/>
          <p:cNvGrpSpPr>
            <a:grpSpLocks/>
          </p:cNvGrpSpPr>
          <p:nvPr/>
        </p:nvGrpSpPr>
        <p:grpSpPr bwMode="auto">
          <a:xfrm>
            <a:off x="8416925" y="3313114"/>
            <a:ext cx="793750" cy="731837"/>
            <a:chOff x="4342" y="2087"/>
            <a:chExt cx="500" cy="461"/>
          </a:xfrm>
        </p:grpSpPr>
        <p:sp>
          <p:nvSpPr>
            <p:cNvPr id="22557"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8"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25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39" name="Group 16"/>
          <p:cNvGrpSpPr>
            <a:grpSpLocks/>
          </p:cNvGrpSpPr>
          <p:nvPr/>
        </p:nvGrpSpPr>
        <p:grpSpPr bwMode="auto">
          <a:xfrm>
            <a:off x="7404100" y="3313114"/>
            <a:ext cx="793750" cy="731837"/>
            <a:chOff x="3704" y="2087"/>
            <a:chExt cx="500" cy="461"/>
          </a:xfrm>
        </p:grpSpPr>
        <p:sp>
          <p:nvSpPr>
            <p:cNvPr id="22555"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6"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25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1" name="Group 20"/>
          <p:cNvGrpSpPr>
            <a:grpSpLocks/>
          </p:cNvGrpSpPr>
          <p:nvPr/>
        </p:nvGrpSpPr>
        <p:grpSpPr bwMode="auto">
          <a:xfrm>
            <a:off x="6203950" y="3313114"/>
            <a:ext cx="793750" cy="731837"/>
            <a:chOff x="2948" y="2087"/>
            <a:chExt cx="500" cy="461"/>
          </a:xfrm>
        </p:grpSpPr>
        <p:sp>
          <p:nvSpPr>
            <p:cNvPr id="22553" name="AutoShape 21"/>
            <p:cNvSpPr>
              <a:spLocks noChangeArrowheads="1"/>
            </p:cNvSpPr>
            <p:nvPr/>
          </p:nvSpPr>
          <p:spPr bwMode="auto">
            <a:xfrm>
              <a:off x="2948" y="2087"/>
              <a:ext cx="501" cy="462"/>
            </a:xfrm>
            <a:prstGeom prst="roundRect">
              <a:avLst>
                <a:gd name="adj" fmla="val 12551"/>
              </a:avLst>
            </a:prstGeom>
            <a:blipFill dpi="0" rotWithShape="0">
              <a:blip r:embed="rId3"/>
              <a:srcRect/>
              <a:tile tx="0" ty="0" sx="100000" sy="100000" flip="none" algn="tl"/>
            </a:blipFill>
            <a:ln w="12600">
              <a:solidFill>
                <a:srgbClr val="FF800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4"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FF8000"/>
                </a:buClr>
                <a:buSzPct val="100000"/>
                <a:buFont typeface="Times New Roman" panose="02020603050405020304" pitchFamily="18" charset="0"/>
                <a:buNone/>
              </a:pPr>
              <a:r>
                <a:rPr lang="en-GB" altLang="en-US" sz="2400" b="1">
                  <a:solidFill>
                    <a:srgbClr val="FF8000"/>
                  </a:solidFill>
                </a:rPr>
                <a:t>27</a:t>
              </a:r>
            </a:p>
          </p:txBody>
        </p:sp>
      </p:grpSp>
      <p:sp>
        <p:nvSpPr>
          <p:cNvPr id="225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3" name="Group 24"/>
          <p:cNvGrpSpPr>
            <a:grpSpLocks/>
          </p:cNvGrpSpPr>
          <p:nvPr/>
        </p:nvGrpSpPr>
        <p:grpSpPr bwMode="auto">
          <a:xfrm>
            <a:off x="8961438" y="2398714"/>
            <a:ext cx="793750" cy="731837"/>
            <a:chOff x="4685" y="1511"/>
            <a:chExt cx="500" cy="461"/>
          </a:xfrm>
        </p:grpSpPr>
        <p:sp>
          <p:nvSpPr>
            <p:cNvPr id="22551"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2"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25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2545" name="Group 28"/>
          <p:cNvGrpSpPr>
            <a:grpSpLocks/>
          </p:cNvGrpSpPr>
          <p:nvPr/>
        </p:nvGrpSpPr>
        <p:grpSpPr bwMode="auto">
          <a:xfrm>
            <a:off x="7900988" y="1331914"/>
            <a:ext cx="793750" cy="731837"/>
            <a:chOff x="4017" y="839"/>
            <a:chExt cx="500" cy="461"/>
          </a:xfrm>
        </p:grpSpPr>
        <p:sp>
          <p:nvSpPr>
            <p:cNvPr id="22549"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50"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2546" name="Group 31"/>
          <p:cNvGrpSpPr>
            <a:grpSpLocks/>
          </p:cNvGrpSpPr>
          <p:nvPr/>
        </p:nvGrpSpPr>
        <p:grpSpPr bwMode="auto">
          <a:xfrm>
            <a:off x="6797675" y="2398714"/>
            <a:ext cx="793750" cy="731837"/>
            <a:chOff x="3322" y="1511"/>
            <a:chExt cx="500" cy="461"/>
          </a:xfrm>
        </p:grpSpPr>
        <p:sp>
          <p:nvSpPr>
            <p:cNvPr id="22547"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2548"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857449649"/>
      </p:ext>
    </p:extLst>
  </p:cSld>
  <p:clrMapOvr>
    <a:masterClrMapping/>
  </p:clrMapOvr>
  <p:transition>
    <p:strips dir="l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Removing the Top of a Heap</a:t>
            </a:r>
          </a:p>
        </p:txBody>
      </p:sp>
      <p:sp>
        <p:nvSpPr>
          <p:cNvPr id="24578" name="Rectangle 2"/>
          <p:cNvSpPr>
            <a:spLocks noGrp="1" noChangeArrowheads="1"/>
          </p:cNvSpPr>
          <p:nvPr>
            <p:ph type="body" idx="1"/>
          </p:nvPr>
        </p:nvSpPr>
        <p:spPr>
          <a:xfrm>
            <a:off x="2209801" y="1981201"/>
            <a:ext cx="3565525" cy="3833813"/>
          </a:xfrm>
        </p:spPr>
        <p:txBody>
          <a:bodyPr/>
          <a:lstStyle/>
          <a:p>
            <a:pPr marL="287338" indent="-287338">
              <a:lnSpc>
                <a:spcPct val="95000"/>
              </a:lnSpc>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children all have keys &lt;= the out-of-place node, or</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node reaches the leaf.</a:t>
            </a:r>
          </a:p>
          <a:p>
            <a:pPr marL="287338" indent="-287338">
              <a:spcBef>
                <a:spcPts val="600"/>
              </a:spcBef>
              <a:buClr>
                <a:srgbClr val="00FF00"/>
              </a:buClr>
              <a:buFont typeface="Wingdings" pitchFamily="2" charset="2"/>
              <a:buChar char="q"/>
              <a:tabLst>
                <a:tab pos="857250" algn="l"/>
                <a:tab pos="1771650" algn="l"/>
                <a:tab pos="2686050" algn="l"/>
                <a:tab pos="3600450" algn="l"/>
                <a:tab pos="4514850" algn="l"/>
                <a:tab pos="5429250" algn="l"/>
                <a:tab pos="6343650" algn="l"/>
                <a:tab pos="7258050" algn="l"/>
                <a:tab pos="8172450" algn="l"/>
                <a:tab pos="9086850" algn="l"/>
                <a:tab pos="10001250" algn="l"/>
              </a:tabLst>
              <a:defRPr/>
            </a:pPr>
            <a:r>
              <a:rPr lang="en-GB" sz="2400" dirty="0"/>
              <a:t>The process of pushing the new node    downward is called                       </a:t>
            </a:r>
            <a:r>
              <a:rPr lang="en-GB" sz="2400" b="1" u="sng" dirty="0" err="1">
                <a:solidFill>
                  <a:srgbClr val="FF8000"/>
                </a:solidFill>
              </a:rPr>
              <a:t>reheapification</a:t>
            </a:r>
            <a:r>
              <a:rPr lang="en-GB" sz="2400" dirty="0">
                <a:solidFill>
                  <a:srgbClr val="FF8000"/>
                </a:solidFill>
              </a:rPr>
              <a:t>          </a:t>
            </a:r>
            <a:r>
              <a:rPr lang="en-GB" sz="2400" b="1" u="sng" dirty="0">
                <a:solidFill>
                  <a:srgbClr val="FF8000"/>
                </a:solidFill>
              </a:rPr>
              <a:t>downward</a:t>
            </a:r>
            <a:r>
              <a:rPr lang="en-GB" sz="2400" dirty="0"/>
              <a:t>.</a:t>
            </a:r>
          </a:p>
        </p:txBody>
      </p:sp>
      <p:sp>
        <p:nvSpPr>
          <p:cNvPr id="23556" name="Line 3"/>
          <p:cNvSpPr>
            <a:spLocks noChangeShapeType="1"/>
          </p:cNvSpPr>
          <p:nvPr/>
        </p:nvSpPr>
        <p:spPr bwMode="auto">
          <a:xfrm flipH="1">
            <a:off x="6035675" y="3883026"/>
            <a:ext cx="566738"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7" name="Group 4"/>
          <p:cNvGrpSpPr>
            <a:grpSpLocks/>
          </p:cNvGrpSpPr>
          <p:nvPr/>
        </p:nvGrpSpPr>
        <p:grpSpPr bwMode="auto">
          <a:xfrm>
            <a:off x="5441950" y="4254500"/>
            <a:ext cx="793750" cy="731838"/>
            <a:chOff x="2468" y="2680"/>
            <a:chExt cx="500" cy="461"/>
          </a:xfrm>
        </p:grpSpPr>
        <p:sp>
          <p:nvSpPr>
            <p:cNvPr id="23585" name="AutoShape 5"/>
            <p:cNvSpPr>
              <a:spLocks noChangeArrowheads="1"/>
            </p:cNvSpPr>
            <p:nvPr/>
          </p:nvSpPr>
          <p:spPr bwMode="auto">
            <a:xfrm>
              <a:off x="2468" y="2680"/>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6" name="AutoShape 6"/>
            <p:cNvSpPr>
              <a:spLocks noChangeArrowheads="1"/>
            </p:cNvSpPr>
            <p:nvPr/>
          </p:nvSpPr>
          <p:spPr bwMode="auto">
            <a:xfrm>
              <a:off x="2487" y="2699"/>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19</a:t>
              </a:r>
            </a:p>
          </p:txBody>
        </p:sp>
      </p:grpSp>
      <p:sp>
        <p:nvSpPr>
          <p:cNvPr id="23558" name="Line 7"/>
          <p:cNvSpPr>
            <a:spLocks noChangeShapeType="1"/>
          </p:cNvSpPr>
          <p:nvPr/>
        </p:nvSpPr>
        <p:spPr bwMode="auto">
          <a:xfrm>
            <a:off x="92217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59" name="Group 8"/>
          <p:cNvGrpSpPr>
            <a:grpSpLocks/>
          </p:cNvGrpSpPr>
          <p:nvPr/>
        </p:nvGrpSpPr>
        <p:grpSpPr bwMode="auto">
          <a:xfrm>
            <a:off x="9585325" y="3313114"/>
            <a:ext cx="793750" cy="731837"/>
            <a:chOff x="5078" y="2087"/>
            <a:chExt cx="500" cy="461"/>
          </a:xfrm>
        </p:grpSpPr>
        <p:sp>
          <p:nvSpPr>
            <p:cNvPr id="23583" name="AutoShape 9"/>
            <p:cNvSpPr>
              <a:spLocks noChangeArrowheads="1"/>
            </p:cNvSpPr>
            <p:nvPr/>
          </p:nvSpPr>
          <p:spPr bwMode="auto">
            <a:xfrm>
              <a:off x="507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4" name="AutoShape 10"/>
            <p:cNvSpPr>
              <a:spLocks noChangeArrowheads="1"/>
            </p:cNvSpPr>
            <p:nvPr/>
          </p:nvSpPr>
          <p:spPr bwMode="auto">
            <a:xfrm>
              <a:off x="509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a:t>
              </a:r>
            </a:p>
          </p:txBody>
        </p:sp>
      </p:grpSp>
      <p:sp>
        <p:nvSpPr>
          <p:cNvPr id="23560" name="Line 11"/>
          <p:cNvSpPr>
            <a:spLocks noChangeShapeType="1"/>
          </p:cNvSpPr>
          <p:nvPr/>
        </p:nvSpPr>
        <p:spPr bwMode="auto">
          <a:xfrm flipH="1">
            <a:off x="901065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1" name="Group 12"/>
          <p:cNvGrpSpPr>
            <a:grpSpLocks/>
          </p:cNvGrpSpPr>
          <p:nvPr/>
        </p:nvGrpSpPr>
        <p:grpSpPr bwMode="auto">
          <a:xfrm>
            <a:off x="8416925" y="3313114"/>
            <a:ext cx="793750" cy="731837"/>
            <a:chOff x="4342" y="2087"/>
            <a:chExt cx="500" cy="461"/>
          </a:xfrm>
        </p:grpSpPr>
        <p:sp>
          <p:nvSpPr>
            <p:cNvPr id="23581" name="AutoShape 13"/>
            <p:cNvSpPr>
              <a:spLocks noChangeArrowheads="1"/>
            </p:cNvSpPr>
            <p:nvPr/>
          </p:nvSpPr>
          <p:spPr bwMode="auto">
            <a:xfrm>
              <a:off x="4342"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2" name="AutoShape 14"/>
            <p:cNvSpPr>
              <a:spLocks noChangeArrowheads="1"/>
            </p:cNvSpPr>
            <p:nvPr/>
          </p:nvSpPr>
          <p:spPr bwMode="auto">
            <a:xfrm>
              <a:off x="4361"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22</a:t>
              </a:r>
            </a:p>
          </p:txBody>
        </p:sp>
      </p:grpSp>
      <p:sp>
        <p:nvSpPr>
          <p:cNvPr id="23562"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3" name="Group 16"/>
          <p:cNvGrpSpPr>
            <a:grpSpLocks/>
          </p:cNvGrpSpPr>
          <p:nvPr/>
        </p:nvGrpSpPr>
        <p:grpSpPr bwMode="auto">
          <a:xfrm>
            <a:off x="7404100" y="3313114"/>
            <a:ext cx="793750" cy="731837"/>
            <a:chOff x="3704" y="2087"/>
            <a:chExt cx="500" cy="461"/>
          </a:xfrm>
        </p:grpSpPr>
        <p:sp>
          <p:nvSpPr>
            <p:cNvPr id="23579"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80"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3564"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5" name="Group 20"/>
          <p:cNvGrpSpPr>
            <a:grpSpLocks/>
          </p:cNvGrpSpPr>
          <p:nvPr/>
        </p:nvGrpSpPr>
        <p:grpSpPr bwMode="auto">
          <a:xfrm>
            <a:off x="6203950" y="3313114"/>
            <a:ext cx="793750" cy="731837"/>
            <a:chOff x="2948" y="2087"/>
            <a:chExt cx="500" cy="461"/>
          </a:xfrm>
        </p:grpSpPr>
        <p:sp>
          <p:nvSpPr>
            <p:cNvPr id="23577"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8"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3566"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7" name="Group 24"/>
          <p:cNvGrpSpPr>
            <a:grpSpLocks/>
          </p:cNvGrpSpPr>
          <p:nvPr/>
        </p:nvGrpSpPr>
        <p:grpSpPr bwMode="auto">
          <a:xfrm>
            <a:off x="8961438" y="2398714"/>
            <a:ext cx="793750" cy="731837"/>
            <a:chOff x="4685" y="1511"/>
            <a:chExt cx="500" cy="461"/>
          </a:xfrm>
        </p:grpSpPr>
        <p:sp>
          <p:nvSpPr>
            <p:cNvPr id="23575"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6"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3568"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69" name="Group 28"/>
          <p:cNvGrpSpPr>
            <a:grpSpLocks/>
          </p:cNvGrpSpPr>
          <p:nvPr/>
        </p:nvGrpSpPr>
        <p:grpSpPr bwMode="auto">
          <a:xfrm>
            <a:off x="7900988" y="1331914"/>
            <a:ext cx="793750" cy="731837"/>
            <a:chOff x="4017" y="839"/>
            <a:chExt cx="500" cy="461"/>
          </a:xfrm>
        </p:grpSpPr>
        <p:sp>
          <p:nvSpPr>
            <p:cNvPr id="23573"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4"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3570" name="Group 31"/>
          <p:cNvGrpSpPr>
            <a:grpSpLocks/>
          </p:cNvGrpSpPr>
          <p:nvPr/>
        </p:nvGrpSpPr>
        <p:grpSpPr bwMode="auto">
          <a:xfrm>
            <a:off x="6797675" y="2398714"/>
            <a:ext cx="793750" cy="731837"/>
            <a:chOff x="3322" y="1511"/>
            <a:chExt cx="500" cy="461"/>
          </a:xfrm>
        </p:grpSpPr>
        <p:sp>
          <p:nvSpPr>
            <p:cNvPr id="23571"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3572"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900620516"/>
      </p:ext>
    </p:extLst>
  </p:cSld>
  <p:clrMapOvr>
    <a:masterClrMapping/>
  </p:clrMapOvr>
  <p:transition>
    <p:strips dir="l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5602" name="Rectangle 2"/>
          <p:cNvSpPr>
            <a:spLocks noGrp="1" noChangeArrowheads="1"/>
          </p:cNvSpPr>
          <p:nvPr>
            <p:ph type="body" idx="1"/>
          </p:nvPr>
        </p:nvSpPr>
        <p:spPr>
          <a:xfrm>
            <a:off x="2209800" y="1981200"/>
            <a:ext cx="3276600" cy="4114800"/>
          </a:xfrm>
        </p:spPr>
        <p:txBody>
          <a:bodyPr/>
          <a:lstStyle/>
          <a:p>
            <a:pPr>
              <a:lnSpc>
                <a:spcPct val="95000"/>
              </a:lnSpc>
              <a:spcBef>
                <a:spcPts val="700"/>
              </a:spcBef>
              <a:buFont typeface="Wingdings" pitchFamily="2" charset="2"/>
              <a:buChar char="q"/>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We will store the data from the nodes in a partially-filled array.</a:t>
            </a:r>
          </a:p>
        </p:txBody>
      </p:sp>
      <p:sp>
        <p:nvSpPr>
          <p:cNvPr id="2458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8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458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9"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0" name="Group 13"/>
          <p:cNvGrpSpPr>
            <a:grpSpLocks/>
          </p:cNvGrpSpPr>
          <p:nvPr/>
        </p:nvGrpSpPr>
        <p:grpSpPr bwMode="auto">
          <a:xfrm>
            <a:off x="7404100" y="3313114"/>
            <a:ext cx="793750" cy="731837"/>
            <a:chOff x="3704" y="2087"/>
            <a:chExt cx="500" cy="461"/>
          </a:xfrm>
        </p:grpSpPr>
        <p:sp>
          <p:nvSpPr>
            <p:cNvPr id="24606"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7"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4591"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2" name="Group 17"/>
          <p:cNvGrpSpPr>
            <a:grpSpLocks/>
          </p:cNvGrpSpPr>
          <p:nvPr/>
        </p:nvGrpSpPr>
        <p:grpSpPr bwMode="auto">
          <a:xfrm>
            <a:off x="6203950" y="3313114"/>
            <a:ext cx="793750" cy="731837"/>
            <a:chOff x="2948" y="2087"/>
            <a:chExt cx="500" cy="461"/>
          </a:xfrm>
        </p:grpSpPr>
        <p:sp>
          <p:nvSpPr>
            <p:cNvPr id="24604"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5"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4593"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4" name="Group 21"/>
          <p:cNvGrpSpPr>
            <a:grpSpLocks/>
          </p:cNvGrpSpPr>
          <p:nvPr/>
        </p:nvGrpSpPr>
        <p:grpSpPr bwMode="auto">
          <a:xfrm>
            <a:off x="8961438" y="2398714"/>
            <a:ext cx="793750" cy="731837"/>
            <a:chOff x="4685" y="1511"/>
            <a:chExt cx="500" cy="461"/>
          </a:xfrm>
        </p:grpSpPr>
        <p:sp>
          <p:nvSpPr>
            <p:cNvPr id="24602"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3"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4595"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596" name="Group 25"/>
          <p:cNvGrpSpPr>
            <a:grpSpLocks/>
          </p:cNvGrpSpPr>
          <p:nvPr/>
        </p:nvGrpSpPr>
        <p:grpSpPr bwMode="auto">
          <a:xfrm>
            <a:off x="7900988" y="1331914"/>
            <a:ext cx="793750" cy="731837"/>
            <a:chOff x="4017" y="839"/>
            <a:chExt cx="500" cy="461"/>
          </a:xfrm>
        </p:grpSpPr>
        <p:sp>
          <p:nvSpPr>
            <p:cNvPr id="24600"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601"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4597" name="Group 28"/>
          <p:cNvGrpSpPr>
            <a:grpSpLocks/>
          </p:cNvGrpSpPr>
          <p:nvPr/>
        </p:nvGrpSpPr>
        <p:grpSpPr bwMode="auto">
          <a:xfrm>
            <a:off x="6797675" y="2398714"/>
            <a:ext cx="793750" cy="731837"/>
            <a:chOff x="3322" y="1511"/>
            <a:chExt cx="500" cy="461"/>
          </a:xfrm>
        </p:grpSpPr>
        <p:sp>
          <p:nvSpPr>
            <p:cNvPr id="24598"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4599"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Tree>
    <p:extLst>
      <p:ext uri="{BB962C8B-B14F-4D97-AF65-F5344CB8AC3E}">
        <p14:creationId xmlns:p14="http://schemas.microsoft.com/office/powerpoint/2010/main" val="3885387237"/>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1"/>
          <p:cNvGrpSpPr>
            <a:grpSpLocks/>
          </p:cNvGrpSpPr>
          <p:nvPr/>
        </p:nvGrpSpPr>
        <p:grpSpPr bwMode="auto">
          <a:xfrm>
            <a:off x="3781425" y="1782763"/>
            <a:ext cx="4021138" cy="2741612"/>
            <a:chOff x="1422" y="1123"/>
            <a:chExt cx="2533" cy="1727"/>
          </a:xfrm>
        </p:grpSpPr>
        <p:sp>
          <p:nvSpPr>
            <p:cNvPr id="25634" name="AutoShape 2"/>
            <p:cNvSpPr>
              <a:spLocks noChangeArrowheads="1"/>
            </p:cNvSpPr>
            <p:nvPr/>
          </p:nvSpPr>
          <p:spPr bwMode="auto">
            <a:xfrm>
              <a:off x="1422" y="1123"/>
              <a:ext cx="2534" cy="1728"/>
            </a:xfrm>
            <a:prstGeom prst="roundRect">
              <a:avLst>
                <a:gd name="adj" fmla="val 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5" name="Freeform 3"/>
            <p:cNvSpPr>
              <a:spLocks/>
            </p:cNvSpPr>
            <p:nvPr/>
          </p:nvSpPr>
          <p:spPr bwMode="auto">
            <a:xfrm>
              <a:off x="1422" y="1123"/>
              <a:ext cx="2534" cy="1728"/>
            </a:xfrm>
            <a:custGeom>
              <a:avLst/>
              <a:gdLst>
                <a:gd name="T0" fmla="*/ 11174 w 11175"/>
                <a:gd name="T1" fmla="*/ 0 h 7621"/>
                <a:gd name="T2" fmla="*/ 10891 w 11175"/>
                <a:gd name="T3" fmla="*/ 2 h 7621"/>
                <a:gd name="T4" fmla="*/ 10608 w 11175"/>
                <a:gd name="T5" fmla="*/ 10 h 7621"/>
                <a:gd name="T6" fmla="*/ 10326 w 11175"/>
                <a:gd name="T7" fmla="*/ 22 h 7621"/>
                <a:gd name="T8" fmla="*/ 10044 w 11175"/>
                <a:gd name="T9" fmla="*/ 39 h 7621"/>
                <a:gd name="T10" fmla="*/ 9762 w 11175"/>
                <a:gd name="T11" fmla="*/ 61 h 7621"/>
                <a:gd name="T12" fmla="*/ 9482 w 11175"/>
                <a:gd name="T13" fmla="*/ 88 h 7621"/>
                <a:gd name="T14" fmla="*/ 9203 w 11175"/>
                <a:gd name="T15" fmla="*/ 120 h 7621"/>
                <a:gd name="T16" fmla="*/ 8925 w 11175"/>
                <a:gd name="T17" fmla="*/ 156 h 7621"/>
                <a:gd name="T18" fmla="*/ 8648 w 11175"/>
                <a:gd name="T19" fmla="*/ 197 h 7621"/>
                <a:gd name="T20" fmla="*/ 8373 w 11175"/>
                <a:gd name="T21" fmla="*/ 243 h 7621"/>
                <a:gd name="T22" fmla="*/ 8100 w 11175"/>
                <a:gd name="T23" fmla="*/ 294 h 7621"/>
                <a:gd name="T24" fmla="*/ 7829 w 11175"/>
                <a:gd name="T25" fmla="*/ 349 h 7621"/>
                <a:gd name="T26" fmla="*/ 7560 w 11175"/>
                <a:gd name="T27" fmla="*/ 410 h 7621"/>
                <a:gd name="T28" fmla="*/ 7293 w 11175"/>
                <a:gd name="T29" fmla="*/ 474 h 7621"/>
                <a:gd name="T30" fmla="*/ 7029 w 11175"/>
                <a:gd name="T31" fmla="*/ 544 h 7621"/>
                <a:gd name="T32" fmla="*/ 6767 w 11175"/>
                <a:gd name="T33" fmla="*/ 618 h 7621"/>
                <a:gd name="T34" fmla="*/ 6509 w 11175"/>
                <a:gd name="T35" fmla="*/ 696 h 7621"/>
                <a:gd name="T36" fmla="*/ 6253 w 11175"/>
                <a:gd name="T37" fmla="*/ 779 h 7621"/>
                <a:gd name="T38" fmla="*/ 6000 w 11175"/>
                <a:gd name="T39" fmla="*/ 866 h 7621"/>
                <a:gd name="T40" fmla="*/ 5751 w 11175"/>
                <a:gd name="T41" fmla="*/ 957 h 7621"/>
                <a:gd name="T42" fmla="*/ 5505 w 11175"/>
                <a:gd name="T43" fmla="*/ 1053 h 7621"/>
                <a:gd name="T44" fmla="*/ 5263 w 11175"/>
                <a:gd name="T45" fmla="*/ 1153 h 7621"/>
                <a:gd name="T46" fmla="*/ 5025 w 11175"/>
                <a:gd name="T47" fmla="*/ 1258 h 7621"/>
                <a:gd name="T48" fmla="*/ 4791 w 11175"/>
                <a:gd name="T49" fmla="*/ 1366 h 7621"/>
                <a:gd name="T50" fmla="*/ 4560 w 11175"/>
                <a:gd name="T51" fmla="*/ 1478 h 7621"/>
                <a:gd name="T52" fmla="*/ 4334 w 11175"/>
                <a:gd name="T53" fmla="*/ 1594 h 7621"/>
                <a:gd name="T54" fmla="*/ 4113 w 11175"/>
                <a:gd name="T55" fmla="*/ 1714 h 7621"/>
                <a:gd name="T56" fmla="*/ 3896 w 11175"/>
                <a:gd name="T57" fmla="*/ 1838 h 7621"/>
                <a:gd name="T58" fmla="*/ 3683 w 11175"/>
                <a:gd name="T59" fmla="*/ 1966 h 7621"/>
                <a:gd name="T60" fmla="*/ 3475 w 11175"/>
                <a:gd name="T61" fmla="*/ 2097 h 7621"/>
                <a:gd name="T62" fmla="*/ 3273 w 11175"/>
                <a:gd name="T63" fmla="*/ 2232 h 7621"/>
                <a:gd name="T64" fmla="*/ 3075 w 11175"/>
                <a:gd name="T65" fmla="*/ 2370 h 7621"/>
                <a:gd name="T66" fmla="*/ 2883 w 11175"/>
                <a:gd name="T67" fmla="*/ 2512 h 7621"/>
                <a:gd name="T68" fmla="*/ 2696 w 11175"/>
                <a:gd name="T69" fmla="*/ 2657 h 7621"/>
                <a:gd name="T70" fmla="*/ 2514 w 11175"/>
                <a:gd name="T71" fmla="*/ 2805 h 7621"/>
                <a:gd name="T72" fmla="*/ 2338 w 11175"/>
                <a:gd name="T73" fmla="*/ 2956 h 7621"/>
                <a:gd name="T74" fmla="*/ 2167 w 11175"/>
                <a:gd name="T75" fmla="*/ 3110 h 7621"/>
                <a:gd name="T76" fmla="*/ 2003 w 11175"/>
                <a:gd name="T77" fmla="*/ 3267 h 7621"/>
                <a:gd name="T78" fmla="*/ 1844 w 11175"/>
                <a:gd name="T79" fmla="*/ 3427 h 7621"/>
                <a:gd name="T80" fmla="*/ 1691 w 11175"/>
                <a:gd name="T81" fmla="*/ 3589 h 7621"/>
                <a:gd name="T82" fmla="*/ 1545 w 11175"/>
                <a:gd name="T83" fmla="*/ 3754 h 7621"/>
                <a:gd name="T84" fmla="*/ 1404 w 11175"/>
                <a:gd name="T85" fmla="*/ 3922 h 7621"/>
                <a:gd name="T86" fmla="*/ 1270 w 11175"/>
                <a:gd name="T87" fmla="*/ 4092 h 7621"/>
                <a:gd name="T88" fmla="*/ 1142 w 11175"/>
                <a:gd name="T89" fmla="*/ 4264 h 7621"/>
                <a:gd name="T90" fmla="*/ 1020 w 11175"/>
                <a:gd name="T91" fmla="*/ 4439 h 7621"/>
                <a:gd name="T92" fmla="*/ 906 w 11175"/>
                <a:gd name="T93" fmla="*/ 4615 h 7621"/>
                <a:gd name="T94" fmla="*/ 797 w 11175"/>
                <a:gd name="T95" fmla="*/ 4793 h 7621"/>
                <a:gd name="T96" fmla="*/ 696 w 11175"/>
                <a:gd name="T97" fmla="*/ 4974 h 7621"/>
                <a:gd name="T98" fmla="*/ 601 w 11175"/>
                <a:gd name="T99" fmla="*/ 5155 h 7621"/>
                <a:gd name="T100" fmla="*/ 512 w 11175"/>
                <a:gd name="T101" fmla="*/ 5339 h 7621"/>
                <a:gd name="T102" fmla="*/ 431 w 11175"/>
                <a:gd name="T103" fmla="*/ 5524 h 7621"/>
                <a:gd name="T104" fmla="*/ 357 w 11175"/>
                <a:gd name="T105" fmla="*/ 5710 h 7621"/>
                <a:gd name="T106" fmla="*/ 289 w 11175"/>
                <a:gd name="T107" fmla="*/ 5898 h 7621"/>
                <a:gd name="T108" fmla="*/ 229 w 11175"/>
                <a:gd name="T109" fmla="*/ 6086 h 7621"/>
                <a:gd name="T110" fmla="*/ 175 w 11175"/>
                <a:gd name="T111" fmla="*/ 6276 h 7621"/>
                <a:gd name="T112" fmla="*/ 129 w 11175"/>
                <a:gd name="T113" fmla="*/ 6466 h 7621"/>
                <a:gd name="T114" fmla="*/ 90 w 11175"/>
                <a:gd name="T115" fmla="*/ 6657 h 7621"/>
                <a:gd name="T116" fmla="*/ 57 w 11175"/>
                <a:gd name="T117" fmla="*/ 6849 h 7621"/>
                <a:gd name="T118" fmla="*/ 32 w 11175"/>
                <a:gd name="T119" fmla="*/ 7041 h 7621"/>
                <a:gd name="T120" fmla="*/ 14 w 11175"/>
                <a:gd name="T121" fmla="*/ 7234 h 7621"/>
                <a:gd name="T122" fmla="*/ 4 w 11175"/>
                <a:gd name="T123" fmla="*/ 7427 h 7621"/>
                <a:gd name="T124" fmla="*/ 0 w 11175"/>
                <a:gd name="T125" fmla="*/ 7620 h 76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75"/>
                <a:gd name="T190" fmla="*/ 0 h 7621"/>
                <a:gd name="T191" fmla="*/ 11175 w 11175"/>
                <a:gd name="T192" fmla="*/ 7621 h 76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75" h="7621">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5603"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6629"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root goes in the</a:t>
            </a:r>
            <a:r>
              <a:rPr lang="en-GB">
                <a:effectLst/>
              </a:rPr>
              <a:t>        </a:t>
            </a:r>
            <a:r>
              <a:rPr lang="en-GB"/>
              <a:t> first              location                 of the               array.</a:t>
            </a:r>
          </a:p>
        </p:txBody>
      </p:sp>
      <p:sp>
        <p:nvSpPr>
          <p:cNvPr id="25605"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06"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5613"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5" name="Group 16"/>
          <p:cNvGrpSpPr>
            <a:grpSpLocks/>
          </p:cNvGrpSpPr>
          <p:nvPr/>
        </p:nvGrpSpPr>
        <p:grpSpPr bwMode="auto">
          <a:xfrm>
            <a:off x="7404100" y="3313114"/>
            <a:ext cx="793750" cy="731837"/>
            <a:chOff x="3704" y="2087"/>
            <a:chExt cx="500" cy="461"/>
          </a:xfrm>
        </p:grpSpPr>
        <p:sp>
          <p:nvSpPr>
            <p:cNvPr id="25632"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3"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5616"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7" name="Group 20"/>
          <p:cNvGrpSpPr>
            <a:grpSpLocks/>
          </p:cNvGrpSpPr>
          <p:nvPr/>
        </p:nvGrpSpPr>
        <p:grpSpPr bwMode="auto">
          <a:xfrm>
            <a:off x="6203950" y="3313114"/>
            <a:ext cx="793750" cy="731837"/>
            <a:chOff x="2948" y="2087"/>
            <a:chExt cx="500" cy="461"/>
          </a:xfrm>
        </p:grpSpPr>
        <p:sp>
          <p:nvSpPr>
            <p:cNvPr id="25630"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31"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5618"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19" name="Group 24"/>
          <p:cNvGrpSpPr>
            <a:grpSpLocks/>
          </p:cNvGrpSpPr>
          <p:nvPr/>
        </p:nvGrpSpPr>
        <p:grpSpPr bwMode="auto">
          <a:xfrm>
            <a:off x="8961438" y="2398714"/>
            <a:ext cx="793750" cy="731837"/>
            <a:chOff x="4685" y="1511"/>
            <a:chExt cx="500" cy="461"/>
          </a:xfrm>
        </p:grpSpPr>
        <p:sp>
          <p:nvSpPr>
            <p:cNvPr id="25628"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9"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5620"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5621" name="Group 28"/>
          <p:cNvGrpSpPr>
            <a:grpSpLocks/>
          </p:cNvGrpSpPr>
          <p:nvPr/>
        </p:nvGrpSpPr>
        <p:grpSpPr bwMode="auto">
          <a:xfrm>
            <a:off x="7900988" y="1331914"/>
            <a:ext cx="793750" cy="731837"/>
            <a:chOff x="4017" y="839"/>
            <a:chExt cx="500" cy="461"/>
          </a:xfrm>
        </p:grpSpPr>
        <p:sp>
          <p:nvSpPr>
            <p:cNvPr id="25626"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7"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5622" name="Group 31"/>
          <p:cNvGrpSpPr>
            <a:grpSpLocks/>
          </p:cNvGrpSpPr>
          <p:nvPr/>
        </p:nvGrpSpPr>
        <p:grpSpPr bwMode="auto">
          <a:xfrm>
            <a:off x="6797675" y="2398714"/>
            <a:ext cx="793750" cy="731837"/>
            <a:chOff x="3322" y="1511"/>
            <a:chExt cx="500" cy="461"/>
          </a:xfrm>
        </p:grpSpPr>
        <p:sp>
          <p:nvSpPr>
            <p:cNvPr id="25624"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5625"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5623"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Tree>
    <p:extLst>
      <p:ext uri="{BB962C8B-B14F-4D97-AF65-F5344CB8AC3E}">
        <p14:creationId xmlns:p14="http://schemas.microsoft.com/office/powerpoint/2010/main" val="3483988656"/>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
          <p:cNvGrpSpPr>
            <a:grpSpLocks/>
          </p:cNvGrpSpPr>
          <p:nvPr/>
        </p:nvGrpSpPr>
        <p:grpSpPr bwMode="auto">
          <a:xfrm>
            <a:off x="4525963" y="2743201"/>
            <a:ext cx="2406650" cy="1903413"/>
            <a:chOff x="1891" y="1728"/>
            <a:chExt cx="1516" cy="1199"/>
          </a:xfrm>
        </p:grpSpPr>
        <p:sp>
          <p:nvSpPr>
            <p:cNvPr id="26663" name="AutoShape 2"/>
            <p:cNvSpPr>
              <a:spLocks noChangeArrowheads="1"/>
            </p:cNvSpPr>
            <p:nvPr/>
          </p:nvSpPr>
          <p:spPr bwMode="auto">
            <a:xfrm>
              <a:off x="1891" y="1728"/>
              <a:ext cx="1517" cy="1200"/>
            </a:xfrm>
            <a:prstGeom prst="roundRect">
              <a:avLst>
                <a:gd name="adj" fmla="val 8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type="triangle" w="med" len="med"/>
                  <a:tailEn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4" name="Freeform 3"/>
            <p:cNvSpPr>
              <a:spLocks/>
            </p:cNvSpPr>
            <p:nvPr/>
          </p:nvSpPr>
          <p:spPr bwMode="auto">
            <a:xfrm>
              <a:off x="1891" y="1728"/>
              <a:ext cx="1517" cy="1200"/>
            </a:xfrm>
            <a:custGeom>
              <a:avLst/>
              <a:gdLst>
                <a:gd name="T0" fmla="*/ 6689 w 6690"/>
                <a:gd name="T1" fmla="*/ 0 h 5293"/>
                <a:gd name="T2" fmla="*/ 6520 w 6690"/>
                <a:gd name="T3" fmla="*/ 2 h 5293"/>
                <a:gd name="T4" fmla="*/ 6350 w 6690"/>
                <a:gd name="T5" fmla="*/ 7 h 5293"/>
                <a:gd name="T6" fmla="*/ 6181 w 6690"/>
                <a:gd name="T7" fmla="*/ 15 h 5293"/>
                <a:gd name="T8" fmla="*/ 6012 w 6690"/>
                <a:gd name="T9" fmla="*/ 27 h 5293"/>
                <a:gd name="T10" fmla="*/ 5844 w 6690"/>
                <a:gd name="T11" fmla="*/ 42 h 5293"/>
                <a:gd name="T12" fmla="*/ 5676 w 6690"/>
                <a:gd name="T13" fmla="*/ 61 h 5293"/>
                <a:gd name="T14" fmla="*/ 5509 w 6690"/>
                <a:gd name="T15" fmla="*/ 83 h 5293"/>
                <a:gd name="T16" fmla="*/ 5343 w 6690"/>
                <a:gd name="T17" fmla="*/ 108 h 5293"/>
                <a:gd name="T18" fmla="*/ 5177 w 6690"/>
                <a:gd name="T19" fmla="*/ 137 h 5293"/>
                <a:gd name="T20" fmla="*/ 5012 w 6690"/>
                <a:gd name="T21" fmla="*/ 169 h 5293"/>
                <a:gd name="T22" fmla="*/ 4849 w 6690"/>
                <a:gd name="T23" fmla="*/ 204 h 5293"/>
                <a:gd name="T24" fmla="*/ 4687 w 6690"/>
                <a:gd name="T25" fmla="*/ 243 h 5293"/>
                <a:gd name="T26" fmla="*/ 4526 w 6690"/>
                <a:gd name="T27" fmla="*/ 284 h 5293"/>
                <a:gd name="T28" fmla="*/ 4366 w 6690"/>
                <a:gd name="T29" fmla="*/ 329 h 5293"/>
                <a:gd name="T30" fmla="*/ 4208 w 6690"/>
                <a:gd name="T31" fmla="*/ 378 h 5293"/>
                <a:gd name="T32" fmla="*/ 4051 w 6690"/>
                <a:gd name="T33" fmla="*/ 429 h 5293"/>
                <a:gd name="T34" fmla="*/ 3896 w 6690"/>
                <a:gd name="T35" fmla="*/ 483 h 5293"/>
                <a:gd name="T36" fmla="*/ 3743 w 6690"/>
                <a:gd name="T37" fmla="*/ 541 h 5293"/>
                <a:gd name="T38" fmla="*/ 3592 w 6690"/>
                <a:gd name="T39" fmla="*/ 601 h 5293"/>
                <a:gd name="T40" fmla="*/ 3443 w 6690"/>
                <a:gd name="T41" fmla="*/ 665 h 5293"/>
                <a:gd name="T42" fmla="*/ 3296 w 6690"/>
                <a:gd name="T43" fmla="*/ 732 h 5293"/>
                <a:gd name="T44" fmla="*/ 3151 w 6690"/>
                <a:gd name="T45" fmla="*/ 801 h 5293"/>
                <a:gd name="T46" fmla="*/ 3008 w 6690"/>
                <a:gd name="T47" fmla="*/ 873 h 5293"/>
                <a:gd name="T48" fmla="*/ 2868 w 6690"/>
                <a:gd name="T49" fmla="*/ 949 h 5293"/>
                <a:gd name="T50" fmla="*/ 2730 w 6690"/>
                <a:gd name="T51" fmla="*/ 1026 h 5293"/>
                <a:gd name="T52" fmla="*/ 2595 w 6690"/>
                <a:gd name="T53" fmla="*/ 1107 h 5293"/>
                <a:gd name="T54" fmla="*/ 2462 w 6690"/>
                <a:gd name="T55" fmla="*/ 1191 h 5293"/>
                <a:gd name="T56" fmla="*/ 2332 w 6690"/>
                <a:gd name="T57" fmla="*/ 1277 h 5293"/>
                <a:gd name="T58" fmla="*/ 2205 w 6690"/>
                <a:gd name="T59" fmla="*/ 1365 h 5293"/>
                <a:gd name="T60" fmla="*/ 2081 w 6690"/>
                <a:gd name="T61" fmla="*/ 1456 h 5293"/>
                <a:gd name="T62" fmla="*/ 1959 w 6690"/>
                <a:gd name="T63" fmla="*/ 1550 h 5293"/>
                <a:gd name="T64" fmla="*/ 1841 w 6690"/>
                <a:gd name="T65" fmla="*/ 1646 h 5293"/>
                <a:gd name="T66" fmla="*/ 1726 w 6690"/>
                <a:gd name="T67" fmla="*/ 1744 h 5293"/>
                <a:gd name="T68" fmla="*/ 1614 w 6690"/>
                <a:gd name="T69" fmla="*/ 1845 h 5293"/>
                <a:gd name="T70" fmla="*/ 1505 w 6690"/>
                <a:gd name="T71" fmla="*/ 1948 h 5293"/>
                <a:gd name="T72" fmla="*/ 1400 w 6690"/>
                <a:gd name="T73" fmla="*/ 2053 h 5293"/>
                <a:gd name="T74" fmla="*/ 1297 w 6690"/>
                <a:gd name="T75" fmla="*/ 2160 h 5293"/>
                <a:gd name="T76" fmla="*/ 1199 w 6690"/>
                <a:gd name="T77" fmla="*/ 2269 h 5293"/>
                <a:gd name="T78" fmla="*/ 1104 w 6690"/>
                <a:gd name="T79" fmla="*/ 2380 h 5293"/>
                <a:gd name="T80" fmla="*/ 1012 w 6690"/>
                <a:gd name="T81" fmla="*/ 2493 h 5293"/>
                <a:gd name="T82" fmla="*/ 925 w 6690"/>
                <a:gd name="T83" fmla="*/ 2607 h 5293"/>
                <a:gd name="T84" fmla="*/ 840 w 6690"/>
                <a:gd name="T85" fmla="*/ 2724 h 5293"/>
                <a:gd name="T86" fmla="*/ 760 w 6690"/>
                <a:gd name="T87" fmla="*/ 2842 h 5293"/>
                <a:gd name="T88" fmla="*/ 684 w 6690"/>
                <a:gd name="T89" fmla="*/ 2961 h 5293"/>
                <a:gd name="T90" fmla="*/ 611 w 6690"/>
                <a:gd name="T91" fmla="*/ 3083 h 5293"/>
                <a:gd name="T92" fmla="*/ 542 w 6690"/>
                <a:gd name="T93" fmla="*/ 3205 h 5293"/>
                <a:gd name="T94" fmla="*/ 477 w 6690"/>
                <a:gd name="T95" fmla="*/ 3329 h 5293"/>
                <a:gd name="T96" fmla="*/ 416 w 6690"/>
                <a:gd name="T97" fmla="*/ 3454 h 5293"/>
                <a:gd name="T98" fmla="*/ 360 w 6690"/>
                <a:gd name="T99" fmla="*/ 3580 h 5293"/>
                <a:gd name="T100" fmla="*/ 307 w 6690"/>
                <a:gd name="T101" fmla="*/ 3708 h 5293"/>
                <a:gd name="T102" fmla="*/ 258 w 6690"/>
                <a:gd name="T103" fmla="*/ 3836 h 5293"/>
                <a:gd name="T104" fmla="*/ 214 w 6690"/>
                <a:gd name="T105" fmla="*/ 3966 h 5293"/>
                <a:gd name="T106" fmla="*/ 173 w 6690"/>
                <a:gd name="T107" fmla="*/ 4096 h 5293"/>
                <a:gd name="T108" fmla="*/ 137 w 6690"/>
                <a:gd name="T109" fmla="*/ 4227 h 5293"/>
                <a:gd name="T110" fmla="*/ 105 w 6690"/>
                <a:gd name="T111" fmla="*/ 4358 h 5293"/>
                <a:gd name="T112" fmla="*/ 77 w 6690"/>
                <a:gd name="T113" fmla="*/ 4491 h 5293"/>
                <a:gd name="T114" fmla="*/ 54 w 6690"/>
                <a:gd name="T115" fmla="*/ 4623 h 5293"/>
                <a:gd name="T116" fmla="*/ 34 w 6690"/>
                <a:gd name="T117" fmla="*/ 4757 h 5293"/>
                <a:gd name="T118" fmla="*/ 19 w 6690"/>
                <a:gd name="T119" fmla="*/ 4890 h 5293"/>
                <a:gd name="T120" fmla="*/ 9 w 6690"/>
                <a:gd name="T121" fmla="*/ 5024 h 5293"/>
                <a:gd name="T122" fmla="*/ 2 w 6690"/>
                <a:gd name="T123" fmla="*/ 5158 h 5293"/>
                <a:gd name="T124" fmla="*/ 0 w 6690"/>
                <a:gd name="T125" fmla="*/ 5292 h 52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690"/>
                <a:gd name="T190" fmla="*/ 0 h 5293"/>
                <a:gd name="T191" fmla="*/ 6690 w 6690"/>
                <a:gd name="T192" fmla="*/ 5293 h 52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690" h="5293">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27" name="Rectangle 4"/>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7653" name="Rectangle 5"/>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6629" name="AutoShape 6"/>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30" name="Line 7"/>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8"/>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9"/>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AutoShape 13"/>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6637" name="Freeform 14"/>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Line 15"/>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39" name="Group 16"/>
          <p:cNvGrpSpPr>
            <a:grpSpLocks/>
          </p:cNvGrpSpPr>
          <p:nvPr/>
        </p:nvGrpSpPr>
        <p:grpSpPr bwMode="auto">
          <a:xfrm>
            <a:off x="7404100" y="3313114"/>
            <a:ext cx="793750" cy="731837"/>
            <a:chOff x="3704" y="2087"/>
            <a:chExt cx="500" cy="461"/>
          </a:xfrm>
        </p:grpSpPr>
        <p:sp>
          <p:nvSpPr>
            <p:cNvPr id="26661" name="AutoShape 17"/>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2" name="AutoShape 18"/>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6640" name="Line 19"/>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1" name="Group 20"/>
          <p:cNvGrpSpPr>
            <a:grpSpLocks/>
          </p:cNvGrpSpPr>
          <p:nvPr/>
        </p:nvGrpSpPr>
        <p:grpSpPr bwMode="auto">
          <a:xfrm>
            <a:off x="6203950" y="3313114"/>
            <a:ext cx="793750" cy="731837"/>
            <a:chOff x="2948" y="2087"/>
            <a:chExt cx="500" cy="461"/>
          </a:xfrm>
        </p:grpSpPr>
        <p:sp>
          <p:nvSpPr>
            <p:cNvPr id="26659" name="AutoShape 21"/>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60" name="AutoShape 22"/>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6642" name="Line 23"/>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3" name="Group 24"/>
          <p:cNvGrpSpPr>
            <a:grpSpLocks/>
          </p:cNvGrpSpPr>
          <p:nvPr/>
        </p:nvGrpSpPr>
        <p:grpSpPr bwMode="auto">
          <a:xfrm>
            <a:off x="8961438" y="2398714"/>
            <a:ext cx="793750" cy="731837"/>
            <a:chOff x="4685" y="1511"/>
            <a:chExt cx="500" cy="461"/>
          </a:xfrm>
        </p:grpSpPr>
        <p:sp>
          <p:nvSpPr>
            <p:cNvPr id="26657" name="AutoShape 25"/>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8" name="AutoShape 26"/>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6644" name="Line 27"/>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6645" name="Group 28"/>
          <p:cNvGrpSpPr>
            <a:grpSpLocks/>
          </p:cNvGrpSpPr>
          <p:nvPr/>
        </p:nvGrpSpPr>
        <p:grpSpPr bwMode="auto">
          <a:xfrm>
            <a:off x="7900988" y="1331914"/>
            <a:ext cx="793750" cy="731837"/>
            <a:chOff x="4017" y="839"/>
            <a:chExt cx="500" cy="461"/>
          </a:xfrm>
        </p:grpSpPr>
        <p:sp>
          <p:nvSpPr>
            <p:cNvPr id="26655" name="AutoShape 29"/>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6" name="AutoShape 30"/>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6646" name="Group 31"/>
          <p:cNvGrpSpPr>
            <a:grpSpLocks/>
          </p:cNvGrpSpPr>
          <p:nvPr/>
        </p:nvGrpSpPr>
        <p:grpSpPr bwMode="auto">
          <a:xfrm>
            <a:off x="6797675" y="2398714"/>
            <a:ext cx="793750" cy="731837"/>
            <a:chOff x="3322" y="1511"/>
            <a:chExt cx="500" cy="461"/>
          </a:xfrm>
        </p:grpSpPr>
        <p:sp>
          <p:nvSpPr>
            <p:cNvPr id="26653" name="AutoShape 32"/>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4" name="AutoShape 33"/>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6647" name="AutoShape 34"/>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nvGrpSpPr>
          <p:cNvPr id="26648" name="Group 35"/>
          <p:cNvGrpSpPr>
            <a:grpSpLocks/>
          </p:cNvGrpSpPr>
          <p:nvPr/>
        </p:nvGrpSpPr>
        <p:grpSpPr bwMode="auto">
          <a:xfrm>
            <a:off x="5957889" y="3108325"/>
            <a:ext cx="3317875" cy="1906588"/>
            <a:chOff x="2793" y="1958"/>
            <a:chExt cx="2090" cy="1201"/>
          </a:xfrm>
        </p:grpSpPr>
        <p:sp>
          <p:nvSpPr>
            <p:cNvPr id="26651" name="AutoShape 36"/>
            <p:cNvSpPr>
              <a:spLocks noChangeArrowheads="1"/>
            </p:cNvSpPr>
            <p:nvPr/>
          </p:nvSpPr>
          <p:spPr bwMode="auto">
            <a:xfrm rot="5400000">
              <a:off x="3240" y="1514"/>
              <a:ext cx="1202" cy="2091"/>
            </a:xfrm>
            <a:prstGeom prst="roundRect">
              <a:avLst>
                <a:gd name="adj" fmla="val 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32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6652" name="Freeform 37"/>
            <p:cNvSpPr>
              <a:spLocks/>
            </p:cNvSpPr>
            <p:nvPr/>
          </p:nvSpPr>
          <p:spPr bwMode="auto">
            <a:xfrm>
              <a:off x="2793" y="1958"/>
              <a:ext cx="2091" cy="1202"/>
            </a:xfrm>
            <a:custGeom>
              <a:avLst/>
              <a:gdLst>
                <a:gd name="T0" fmla="*/ 0 w 9222"/>
                <a:gd name="T1" fmla="*/ 5301 h 5302"/>
                <a:gd name="T2" fmla="*/ 234 w 9222"/>
                <a:gd name="T3" fmla="*/ 5299 h 5302"/>
                <a:gd name="T4" fmla="*/ 467 w 9222"/>
                <a:gd name="T5" fmla="*/ 5294 h 5302"/>
                <a:gd name="T6" fmla="*/ 700 w 9222"/>
                <a:gd name="T7" fmla="*/ 5286 h 5302"/>
                <a:gd name="T8" fmla="*/ 933 w 9222"/>
                <a:gd name="T9" fmla="*/ 5274 h 5302"/>
                <a:gd name="T10" fmla="*/ 1165 w 9222"/>
                <a:gd name="T11" fmla="*/ 5259 h 5302"/>
                <a:gd name="T12" fmla="*/ 1396 w 9222"/>
                <a:gd name="T13" fmla="*/ 5240 h 5302"/>
                <a:gd name="T14" fmla="*/ 1627 w 9222"/>
                <a:gd name="T15" fmla="*/ 5218 h 5302"/>
                <a:gd name="T16" fmla="*/ 1856 w 9222"/>
                <a:gd name="T17" fmla="*/ 5192 h 5302"/>
                <a:gd name="T18" fmla="*/ 2084 w 9222"/>
                <a:gd name="T19" fmla="*/ 5164 h 5302"/>
                <a:gd name="T20" fmla="*/ 2311 w 9222"/>
                <a:gd name="T21" fmla="*/ 5132 h 5302"/>
                <a:gd name="T22" fmla="*/ 2537 w 9222"/>
                <a:gd name="T23" fmla="*/ 5096 h 5302"/>
                <a:gd name="T24" fmla="*/ 2760 w 9222"/>
                <a:gd name="T25" fmla="*/ 5058 h 5302"/>
                <a:gd name="T26" fmla="*/ 2982 w 9222"/>
                <a:gd name="T27" fmla="*/ 5016 h 5302"/>
                <a:gd name="T28" fmla="*/ 3203 w 9222"/>
                <a:gd name="T29" fmla="*/ 4971 h 5302"/>
                <a:gd name="T30" fmla="*/ 3421 w 9222"/>
                <a:gd name="T31" fmla="*/ 4923 h 5302"/>
                <a:gd name="T32" fmla="*/ 3636 w 9222"/>
                <a:gd name="T33" fmla="*/ 4871 h 5302"/>
                <a:gd name="T34" fmla="*/ 3850 w 9222"/>
                <a:gd name="T35" fmla="*/ 4817 h 5302"/>
                <a:gd name="T36" fmla="*/ 4061 w 9222"/>
                <a:gd name="T37" fmla="*/ 4759 h 5302"/>
                <a:gd name="T38" fmla="*/ 4269 w 9222"/>
                <a:gd name="T39" fmla="*/ 4699 h 5302"/>
                <a:gd name="T40" fmla="*/ 4475 w 9222"/>
                <a:gd name="T41" fmla="*/ 4635 h 5302"/>
                <a:gd name="T42" fmla="*/ 4678 w 9222"/>
                <a:gd name="T43" fmla="*/ 4568 h 5302"/>
                <a:gd name="T44" fmla="*/ 4878 w 9222"/>
                <a:gd name="T45" fmla="*/ 4499 h 5302"/>
                <a:gd name="T46" fmla="*/ 5074 w 9222"/>
                <a:gd name="T47" fmla="*/ 4426 h 5302"/>
                <a:gd name="T48" fmla="*/ 5268 w 9222"/>
                <a:gd name="T49" fmla="*/ 4351 h 5302"/>
                <a:gd name="T50" fmla="*/ 5458 w 9222"/>
                <a:gd name="T51" fmla="*/ 4273 h 5302"/>
                <a:gd name="T52" fmla="*/ 5644 w 9222"/>
                <a:gd name="T53" fmla="*/ 4192 h 5302"/>
                <a:gd name="T54" fmla="*/ 5827 w 9222"/>
                <a:gd name="T55" fmla="*/ 4108 h 5302"/>
                <a:gd name="T56" fmla="*/ 6006 w 9222"/>
                <a:gd name="T57" fmla="*/ 4022 h 5302"/>
                <a:gd name="T58" fmla="*/ 6182 w 9222"/>
                <a:gd name="T59" fmla="*/ 3933 h 5302"/>
                <a:gd name="T60" fmla="*/ 6353 w 9222"/>
                <a:gd name="T61" fmla="*/ 3842 h 5302"/>
                <a:gd name="T62" fmla="*/ 6520 w 9222"/>
                <a:gd name="T63" fmla="*/ 3748 h 5302"/>
                <a:gd name="T64" fmla="*/ 6683 w 9222"/>
                <a:gd name="T65" fmla="*/ 3652 h 5302"/>
                <a:gd name="T66" fmla="*/ 6842 w 9222"/>
                <a:gd name="T67" fmla="*/ 3554 h 5302"/>
                <a:gd name="T68" fmla="*/ 6997 w 9222"/>
                <a:gd name="T69" fmla="*/ 3453 h 5302"/>
                <a:gd name="T70" fmla="*/ 7146 w 9222"/>
                <a:gd name="T71" fmla="*/ 3350 h 5302"/>
                <a:gd name="T72" fmla="*/ 7292 w 9222"/>
                <a:gd name="T73" fmla="*/ 3245 h 5302"/>
                <a:gd name="T74" fmla="*/ 7432 w 9222"/>
                <a:gd name="T75" fmla="*/ 3138 h 5302"/>
                <a:gd name="T76" fmla="*/ 7568 w 9222"/>
                <a:gd name="T77" fmla="*/ 3028 h 5302"/>
                <a:gd name="T78" fmla="*/ 7699 w 9222"/>
                <a:gd name="T79" fmla="*/ 2917 h 5302"/>
                <a:gd name="T80" fmla="*/ 7825 w 9222"/>
                <a:gd name="T81" fmla="*/ 2804 h 5302"/>
                <a:gd name="T82" fmla="*/ 7946 w 9222"/>
                <a:gd name="T83" fmla="*/ 2689 h 5302"/>
                <a:gd name="T84" fmla="*/ 8062 w 9222"/>
                <a:gd name="T85" fmla="*/ 2573 h 5302"/>
                <a:gd name="T86" fmla="*/ 8173 w 9222"/>
                <a:gd name="T87" fmla="*/ 2454 h 5302"/>
                <a:gd name="T88" fmla="*/ 8279 w 9222"/>
                <a:gd name="T89" fmla="*/ 2335 h 5302"/>
                <a:gd name="T90" fmla="*/ 8379 w 9222"/>
                <a:gd name="T91" fmla="*/ 2213 h 5302"/>
                <a:gd name="T92" fmla="*/ 8474 w 9222"/>
                <a:gd name="T93" fmla="*/ 2090 h 5302"/>
                <a:gd name="T94" fmla="*/ 8563 w 9222"/>
                <a:gd name="T95" fmla="*/ 1966 h 5302"/>
                <a:gd name="T96" fmla="*/ 8647 w 9222"/>
                <a:gd name="T97" fmla="*/ 1841 h 5302"/>
                <a:gd name="T98" fmla="*/ 8725 w 9222"/>
                <a:gd name="T99" fmla="*/ 1715 h 5302"/>
                <a:gd name="T100" fmla="*/ 8798 w 9222"/>
                <a:gd name="T101" fmla="*/ 1587 h 5302"/>
                <a:gd name="T102" fmla="*/ 8865 w 9222"/>
                <a:gd name="T103" fmla="*/ 1458 h 5302"/>
                <a:gd name="T104" fmla="*/ 8927 w 9222"/>
                <a:gd name="T105" fmla="*/ 1329 h 5302"/>
                <a:gd name="T106" fmla="*/ 8982 w 9222"/>
                <a:gd name="T107" fmla="*/ 1198 h 5302"/>
                <a:gd name="T108" fmla="*/ 9032 w 9222"/>
                <a:gd name="T109" fmla="*/ 1067 h 5302"/>
                <a:gd name="T110" fmla="*/ 9076 w 9222"/>
                <a:gd name="T111" fmla="*/ 935 h 5302"/>
                <a:gd name="T112" fmla="*/ 9115 w 9222"/>
                <a:gd name="T113" fmla="*/ 803 h 5302"/>
                <a:gd name="T114" fmla="*/ 9147 w 9222"/>
                <a:gd name="T115" fmla="*/ 670 h 5302"/>
                <a:gd name="T116" fmla="*/ 9174 w 9222"/>
                <a:gd name="T117" fmla="*/ 536 h 5302"/>
                <a:gd name="T118" fmla="*/ 9194 w 9222"/>
                <a:gd name="T119" fmla="*/ 403 h 5302"/>
                <a:gd name="T120" fmla="*/ 9209 w 9222"/>
                <a:gd name="T121" fmla="*/ 268 h 5302"/>
                <a:gd name="T122" fmla="*/ 9218 w 9222"/>
                <a:gd name="T123" fmla="*/ 134 h 5302"/>
                <a:gd name="T124" fmla="*/ 9221 w 9222"/>
                <a:gd name="T125" fmla="*/ 0 h 53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22"/>
                <a:gd name="T190" fmla="*/ 0 h 5302"/>
                <a:gd name="T191" fmla="*/ 9222 w 9222"/>
                <a:gd name="T192" fmla="*/ 5302 h 53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22" h="5302">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49" name="AutoShape 38"/>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6650" name="AutoShape 39"/>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Tree>
    <p:extLst>
      <p:ext uri="{BB962C8B-B14F-4D97-AF65-F5344CB8AC3E}">
        <p14:creationId xmlns:p14="http://schemas.microsoft.com/office/powerpoint/2010/main" val="40773665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379622" y="381001"/>
            <a:ext cx="7772400" cy="685800"/>
          </a:xfrm>
        </p:spPr>
        <p:txBody>
          <a:bodyPr>
            <a:normAutofit fontScale="90000"/>
          </a:bodyPr>
          <a:lstStyle/>
          <a:p>
            <a:r>
              <a:rPr lang="en-US" dirty="0">
                <a:solidFill>
                  <a:srgbClr val="CD0000"/>
                </a:solidFill>
              </a:rPr>
              <a:t>Linked Lists C/C++</a:t>
            </a:r>
          </a:p>
        </p:txBody>
      </p:sp>
      <p:sp>
        <p:nvSpPr>
          <p:cNvPr id="44068" name="Text Box 36"/>
          <p:cNvSpPr txBox="1">
            <a:spLocks noChangeArrowheads="1"/>
          </p:cNvSpPr>
          <p:nvPr/>
        </p:nvSpPr>
        <p:spPr bwMode="auto">
          <a:xfrm>
            <a:off x="2237873" y="1275349"/>
            <a:ext cx="8718884" cy="4968875"/>
          </a:xfrm>
          <a:prstGeom prst="rect">
            <a:avLst/>
          </a:prstGeom>
          <a:noFill/>
          <a:ln w="12700">
            <a:noFill/>
            <a:miter lim="800000"/>
            <a:headEnd/>
            <a:tailEnd/>
          </a:ln>
          <a:effectLst/>
        </p:spPr>
        <p:txBody>
          <a:bodyPr wrap="square">
            <a:spAutoFit/>
          </a:bodyPr>
          <a:lstStyle/>
          <a:p>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a:t>
            </a:r>
          </a:p>
          <a:p>
            <a:r>
              <a:rPr lang="en-US" sz="2000" dirty="0">
                <a:latin typeface="Courier New" pitchFamily="49" charset="0"/>
              </a:rPr>
              <a:t>    void *item;</a:t>
            </a:r>
            <a:br>
              <a:rPr lang="en-US" sz="2000" dirty="0">
                <a:latin typeface="Courier New" pitchFamily="49" charset="0"/>
              </a:rPr>
            </a:b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*next;</a:t>
            </a:r>
            <a:br>
              <a:rPr lang="en-US" sz="2000" dirty="0">
                <a:latin typeface="Courier New" pitchFamily="49" charset="0"/>
              </a:rPr>
            </a:br>
            <a:r>
              <a:rPr lang="en-US" sz="2000" dirty="0">
                <a:latin typeface="Courier New" pitchFamily="49" charset="0"/>
              </a:rPr>
              <a:t>    } node;</a:t>
            </a:r>
          </a:p>
          <a:p>
            <a:r>
              <a:rPr lang="en-US" sz="2000" dirty="0" err="1">
                <a:latin typeface="Courier New" pitchFamily="49" charset="0"/>
              </a:rPr>
              <a:t>typedef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*Node;</a:t>
            </a:r>
          </a:p>
          <a:p>
            <a:r>
              <a:rPr lang="en-US" sz="2000" dirty="0" err="1">
                <a:latin typeface="Courier New" pitchFamily="49" charset="0"/>
              </a:rPr>
              <a:t>struct</a:t>
            </a:r>
            <a:r>
              <a:rPr lang="en-US" sz="2000" dirty="0">
                <a:latin typeface="Courier New" pitchFamily="49" charset="0"/>
              </a:rPr>
              <a:t> collection {</a:t>
            </a:r>
          </a:p>
          <a:p>
            <a:r>
              <a:rPr lang="en-US" sz="2000" dirty="0">
                <a:latin typeface="Courier New" pitchFamily="49" charset="0"/>
              </a:rPr>
              <a:t>    Node head;</a:t>
            </a:r>
          </a:p>
          <a:p>
            <a:r>
              <a:rPr lang="en-US" sz="2000" dirty="0">
                <a:latin typeface="Courier New" pitchFamily="49" charset="0"/>
              </a:rPr>
              <a:t>    ……</a:t>
            </a:r>
          </a:p>
          <a:p>
            <a:r>
              <a:rPr lang="en-US" sz="2000" dirty="0">
                <a:latin typeface="Courier New" pitchFamily="49" charset="0"/>
              </a:rPr>
              <a:t>    };</a:t>
            </a:r>
          </a:p>
          <a:p>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AddToCollection</a:t>
            </a:r>
            <a:r>
              <a:rPr lang="en-US" sz="2000" dirty="0">
                <a:latin typeface="Courier New" pitchFamily="49" charset="0"/>
              </a:rPr>
              <a:t>( Collection c, void *item ) {</a:t>
            </a:r>
          </a:p>
          <a:p>
            <a:r>
              <a:rPr lang="en-US" sz="2000" dirty="0">
                <a:latin typeface="Courier New" pitchFamily="49" charset="0"/>
              </a:rPr>
              <a:t>    Node new = </a:t>
            </a:r>
            <a:r>
              <a:rPr lang="en-US" sz="2000" dirty="0" err="1">
                <a:latin typeface="Courier New" pitchFamily="49" charset="0"/>
              </a:rPr>
              <a:t>malloc</a:t>
            </a:r>
            <a:r>
              <a:rPr lang="en-US" sz="2000" dirty="0">
                <a:latin typeface="Courier New" pitchFamily="49" charset="0"/>
              </a:rPr>
              <a:t>( </a:t>
            </a:r>
            <a:r>
              <a:rPr lang="en-US" sz="2000" dirty="0" err="1">
                <a:latin typeface="Courier New" pitchFamily="49" charset="0"/>
              </a:rPr>
              <a:t>sizeof</a:t>
            </a:r>
            <a:r>
              <a:rPr lang="en-US" sz="2000" dirty="0">
                <a:latin typeface="Courier New" pitchFamily="49" charset="0"/>
              </a:rPr>
              <a:t>( </a:t>
            </a:r>
            <a:r>
              <a:rPr lang="en-US" sz="2000" dirty="0" err="1">
                <a:latin typeface="Courier New" pitchFamily="49" charset="0"/>
              </a:rPr>
              <a:t>struct</a:t>
            </a:r>
            <a:r>
              <a:rPr lang="en-US" sz="2000" dirty="0">
                <a:latin typeface="Courier New" pitchFamily="49" charset="0"/>
              </a:rPr>
              <a:t> </a:t>
            </a:r>
            <a:r>
              <a:rPr lang="en-US" sz="2000" dirty="0" err="1">
                <a:latin typeface="Courier New" pitchFamily="49" charset="0"/>
              </a:rPr>
              <a:t>t_node</a:t>
            </a:r>
            <a:r>
              <a:rPr lang="en-US" sz="2000" dirty="0">
                <a:latin typeface="Courier New" pitchFamily="49" charset="0"/>
              </a:rPr>
              <a:t> ) );</a:t>
            </a:r>
          </a:p>
          <a:p>
            <a:r>
              <a:rPr lang="en-US" sz="2000" dirty="0">
                <a:latin typeface="Courier New" pitchFamily="49" charset="0"/>
              </a:rPr>
              <a:t>    new-&gt;item = item;</a:t>
            </a:r>
          </a:p>
          <a:p>
            <a:r>
              <a:rPr lang="en-US" sz="2000" dirty="0">
                <a:latin typeface="Courier New" pitchFamily="49" charset="0"/>
              </a:rPr>
              <a:t>    new-&gt;next = c-&gt;head;</a:t>
            </a:r>
            <a:br>
              <a:rPr lang="en-US" sz="2000" dirty="0">
                <a:latin typeface="Courier New" pitchFamily="49" charset="0"/>
              </a:rPr>
            </a:br>
            <a:r>
              <a:rPr lang="en-US" sz="2000" dirty="0">
                <a:latin typeface="Courier New" pitchFamily="49" charset="0"/>
              </a:rPr>
              <a:t>    c-&gt;head = new;</a:t>
            </a:r>
          </a:p>
          <a:p>
            <a:r>
              <a:rPr lang="en-US" sz="2000" dirty="0">
                <a:latin typeface="Courier New" pitchFamily="49" charset="0"/>
              </a:rPr>
              <a:t>    return TRUE;</a:t>
            </a:r>
          </a:p>
          <a:p>
            <a:r>
              <a:rPr lang="en-US" sz="2000" dirty="0">
                <a:latin typeface="Courier New" pitchFamily="49" charset="0"/>
              </a:rPr>
              <a:t>    } </a:t>
            </a:r>
            <a:endParaRPr lang="en-US" dirty="0"/>
          </a:p>
        </p:txBody>
      </p:sp>
    </p:spTree>
    <p:extLst>
      <p:ext uri="{BB962C8B-B14F-4D97-AF65-F5344CB8AC3E}">
        <p14:creationId xmlns:p14="http://schemas.microsoft.com/office/powerpoint/2010/main" val="24647991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8674"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7652"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53"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4"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7660"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61"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2" name="Group 13"/>
          <p:cNvGrpSpPr>
            <a:grpSpLocks/>
          </p:cNvGrpSpPr>
          <p:nvPr/>
        </p:nvGrpSpPr>
        <p:grpSpPr bwMode="auto">
          <a:xfrm>
            <a:off x="7404100" y="3313114"/>
            <a:ext cx="793750" cy="731837"/>
            <a:chOff x="3704" y="2087"/>
            <a:chExt cx="500" cy="461"/>
          </a:xfrm>
        </p:grpSpPr>
        <p:sp>
          <p:nvSpPr>
            <p:cNvPr id="27685"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6"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7663"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4" name="Group 17"/>
          <p:cNvGrpSpPr>
            <a:grpSpLocks/>
          </p:cNvGrpSpPr>
          <p:nvPr/>
        </p:nvGrpSpPr>
        <p:grpSpPr bwMode="auto">
          <a:xfrm>
            <a:off x="6203950" y="3313114"/>
            <a:ext cx="793750" cy="731837"/>
            <a:chOff x="2948" y="2087"/>
            <a:chExt cx="500" cy="461"/>
          </a:xfrm>
        </p:grpSpPr>
        <p:sp>
          <p:nvSpPr>
            <p:cNvPr id="27683"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4"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7665"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6" name="Group 21"/>
          <p:cNvGrpSpPr>
            <a:grpSpLocks/>
          </p:cNvGrpSpPr>
          <p:nvPr/>
        </p:nvGrpSpPr>
        <p:grpSpPr bwMode="auto">
          <a:xfrm>
            <a:off x="8961438" y="2398714"/>
            <a:ext cx="793750" cy="731837"/>
            <a:chOff x="4685" y="1511"/>
            <a:chExt cx="500" cy="461"/>
          </a:xfrm>
        </p:grpSpPr>
        <p:sp>
          <p:nvSpPr>
            <p:cNvPr id="27681"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2"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7667"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668" name="Group 25"/>
          <p:cNvGrpSpPr>
            <a:grpSpLocks/>
          </p:cNvGrpSpPr>
          <p:nvPr/>
        </p:nvGrpSpPr>
        <p:grpSpPr bwMode="auto">
          <a:xfrm>
            <a:off x="7900988" y="1331914"/>
            <a:ext cx="793750" cy="731837"/>
            <a:chOff x="4017" y="839"/>
            <a:chExt cx="500" cy="461"/>
          </a:xfrm>
        </p:grpSpPr>
        <p:sp>
          <p:nvSpPr>
            <p:cNvPr id="27679"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80"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7669" name="Group 28"/>
          <p:cNvGrpSpPr>
            <a:grpSpLocks/>
          </p:cNvGrpSpPr>
          <p:nvPr/>
        </p:nvGrpSpPr>
        <p:grpSpPr bwMode="auto">
          <a:xfrm>
            <a:off x="6797675" y="2398714"/>
            <a:ext cx="793750" cy="731837"/>
            <a:chOff x="3322" y="1511"/>
            <a:chExt cx="500" cy="461"/>
          </a:xfrm>
        </p:grpSpPr>
        <p:sp>
          <p:nvSpPr>
            <p:cNvPr id="27677"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7678"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7670"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7671"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7672"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7673" name="Line 34"/>
          <p:cNvSpPr>
            <a:spLocks noChangeShapeType="1"/>
          </p:cNvSpPr>
          <p:nvPr/>
        </p:nvSpPr>
        <p:spPr bwMode="auto">
          <a:xfrm flipH="1">
            <a:off x="6415089" y="3856038"/>
            <a:ext cx="155575" cy="8382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4" name="Line 35"/>
          <p:cNvSpPr>
            <a:spLocks noChangeShapeType="1"/>
          </p:cNvSpPr>
          <p:nvPr/>
        </p:nvSpPr>
        <p:spPr bwMode="auto">
          <a:xfrm flipH="1">
            <a:off x="7283451" y="3916363"/>
            <a:ext cx="612775" cy="914400"/>
          </a:xfrm>
          <a:prstGeom prst="line">
            <a:avLst/>
          </a:prstGeom>
          <a:noFill/>
          <a:ln w="7632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5" name="AutoShape 36"/>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7676" name="AutoShape 37"/>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30507462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828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Implementing a Heap</a:t>
            </a:r>
          </a:p>
        </p:txBody>
      </p:sp>
      <p:sp>
        <p:nvSpPr>
          <p:cNvPr id="29698" name="Rectangle 2"/>
          <p:cNvSpPr>
            <a:spLocks noGrp="1" noChangeArrowheads="1"/>
          </p:cNvSpPr>
          <p:nvPr>
            <p:ph type="body" idx="1"/>
          </p:nvPr>
        </p:nvSpPr>
        <p:spPr>
          <a:xfrm>
            <a:off x="2209800" y="1981200"/>
            <a:ext cx="3398838" cy="4114800"/>
          </a:xfrm>
        </p:spPr>
        <p:txBody>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t>Data from the next row goes</a:t>
            </a:r>
            <a:r>
              <a:rPr lang="en-GB">
                <a:effectLst/>
              </a:rPr>
              <a:t> </a:t>
            </a:r>
            <a:r>
              <a:rPr lang="en-GB"/>
              <a:t>in the </a:t>
            </a:r>
            <a:r>
              <a:rPr lang="en-GB">
                <a:effectLst/>
              </a:rPr>
              <a:t>next two array locations.                  </a:t>
            </a:r>
          </a:p>
        </p:txBody>
      </p:sp>
      <p:sp>
        <p:nvSpPr>
          <p:cNvPr id="28676"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677"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8684"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85" name="Line 12"/>
          <p:cNvSpPr>
            <a:spLocks noChangeShapeType="1"/>
          </p:cNvSpPr>
          <p:nvPr/>
        </p:nvSpPr>
        <p:spPr bwMode="auto">
          <a:xfrm>
            <a:off x="7040563"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6" name="Group 13"/>
          <p:cNvGrpSpPr>
            <a:grpSpLocks/>
          </p:cNvGrpSpPr>
          <p:nvPr/>
        </p:nvGrpSpPr>
        <p:grpSpPr bwMode="auto">
          <a:xfrm>
            <a:off x="7404100" y="3313114"/>
            <a:ext cx="793750" cy="731837"/>
            <a:chOff x="3704" y="2087"/>
            <a:chExt cx="500" cy="461"/>
          </a:xfrm>
        </p:grpSpPr>
        <p:sp>
          <p:nvSpPr>
            <p:cNvPr id="28709" name="AutoShape 14"/>
            <p:cNvSpPr>
              <a:spLocks noChangeArrowheads="1"/>
            </p:cNvSpPr>
            <p:nvPr/>
          </p:nvSpPr>
          <p:spPr bwMode="auto">
            <a:xfrm>
              <a:off x="370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10" name="AutoShape 15"/>
            <p:cNvSpPr>
              <a:spLocks noChangeArrowheads="1"/>
            </p:cNvSpPr>
            <p:nvPr/>
          </p:nvSpPr>
          <p:spPr bwMode="auto">
            <a:xfrm>
              <a:off x="372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8687" name="Line 16"/>
          <p:cNvSpPr>
            <a:spLocks noChangeShapeType="1"/>
          </p:cNvSpPr>
          <p:nvPr/>
        </p:nvSpPr>
        <p:spPr bwMode="auto">
          <a:xfrm flipH="1">
            <a:off x="6797675"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88" name="Group 17"/>
          <p:cNvGrpSpPr>
            <a:grpSpLocks/>
          </p:cNvGrpSpPr>
          <p:nvPr/>
        </p:nvGrpSpPr>
        <p:grpSpPr bwMode="auto">
          <a:xfrm>
            <a:off x="6203950" y="3313114"/>
            <a:ext cx="793750" cy="731837"/>
            <a:chOff x="2948" y="2087"/>
            <a:chExt cx="500" cy="461"/>
          </a:xfrm>
        </p:grpSpPr>
        <p:sp>
          <p:nvSpPr>
            <p:cNvPr id="28707" name="AutoShape 18"/>
            <p:cNvSpPr>
              <a:spLocks noChangeArrowheads="1"/>
            </p:cNvSpPr>
            <p:nvPr/>
          </p:nvSpPr>
          <p:spPr bwMode="auto">
            <a:xfrm>
              <a:off x="294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8" name="AutoShape 19"/>
            <p:cNvSpPr>
              <a:spLocks noChangeArrowheads="1"/>
            </p:cNvSpPr>
            <p:nvPr/>
          </p:nvSpPr>
          <p:spPr bwMode="auto">
            <a:xfrm>
              <a:off x="296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8689" name="Line 20"/>
          <p:cNvSpPr>
            <a:spLocks noChangeShapeType="1"/>
          </p:cNvSpPr>
          <p:nvPr/>
        </p:nvSpPr>
        <p:spPr bwMode="auto">
          <a:xfrm>
            <a:off x="8626476"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0" name="Group 21"/>
          <p:cNvGrpSpPr>
            <a:grpSpLocks/>
          </p:cNvGrpSpPr>
          <p:nvPr/>
        </p:nvGrpSpPr>
        <p:grpSpPr bwMode="auto">
          <a:xfrm>
            <a:off x="8961438" y="2398714"/>
            <a:ext cx="793750" cy="731837"/>
            <a:chOff x="4685" y="1511"/>
            <a:chExt cx="500" cy="461"/>
          </a:xfrm>
        </p:grpSpPr>
        <p:sp>
          <p:nvSpPr>
            <p:cNvPr id="28705" name="AutoShape 22"/>
            <p:cNvSpPr>
              <a:spLocks noChangeArrowheads="1"/>
            </p:cNvSpPr>
            <p:nvPr/>
          </p:nvSpPr>
          <p:spPr bwMode="auto">
            <a:xfrm>
              <a:off x="468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6" name="AutoShape 23"/>
            <p:cNvSpPr>
              <a:spLocks noChangeArrowheads="1"/>
            </p:cNvSpPr>
            <p:nvPr/>
          </p:nvSpPr>
          <p:spPr bwMode="auto">
            <a:xfrm>
              <a:off x="470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8691" name="Line 24"/>
          <p:cNvSpPr>
            <a:spLocks noChangeShapeType="1"/>
          </p:cNvSpPr>
          <p:nvPr/>
        </p:nvSpPr>
        <p:spPr bwMode="auto">
          <a:xfrm flipH="1">
            <a:off x="7391400"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8692" name="Group 25"/>
          <p:cNvGrpSpPr>
            <a:grpSpLocks/>
          </p:cNvGrpSpPr>
          <p:nvPr/>
        </p:nvGrpSpPr>
        <p:grpSpPr bwMode="auto">
          <a:xfrm>
            <a:off x="7900988" y="1331914"/>
            <a:ext cx="793750" cy="731837"/>
            <a:chOff x="4017" y="839"/>
            <a:chExt cx="500" cy="461"/>
          </a:xfrm>
        </p:grpSpPr>
        <p:sp>
          <p:nvSpPr>
            <p:cNvPr id="28703" name="AutoShape 26"/>
            <p:cNvSpPr>
              <a:spLocks noChangeArrowheads="1"/>
            </p:cNvSpPr>
            <p:nvPr/>
          </p:nvSpPr>
          <p:spPr bwMode="auto">
            <a:xfrm>
              <a:off x="401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4" name="AutoShape 27"/>
            <p:cNvSpPr>
              <a:spLocks noChangeArrowheads="1"/>
            </p:cNvSpPr>
            <p:nvPr/>
          </p:nvSpPr>
          <p:spPr bwMode="auto">
            <a:xfrm>
              <a:off x="403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8693" name="Group 28"/>
          <p:cNvGrpSpPr>
            <a:grpSpLocks/>
          </p:cNvGrpSpPr>
          <p:nvPr/>
        </p:nvGrpSpPr>
        <p:grpSpPr bwMode="auto">
          <a:xfrm>
            <a:off x="6797675" y="2398714"/>
            <a:ext cx="793750" cy="731837"/>
            <a:chOff x="3322" y="1511"/>
            <a:chExt cx="500" cy="461"/>
          </a:xfrm>
        </p:grpSpPr>
        <p:sp>
          <p:nvSpPr>
            <p:cNvPr id="28701" name="AutoShape 29"/>
            <p:cNvSpPr>
              <a:spLocks noChangeArrowheads="1"/>
            </p:cNvSpPr>
            <p:nvPr/>
          </p:nvSpPr>
          <p:spPr bwMode="auto">
            <a:xfrm>
              <a:off x="332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8702" name="AutoShape 30"/>
            <p:cNvSpPr>
              <a:spLocks noChangeArrowheads="1"/>
            </p:cNvSpPr>
            <p:nvPr/>
          </p:nvSpPr>
          <p:spPr bwMode="auto">
            <a:xfrm>
              <a:off x="334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8694"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8695"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8696"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8697"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8698"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
        <p:nvSpPr>
          <p:cNvPr id="28699" name="Freeform 36"/>
          <p:cNvSpPr>
            <a:spLocks noChangeArrowheads="1"/>
          </p:cNvSpPr>
          <p:nvPr/>
        </p:nvSpPr>
        <p:spPr bwMode="auto">
          <a:xfrm>
            <a:off x="7756526" y="5573714"/>
            <a:ext cx="2898775" cy="422275"/>
          </a:xfrm>
          <a:custGeom>
            <a:avLst/>
            <a:gdLst>
              <a:gd name="T0" fmla="*/ 4145 w 8053"/>
              <a:gd name="T1" fmla="*/ 666 h 1174"/>
              <a:gd name="T2" fmla="*/ 7430 w 8053"/>
              <a:gd name="T3" fmla="*/ 666 h 1174"/>
              <a:gd name="T4" fmla="*/ 7571 w 8053"/>
              <a:gd name="T5" fmla="*/ 635 h 1174"/>
              <a:gd name="T6" fmla="*/ 7708 w 8053"/>
              <a:gd name="T7" fmla="*/ 586 h 1174"/>
              <a:gd name="T8" fmla="*/ 7827 w 8053"/>
              <a:gd name="T9" fmla="*/ 498 h 1174"/>
              <a:gd name="T10" fmla="*/ 7915 w 8053"/>
              <a:gd name="T11" fmla="*/ 397 h 1174"/>
              <a:gd name="T12" fmla="*/ 7990 w 8053"/>
              <a:gd name="T13" fmla="*/ 273 h 1174"/>
              <a:gd name="T14" fmla="*/ 8039 w 8053"/>
              <a:gd name="T15" fmla="*/ 136 h 1174"/>
              <a:gd name="T16" fmla="*/ 8052 w 8053"/>
              <a:gd name="T17" fmla="*/ 0 h 1174"/>
              <a:gd name="T18" fmla="*/ 8017 w 8053"/>
              <a:gd name="T19" fmla="*/ 119 h 1174"/>
              <a:gd name="T20" fmla="*/ 7955 w 8053"/>
              <a:gd name="T21" fmla="*/ 247 h 1174"/>
              <a:gd name="T22" fmla="*/ 7867 w 8053"/>
              <a:gd name="T23" fmla="*/ 357 h 1174"/>
              <a:gd name="T24" fmla="*/ 7757 w 8053"/>
              <a:gd name="T25" fmla="*/ 436 h 1174"/>
              <a:gd name="T26" fmla="*/ 7629 w 8053"/>
              <a:gd name="T27" fmla="*/ 502 h 1174"/>
              <a:gd name="T28" fmla="*/ 7492 w 8053"/>
              <a:gd name="T29" fmla="*/ 538 h 1174"/>
              <a:gd name="T30" fmla="*/ 7355 w 8053"/>
              <a:gd name="T31" fmla="*/ 542 h 1174"/>
              <a:gd name="T32" fmla="*/ 4021 w 8053"/>
              <a:gd name="T33" fmla="*/ 666 h 1174"/>
              <a:gd name="T34" fmla="*/ 696 w 8053"/>
              <a:gd name="T35" fmla="*/ 542 h 1174"/>
              <a:gd name="T36" fmla="*/ 560 w 8053"/>
              <a:gd name="T37" fmla="*/ 538 h 1174"/>
              <a:gd name="T38" fmla="*/ 423 w 8053"/>
              <a:gd name="T39" fmla="*/ 502 h 1174"/>
              <a:gd name="T40" fmla="*/ 295 w 8053"/>
              <a:gd name="T41" fmla="*/ 436 h 1174"/>
              <a:gd name="T42" fmla="*/ 185 w 8053"/>
              <a:gd name="T43" fmla="*/ 357 h 1174"/>
              <a:gd name="T44" fmla="*/ 97 w 8053"/>
              <a:gd name="T45" fmla="*/ 247 h 1174"/>
              <a:gd name="T46" fmla="*/ 35 w 8053"/>
              <a:gd name="T47" fmla="*/ 119 h 1174"/>
              <a:gd name="T48" fmla="*/ 0 w 8053"/>
              <a:gd name="T49" fmla="*/ 0 h 1174"/>
              <a:gd name="T50" fmla="*/ 13 w 8053"/>
              <a:gd name="T51" fmla="*/ 136 h 1174"/>
              <a:gd name="T52" fmla="*/ 61 w 8053"/>
              <a:gd name="T53" fmla="*/ 273 h 1174"/>
              <a:gd name="T54" fmla="*/ 127 w 8053"/>
              <a:gd name="T55" fmla="*/ 397 h 1174"/>
              <a:gd name="T56" fmla="*/ 233 w 8053"/>
              <a:gd name="T57" fmla="*/ 498 h 1174"/>
              <a:gd name="T58" fmla="*/ 343 w 8053"/>
              <a:gd name="T59" fmla="*/ 586 h 1174"/>
              <a:gd name="T60" fmla="*/ 476 w 8053"/>
              <a:gd name="T61" fmla="*/ 635 h 1174"/>
              <a:gd name="T62" fmla="*/ 621 w 8053"/>
              <a:gd name="T63" fmla="*/ 666 h 1174"/>
              <a:gd name="T64" fmla="*/ 3907 w 8053"/>
              <a:gd name="T65" fmla="*/ 666 h 1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53"/>
              <a:gd name="T100" fmla="*/ 0 h 1174"/>
              <a:gd name="T101" fmla="*/ 8053 w 8053"/>
              <a:gd name="T102" fmla="*/ 1174 h 11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53" h="1174">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headEnd/>
            <a:tailEnd/>
          </a:ln>
        </p:spPr>
        <p:txBody>
          <a:bodyPr wrap="none" anchor="ctr"/>
          <a:lstStyle/>
          <a:p>
            <a:endParaRPr lang="en-US"/>
          </a:p>
        </p:txBody>
      </p:sp>
      <p:sp>
        <p:nvSpPr>
          <p:cNvPr id="29733" name="Text Box 37"/>
          <p:cNvSpPr txBox="1">
            <a:spLocks noChangeArrowheads="1"/>
          </p:cNvSpPr>
          <p:nvPr/>
        </p:nvSpPr>
        <p:spPr bwMode="auto">
          <a:xfrm>
            <a:off x="6640514" y="5927726"/>
            <a:ext cx="3849687" cy="822325"/>
          </a:xfrm>
          <a:prstGeom prst="rect">
            <a:avLst/>
          </a:prstGeom>
          <a:noFill/>
          <a:ln w="9525">
            <a:noFill/>
            <a:miter lim="800000"/>
            <a:headEnd/>
            <a:tailEnd/>
          </a:ln>
        </p:spPr>
        <p:txBody>
          <a:bodyPr lIns="90360" tIns="44280" rIns="90360" bIns="44280">
            <a:spAutoFit/>
          </a:bodyPr>
          <a:lstStyle/>
          <a:p>
            <a:pPr algn="ctr">
              <a:lnSpc>
                <a:spcPct val="93000"/>
              </a:lnSpc>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We don't care what's in</a:t>
            </a:r>
          </a:p>
          <a:p>
            <a:pPr algn="ctr">
              <a:buClr>
                <a:srgbClr val="E0E0E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2400">
                <a:effectLst>
                  <a:outerShdw blurRad="38100" dist="38100" dir="2700000" algn="tl">
                    <a:srgbClr val="FFFFFF"/>
                  </a:outerShdw>
                </a:effectLst>
                <a:latin typeface="Times New Roman" pitchFamily="16" charset="0"/>
              </a:rPr>
              <a:t>this part of the array.</a:t>
            </a:r>
          </a:p>
        </p:txBody>
      </p:sp>
    </p:spTree>
    <p:extLst>
      <p:ext uri="{BB962C8B-B14F-4D97-AF65-F5344CB8AC3E}">
        <p14:creationId xmlns:p14="http://schemas.microsoft.com/office/powerpoint/2010/main" val="3028974736"/>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Important Points about the Implementation</a:t>
            </a:r>
          </a:p>
        </p:txBody>
      </p:sp>
      <p:sp>
        <p:nvSpPr>
          <p:cNvPr id="30722"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links between the tree's nodes are not actually stored as pointers, or in any other way.</a:t>
            </a:r>
          </a:p>
          <a:p>
            <a:pPr>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The only way we "know" that "the array is a tree" is from the way we manipulate the data.</a:t>
            </a:r>
          </a:p>
        </p:txBody>
      </p:sp>
      <p:sp>
        <p:nvSpPr>
          <p:cNvPr id="29700"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01"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AutoShape 10"/>
          <p:cNvSpPr>
            <a:spLocks noChangeArrowheads="1"/>
          </p:cNvSpPr>
          <p:nvPr/>
        </p:nvSpPr>
        <p:spPr bwMode="auto">
          <a:xfrm>
            <a:off x="2620963" y="5565775"/>
            <a:ext cx="218916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An array of data</a:t>
            </a:r>
          </a:p>
        </p:txBody>
      </p:sp>
      <p:sp>
        <p:nvSpPr>
          <p:cNvPr id="29708"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0" name="Group 13"/>
          <p:cNvGrpSpPr>
            <a:grpSpLocks/>
          </p:cNvGrpSpPr>
          <p:nvPr/>
        </p:nvGrpSpPr>
        <p:grpSpPr bwMode="auto">
          <a:xfrm>
            <a:off x="7705725" y="3313114"/>
            <a:ext cx="793750" cy="731837"/>
            <a:chOff x="3894" y="2087"/>
            <a:chExt cx="500" cy="461"/>
          </a:xfrm>
        </p:grpSpPr>
        <p:sp>
          <p:nvSpPr>
            <p:cNvPr id="29731"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2"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29711"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2" name="Group 17"/>
          <p:cNvGrpSpPr>
            <a:grpSpLocks/>
          </p:cNvGrpSpPr>
          <p:nvPr/>
        </p:nvGrpSpPr>
        <p:grpSpPr bwMode="auto">
          <a:xfrm>
            <a:off x="6505575" y="3313114"/>
            <a:ext cx="793750" cy="731837"/>
            <a:chOff x="3138" y="2087"/>
            <a:chExt cx="500" cy="461"/>
          </a:xfrm>
        </p:grpSpPr>
        <p:sp>
          <p:nvSpPr>
            <p:cNvPr id="29729"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30"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29713"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4" name="Group 21"/>
          <p:cNvGrpSpPr>
            <a:grpSpLocks/>
          </p:cNvGrpSpPr>
          <p:nvPr/>
        </p:nvGrpSpPr>
        <p:grpSpPr bwMode="auto">
          <a:xfrm>
            <a:off x="9263063" y="2398714"/>
            <a:ext cx="793750" cy="731837"/>
            <a:chOff x="4875" y="1511"/>
            <a:chExt cx="500" cy="461"/>
          </a:xfrm>
        </p:grpSpPr>
        <p:sp>
          <p:nvSpPr>
            <p:cNvPr id="29727"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8"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29715"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9716" name="Group 25"/>
          <p:cNvGrpSpPr>
            <a:grpSpLocks/>
          </p:cNvGrpSpPr>
          <p:nvPr/>
        </p:nvGrpSpPr>
        <p:grpSpPr bwMode="auto">
          <a:xfrm>
            <a:off x="8202613" y="1331914"/>
            <a:ext cx="793750" cy="731837"/>
            <a:chOff x="4207" y="839"/>
            <a:chExt cx="500" cy="461"/>
          </a:xfrm>
        </p:grpSpPr>
        <p:sp>
          <p:nvSpPr>
            <p:cNvPr id="29725"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6"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29717" name="Group 28"/>
          <p:cNvGrpSpPr>
            <a:grpSpLocks/>
          </p:cNvGrpSpPr>
          <p:nvPr/>
        </p:nvGrpSpPr>
        <p:grpSpPr bwMode="auto">
          <a:xfrm>
            <a:off x="7099300" y="2398714"/>
            <a:ext cx="793750" cy="731837"/>
            <a:chOff x="3512" y="1511"/>
            <a:chExt cx="500" cy="461"/>
          </a:xfrm>
        </p:grpSpPr>
        <p:sp>
          <p:nvSpPr>
            <p:cNvPr id="29723"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29724"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29718"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29719"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29720"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29721"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29722"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248476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828800" y="236538"/>
            <a:ext cx="7772400" cy="1357312"/>
          </a:xfrm>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Important Points about the Implementation</a:t>
            </a:r>
          </a:p>
        </p:txBody>
      </p:sp>
      <p:sp>
        <p:nvSpPr>
          <p:cNvPr id="31746" name="Rectangle 2"/>
          <p:cNvSpPr>
            <a:spLocks noGrp="1" noChangeArrowheads="1"/>
          </p:cNvSpPr>
          <p:nvPr>
            <p:ph type="body" idx="1"/>
          </p:nvPr>
        </p:nvSpPr>
        <p:spPr>
          <a:xfrm>
            <a:off x="2209801" y="1981200"/>
            <a:ext cx="4449763" cy="4114800"/>
          </a:xfrm>
        </p:spPr>
        <p:txBody>
          <a:bodyPr/>
          <a:lstStyle/>
          <a:p>
            <a:pPr>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400"/>
              <a:t>If you know the index of a node, then it is easy to figure out the indexes of that node's parent and children. Formulas are given in the book.</a:t>
            </a:r>
          </a:p>
        </p:txBody>
      </p:sp>
      <p:sp>
        <p:nvSpPr>
          <p:cNvPr id="30724" name="AutoShape 3"/>
          <p:cNvSpPr>
            <a:spLocks noChangeArrowheads="1"/>
          </p:cNvSpPr>
          <p:nvPr/>
        </p:nvSpPr>
        <p:spPr bwMode="auto">
          <a:xfrm>
            <a:off x="3232150" y="4670426"/>
            <a:ext cx="6046788"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25" name="Line 4"/>
          <p:cNvSpPr>
            <a:spLocks noChangeShapeType="1"/>
          </p:cNvSpPr>
          <p:nvPr/>
        </p:nvSpPr>
        <p:spPr bwMode="auto">
          <a:xfrm>
            <a:off x="41449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5"/>
          <p:cNvSpPr>
            <a:spLocks noChangeShapeType="1"/>
          </p:cNvSpPr>
          <p:nvPr/>
        </p:nvSpPr>
        <p:spPr bwMode="auto">
          <a:xfrm>
            <a:off x="5059364" y="4667251"/>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6"/>
          <p:cNvSpPr>
            <a:spLocks noChangeShapeType="1"/>
          </p:cNvSpPr>
          <p:nvPr/>
        </p:nvSpPr>
        <p:spPr bwMode="auto">
          <a:xfrm>
            <a:off x="5972175" y="4667251"/>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7"/>
          <p:cNvSpPr>
            <a:spLocks noChangeShapeType="1"/>
          </p:cNvSpPr>
          <p:nvPr/>
        </p:nvSpPr>
        <p:spPr bwMode="auto">
          <a:xfrm>
            <a:off x="68881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8"/>
          <p:cNvSpPr>
            <a:spLocks noChangeShapeType="1"/>
          </p:cNvSpPr>
          <p:nvPr/>
        </p:nvSpPr>
        <p:spPr bwMode="auto">
          <a:xfrm>
            <a:off x="7802564" y="4670426"/>
            <a:ext cx="1587"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9"/>
          <p:cNvSpPr>
            <a:spLocks noChangeShapeType="1"/>
          </p:cNvSpPr>
          <p:nvPr/>
        </p:nvSpPr>
        <p:spPr bwMode="auto">
          <a:xfrm>
            <a:off x="8716964" y="4665663"/>
            <a:ext cx="1587"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0"/>
          <p:cNvSpPr txBox="1">
            <a:spLocks noChangeArrowheads="1"/>
          </p:cNvSpPr>
          <p:nvPr/>
        </p:nvSpPr>
        <p:spPr bwMode="auto">
          <a:xfrm>
            <a:off x="3444875" y="5565775"/>
            <a:ext cx="58610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a:t>[1]      [2]       [3]       [4]      [5]</a:t>
            </a:r>
          </a:p>
        </p:txBody>
      </p:sp>
      <p:sp>
        <p:nvSpPr>
          <p:cNvPr id="30732" name="Freeform 11"/>
          <p:cNvSpPr>
            <a:spLocks noChangeArrowheads="1"/>
          </p:cNvSpPr>
          <p:nvPr/>
        </p:nvSpPr>
        <p:spPr bwMode="auto">
          <a:xfrm>
            <a:off x="8988426" y="4160838"/>
            <a:ext cx="982663" cy="1725612"/>
          </a:xfrm>
          <a:custGeom>
            <a:avLst/>
            <a:gdLst>
              <a:gd name="T0" fmla="*/ 1588 w 2731"/>
              <a:gd name="T1" fmla="*/ 0 h 4795"/>
              <a:gd name="T2" fmla="*/ 0 w 2731"/>
              <a:gd name="T3" fmla="*/ 1971 h 4795"/>
              <a:gd name="T4" fmla="*/ 445 w 2731"/>
              <a:gd name="T5" fmla="*/ 2677 h 4795"/>
              <a:gd name="T6" fmla="*/ 189 w 2731"/>
              <a:gd name="T7" fmla="*/ 3171 h 4795"/>
              <a:gd name="T8" fmla="*/ 886 w 2731"/>
              <a:gd name="T9" fmla="*/ 4794 h 4795"/>
              <a:gd name="T10" fmla="*/ 2730 w 2731"/>
              <a:gd name="T11" fmla="*/ 4230 h 4795"/>
              <a:gd name="T12" fmla="*/ 1588 w 2731"/>
              <a:gd name="T13" fmla="*/ 0 h 4795"/>
              <a:gd name="T14" fmla="*/ 0 60000 65536"/>
              <a:gd name="T15" fmla="*/ 0 60000 65536"/>
              <a:gd name="T16" fmla="*/ 0 60000 65536"/>
              <a:gd name="T17" fmla="*/ 0 60000 65536"/>
              <a:gd name="T18" fmla="*/ 0 60000 65536"/>
              <a:gd name="T19" fmla="*/ 0 60000 65536"/>
              <a:gd name="T20" fmla="*/ 0 60000 65536"/>
              <a:gd name="T21" fmla="*/ 0 w 2731"/>
              <a:gd name="T22" fmla="*/ 0 h 4795"/>
              <a:gd name="T23" fmla="*/ 2731 w 2731"/>
              <a:gd name="T24" fmla="*/ 4795 h 47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1" h="4795">
                <a:moveTo>
                  <a:pt x="1588" y="0"/>
                </a:moveTo>
                <a:lnTo>
                  <a:pt x="0" y="1971"/>
                </a:lnTo>
                <a:lnTo>
                  <a:pt x="445" y="2677"/>
                </a:lnTo>
                <a:lnTo>
                  <a:pt x="189" y="3171"/>
                </a:lnTo>
                <a:lnTo>
                  <a:pt x="886" y="4794"/>
                </a:lnTo>
                <a:lnTo>
                  <a:pt x="2730" y="4230"/>
                </a:lnTo>
                <a:lnTo>
                  <a:pt x="15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33" name="Line 12"/>
          <p:cNvSpPr>
            <a:spLocks noChangeShapeType="1"/>
          </p:cNvSpPr>
          <p:nvPr/>
        </p:nvSpPr>
        <p:spPr bwMode="auto">
          <a:xfrm>
            <a:off x="7342188" y="2941638"/>
            <a:ext cx="563562"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4" name="Group 13"/>
          <p:cNvGrpSpPr>
            <a:grpSpLocks/>
          </p:cNvGrpSpPr>
          <p:nvPr/>
        </p:nvGrpSpPr>
        <p:grpSpPr bwMode="auto">
          <a:xfrm>
            <a:off x="7705725" y="3313114"/>
            <a:ext cx="793750" cy="731837"/>
            <a:chOff x="3894" y="2087"/>
            <a:chExt cx="500" cy="461"/>
          </a:xfrm>
        </p:grpSpPr>
        <p:sp>
          <p:nvSpPr>
            <p:cNvPr id="30755" name="AutoShape 14"/>
            <p:cNvSpPr>
              <a:spLocks noChangeArrowheads="1"/>
            </p:cNvSpPr>
            <p:nvPr/>
          </p:nvSpPr>
          <p:spPr bwMode="auto">
            <a:xfrm>
              <a:off x="3894"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6" name="AutoShape 15"/>
            <p:cNvSpPr>
              <a:spLocks noChangeArrowheads="1"/>
            </p:cNvSpPr>
            <p:nvPr/>
          </p:nvSpPr>
          <p:spPr bwMode="auto">
            <a:xfrm>
              <a:off x="3913"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grpSp>
      <p:sp>
        <p:nvSpPr>
          <p:cNvPr id="30735" name="Line 16"/>
          <p:cNvSpPr>
            <a:spLocks noChangeShapeType="1"/>
          </p:cNvSpPr>
          <p:nvPr/>
        </p:nvSpPr>
        <p:spPr bwMode="auto">
          <a:xfrm flipH="1">
            <a:off x="7099300" y="29416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6" name="Group 17"/>
          <p:cNvGrpSpPr>
            <a:grpSpLocks/>
          </p:cNvGrpSpPr>
          <p:nvPr/>
        </p:nvGrpSpPr>
        <p:grpSpPr bwMode="auto">
          <a:xfrm>
            <a:off x="6505575" y="3313114"/>
            <a:ext cx="793750" cy="731837"/>
            <a:chOff x="3138" y="2087"/>
            <a:chExt cx="500" cy="461"/>
          </a:xfrm>
        </p:grpSpPr>
        <p:sp>
          <p:nvSpPr>
            <p:cNvPr id="30753" name="AutoShape 18"/>
            <p:cNvSpPr>
              <a:spLocks noChangeArrowheads="1"/>
            </p:cNvSpPr>
            <p:nvPr/>
          </p:nvSpPr>
          <p:spPr bwMode="auto">
            <a:xfrm>
              <a:off x="3138" y="2087"/>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4" name="AutoShape 19"/>
            <p:cNvSpPr>
              <a:spLocks noChangeArrowheads="1"/>
            </p:cNvSpPr>
            <p:nvPr/>
          </p:nvSpPr>
          <p:spPr bwMode="auto">
            <a:xfrm>
              <a:off x="3157" y="2106"/>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grpSp>
      <p:sp>
        <p:nvSpPr>
          <p:cNvPr id="30737" name="Line 20"/>
          <p:cNvSpPr>
            <a:spLocks noChangeShapeType="1"/>
          </p:cNvSpPr>
          <p:nvPr/>
        </p:nvSpPr>
        <p:spPr bwMode="auto">
          <a:xfrm>
            <a:off x="8928101" y="1981201"/>
            <a:ext cx="563563" cy="63976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38" name="Group 21"/>
          <p:cNvGrpSpPr>
            <a:grpSpLocks/>
          </p:cNvGrpSpPr>
          <p:nvPr/>
        </p:nvGrpSpPr>
        <p:grpSpPr bwMode="auto">
          <a:xfrm>
            <a:off x="9263063" y="2398714"/>
            <a:ext cx="793750" cy="731837"/>
            <a:chOff x="4875" y="1511"/>
            <a:chExt cx="500" cy="461"/>
          </a:xfrm>
        </p:grpSpPr>
        <p:sp>
          <p:nvSpPr>
            <p:cNvPr id="30751" name="AutoShape 22"/>
            <p:cNvSpPr>
              <a:spLocks noChangeArrowheads="1"/>
            </p:cNvSpPr>
            <p:nvPr/>
          </p:nvSpPr>
          <p:spPr bwMode="auto">
            <a:xfrm>
              <a:off x="4875"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2" name="AutoShape 23"/>
            <p:cNvSpPr>
              <a:spLocks noChangeArrowheads="1"/>
            </p:cNvSpPr>
            <p:nvPr/>
          </p:nvSpPr>
          <p:spPr bwMode="auto">
            <a:xfrm>
              <a:off x="4894"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grpSp>
      <p:sp>
        <p:nvSpPr>
          <p:cNvPr id="30739" name="Line 24"/>
          <p:cNvSpPr>
            <a:spLocks noChangeShapeType="1"/>
          </p:cNvSpPr>
          <p:nvPr/>
        </p:nvSpPr>
        <p:spPr bwMode="auto">
          <a:xfrm flipH="1">
            <a:off x="7693025" y="2027238"/>
            <a:ext cx="566738" cy="63976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0740" name="Group 25"/>
          <p:cNvGrpSpPr>
            <a:grpSpLocks/>
          </p:cNvGrpSpPr>
          <p:nvPr/>
        </p:nvGrpSpPr>
        <p:grpSpPr bwMode="auto">
          <a:xfrm>
            <a:off x="8202613" y="1331914"/>
            <a:ext cx="793750" cy="731837"/>
            <a:chOff x="4207" y="839"/>
            <a:chExt cx="500" cy="461"/>
          </a:xfrm>
        </p:grpSpPr>
        <p:sp>
          <p:nvSpPr>
            <p:cNvPr id="30749" name="AutoShape 26"/>
            <p:cNvSpPr>
              <a:spLocks noChangeArrowheads="1"/>
            </p:cNvSpPr>
            <p:nvPr/>
          </p:nvSpPr>
          <p:spPr bwMode="auto">
            <a:xfrm>
              <a:off x="4207" y="839"/>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50" name="AutoShape 27"/>
            <p:cNvSpPr>
              <a:spLocks noChangeArrowheads="1"/>
            </p:cNvSpPr>
            <p:nvPr/>
          </p:nvSpPr>
          <p:spPr bwMode="auto">
            <a:xfrm>
              <a:off x="4226" y="858"/>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grpSp>
      <p:grpSp>
        <p:nvGrpSpPr>
          <p:cNvPr id="30741" name="Group 28"/>
          <p:cNvGrpSpPr>
            <a:grpSpLocks/>
          </p:cNvGrpSpPr>
          <p:nvPr/>
        </p:nvGrpSpPr>
        <p:grpSpPr bwMode="auto">
          <a:xfrm>
            <a:off x="7099300" y="2398714"/>
            <a:ext cx="793750" cy="731837"/>
            <a:chOff x="3512" y="1511"/>
            <a:chExt cx="500" cy="461"/>
          </a:xfrm>
        </p:grpSpPr>
        <p:sp>
          <p:nvSpPr>
            <p:cNvPr id="30747" name="AutoShape 29"/>
            <p:cNvSpPr>
              <a:spLocks noChangeArrowheads="1"/>
            </p:cNvSpPr>
            <p:nvPr/>
          </p:nvSpPr>
          <p:spPr bwMode="auto">
            <a:xfrm>
              <a:off x="3512" y="1511"/>
              <a:ext cx="501" cy="462"/>
            </a:xfrm>
            <a:prstGeom prst="roundRect">
              <a:avLst>
                <a:gd name="adj" fmla="val 12551"/>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cs typeface="Arial Unicode MS" panose="020B0604020202020204" pitchFamily="34" charset="-128"/>
                </a:defRPr>
              </a:lvl1pPr>
              <a:lvl2pPr marL="742950" indent="-285750">
                <a:defRPr>
                  <a:solidFill>
                    <a:schemeClr val="bg1"/>
                  </a:solidFill>
                  <a:latin typeface="Times New Roman" panose="02020603050405020304" pitchFamily="18" charset="0"/>
                  <a:cs typeface="Arial Unicode MS" panose="020B0604020202020204" pitchFamily="34" charset="-128"/>
                </a:defRPr>
              </a:lvl2pPr>
              <a:lvl3pPr marL="1143000" indent="-228600">
                <a:defRPr>
                  <a:solidFill>
                    <a:schemeClr val="bg1"/>
                  </a:solidFill>
                  <a:latin typeface="Times New Roman" panose="02020603050405020304" pitchFamily="18" charset="0"/>
                  <a:cs typeface="Arial Unicode MS" panose="020B0604020202020204" pitchFamily="34" charset="-128"/>
                </a:defRPr>
              </a:lvl3pPr>
              <a:lvl4pPr marL="1600200" indent="-228600">
                <a:defRPr>
                  <a:solidFill>
                    <a:schemeClr val="bg1"/>
                  </a:solidFill>
                  <a:latin typeface="Times New Roman" panose="02020603050405020304" pitchFamily="18" charset="0"/>
                  <a:cs typeface="Arial Unicode MS" panose="020B0604020202020204" pitchFamily="34" charset="-128"/>
                </a:defRPr>
              </a:lvl4pPr>
              <a:lvl5pPr marL="2057400" indent="-228600">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Arial Unicode MS" panose="020B0604020202020204" pitchFamily="34" charset="-128"/>
                </a:defRPr>
              </a:lvl9pPr>
            </a:lstStyle>
            <a:p>
              <a:endParaRPr lang="en-US" altLang="en-US"/>
            </a:p>
          </p:txBody>
        </p:sp>
        <p:sp>
          <p:nvSpPr>
            <p:cNvPr id="30748" name="AutoShape 30"/>
            <p:cNvSpPr>
              <a:spLocks noChangeArrowheads="1"/>
            </p:cNvSpPr>
            <p:nvPr/>
          </p:nvSpPr>
          <p:spPr bwMode="auto">
            <a:xfrm>
              <a:off x="3531" y="1530"/>
              <a:ext cx="463" cy="424"/>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grpSp>
      <p:sp>
        <p:nvSpPr>
          <p:cNvPr id="30742" name="AutoShape 31"/>
          <p:cNvSpPr>
            <a:spLocks noChangeArrowheads="1"/>
          </p:cNvSpPr>
          <p:nvPr/>
        </p:nvSpPr>
        <p:spPr bwMode="auto">
          <a:xfrm>
            <a:off x="3438525"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42</a:t>
            </a:r>
          </a:p>
        </p:txBody>
      </p:sp>
      <p:sp>
        <p:nvSpPr>
          <p:cNvPr id="30743" name="AutoShape 32"/>
          <p:cNvSpPr>
            <a:spLocks noChangeArrowheads="1"/>
          </p:cNvSpPr>
          <p:nvPr/>
        </p:nvSpPr>
        <p:spPr bwMode="auto">
          <a:xfrm>
            <a:off x="4322763"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35</a:t>
            </a:r>
          </a:p>
        </p:txBody>
      </p:sp>
      <p:sp>
        <p:nvSpPr>
          <p:cNvPr id="30744" name="AutoShape 33"/>
          <p:cNvSpPr>
            <a:spLocks noChangeArrowheads="1"/>
          </p:cNvSpPr>
          <p:nvPr/>
        </p:nvSpPr>
        <p:spPr bwMode="auto">
          <a:xfrm>
            <a:off x="5207000" y="4860925"/>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23</a:t>
            </a:r>
          </a:p>
        </p:txBody>
      </p:sp>
      <p:sp>
        <p:nvSpPr>
          <p:cNvPr id="30745" name="AutoShape 34"/>
          <p:cNvSpPr>
            <a:spLocks noChangeArrowheads="1"/>
          </p:cNvSpPr>
          <p:nvPr/>
        </p:nvSpPr>
        <p:spPr bwMode="auto">
          <a:xfrm>
            <a:off x="6135688"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27</a:t>
            </a:r>
          </a:p>
        </p:txBody>
      </p:sp>
      <p:sp>
        <p:nvSpPr>
          <p:cNvPr id="30746" name="AutoShape 35"/>
          <p:cNvSpPr>
            <a:spLocks noChangeArrowheads="1"/>
          </p:cNvSpPr>
          <p:nvPr/>
        </p:nvSpPr>
        <p:spPr bwMode="auto">
          <a:xfrm>
            <a:off x="7019925" y="4862513"/>
            <a:ext cx="48895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cs typeface="Arial Unicode MS" panose="020B0604020202020204" pitchFamily="34" charset="-128"/>
              </a:defRPr>
            </a:lvl9pPr>
          </a:lstStyle>
          <a:p>
            <a:pPr>
              <a:lnSpc>
                <a:spcPct val="95000"/>
              </a:lnSpc>
              <a:buClr>
                <a:srgbClr val="E0E0E0"/>
              </a:buClr>
              <a:buSzPct val="100000"/>
              <a:buFont typeface="Times New Roman" panose="02020603050405020304" pitchFamily="18" charset="0"/>
              <a:buNone/>
            </a:pPr>
            <a:r>
              <a:rPr lang="en-GB" altLang="en-US" sz="2400" b="1">
                <a:solidFill>
                  <a:schemeClr val="tx1"/>
                </a:solidFill>
              </a:rPr>
              <a:t>21</a:t>
            </a:r>
          </a:p>
        </p:txBody>
      </p:sp>
    </p:spTree>
    <p:extLst>
      <p:ext uri="{BB962C8B-B14F-4D97-AF65-F5344CB8AC3E}">
        <p14:creationId xmlns:p14="http://schemas.microsoft.com/office/powerpoint/2010/main" val="80495413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04A910C1-D2F1-43BE-BD41-A0C37059358D}" type="slidenum">
              <a:rPr lang="en-US" altLang="en-US"/>
              <a:pPr/>
              <a:t>94</a:t>
            </a:fld>
            <a:endParaRPr lang="en-US" altLang="en-US"/>
          </a:p>
        </p:txBody>
      </p:sp>
      <p:grpSp>
        <p:nvGrpSpPr>
          <p:cNvPr id="240642" name="Group 2"/>
          <p:cNvGrpSpPr>
            <a:grpSpLocks/>
          </p:cNvGrpSpPr>
          <p:nvPr/>
        </p:nvGrpSpPr>
        <p:grpSpPr bwMode="auto">
          <a:xfrm>
            <a:off x="5943600" y="1676400"/>
            <a:ext cx="3848100" cy="3048000"/>
            <a:chOff x="96" y="1680"/>
            <a:chExt cx="2424" cy="1920"/>
          </a:xfrm>
        </p:grpSpPr>
        <p:grpSp>
          <p:nvGrpSpPr>
            <p:cNvPr id="240643" name="Group 3"/>
            <p:cNvGrpSpPr>
              <a:grpSpLocks/>
            </p:cNvGrpSpPr>
            <p:nvPr/>
          </p:nvGrpSpPr>
          <p:grpSpPr bwMode="auto">
            <a:xfrm>
              <a:off x="96" y="3360"/>
              <a:ext cx="1584" cy="240"/>
              <a:chOff x="96" y="3360"/>
              <a:chExt cx="1584" cy="240"/>
            </a:xfrm>
          </p:grpSpPr>
          <p:sp>
            <p:nvSpPr>
              <p:cNvPr id="240644"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45"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46"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47"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48"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0649" name="Group 9"/>
            <p:cNvGrpSpPr>
              <a:grpSpLocks/>
            </p:cNvGrpSpPr>
            <p:nvPr/>
          </p:nvGrpSpPr>
          <p:grpSpPr bwMode="auto">
            <a:xfrm>
              <a:off x="264" y="2800"/>
              <a:ext cx="2256" cy="240"/>
              <a:chOff x="264" y="2832"/>
              <a:chExt cx="2256" cy="240"/>
            </a:xfrm>
          </p:grpSpPr>
          <p:sp>
            <p:nvSpPr>
              <p:cNvPr id="240650"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51"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52"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53"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0654" name="Group 14"/>
            <p:cNvGrpSpPr>
              <a:grpSpLocks/>
            </p:cNvGrpSpPr>
            <p:nvPr/>
          </p:nvGrpSpPr>
          <p:grpSpPr bwMode="auto">
            <a:xfrm>
              <a:off x="600" y="2240"/>
              <a:ext cx="1584" cy="240"/>
              <a:chOff x="600" y="2256"/>
              <a:chExt cx="1584" cy="240"/>
            </a:xfrm>
          </p:grpSpPr>
          <p:sp>
            <p:nvSpPr>
              <p:cNvPr id="240655"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56"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0657"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0658" name="AutoShape 18"/>
            <p:cNvCxnSpPr>
              <a:cxnSpLocks noChangeShapeType="1"/>
              <a:stCxn id="240657" idx="3"/>
              <a:endCxn id="240656"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59" name="AutoShape 19"/>
            <p:cNvCxnSpPr>
              <a:cxnSpLocks noChangeShapeType="1"/>
              <a:stCxn id="240657" idx="5"/>
              <a:endCxn id="240655"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0" name="AutoShape 20"/>
            <p:cNvCxnSpPr>
              <a:cxnSpLocks noChangeShapeType="1"/>
              <a:stCxn id="240655" idx="3"/>
              <a:endCxn id="240651"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1" name="AutoShape 21"/>
            <p:cNvCxnSpPr>
              <a:cxnSpLocks noChangeShapeType="1"/>
              <a:stCxn id="240655" idx="5"/>
              <a:endCxn id="240650"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2" name="AutoShape 22"/>
            <p:cNvCxnSpPr>
              <a:cxnSpLocks noChangeShapeType="1"/>
              <a:stCxn id="240651" idx="3"/>
              <a:endCxn id="240644"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3" name="AutoShape 23"/>
            <p:cNvCxnSpPr>
              <a:cxnSpLocks noChangeShapeType="1"/>
              <a:stCxn id="240656" idx="3"/>
              <a:endCxn id="240653"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4" name="AutoShape 24"/>
            <p:cNvCxnSpPr>
              <a:cxnSpLocks noChangeShapeType="1"/>
              <a:stCxn id="240656" idx="5"/>
              <a:endCxn id="240652"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5" name="AutoShape 25"/>
            <p:cNvCxnSpPr>
              <a:cxnSpLocks noChangeShapeType="1"/>
              <a:stCxn id="240653" idx="3"/>
              <a:endCxn id="240648"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6" name="AutoShape 26"/>
            <p:cNvCxnSpPr>
              <a:cxnSpLocks noChangeShapeType="1"/>
              <a:stCxn id="240653" idx="5"/>
              <a:endCxn id="240647"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7" name="AutoShape 27"/>
            <p:cNvCxnSpPr>
              <a:cxnSpLocks noChangeShapeType="1"/>
              <a:stCxn id="240652" idx="3"/>
              <a:endCxn id="240646"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8" name="AutoShape 28"/>
            <p:cNvCxnSpPr>
              <a:cxnSpLocks noChangeShapeType="1"/>
              <a:stCxn id="240652" idx="5"/>
              <a:endCxn id="240645"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669"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240670"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0671"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72"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0673"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74"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75"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76"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0677"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78"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79"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80"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81"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240683"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84"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85"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86"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87"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688"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689"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690"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691"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692"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693"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694"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695"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240696"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240697"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240698"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240699"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240700"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240701"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240702"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240703"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240704"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240705"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240706"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240707"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240708" name="Rectangle 68"/>
          <p:cNvSpPr>
            <a:spLocks noGrp="1" noChangeArrowheads="1"/>
          </p:cNvSpPr>
          <p:nvPr>
            <p:ph type="body" idx="1"/>
          </p:nvPr>
        </p:nvSpPr>
        <p:spPr>
          <a:xfrm>
            <a:off x="2209800" y="1219200"/>
            <a:ext cx="3505200" cy="3200400"/>
          </a:xfrm>
        </p:spPr>
        <p:txBody>
          <a:bodyPr>
            <a:normAutofit lnSpcReduction="10000"/>
          </a:bodyPr>
          <a:lstStyle/>
          <a:p>
            <a:pPr>
              <a:lnSpc>
                <a:spcPct val="90000"/>
              </a:lnSpc>
            </a:pPr>
            <a:r>
              <a:rPr lang="en-US" altLang="en-US"/>
              <a:t>Calculations:</a:t>
            </a:r>
          </a:p>
          <a:p>
            <a:pPr lvl="1">
              <a:lnSpc>
                <a:spcPct val="90000"/>
              </a:lnSpc>
            </a:pPr>
            <a:r>
              <a:rPr lang="en-US" altLang="en-US"/>
              <a:t>child:</a:t>
            </a:r>
          </a:p>
          <a:p>
            <a:pPr lvl="1">
              <a:lnSpc>
                <a:spcPct val="90000"/>
              </a:lnSpc>
            </a:pPr>
            <a:endParaRPr lang="en-US" altLang="en-US"/>
          </a:p>
          <a:p>
            <a:pPr lvl="1">
              <a:lnSpc>
                <a:spcPct val="90000"/>
              </a:lnSpc>
            </a:pPr>
            <a:r>
              <a:rPr lang="en-US" altLang="en-US"/>
              <a:t>parent:</a:t>
            </a:r>
          </a:p>
          <a:p>
            <a:pPr lvl="1">
              <a:lnSpc>
                <a:spcPct val="90000"/>
              </a:lnSpc>
            </a:pPr>
            <a:endParaRPr lang="en-US" altLang="en-US"/>
          </a:p>
          <a:p>
            <a:pPr lvl="1">
              <a:lnSpc>
                <a:spcPct val="90000"/>
              </a:lnSpc>
            </a:pPr>
            <a:r>
              <a:rPr lang="en-US" altLang="en-US"/>
              <a:t>root:</a:t>
            </a:r>
          </a:p>
          <a:p>
            <a:pPr lvl="1">
              <a:lnSpc>
                <a:spcPct val="90000"/>
              </a:lnSpc>
            </a:pPr>
            <a:endParaRPr lang="en-US" altLang="en-US"/>
          </a:p>
          <a:p>
            <a:pPr lvl="1">
              <a:lnSpc>
                <a:spcPct val="90000"/>
              </a:lnSpc>
            </a:pPr>
            <a:r>
              <a:rPr lang="en-US" altLang="en-US"/>
              <a:t>next free:</a:t>
            </a:r>
          </a:p>
        </p:txBody>
      </p:sp>
      <p:sp>
        <p:nvSpPr>
          <p:cNvPr id="240709"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34719346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1175E21C-3FDC-4A74-A971-8729A68FCCCA}" type="slidenum">
              <a:rPr lang="en-US" altLang="en-US"/>
              <a:pPr/>
              <a:t>95</a:t>
            </a:fld>
            <a:endParaRPr lang="en-US" altLang="en-US"/>
          </a:p>
        </p:txBody>
      </p:sp>
      <p:grpSp>
        <p:nvGrpSpPr>
          <p:cNvPr id="364546" name="Group 2"/>
          <p:cNvGrpSpPr>
            <a:grpSpLocks/>
          </p:cNvGrpSpPr>
          <p:nvPr/>
        </p:nvGrpSpPr>
        <p:grpSpPr bwMode="auto">
          <a:xfrm>
            <a:off x="5943600" y="1676400"/>
            <a:ext cx="3848100" cy="3048000"/>
            <a:chOff x="96" y="1680"/>
            <a:chExt cx="2424" cy="1920"/>
          </a:xfrm>
        </p:grpSpPr>
        <p:grpSp>
          <p:nvGrpSpPr>
            <p:cNvPr id="364547" name="Group 3"/>
            <p:cNvGrpSpPr>
              <a:grpSpLocks/>
            </p:cNvGrpSpPr>
            <p:nvPr/>
          </p:nvGrpSpPr>
          <p:grpSpPr bwMode="auto">
            <a:xfrm>
              <a:off x="96" y="3360"/>
              <a:ext cx="1584" cy="240"/>
              <a:chOff x="96" y="3360"/>
              <a:chExt cx="1584" cy="240"/>
            </a:xfrm>
          </p:grpSpPr>
          <p:sp>
            <p:nvSpPr>
              <p:cNvPr id="364548"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49"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50"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51"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52"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364553" name="Group 9"/>
            <p:cNvGrpSpPr>
              <a:grpSpLocks/>
            </p:cNvGrpSpPr>
            <p:nvPr/>
          </p:nvGrpSpPr>
          <p:grpSpPr bwMode="auto">
            <a:xfrm>
              <a:off x="264" y="2800"/>
              <a:ext cx="2256" cy="240"/>
              <a:chOff x="264" y="2832"/>
              <a:chExt cx="2256" cy="240"/>
            </a:xfrm>
          </p:grpSpPr>
          <p:sp>
            <p:nvSpPr>
              <p:cNvPr id="364554"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55"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56"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57"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364558" name="Group 14"/>
            <p:cNvGrpSpPr>
              <a:grpSpLocks/>
            </p:cNvGrpSpPr>
            <p:nvPr/>
          </p:nvGrpSpPr>
          <p:grpSpPr bwMode="auto">
            <a:xfrm>
              <a:off x="600" y="2240"/>
              <a:ext cx="1584" cy="240"/>
              <a:chOff x="600" y="2256"/>
              <a:chExt cx="1584" cy="240"/>
            </a:xfrm>
          </p:grpSpPr>
          <p:sp>
            <p:nvSpPr>
              <p:cNvPr id="364559"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60"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364561"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64562" name="AutoShape 18"/>
            <p:cNvCxnSpPr>
              <a:cxnSpLocks noChangeShapeType="1"/>
              <a:stCxn id="364561" idx="3"/>
              <a:endCxn id="364560"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3" name="AutoShape 19"/>
            <p:cNvCxnSpPr>
              <a:cxnSpLocks noChangeShapeType="1"/>
              <a:stCxn id="364561" idx="5"/>
              <a:endCxn id="364559"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4" name="AutoShape 20"/>
            <p:cNvCxnSpPr>
              <a:cxnSpLocks noChangeShapeType="1"/>
              <a:stCxn id="364559" idx="3"/>
              <a:endCxn id="364555"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5" name="AutoShape 21"/>
            <p:cNvCxnSpPr>
              <a:cxnSpLocks noChangeShapeType="1"/>
              <a:stCxn id="364559" idx="5"/>
              <a:endCxn id="364554"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6" name="AutoShape 22"/>
            <p:cNvCxnSpPr>
              <a:cxnSpLocks noChangeShapeType="1"/>
              <a:stCxn id="364555" idx="3"/>
              <a:endCxn id="364548"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7" name="AutoShape 23"/>
            <p:cNvCxnSpPr>
              <a:cxnSpLocks noChangeShapeType="1"/>
              <a:stCxn id="364560" idx="3"/>
              <a:endCxn id="364557"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8" name="AutoShape 24"/>
            <p:cNvCxnSpPr>
              <a:cxnSpLocks noChangeShapeType="1"/>
              <a:stCxn id="364560" idx="5"/>
              <a:endCxn id="364556"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69" name="AutoShape 25"/>
            <p:cNvCxnSpPr>
              <a:cxnSpLocks noChangeShapeType="1"/>
              <a:stCxn id="364557" idx="3"/>
              <a:endCxn id="364552"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0" name="AutoShape 26"/>
            <p:cNvCxnSpPr>
              <a:cxnSpLocks noChangeShapeType="1"/>
              <a:stCxn id="364557" idx="5"/>
              <a:endCxn id="364551"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1" name="AutoShape 27"/>
            <p:cNvCxnSpPr>
              <a:cxnSpLocks noChangeShapeType="1"/>
              <a:stCxn id="364556" idx="3"/>
              <a:endCxn id="364550"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4572" name="AutoShape 28"/>
            <p:cNvCxnSpPr>
              <a:cxnSpLocks noChangeShapeType="1"/>
              <a:stCxn id="364556" idx="5"/>
              <a:endCxn id="364549"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4573" name="Rectangle 29"/>
          <p:cNvSpPr>
            <a:spLocks noChangeArrowheads="1"/>
          </p:cNvSpPr>
          <p:nvPr/>
        </p:nvSpPr>
        <p:spPr bwMode="auto">
          <a:xfrm>
            <a:off x="2489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364574" name="Rectangle 30"/>
          <p:cNvSpPr>
            <a:spLocks noChangeArrowheads="1"/>
          </p:cNvSpPr>
          <p:nvPr/>
        </p:nvSpPr>
        <p:spPr bwMode="auto">
          <a:xfrm>
            <a:off x="3073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364575" name="Rectangle 31"/>
          <p:cNvSpPr>
            <a:spLocks noChangeArrowheads="1"/>
          </p:cNvSpPr>
          <p:nvPr/>
        </p:nvSpPr>
        <p:spPr bwMode="auto">
          <a:xfrm>
            <a:off x="3657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64576" name="Rectangle 32"/>
          <p:cNvSpPr>
            <a:spLocks noChangeArrowheads="1"/>
          </p:cNvSpPr>
          <p:nvPr/>
        </p:nvSpPr>
        <p:spPr bwMode="auto">
          <a:xfrm>
            <a:off x="4241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64577" name="Rectangle 33"/>
          <p:cNvSpPr>
            <a:spLocks noChangeArrowheads="1"/>
          </p:cNvSpPr>
          <p:nvPr/>
        </p:nvSpPr>
        <p:spPr bwMode="auto">
          <a:xfrm>
            <a:off x="4826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364578" name="Rectangle 34"/>
          <p:cNvSpPr>
            <a:spLocks noChangeArrowheads="1"/>
          </p:cNvSpPr>
          <p:nvPr/>
        </p:nvSpPr>
        <p:spPr bwMode="auto">
          <a:xfrm>
            <a:off x="5410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64579" name="Rectangle 35"/>
          <p:cNvSpPr>
            <a:spLocks noChangeArrowheads="1"/>
          </p:cNvSpPr>
          <p:nvPr/>
        </p:nvSpPr>
        <p:spPr bwMode="auto">
          <a:xfrm>
            <a:off x="5994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64580" name="Rectangle 36"/>
          <p:cNvSpPr>
            <a:spLocks noChangeArrowheads="1"/>
          </p:cNvSpPr>
          <p:nvPr/>
        </p:nvSpPr>
        <p:spPr bwMode="auto">
          <a:xfrm>
            <a:off x="6578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364581" name="Rectangle 37"/>
          <p:cNvSpPr>
            <a:spLocks noChangeArrowheads="1"/>
          </p:cNvSpPr>
          <p:nvPr/>
        </p:nvSpPr>
        <p:spPr bwMode="auto">
          <a:xfrm>
            <a:off x="7162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364582" name="Rectangle 38"/>
          <p:cNvSpPr>
            <a:spLocks noChangeArrowheads="1"/>
          </p:cNvSpPr>
          <p:nvPr/>
        </p:nvSpPr>
        <p:spPr bwMode="auto">
          <a:xfrm>
            <a:off x="7747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64583" name="Rectangle 39"/>
          <p:cNvSpPr>
            <a:spLocks noChangeArrowheads="1"/>
          </p:cNvSpPr>
          <p:nvPr/>
        </p:nvSpPr>
        <p:spPr bwMode="auto">
          <a:xfrm>
            <a:off x="8331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364584" name="Rectangle 40"/>
          <p:cNvSpPr>
            <a:spLocks noChangeArrowheads="1"/>
          </p:cNvSpPr>
          <p:nvPr/>
        </p:nvSpPr>
        <p:spPr bwMode="auto">
          <a:xfrm>
            <a:off x="8915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364585" name="Rectangle 41"/>
          <p:cNvSpPr>
            <a:spLocks noChangeArrowheads="1"/>
          </p:cNvSpPr>
          <p:nvPr/>
        </p:nvSpPr>
        <p:spPr bwMode="auto">
          <a:xfrm>
            <a:off x="9499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586" name="Rectangle 42"/>
          <p:cNvSpPr>
            <a:spLocks noChangeArrowheads="1"/>
          </p:cNvSpPr>
          <p:nvPr/>
        </p:nvSpPr>
        <p:spPr bwMode="auto">
          <a:xfrm>
            <a:off x="1905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12</a:t>
            </a:r>
          </a:p>
        </p:txBody>
      </p:sp>
      <p:sp>
        <p:nvSpPr>
          <p:cNvPr id="364587" name="Text Box 43"/>
          <p:cNvSpPr txBox="1">
            <a:spLocks noChangeArrowheads="1"/>
          </p:cNvSpPr>
          <p:nvPr/>
        </p:nvSpPr>
        <p:spPr bwMode="auto">
          <a:xfrm>
            <a:off x="2651125"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588" name="Text Box 44"/>
          <p:cNvSpPr txBox="1">
            <a:spLocks noChangeArrowheads="1"/>
          </p:cNvSpPr>
          <p:nvPr/>
        </p:nvSpPr>
        <p:spPr bwMode="auto">
          <a:xfrm>
            <a:off x="3200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589" name="Text Box 45"/>
          <p:cNvSpPr txBox="1">
            <a:spLocks noChangeArrowheads="1"/>
          </p:cNvSpPr>
          <p:nvPr/>
        </p:nvSpPr>
        <p:spPr bwMode="auto">
          <a:xfrm>
            <a:off x="38163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590" name="Text Box 46"/>
          <p:cNvSpPr txBox="1">
            <a:spLocks noChangeArrowheads="1"/>
          </p:cNvSpPr>
          <p:nvPr/>
        </p:nvSpPr>
        <p:spPr bwMode="auto">
          <a:xfrm>
            <a:off x="4425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591" name="Text Box 47"/>
          <p:cNvSpPr txBox="1">
            <a:spLocks noChangeArrowheads="1"/>
          </p:cNvSpPr>
          <p:nvPr/>
        </p:nvSpPr>
        <p:spPr bwMode="auto">
          <a:xfrm>
            <a:off x="49530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592" name="Text Box 48"/>
          <p:cNvSpPr txBox="1">
            <a:spLocks noChangeArrowheads="1"/>
          </p:cNvSpPr>
          <p:nvPr/>
        </p:nvSpPr>
        <p:spPr bwMode="auto">
          <a:xfrm>
            <a:off x="556895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593" name="Text Box 49"/>
          <p:cNvSpPr txBox="1">
            <a:spLocks noChangeArrowheads="1"/>
          </p:cNvSpPr>
          <p:nvPr/>
        </p:nvSpPr>
        <p:spPr bwMode="auto">
          <a:xfrm>
            <a:off x="6172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594" name="Text Box 50"/>
          <p:cNvSpPr txBox="1">
            <a:spLocks noChangeArrowheads="1"/>
          </p:cNvSpPr>
          <p:nvPr/>
        </p:nvSpPr>
        <p:spPr bwMode="auto">
          <a:xfrm>
            <a:off x="67056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595" name="Text Box 51"/>
          <p:cNvSpPr txBox="1">
            <a:spLocks noChangeArrowheads="1"/>
          </p:cNvSpPr>
          <p:nvPr/>
        </p:nvSpPr>
        <p:spPr bwMode="auto">
          <a:xfrm>
            <a:off x="73152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596" name="Text Box 52"/>
          <p:cNvSpPr txBox="1">
            <a:spLocks noChangeArrowheads="1"/>
          </p:cNvSpPr>
          <p:nvPr/>
        </p:nvSpPr>
        <p:spPr bwMode="auto">
          <a:xfrm>
            <a:off x="7848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597" name="Text Box 53"/>
          <p:cNvSpPr txBox="1">
            <a:spLocks noChangeArrowheads="1"/>
          </p:cNvSpPr>
          <p:nvPr/>
        </p:nvSpPr>
        <p:spPr bwMode="auto">
          <a:xfrm>
            <a:off x="842645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598" name="Text Box 54"/>
          <p:cNvSpPr txBox="1">
            <a:spLocks noChangeArrowheads="1"/>
          </p:cNvSpPr>
          <p:nvPr/>
        </p:nvSpPr>
        <p:spPr bwMode="auto">
          <a:xfrm>
            <a:off x="8991600" y="5424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599" name="Text Box 55"/>
          <p:cNvSpPr txBox="1">
            <a:spLocks noChangeArrowheads="1"/>
          </p:cNvSpPr>
          <p:nvPr/>
        </p:nvSpPr>
        <p:spPr bwMode="auto">
          <a:xfrm>
            <a:off x="8083550" y="1462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a:t>
            </a:r>
          </a:p>
        </p:txBody>
      </p:sp>
      <p:sp>
        <p:nvSpPr>
          <p:cNvPr id="364600" name="Text Box 56"/>
          <p:cNvSpPr txBox="1">
            <a:spLocks noChangeArrowheads="1"/>
          </p:cNvSpPr>
          <p:nvPr/>
        </p:nvSpPr>
        <p:spPr bwMode="auto">
          <a:xfrm>
            <a:off x="65595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2</a:t>
            </a:r>
          </a:p>
        </p:txBody>
      </p:sp>
      <p:sp>
        <p:nvSpPr>
          <p:cNvPr id="364601" name="Text Box 57"/>
          <p:cNvSpPr txBox="1">
            <a:spLocks noChangeArrowheads="1"/>
          </p:cNvSpPr>
          <p:nvPr/>
        </p:nvSpPr>
        <p:spPr bwMode="auto">
          <a:xfrm>
            <a:off x="9150350" y="22860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3</a:t>
            </a:r>
          </a:p>
        </p:txBody>
      </p:sp>
      <p:sp>
        <p:nvSpPr>
          <p:cNvPr id="364602" name="Text Box 58"/>
          <p:cNvSpPr txBox="1">
            <a:spLocks noChangeArrowheads="1"/>
          </p:cNvSpPr>
          <p:nvPr/>
        </p:nvSpPr>
        <p:spPr bwMode="auto">
          <a:xfrm>
            <a:off x="60261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4</a:t>
            </a:r>
          </a:p>
        </p:txBody>
      </p:sp>
      <p:sp>
        <p:nvSpPr>
          <p:cNvPr id="364603" name="Text Box 59"/>
          <p:cNvSpPr txBox="1">
            <a:spLocks noChangeArrowheads="1"/>
          </p:cNvSpPr>
          <p:nvPr/>
        </p:nvSpPr>
        <p:spPr bwMode="auto">
          <a:xfrm>
            <a:off x="75438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5</a:t>
            </a:r>
          </a:p>
        </p:txBody>
      </p:sp>
      <p:sp>
        <p:nvSpPr>
          <p:cNvPr id="364604" name="Text Box 60"/>
          <p:cNvSpPr txBox="1">
            <a:spLocks noChangeArrowheads="1"/>
          </p:cNvSpPr>
          <p:nvPr/>
        </p:nvSpPr>
        <p:spPr bwMode="auto">
          <a:xfrm>
            <a:off x="8229600" y="32146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6</a:t>
            </a:r>
          </a:p>
        </p:txBody>
      </p:sp>
      <p:sp>
        <p:nvSpPr>
          <p:cNvPr id="364605" name="Text Box 61"/>
          <p:cNvSpPr txBox="1">
            <a:spLocks noChangeArrowheads="1"/>
          </p:cNvSpPr>
          <p:nvPr/>
        </p:nvSpPr>
        <p:spPr bwMode="auto">
          <a:xfrm>
            <a:off x="9607550" y="3200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7</a:t>
            </a:r>
          </a:p>
        </p:txBody>
      </p:sp>
      <p:sp>
        <p:nvSpPr>
          <p:cNvPr id="364606" name="Text Box 62"/>
          <p:cNvSpPr txBox="1">
            <a:spLocks noChangeArrowheads="1"/>
          </p:cNvSpPr>
          <p:nvPr/>
        </p:nvSpPr>
        <p:spPr bwMode="auto">
          <a:xfrm>
            <a:off x="5791200" y="41148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8</a:t>
            </a:r>
          </a:p>
        </p:txBody>
      </p:sp>
      <p:sp>
        <p:nvSpPr>
          <p:cNvPr id="364607" name="Text Box 63"/>
          <p:cNvSpPr txBox="1">
            <a:spLocks noChangeArrowheads="1"/>
          </p:cNvSpPr>
          <p:nvPr/>
        </p:nvSpPr>
        <p:spPr bwMode="auto">
          <a:xfrm>
            <a:off x="6711950" y="41290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9</a:t>
            </a:r>
          </a:p>
        </p:txBody>
      </p:sp>
      <p:sp>
        <p:nvSpPr>
          <p:cNvPr id="364608" name="Text Box 64"/>
          <p:cNvSpPr txBox="1">
            <a:spLocks noChangeArrowheads="1"/>
          </p:cNvSpPr>
          <p:nvPr/>
        </p:nvSpPr>
        <p:spPr bwMode="auto">
          <a:xfrm>
            <a:off x="6826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10</a:t>
            </a:r>
          </a:p>
        </p:txBody>
      </p:sp>
      <p:sp>
        <p:nvSpPr>
          <p:cNvPr id="364609" name="Text Box 65"/>
          <p:cNvSpPr txBox="1">
            <a:spLocks noChangeArrowheads="1"/>
          </p:cNvSpPr>
          <p:nvPr/>
        </p:nvSpPr>
        <p:spPr bwMode="auto">
          <a:xfrm>
            <a:off x="7588250" y="46624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11</a:t>
            </a:r>
          </a:p>
        </p:txBody>
      </p:sp>
      <p:sp>
        <p:nvSpPr>
          <p:cNvPr id="364610" name="Text Box 66"/>
          <p:cNvSpPr txBox="1">
            <a:spLocks noChangeArrowheads="1"/>
          </p:cNvSpPr>
          <p:nvPr/>
        </p:nvSpPr>
        <p:spPr bwMode="auto">
          <a:xfrm>
            <a:off x="8305800" y="4586288"/>
            <a:ext cx="4187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339933"/>
                </a:solidFill>
              </a:rPr>
              <a:t>12</a:t>
            </a:r>
          </a:p>
        </p:txBody>
      </p:sp>
      <p:sp>
        <p:nvSpPr>
          <p:cNvPr id="364611" name="Rectangle 67"/>
          <p:cNvSpPr>
            <a:spLocks noGrp="1" noChangeArrowheads="1"/>
          </p:cNvSpPr>
          <p:nvPr>
            <p:ph type="title"/>
          </p:nvPr>
        </p:nvSpPr>
        <p:spPr>
          <a:xfrm>
            <a:off x="2209800" y="152400"/>
            <a:ext cx="7772400" cy="1143000"/>
          </a:xfrm>
        </p:spPr>
        <p:txBody>
          <a:bodyPr/>
          <a:lstStyle/>
          <a:p>
            <a:r>
              <a:rPr lang="en-US" altLang="en-US"/>
              <a:t>Nifty Storage Trick</a:t>
            </a:r>
          </a:p>
        </p:txBody>
      </p:sp>
      <p:sp>
        <p:nvSpPr>
          <p:cNvPr id="364612" name="Rectangle 68"/>
          <p:cNvSpPr>
            <a:spLocks noGrp="1" noChangeArrowheads="1"/>
          </p:cNvSpPr>
          <p:nvPr>
            <p:ph type="body" idx="1"/>
          </p:nvPr>
        </p:nvSpPr>
        <p:spPr>
          <a:xfrm>
            <a:off x="2209800" y="1219200"/>
            <a:ext cx="3505200" cy="3200400"/>
          </a:xfrm>
        </p:spPr>
        <p:txBody>
          <a:bodyPr>
            <a:normAutofit fontScale="92500"/>
          </a:bodyPr>
          <a:lstStyle/>
          <a:p>
            <a:pPr>
              <a:lnSpc>
                <a:spcPct val="90000"/>
              </a:lnSpc>
            </a:pPr>
            <a:r>
              <a:rPr lang="en-US" altLang="en-US"/>
              <a:t>Calculations:</a:t>
            </a:r>
          </a:p>
          <a:p>
            <a:pPr lvl="1">
              <a:lnSpc>
                <a:spcPct val="90000"/>
              </a:lnSpc>
            </a:pPr>
            <a:r>
              <a:rPr lang="en-US" altLang="en-US"/>
              <a:t>child: </a:t>
            </a:r>
            <a:r>
              <a:rPr lang="en-US" altLang="en-US">
                <a:solidFill>
                  <a:schemeClr val="accent2"/>
                </a:solidFill>
              </a:rPr>
              <a:t>left = 2*node</a:t>
            </a:r>
          </a:p>
          <a:p>
            <a:pPr lvl="1">
              <a:lnSpc>
                <a:spcPct val="90000"/>
              </a:lnSpc>
              <a:buFontTx/>
              <a:buNone/>
            </a:pPr>
            <a:r>
              <a:rPr lang="en-US" altLang="en-US">
                <a:solidFill>
                  <a:schemeClr val="accent2"/>
                </a:solidFill>
              </a:rPr>
              <a:t>          right=2*node+1</a:t>
            </a:r>
          </a:p>
          <a:p>
            <a:pPr lvl="1">
              <a:lnSpc>
                <a:spcPct val="90000"/>
              </a:lnSpc>
            </a:pPr>
            <a:r>
              <a:rPr lang="en-US" altLang="en-US"/>
              <a:t>parent: </a:t>
            </a:r>
            <a:r>
              <a:rPr lang="en-US" altLang="en-US">
                <a:solidFill>
                  <a:schemeClr val="accent2"/>
                </a:solidFill>
              </a:rPr>
              <a:t>floor(node/2)</a:t>
            </a:r>
          </a:p>
          <a:p>
            <a:pPr lvl="1">
              <a:lnSpc>
                <a:spcPct val="90000"/>
              </a:lnSpc>
            </a:pPr>
            <a:endParaRPr lang="en-US" altLang="en-US"/>
          </a:p>
          <a:p>
            <a:pPr lvl="1">
              <a:lnSpc>
                <a:spcPct val="90000"/>
              </a:lnSpc>
            </a:pPr>
            <a:r>
              <a:rPr lang="en-US" altLang="en-US"/>
              <a:t>root: </a:t>
            </a:r>
            <a:r>
              <a:rPr lang="en-US" altLang="en-US">
                <a:solidFill>
                  <a:schemeClr val="accent2"/>
                </a:solidFill>
              </a:rPr>
              <a:t>1</a:t>
            </a:r>
          </a:p>
          <a:p>
            <a:pPr lvl="1">
              <a:lnSpc>
                <a:spcPct val="90000"/>
              </a:lnSpc>
            </a:pPr>
            <a:endParaRPr lang="en-US" altLang="en-US">
              <a:solidFill>
                <a:schemeClr val="accent2"/>
              </a:solidFill>
            </a:endParaRPr>
          </a:p>
          <a:p>
            <a:pPr lvl="1">
              <a:lnSpc>
                <a:spcPct val="90000"/>
              </a:lnSpc>
            </a:pPr>
            <a:r>
              <a:rPr lang="en-US" altLang="en-US"/>
              <a:t>next free: </a:t>
            </a:r>
            <a:r>
              <a:rPr lang="en-US" altLang="en-US">
                <a:solidFill>
                  <a:schemeClr val="accent2"/>
                </a:solidFill>
              </a:rPr>
              <a:t>length+1</a:t>
            </a:r>
          </a:p>
        </p:txBody>
      </p:sp>
      <p:sp>
        <p:nvSpPr>
          <p:cNvPr id="364613" name="Text Box 69"/>
          <p:cNvSpPr txBox="1">
            <a:spLocks noChangeArrowheads="1"/>
          </p:cNvSpPr>
          <p:nvPr/>
        </p:nvSpPr>
        <p:spPr bwMode="auto">
          <a:xfrm>
            <a:off x="2057400" y="5424488"/>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0</a:t>
            </a:r>
          </a:p>
        </p:txBody>
      </p:sp>
    </p:spTree>
    <p:extLst>
      <p:ext uri="{BB962C8B-B14F-4D97-AF65-F5344CB8AC3E}">
        <p14:creationId xmlns:p14="http://schemas.microsoft.com/office/powerpoint/2010/main" val="5968904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DC9923A7-C534-443E-ADA1-E1CC449F63AE}" type="slidenum">
              <a:rPr lang="en-US" altLang="en-US"/>
              <a:pPr/>
              <a:t>96</a:t>
            </a:fld>
            <a:endParaRPr lang="en-US" altLang="en-US"/>
          </a:p>
        </p:txBody>
      </p:sp>
      <p:sp>
        <p:nvSpPr>
          <p:cNvPr id="242690" name="Rectangle 2"/>
          <p:cNvSpPr>
            <a:spLocks noGrp="1" noChangeArrowheads="1"/>
          </p:cNvSpPr>
          <p:nvPr>
            <p:ph type="title"/>
          </p:nvPr>
        </p:nvSpPr>
        <p:spPr>
          <a:xfrm>
            <a:off x="2209800" y="304800"/>
            <a:ext cx="7772400" cy="1143000"/>
          </a:xfrm>
        </p:spPr>
        <p:txBody>
          <a:bodyPr/>
          <a:lstStyle/>
          <a:p>
            <a:r>
              <a:rPr lang="en-US" altLang="en-US"/>
              <a:t>DeleteMin</a:t>
            </a:r>
          </a:p>
        </p:txBody>
      </p:sp>
      <p:sp>
        <p:nvSpPr>
          <p:cNvPr id="242691"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2" name="Oval 4"/>
          <p:cNvSpPr>
            <a:spLocks noChangeAspect="1" noChangeArrowheads="1"/>
          </p:cNvSpPr>
          <p:nvPr/>
        </p:nvSpPr>
        <p:spPr bwMode="auto">
          <a:xfrm>
            <a:off x="8839200" y="5105400"/>
            <a:ext cx="381000" cy="3810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2693"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694"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695"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696"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2697"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698"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699"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00"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2701"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02"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2703" name="Oval 15"/>
          <p:cNvSpPr>
            <a:spLocks noChangeAspect="1" noChangeArrowheads="1"/>
          </p:cNvSpPr>
          <p:nvPr/>
        </p:nvSpPr>
        <p:spPr bwMode="auto">
          <a:xfrm>
            <a:off x="8572500" y="2438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2704" name="AutoShape 16"/>
          <p:cNvCxnSpPr>
            <a:cxnSpLocks noChangeShapeType="1"/>
            <a:stCxn id="242703" idx="3"/>
            <a:endCxn id="242702"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5"/>
            <a:endCxn id="242701"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stCxn id="242701" idx="3"/>
            <a:endCxn id="242698"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7" name="AutoShape 19"/>
          <p:cNvCxnSpPr>
            <a:cxnSpLocks noChangeShapeType="1"/>
            <a:stCxn id="242701" idx="5"/>
            <a:endCxn id="242697"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8" name="AutoShape 20"/>
          <p:cNvCxnSpPr>
            <a:cxnSpLocks noChangeShapeType="1"/>
            <a:stCxn id="242698" idx="3"/>
            <a:endCxn id="242692" idx="0"/>
          </p:cNvCxnSpPr>
          <p:nvPr/>
        </p:nvCxnSpPr>
        <p:spPr bwMode="auto">
          <a:xfrm flipH="1">
            <a:off x="9029701" y="4560888"/>
            <a:ext cx="131763" cy="525462"/>
          </a:xfrm>
          <a:prstGeom prst="straightConnector1">
            <a:avLst/>
          </a:prstGeom>
          <a:noFill/>
          <a:ln w="127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9" name="AutoShape 21"/>
          <p:cNvCxnSpPr>
            <a:cxnSpLocks noChangeShapeType="1"/>
            <a:stCxn id="242702" idx="3"/>
            <a:endCxn id="242700"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0" name="AutoShape 22"/>
          <p:cNvCxnSpPr>
            <a:cxnSpLocks noChangeShapeType="1"/>
            <a:stCxn id="242702" idx="5"/>
            <a:endCxn id="242699"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1" name="AutoShape 23"/>
          <p:cNvCxnSpPr>
            <a:cxnSpLocks noChangeShapeType="1"/>
            <a:stCxn id="242700" idx="3"/>
            <a:endCxn id="242696"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2" name="AutoShape 24"/>
          <p:cNvCxnSpPr>
            <a:cxnSpLocks noChangeShapeType="1"/>
            <a:stCxn id="242700" idx="5"/>
            <a:endCxn id="242695"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3" name="AutoShape 25"/>
          <p:cNvCxnSpPr>
            <a:cxnSpLocks noChangeShapeType="1"/>
            <a:stCxn id="242699" idx="3"/>
            <a:endCxn id="242694"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4" name="AutoShape 26"/>
          <p:cNvCxnSpPr>
            <a:cxnSpLocks noChangeShapeType="1"/>
            <a:stCxn id="242699" idx="5"/>
            <a:endCxn id="242693"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15" name="Rectangle 27"/>
          <p:cNvSpPr>
            <a:spLocks noChangeArrowheads="1"/>
          </p:cNvSpPr>
          <p:nvPr/>
        </p:nvSpPr>
        <p:spPr bwMode="auto">
          <a:xfrm>
            <a:off x="7924800" y="19812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cxnSp>
        <p:nvCxnSpPr>
          <p:cNvPr id="242716" name="AutoShape 28"/>
          <p:cNvCxnSpPr>
            <a:cxnSpLocks noChangeShapeType="1"/>
            <a:stCxn id="242703" idx="1"/>
            <a:endCxn id="242715" idx="3"/>
          </p:cNvCxnSpPr>
          <p:nvPr/>
        </p:nvCxnSpPr>
        <p:spPr bwMode="auto">
          <a:xfrm rot="16200000" flipV="1">
            <a:off x="8263226" y="2129126"/>
            <a:ext cx="328330" cy="401810"/>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2717" name="Group 29"/>
          <p:cNvGrpSpPr>
            <a:grpSpLocks/>
          </p:cNvGrpSpPr>
          <p:nvPr/>
        </p:nvGrpSpPr>
        <p:grpSpPr bwMode="auto">
          <a:xfrm>
            <a:off x="1676400" y="2438400"/>
            <a:ext cx="3848100" cy="3048000"/>
            <a:chOff x="96" y="1680"/>
            <a:chExt cx="2424" cy="1920"/>
          </a:xfrm>
        </p:grpSpPr>
        <p:grpSp>
          <p:nvGrpSpPr>
            <p:cNvPr id="242718" name="Group 30"/>
            <p:cNvGrpSpPr>
              <a:grpSpLocks/>
            </p:cNvGrpSpPr>
            <p:nvPr/>
          </p:nvGrpSpPr>
          <p:grpSpPr bwMode="auto">
            <a:xfrm>
              <a:off x="96" y="3360"/>
              <a:ext cx="1584" cy="240"/>
              <a:chOff x="96" y="3360"/>
              <a:chExt cx="1584" cy="240"/>
            </a:xfrm>
          </p:grpSpPr>
          <p:sp>
            <p:nvSpPr>
              <p:cNvPr id="242719" name="Oval 31"/>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2720" name="Oval 32"/>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721" name="Oval 33"/>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722" name="Oval 34"/>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723" name="Oval 35"/>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2724" name="Group 36"/>
            <p:cNvGrpSpPr>
              <a:grpSpLocks/>
            </p:cNvGrpSpPr>
            <p:nvPr/>
          </p:nvGrpSpPr>
          <p:grpSpPr bwMode="auto">
            <a:xfrm>
              <a:off x="264" y="2800"/>
              <a:ext cx="2256" cy="240"/>
              <a:chOff x="264" y="2832"/>
              <a:chExt cx="2256" cy="240"/>
            </a:xfrm>
          </p:grpSpPr>
          <p:sp>
            <p:nvSpPr>
              <p:cNvPr id="242725" name="Oval 37"/>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726" name="Oval 38"/>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727" name="Oval 39"/>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28" name="Oval 40"/>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2729" name="Group 41"/>
            <p:cNvGrpSpPr>
              <a:grpSpLocks/>
            </p:cNvGrpSpPr>
            <p:nvPr/>
          </p:nvGrpSpPr>
          <p:grpSpPr bwMode="auto">
            <a:xfrm>
              <a:off x="600" y="2240"/>
              <a:ext cx="1584" cy="240"/>
              <a:chOff x="600" y="2256"/>
              <a:chExt cx="1584" cy="240"/>
            </a:xfrm>
          </p:grpSpPr>
          <p:sp>
            <p:nvSpPr>
              <p:cNvPr id="242730" name="Oval 42"/>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31" name="Oval 43"/>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2732" name="Oval 44"/>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2733" name="AutoShape 45"/>
            <p:cNvCxnSpPr>
              <a:cxnSpLocks noChangeShapeType="1"/>
              <a:stCxn id="242732" idx="3"/>
              <a:endCxn id="24273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4" name="AutoShape 46"/>
            <p:cNvCxnSpPr>
              <a:cxnSpLocks noChangeShapeType="1"/>
              <a:stCxn id="242732" idx="5"/>
              <a:endCxn id="24273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5" name="AutoShape 47"/>
            <p:cNvCxnSpPr>
              <a:cxnSpLocks noChangeShapeType="1"/>
              <a:stCxn id="242730" idx="3"/>
              <a:endCxn id="24272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6" name="AutoShape 48"/>
            <p:cNvCxnSpPr>
              <a:cxnSpLocks noChangeShapeType="1"/>
              <a:stCxn id="242730" idx="5"/>
              <a:endCxn id="24272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7" name="AutoShape 49"/>
            <p:cNvCxnSpPr>
              <a:cxnSpLocks noChangeShapeType="1"/>
              <a:stCxn id="242726" idx="3"/>
              <a:endCxn id="24271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8" name="AutoShape 50"/>
            <p:cNvCxnSpPr>
              <a:cxnSpLocks noChangeShapeType="1"/>
              <a:stCxn id="242731" idx="3"/>
              <a:endCxn id="24272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9" name="AutoShape 51"/>
            <p:cNvCxnSpPr>
              <a:cxnSpLocks noChangeShapeType="1"/>
              <a:stCxn id="242731" idx="5"/>
              <a:endCxn id="24272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0" name="AutoShape 52"/>
            <p:cNvCxnSpPr>
              <a:cxnSpLocks noChangeShapeType="1"/>
              <a:stCxn id="242728" idx="3"/>
              <a:endCxn id="24272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1" name="AutoShape 53"/>
            <p:cNvCxnSpPr>
              <a:cxnSpLocks noChangeShapeType="1"/>
              <a:stCxn id="242728" idx="5"/>
              <a:endCxn id="24272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2" name="AutoShape 54"/>
            <p:cNvCxnSpPr>
              <a:cxnSpLocks noChangeShapeType="1"/>
              <a:stCxn id="242727" idx="3"/>
              <a:endCxn id="24272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3" name="AutoShape 55"/>
            <p:cNvCxnSpPr>
              <a:cxnSpLocks noChangeShapeType="1"/>
              <a:stCxn id="242727" idx="5"/>
              <a:endCxn id="24272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2744" name="Text Box 56"/>
          <p:cNvSpPr txBox="1">
            <a:spLocks noChangeArrowheads="1"/>
          </p:cNvSpPr>
          <p:nvPr/>
        </p:nvSpPr>
        <p:spPr bwMode="auto">
          <a:xfrm>
            <a:off x="4343400" y="1371600"/>
            <a:ext cx="2666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pqueue.deleteMin()</a:t>
            </a:r>
          </a:p>
        </p:txBody>
      </p:sp>
      <p:sp>
        <p:nvSpPr>
          <p:cNvPr id="242745" name="Freeform 57"/>
          <p:cNvSpPr>
            <a:spLocks/>
          </p:cNvSpPr>
          <p:nvPr/>
        </p:nvSpPr>
        <p:spPr bwMode="auto">
          <a:xfrm>
            <a:off x="8572500" y="2895600"/>
            <a:ext cx="533400" cy="2209800"/>
          </a:xfrm>
          <a:custGeom>
            <a:avLst/>
            <a:gdLst>
              <a:gd name="T0" fmla="*/ 168 w 336"/>
              <a:gd name="T1" fmla="*/ 1392 h 1392"/>
              <a:gd name="T2" fmla="*/ 24 w 336"/>
              <a:gd name="T3" fmla="*/ 912 h 1392"/>
              <a:gd name="T4" fmla="*/ 312 w 336"/>
              <a:gd name="T5" fmla="*/ 480 h 1392"/>
              <a:gd name="T6" fmla="*/ 168 w 336"/>
              <a:gd name="T7" fmla="*/ 0 h 1392"/>
            </a:gdLst>
            <a:ahLst/>
            <a:cxnLst>
              <a:cxn ang="0">
                <a:pos x="T0" y="T1"/>
              </a:cxn>
              <a:cxn ang="0">
                <a:pos x="T2" y="T3"/>
              </a:cxn>
              <a:cxn ang="0">
                <a:pos x="T4" y="T5"/>
              </a:cxn>
              <a:cxn ang="0">
                <a:pos x="T6" y="T7"/>
              </a:cxn>
            </a:cxnLst>
            <a:rect l="0" t="0" r="r" b="b"/>
            <a:pathLst>
              <a:path w="336" h="1392">
                <a:moveTo>
                  <a:pt x="168" y="1392"/>
                </a:moveTo>
                <a:cubicBezTo>
                  <a:pt x="84" y="1228"/>
                  <a:pt x="0" y="1064"/>
                  <a:pt x="24" y="912"/>
                </a:cubicBezTo>
                <a:cubicBezTo>
                  <a:pt x="48" y="760"/>
                  <a:pt x="288" y="632"/>
                  <a:pt x="312" y="480"/>
                </a:cubicBezTo>
                <a:cubicBezTo>
                  <a:pt x="336" y="328"/>
                  <a:pt x="252" y="164"/>
                  <a:pt x="168" y="0"/>
                </a:cubicBezTo>
              </a:path>
            </a:pathLst>
          </a:custGeom>
          <a:noFill/>
          <a:ln w="127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60006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laceholder 5"/>
          <p:cNvSpPr>
            <a:spLocks noGrp="1"/>
          </p:cNvSpPr>
          <p:nvPr>
            <p:ph type="sldNum" sz="quarter" idx="12"/>
          </p:nvPr>
        </p:nvSpPr>
        <p:spPr/>
        <p:txBody>
          <a:bodyPr/>
          <a:lstStyle/>
          <a:p>
            <a:fld id="{D3C59106-D59D-4C4B-B727-3CB91A193219}" type="slidenum">
              <a:rPr lang="en-US" altLang="en-US"/>
              <a:pPr/>
              <a:t>97</a:t>
            </a:fld>
            <a:endParaRPr lang="en-US" altLang="en-US"/>
          </a:p>
        </p:txBody>
      </p:sp>
      <p:sp>
        <p:nvSpPr>
          <p:cNvPr id="244738" name="Rectangle 2"/>
          <p:cNvSpPr>
            <a:spLocks noGrp="1" noChangeArrowheads="1"/>
          </p:cNvSpPr>
          <p:nvPr>
            <p:ph type="title"/>
          </p:nvPr>
        </p:nvSpPr>
        <p:spPr>
          <a:xfrm>
            <a:off x="2209800" y="-76200"/>
            <a:ext cx="7772400" cy="1143000"/>
          </a:xfrm>
        </p:spPr>
        <p:txBody>
          <a:bodyPr/>
          <a:lstStyle/>
          <a:p>
            <a:r>
              <a:rPr lang="en-US" altLang="en-US"/>
              <a:t>Percolate Down</a:t>
            </a:r>
          </a:p>
        </p:txBody>
      </p:sp>
      <p:sp>
        <p:nvSpPr>
          <p:cNvPr id="244740" name="Oval 4"/>
          <p:cNvSpPr>
            <a:spLocks noChangeAspect="1" noChangeArrowheads="1"/>
          </p:cNvSpPr>
          <p:nvPr/>
        </p:nvSpPr>
        <p:spPr bwMode="auto">
          <a:xfrm>
            <a:off x="318293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41" name="Oval 5"/>
          <p:cNvSpPr>
            <a:spLocks noChangeAspect="1" noChangeArrowheads="1"/>
          </p:cNvSpPr>
          <p:nvPr/>
        </p:nvSpPr>
        <p:spPr bwMode="auto">
          <a:xfrm>
            <a:off x="2706689"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42" name="Oval 6"/>
          <p:cNvSpPr>
            <a:spLocks noChangeAspect="1" noChangeArrowheads="1"/>
          </p:cNvSpPr>
          <p:nvPr/>
        </p:nvSpPr>
        <p:spPr bwMode="auto">
          <a:xfrm>
            <a:off x="222885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43" name="Oval 7"/>
          <p:cNvSpPr>
            <a:spLocks noChangeAspect="1" noChangeArrowheads="1"/>
          </p:cNvSpPr>
          <p:nvPr/>
        </p:nvSpPr>
        <p:spPr bwMode="auto">
          <a:xfrm>
            <a:off x="1752601"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44" name="Oval 8"/>
          <p:cNvSpPr>
            <a:spLocks noChangeAspect="1" noChangeArrowheads="1"/>
          </p:cNvSpPr>
          <p:nvPr/>
        </p:nvSpPr>
        <p:spPr bwMode="auto">
          <a:xfrm>
            <a:off x="48514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45" name="Oval 9"/>
          <p:cNvSpPr>
            <a:spLocks noChangeAspect="1" noChangeArrowheads="1"/>
          </p:cNvSpPr>
          <p:nvPr/>
        </p:nvSpPr>
        <p:spPr bwMode="auto">
          <a:xfrm>
            <a:off x="3897313"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46" name="Oval 10"/>
          <p:cNvSpPr>
            <a:spLocks noChangeAspect="1" noChangeArrowheads="1"/>
          </p:cNvSpPr>
          <p:nvPr/>
        </p:nvSpPr>
        <p:spPr bwMode="auto">
          <a:xfrm>
            <a:off x="2944814"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47" name="Oval 11"/>
          <p:cNvSpPr>
            <a:spLocks noChangeAspect="1" noChangeArrowheads="1"/>
          </p:cNvSpPr>
          <p:nvPr/>
        </p:nvSpPr>
        <p:spPr bwMode="auto">
          <a:xfrm>
            <a:off x="1990726"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48" name="Oval 12"/>
          <p:cNvSpPr>
            <a:spLocks noChangeAspect="1" noChangeArrowheads="1"/>
          </p:cNvSpPr>
          <p:nvPr/>
        </p:nvSpPr>
        <p:spPr bwMode="auto">
          <a:xfrm>
            <a:off x="4375151" y="1633539"/>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49" name="Oval 13"/>
          <p:cNvSpPr>
            <a:spLocks noChangeAspect="1" noChangeArrowheads="1"/>
          </p:cNvSpPr>
          <p:nvPr/>
        </p:nvSpPr>
        <p:spPr bwMode="auto">
          <a:xfrm>
            <a:off x="2466976" y="1633539"/>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4750" name="Oval 14"/>
          <p:cNvSpPr>
            <a:spLocks noChangeAspect="1" noChangeArrowheads="1"/>
          </p:cNvSpPr>
          <p:nvPr/>
        </p:nvSpPr>
        <p:spPr bwMode="auto">
          <a:xfrm>
            <a:off x="3421063" y="838201"/>
            <a:ext cx="341312" cy="3413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4751" name="AutoShape 15"/>
          <p:cNvCxnSpPr>
            <a:cxnSpLocks noChangeShapeType="1"/>
            <a:stCxn id="244750" idx="3"/>
            <a:endCxn id="244749" idx="0"/>
          </p:cNvCxnSpPr>
          <p:nvPr/>
        </p:nvCxnSpPr>
        <p:spPr bwMode="auto">
          <a:xfrm flipH="1">
            <a:off x="2638425"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2" name="AutoShape 16"/>
          <p:cNvCxnSpPr>
            <a:cxnSpLocks noChangeShapeType="1"/>
            <a:stCxn id="244750" idx="5"/>
            <a:endCxn id="244748" idx="0"/>
          </p:cNvCxnSpPr>
          <p:nvPr/>
        </p:nvCxnSpPr>
        <p:spPr bwMode="auto">
          <a:xfrm>
            <a:off x="3711575" y="1146175"/>
            <a:ext cx="83343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3" name="AutoShape 17"/>
          <p:cNvCxnSpPr>
            <a:cxnSpLocks noChangeShapeType="1"/>
            <a:stCxn id="244748" idx="3"/>
            <a:endCxn id="244745" idx="0"/>
          </p:cNvCxnSpPr>
          <p:nvPr/>
        </p:nvCxnSpPr>
        <p:spPr bwMode="auto">
          <a:xfrm flipH="1">
            <a:off x="40687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4" name="AutoShape 18"/>
          <p:cNvCxnSpPr>
            <a:cxnSpLocks noChangeShapeType="1"/>
            <a:stCxn id="244748" idx="5"/>
            <a:endCxn id="244744" idx="0"/>
          </p:cNvCxnSpPr>
          <p:nvPr/>
        </p:nvCxnSpPr>
        <p:spPr bwMode="auto">
          <a:xfrm>
            <a:off x="46656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6" name="AutoShape 20"/>
          <p:cNvCxnSpPr>
            <a:cxnSpLocks noChangeShapeType="1"/>
            <a:stCxn id="244749" idx="3"/>
            <a:endCxn id="244747" idx="0"/>
          </p:cNvCxnSpPr>
          <p:nvPr/>
        </p:nvCxnSpPr>
        <p:spPr bwMode="auto">
          <a:xfrm flipH="1">
            <a:off x="2160589" y="1939925"/>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7" name="AutoShape 21"/>
          <p:cNvCxnSpPr>
            <a:cxnSpLocks noChangeShapeType="1"/>
            <a:stCxn id="244749" idx="5"/>
            <a:endCxn id="244746" idx="0"/>
          </p:cNvCxnSpPr>
          <p:nvPr/>
        </p:nvCxnSpPr>
        <p:spPr bwMode="auto">
          <a:xfrm>
            <a:off x="2759075"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8" name="AutoShape 22"/>
          <p:cNvCxnSpPr>
            <a:cxnSpLocks noChangeShapeType="1"/>
            <a:stCxn id="244747" idx="3"/>
            <a:endCxn id="244743" idx="0"/>
          </p:cNvCxnSpPr>
          <p:nvPr/>
        </p:nvCxnSpPr>
        <p:spPr bwMode="auto">
          <a:xfrm flipH="1">
            <a:off x="192246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9" name="AutoShape 23"/>
          <p:cNvCxnSpPr>
            <a:cxnSpLocks noChangeShapeType="1"/>
            <a:stCxn id="244747" idx="5"/>
            <a:endCxn id="244742" idx="0"/>
          </p:cNvCxnSpPr>
          <p:nvPr/>
        </p:nvCxnSpPr>
        <p:spPr bwMode="auto">
          <a:xfrm>
            <a:off x="2281238"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46" idx="3"/>
            <a:endCxn id="244741" idx="0"/>
          </p:cNvCxnSpPr>
          <p:nvPr/>
        </p:nvCxnSpPr>
        <p:spPr bwMode="auto">
          <a:xfrm flipH="1">
            <a:off x="2876551"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46" idx="5"/>
            <a:endCxn id="244740" idx="0"/>
          </p:cNvCxnSpPr>
          <p:nvPr/>
        </p:nvCxnSpPr>
        <p:spPr bwMode="auto">
          <a:xfrm>
            <a:off x="3235326"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2" name="Line 26"/>
          <p:cNvSpPr>
            <a:spLocks noChangeShapeType="1"/>
          </p:cNvSpPr>
          <p:nvPr/>
        </p:nvSpPr>
        <p:spPr bwMode="auto">
          <a:xfrm>
            <a:off x="5294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p:cNvSpPr>
            <a:spLocks noChangeAspect="1" noChangeArrowheads="1"/>
          </p:cNvSpPr>
          <p:nvPr/>
        </p:nvSpPr>
        <p:spPr bwMode="auto">
          <a:xfrm>
            <a:off x="743902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65" name="Oval 29"/>
          <p:cNvSpPr>
            <a:spLocks noChangeAspect="1" noChangeArrowheads="1"/>
          </p:cNvSpPr>
          <p:nvPr/>
        </p:nvSpPr>
        <p:spPr bwMode="auto">
          <a:xfrm>
            <a:off x="6962776" y="3222626"/>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66" name="Oval 30"/>
          <p:cNvSpPr>
            <a:spLocks noChangeAspect="1" noChangeArrowheads="1"/>
          </p:cNvSpPr>
          <p:nvPr/>
        </p:nvSpPr>
        <p:spPr bwMode="auto">
          <a:xfrm>
            <a:off x="6486526" y="3222626"/>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67" name="Oval 31"/>
          <p:cNvSpPr>
            <a:spLocks noChangeAspect="1" noChangeArrowheads="1"/>
          </p:cNvSpPr>
          <p:nvPr/>
        </p:nvSpPr>
        <p:spPr bwMode="auto">
          <a:xfrm>
            <a:off x="6008688" y="3222626"/>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68" name="Oval 32"/>
          <p:cNvSpPr>
            <a:spLocks noChangeAspect="1" noChangeArrowheads="1"/>
          </p:cNvSpPr>
          <p:nvPr/>
        </p:nvSpPr>
        <p:spPr bwMode="auto">
          <a:xfrm>
            <a:off x="9107488"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69" name="Oval 33"/>
          <p:cNvSpPr>
            <a:spLocks noChangeAspect="1" noChangeArrowheads="1"/>
          </p:cNvSpPr>
          <p:nvPr/>
        </p:nvSpPr>
        <p:spPr bwMode="auto">
          <a:xfrm>
            <a:off x="8154989"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70" name="Oval 34"/>
          <p:cNvSpPr>
            <a:spLocks noChangeAspect="1" noChangeArrowheads="1"/>
          </p:cNvSpPr>
          <p:nvPr/>
        </p:nvSpPr>
        <p:spPr bwMode="auto">
          <a:xfrm>
            <a:off x="7200901"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71" name="Oval 35"/>
          <p:cNvSpPr>
            <a:spLocks noChangeAspect="1" noChangeArrowheads="1"/>
          </p:cNvSpPr>
          <p:nvPr/>
        </p:nvSpPr>
        <p:spPr bwMode="auto">
          <a:xfrm>
            <a:off x="6248401"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72" name="Oval 36"/>
          <p:cNvSpPr>
            <a:spLocks noChangeAspect="1" noChangeArrowheads="1"/>
          </p:cNvSpPr>
          <p:nvPr/>
        </p:nvSpPr>
        <p:spPr bwMode="auto">
          <a:xfrm>
            <a:off x="8631238" y="1633539"/>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73" name="Oval 37"/>
          <p:cNvSpPr>
            <a:spLocks noChangeAspect="1" noChangeArrowheads="1"/>
          </p:cNvSpPr>
          <p:nvPr/>
        </p:nvSpPr>
        <p:spPr bwMode="auto">
          <a:xfrm>
            <a:off x="6724651" y="1633539"/>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74" name="Oval 38"/>
          <p:cNvSpPr>
            <a:spLocks noChangeAspect="1" noChangeArrowheads="1"/>
          </p:cNvSpPr>
          <p:nvPr/>
        </p:nvSpPr>
        <p:spPr bwMode="auto">
          <a:xfrm>
            <a:off x="7678739" y="838201"/>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75" name="AutoShape 39"/>
          <p:cNvCxnSpPr>
            <a:cxnSpLocks noChangeShapeType="1"/>
            <a:stCxn id="244774" idx="3"/>
            <a:endCxn id="244773" idx="0"/>
          </p:cNvCxnSpPr>
          <p:nvPr/>
        </p:nvCxnSpPr>
        <p:spPr bwMode="auto">
          <a:xfrm flipH="1">
            <a:off x="6894514" y="1146175"/>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6" name="AutoShape 40"/>
          <p:cNvCxnSpPr>
            <a:cxnSpLocks noChangeShapeType="1"/>
            <a:stCxn id="244774" idx="5"/>
            <a:endCxn id="244772" idx="0"/>
          </p:cNvCxnSpPr>
          <p:nvPr/>
        </p:nvCxnSpPr>
        <p:spPr bwMode="auto">
          <a:xfrm>
            <a:off x="7969250"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7" name="AutoShape 41"/>
          <p:cNvCxnSpPr>
            <a:cxnSpLocks noChangeShapeType="1"/>
            <a:stCxn id="244772" idx="3"/>
            <a:endCxn id="244769" idx="0"/>
          </p:cNvCxnSpPr>
          <p:nvPr/>
        </p:nvCxnSpPr>
        <p:spPr bwMode="auto">
          <a:xfrm flipH="1">
            <a:off x="8324850"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8" name="AutoShape 42"/>
          <p:cNvCxnSpPr>
            <a:cxnSpLocks noChangeShapeType="1"/>
            <a:stCxn id="244772" idx="5"/>
            <a:endCxn id="244768" idx="0"/>
          </p:cNvCxnSpPr>
          <p:nvPr/>
        </p:nvCxnSpPr>
        <p:spPr bwMode="auto">
          <a:xfrm>
            <a:off x="8921750" y="1939925"/>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0" name="AutoShape 44"/>
          <p:cNvCxnSpPr>
            <a:cxnSpLocks noChangeShapeType="1"/>
            <a:stCxn id="244773" idx="3"/>
            <a:endCxn id="244771" idx="0"/>
          </p:cNvCxnSpPr>
          <p:nvPr/>
        </p:nvCxnSpPr>
        <p:spPr bwMode="auto">
          <a:xfrm flipH="1">
            <a:off x="64182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1" name="AutoShape 45"/>
          <p:cNvCxnSpPr>
            <a:cxnSpLocks noChangeShapeType="1"/>
            <a:stCxn id="244773" idx="5"/>
            <a:endCxn id="244770" idx="0"/>
          </p:cNvCxnSpPr>
          <p:nvPr/>
        </p:nvCxnSpPr>
        <p:spPr bwMode="auto">
          <a:xfrm>
            <a:off x="70151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2" name="AutoShape 46"/>
          <p:cNvCxnSpPr>
            <a:cxnSpLocks noChangeShapeType="1"/>
            <a:stCxn id="244771" idx="3"/>
            <a:endCxn id="244767" idx="0"/>
          </p:cNvCxnSpPr>
          <p:nvPr/>
        </p:nvCxnSpPr>
        <p:spPr bwMode="auto">
          <a:xfrm flipH="1">
            <a:off x="61801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3" name="AutoShape 47"/>
          <p:cNvCxnSpPr>
            <a:cxnSpLocks noChangeShapeType="1"/>
            <a:stCxn id="244771" idx="5"/>
            <a:endCxn id="244766" idx="0"/>
          </p:cNvCxnSpPr>
          <p:nvPr/>
        </p:nvCxnSpPr>
        <p:spPr bwMode="auto">
          <a:xfrm>
            <a:off x="6538914"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4" name="AutoShape 48"/>
          <p:cNvCxnSpPr>
            <a:cxnSpLocks noChangeShapeType="1"/>
            <a:stCxn id="244770" idx="3"/>
            <a:endCxn id="244765" idx="0"/>
          </p:cNvCxnSpPr>
          <p:nvPr/>
        </p:nvCxnSpPr>
        <p:spPr bwMode="auto">
          <a:xfrm flipH="1">
            <a:off x="7132639"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5" name="AutoShape 49"/>
          <p:cNvCxnSpPr>
            <a:cxnSpLocks noChangeShapeType="1"/>
            <a:stCxn id="244770" idx="5"/>
            <a:endCxn id="244764" idx="0"/>
          </p:cNvCxnSpPr>
          <p:nvPr/>
        </p:nvCxnSpPr>
        <p:spPr bwMode="auto">
          <a:xfrm>
            <a:off x="7491413"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86" name="Line 50"/>
          <p:cNvSpPr>
            <a:spLocks noChangeShapeType="1"/>
          </p:cNvSpPr>
          <p:nvPr/>
        </p:nvSpPr>
        <p:spPr bwMode="auto">
          <a:xfrm>
            <a:off x="9469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spect="1" noChangeArrowheads="1"/>
          </p:cNvSpPr>
          <p:nvPr/>
        </p:nvSpPr>
        <p:spPr bwMode="auto">
          <a:xfrm>
            <a:off x="406082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89" name="Oval 53"/>
          <p:cNvSpPr>
            <a:spLocks noChangeAspect="1" noChangeArrowheads="1"/>
          </p:cNvSpPr>
          <p:nvPr/>
        </p:nvSpPr>
        <p:spPr bwMode="auto">
          <a:xfrm>
            <a:off x="35845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90" name="Oval 54"/>
          <p:cNvSpPr>
            <a:spLocks noChangeAspect="1" noChangeArrowheads="1"/>
          </p:cNvSpPr>
          <p:nvPr/>
        </p:nvSpPr>
        <p:spPr bwMode="auto">
          <a:xfrm>
            <a:off x="3108326"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91" name="Oval 55"/>
          <p:cNvSpPr>
            <a:spLocks noChangeAspect="1" noChangeArrowheads="1"/>
          </p:cNvSpPr>
          <p:nvPr/>
        </p:nvSpPr>
        <p:spPr bwMode="auto">
          <a:xfrm>
            <a:off x="2630488"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92" name="Oval 56"/>
          <p:cNvSpPr>
            <a:spLocks noChangeAspect="1" noChangeArrowheads="1"/>
          </p:cNvSpPr>
          <p:nvPr/>
        </p:nvSpPr>
        <p:spPr bwMode="auto">
          <a:xfrm>
            <a:off x="5729288" y="5395913"/>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93" name="Oval 57"/>
          <p:cNvSpPr>
            <a:spLocks noChangeAspect="1" noChangeArrowheads="1"/>
          </p:cNvSpPr>
          <p:nvPr/>
        </p:nvSpPr>
        <p:spPr bwMode="auto">
          <a:xfrm>
            <a:off x="47767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94" name="Oval 58"/>
          <p:cNvSpPr>
            <a:spLocks noChangeAspect="1" noChangeArrowheads="1"/>
          </p:cNvSpPr>
          <p:nvPr/>
        </p:nvSpPr>
        <p:spPr bwMode="auto">
          <a:xfrm>
            <a:off x="3822701" y="5395913"/>
            <a:ext cx="341313" cy="3413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95" name="Oval 59"/>
          <p:cNvSpPr>
            <a:spLocks noChangeAspect="1" noChangeArrowheads="1"/>
          </p:cNvSpPr>
          <p:nvPr/>
        </p:nvSpPr>
        <p:spPr bwMode="auto">
          <a:xfrm>
            <a:off x="2870201"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96" name="Oval 60"/>
          <p:cNvSpPr>
            <a:spLocks noChangeAspect="1" noChangeArrowheads="1"/>
          </p:cNvSpPr>
          <p:nvPr/>
        </p:nvSpPr>
        <p:spPr bwMode="auto">
          <a:xfrm>
            <a:off x="5253038" y="4602164"/>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97" name="Oval 61"/>
          <p:cNvSpPr>
            <a:spLocks noChangeAspect="1" noChangeArrowheads="1"/>
          </p:cNvSpPr>
          <p:nvPr/>
        </p:nvSpPr>
        <p:spPr bwMode="auto">
          <a:xfrm>
            <a:off x="3346451"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798" name="Oval 62"/>
          <p:cNvSpPr>
            <a:spLocks noChangeAspect="1" noChangeArrowheads="1"/>
          </p:cNvSpPr>
          <p:nvPr/>
        </p:nvSpPr>
        <p:spPr bwMode="auto">
          <a:xfrm>
            <a:off x="4300539"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99" name="AutoShape 63"/>
          <p:cNvCxnSpPr>
            <a:cxnSpLocks noChangeShapeType="1"/>
            <a:stCxn id="244798" idx="3"/>
            <a:endCxn id="244797" idx="0"/>
          </p:cNvCxnSpPr>
          <p:nvPr/>
        </p:nvCxnSpPr>
        <p:spPr bwMode="auto">
          <a:xfrm flipH="1">
            <a:off x="3516314" y="4114800"/>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0" name="AutoShape 64"/>
          <p:cNvCxnSpPr>
            <a:cxnSpLocks noChangeShapeType="1"/>
            <a:stCxn id="244798" idx="5"/>
            <a:endCxn id="244796" idx="0"/>
          </p:cNvCxnSpPr>
          <p:nvPr/>
        </p:nvCxnSpPr>
        <p:spPr bwMode="auto">
          <a:xfrm>
            <a:off x="4591050"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1" name="AutoShape 65"/>
          <p:cNvCxnSpPr>
            <a:cxnSpLocks noChangeShapeType="1"/>
            <a:stCxn id="244796" idx="3"/>
            <a:endCxn id="244793" idx="0"/>
          </p:cNvCxnSpPr>
          <p:nvPr/>
        </p:nvCxnSpPr>
        <p:spPr bwMode="auto">
          <a:xfrm flipH="1">
            <a:off x="49466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2" name="AutoShape 66"/>
          <p:cNvCxnSpPr>
            <a:cxnSpLocks noChangeShapeType="1"/>
            <a:stCxn id="244796" idx="5"/>
            <a:endCxn id="244792" idx="0"/>
          </p:cNvCxnSpPr>
          <p:nvPr/>
        </p:nvCxnSpPr>
        <p:spPr bwMode="auto">
          <a:xfrm>
            <a:off x="5543550" y="4908550"/>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4" name="AutoShape 68"/>
          <p:cNvCxnSpPr>
            <a:cxnSpLocks noChangeShapeType="1"/>
            <a:stCxn id="244797" idx="3"/>
            <a:endCxn id="244795" idx="0"/>
          </p:cNvCxnSpPr>
          <p:nvPr/>
        </p:nvCxnSpPr>
        <p:spPr bwMode="auto">
          <a:xfrm flipH="1">
            <a:off x="3040063"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5" name="AutoShape 69"/>
          <p:cNvCxnSpPr>
            <a:cxnSpLocks noChangeShapeType="1"/>
            <a:stCxn id="244797" idx="5"/>
            <a:endCxn id="244794" idx="0"/>
          </p:cNvCxnSpPr>
          <p:nvPr/>
        </p:nvCxnSpPr>
        <p:spPr bwMode="auto">
          <a:xfrm>
            <a:off x="3636963"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6" name="AutoShape 70"/>
          <p:cNvCxnSpPr>
            <a:cxnSpLocks noChangeShapeType="1"/>
            <a:stCxn id="244795" idx="3"/>
            <a:endCxn id="244791" idx="0"/>
          </p:cNvCxnSpPr>
          <p:nvPr/>
        </p:nvCxnSpPr>
        <p:spPr bwMode="auto">
          <a:xfrm flipH="1">
            <a:off x="28019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7" name="AutoShape 71"/>
          <p:cNvCxnSpPr>
            <a:cxnSpLocks noChangeShapeType="1"/>
            <a:stCxn id="244795" idx="5"/>
            <a:endCxn id="244790" idx="0"/>
          </p:cNvCxnSpPr>
          <p:nvPr/>
        </p:nvCxnSpPr>
        <p:spPr bwMode="auto">
          <a:xfrm>
            <a:off x="3160714"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8" name="AutoShape 72"/>
          <p:cNvCxnSpPr>
            <a:cxnSpLocks noChangeShapeType="1"/>
            <a:stCxn id="244794" idx="3"/>
            <a:endCxn id="244789" idx="0"/>
          </p:cNvCxnSpPr>
          <p:nvPr/>
        </p:nvCxnSpPr>
        <p:spPr bwMode="auto">
          <a:xfrm flipH="1">
            <a:off x="3754439"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9" name="AutoShape 73"/>
          <p:cNvCxnSpPr>
            <a:cxnSpLocks noChangeShapeType="1"/>
            <a:stCxn id="244794" idx="5"/>
            <a:endCxn id="244788" idx="0"/>
          </p:cNvCxnSpPr>
          <p:nvPr/>
        </p:nvCxnSpPr>
        <p:spPr bwMode="auto">
          <a:xfrm>
            <a:off x="4113213" y="5703888"/>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10" name="Line 74"/>
          <p:cNvSpPr>
            <a:spLocks noChangeShapeType="1"/>
          </p:cNvSpPr>
          <p:nvPr/>
        </p:nvSpPr>
        <p:spPr bwMode="auto">
          <a:xfrm>
            <a:off x="1736726" y="5083175"/>
            <a:ext cx="817563"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Oval 76"/>
          <p:cNvSpPr>
            <a:spLocks noChangeAspect="1" noChangeArrowheads="1"/>
          </p:cNvSpPr>
          <p:nvPr/>
        </p:nvSpPr>
        <p:spPr bwMode="auto">
          <a:xfrm>
            <a:off x="8469313" y="6191251"/>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813" name="Oval 77"/>
          <p:cNvSpPr>
            <a:spLocks noChangeAspect="1" noChangeArrowheads="1"/>
          </p:cNvSpPr>
          <p:nvPr/>
        </p:nvSpPr>
        <p:spPr bwMode="auto">
          <a:xfrm>
            <a:off x="7993063" y="6191251"/>
            <a:ext cx="341312"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20</a:t>
            </a:r>
          </a:p>
        </p:txBody>
      </p:sp>
      <p:sp>
        <p:nvSpPr>
          <p:cNvPr id="244814" name="Oval 78"/>
          <p:cNvSpPr>
            <a:spLocks noChangeAspect="1" noChangeArrowheads="1"/>
          </p:cNvSpPr>
          <p:nvPr/>
        </p:nvSpPr>
        <p:spPr bwMode="auto">
          <a:xfrm>
            <a:off x="7516814" y="6191251"/>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815" name="Oval 79"/>
          <p:cNvSpPr>
            <a:spLocks noChangeAspect="1" noChangeArrowheads="1"/>
          </p:cNvSpPr>
          <p:nvPr/>
        </p:nvSpPr>
        <p:spPr bwMode="auto">
          <a:xfrm>
            <a:off x="7038976" y="6191251"/>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816" name="Oval 80"/>
          <p:cNvSpPr>
            <a:spLocks noChangeAspect="1" noChangeArrowheads="1"/>
          </p:cNvSpPr>
          <p:nvPr/>
        </p:nvSpPr>
        <p:spPr bwMode="auto">
          <a:xfrm>
            <a:off x="10137776" y="5395913"/>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817" name="Oval 81"/>
          <p:cNvSpPr>
            <a:spLocks noChangeAspect="1" noChangeArrowheads="1"/>
          </p:cNvSpPr>
          <p:nvPr/>
        </p:nvSpPr>
        <p:spPr bwMode="auto">
          <a:xfrm>
            <a:off x="9185276"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818" name="Oval 82"/>
          <p:cNvSpPr>
            <a:spLocks noChangeAspect="1" noChangeArrowheads="1"/>
          </p:cNvSpPr>
          <p:nvPr/>
        </p:nvSpPr>
        <p:spPr bwMode="auto">
          <a:xfrm>
            <a:off x="8231188" y="5395913"/>
            <a:ext cx="341312" cy="341312"/>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12</a:t>
            </a:r>
          </a:p>
        </p:txBody>
      </p:sp>
      <p:sp>
        <p:nvSpPr>
          <p:cNvPr id="244819" name="Oval 83"/>
          <p:cNvSpPr>
            <a:spLocks noChangeAspect="1" noChangeArrowheads="1"/>
          </p:cNvSpPr>
          <p:nvPr/>
        </p:nvSpPr>
        <p:spPr bwMode="auto">
          <a:xfrm>
            <a:off x="7278689"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820" name="Oval 84"/>
          <p:cNvSpPr>
            <a:spLocks noChangeAspect="1" noChangeArrowheads="1"/>
          </p:cNvSpPr>
          <p:nvPr/>
        </p:nvSpPr>
        <p:spPr bwMode="auto">
          <a:xfrm>
            <a:off x="9661526" y="4602164"/>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821" name="Oval 85"/>
          <p:cNvSpPr>
            <a:spLocks noChangeAspect="1" noChangeArrowheads="1"/>
          </p:cNvSpPr>
          <p:nvPr/>
        </p:nvSpPr>
        <p:spPr bwMode="auto">
          <a:xfrm>
            <a:off x="7754939" y="4602164"/>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822" name="Oval 86"/>
          <p:cNvSpPr>
            <a:spLocks noChangeAspect="1" noChangeArrowheads="1"/>
          </p:cNvSpPr>
          <p:nvPr/>
        </p:nvSpPr>
        <p:spPr bwMode="auto">
          <a:xfrm>
            <a:off x="8709026" y="3806826"/>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823" name="AutoShape 87"/>
          <p:cNvCxnSpPr>
            <a:cxnSpLocks noChangeShapeType="1"/>
            <a:stCxn id="244822" idx="3"/>
            <a:endCxn id="244821" idx="0"/>
          </p:cNvCxnSpPr>
          <p:nvPr/>
        </p:nvCxnSpPr>
        <p:spPr bwMode="auto">
          <a:xfrm flipH="1">
            <a:off x="7924800" y="4114800"/>
            <a:ext cx="833438"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4" name="AutoShape 88"/>
          <p:cNvCxnSpPr>
            <a:cxnSpLocks noChangeShapeType="1"/>
            <a:stCxn id="244822" idx="5"/>
            <a:endCxn id="244820" idx="0"/>
          </p:cNvCxnSpPr>
          <p:nvPr/>
        </p:nvCxnSpPr>
        <p:spPr bwMode="auto">
          <a:xfrm>
            <a:off x="8999538"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5" name="AutoShape 89"/>
          <p:cNvCxnSpPr>
            <a:cxnSpLocks noChangeShapeType="1"/>
            <a:stCxn id="244820" idx="3"/>
            <a:endCxn id="244817" idx="0"/>
          </p:cNvCxnSpPr>
          <p:nvPr/>
        </p:nvCxnSpPr>
        <p:spPr bwMode="auto">
          <a:xfrm flipH="1">
            <a:off x="9355138"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6" name="AutoShape 90"/>
          <p:cNvCxnSpPr>
            <a:cxnSpLocks noChangeShapeType="1"/>
            <a:stCxn id="244820" idx="5"/>
            <a:endCxn id="244816" idx="0"/>
          </p:cNvCxnSpPr>
          <p:nvPr/>
        </p:nvCxnSpPr>
        <p:spPr bwMode="auto">
          <a:xfrm>
            <a:off x="9952039" y="4908550"/>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8" name="AutoShape 92"/>
          <p:cNvCxnSpPr>
            <a:cxnSpLocks noChangeShapeType="1"/>
            <a:stCxn id="244821" idx="3"/>
            <a:endCxn id="244819" idx="0"/>
          </p:cNvCxnSpPr>
          <p:nvPr/>
        </p:nvCxnSpPr>
        <p:spPr bwMode="auto">
          <a:xfrm flipH="1">
            <a:off x="74485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9" name="AutoShape 93"/>
          <p:cNvCxnSpPr>
            <a:cxnSpLocks noChangeShapeType="1"/>
            <a:stCxn id="244821" idx="5"/>
            <a:endCxn id="244818" idx="0"/>
          </p:cNvCxnSpPr>
          <p:nvPr/>
        </p:nvCxnSpPr>
        <p:spPr bwMode="auto">
          <a:xfrm>
            <a:off x="8045450"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0" name="AutoShape 94"/>
          <p:cNvCxnSpPr>
            <a:cxnSpLocks noChangeShapeType="1"/>
            <a:stCxn id="244819" idx="3"/>
            <a:endCxn id="244815" idx="0"/>
          </p:cNvCxnSpPr>
          <p:nvPr/>
        </p:nvCxnSpPr>
        <p:spPr bwMode="auto">
          <a:xfrm flipH="1">
            <a:off x="7210426"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1" name="AutoShape 95"/>
          <p:cNvCxnSpPr>
            <a:cxnSpLocks noChangeShapeType="1"/>
            <a:stCxn id="244819" idx="5"/>
            <a:endCxn id="244814" idx="0"/>
          </p:cNvCxnSpPr>
          <p:nvPr/>
        </p:nvCxnSpPr>
        <p:spPr bwMode="auto">
          <a:xfrm>
            <a:off x="7569201"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2" name="AutoShape 96"/>
          <p:cNvCxnSpPr>
            <a:cxnSpLocks noChangeShapeType="1"/>
            <a:stCxn id="244818" idx="3"/>
            <a:endCxn id="244813" idx="0"/>
          </p:cNvCxnSpPr>
          <p:nvPr/>
        </p:nvCxnSpPr>
        <p:spPr bwMode="auto">
          <a:xfrm flipH="1">
            <a:off x="8162926" y="5703888"/>
            <a:ext cx="117475"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3" name="AutoShape 97"/>
          <p:cNvCxnSpPr>
            <a:cxnSpLocks noChangeShapeType="1"/>
            <a:stCxn id="244818" idx="5"/>
            <a:endCxn id="244812" idx="0"/>
          </p:cNvCxnSpPr>
          <p:nvPr/>
        </p:nvCxnSpPr>
        <p:spPr bwMode="auto">
          <a:xfrm>
            <a:off x="8521701" y="5703888"/>
            <a:ext cx="119063"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34" name="Line 98"/>
          <p:cNvSpPr>
            <a:spLocks noChangeShapeType="1"/>
          </p:cNvSpPr>
          <p:nvPr/>
        </p:nvSpPr>
        <p:spPr bwMode="auto">
          <a:xfrm>
            <a:off x="6145213" y="50831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07987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B1AE85F-86BB-46F6-B717-7E09BA364879}" type="slidenum">
              <a:rPr lang="en-US" altLang="en-US"/>
              <a:pPr/>
              <a:t>98</a:t>
            </a:fld>
            <a:endParaRPr lang="en-US" altLang="en-US"/>
          </a:p>
        </p:txBody>
      </p:sp>
      <p:sp>
        <p:nvSpPr>
          <p:cNvPr id="248834" name="Rectangle 2"/>
          <p:cNvSpPr>
            <a:spLocks noGrp="1" noChangeArrowheads="1"/>
          </p:cNvSpPr>
          <p:nvPr>
            <p:ph type="title"/>
          </p:nvPr>
        </p:nvSpPr>
        <p:spPr>
          <a:xfrm>
            <a:off x="2209800" y="0"/>
            <a:ext cx="7772400" cy="1143000"/>
          </a:xfrm>
        </p:spPr>
        <p:txBody>
          <a:bodyPr/>
          <a:lstStyle/>
          <a:p>
            <a:r>
              <a:rPr lang="en-US" altLang="en-US"/>
              <a:t>DeleteMin Code</a:t>
            </a:r>
          </a:p>
        </p:txBody>
      </p:sp>
      <p:sp>
        <p:nvSpPr>
          <p:cNvPr id="248835" name="Rectangle 3"/>
          <p:cNvSpPr>
            <a:spLocks noGrp="1" noChangeArrowheads="1"/>
          </p:cNvSpPr>
          <p:nvPr>
            <p:ph type="body" idx="1"/>
          </p:nvPr>
        </p:nvSpPr>
        <p:spPr>
          <a:xfrm>
            <a:off x="1676400" y="1219200"/>
            <a:ext cx="4648200" cy="4114800"/>
          </a:xfrm>
        </p:spPr>
        <p:txBody>
          <a:bodyPr/>
          <a:lstStyle/>
          <a:p>
            <a:pPr>
              <a:buFontTx/>
              <a:buNone/>
            </a:pPr>
            <a:r>
              <a:rPr lang="en-US" altLang="en-US" sz="2000" b="1">
                <a:latin typeface="Courier New" panose="02070309020205020404" pitchFamily="49" charset="0"/>
              </a:rPr>
              <a:t>Comparable deleteMin(){</a:t>
            </a:r>
          </a:p>
          <a:p>
            <a:pPr>
              <a:buFontTx/>
              <a:buNone/>
            </a:pPr>
            <a:r>
              <a:rPr lang="en-US" altLang="en-US" sz="2000" b="1">
                <a:latin typeface="Courier New" panose="02070309020205020404" pitchFamily="49" charset="0"/>
              </a:rPr>
              <a:t>  x = A[1];</a:t>
            </a:r>
          </a:p>
          <a:p>
            <a:pPr>
              <a:buFontTx/>
              <a:buNone/>
            </a:pPr>
            <a:r>
              <a:rPr lang="en-US" altLang="en-US" sz="2000" b="1">
                <a:latin typeface="Courier New" panose="02070309020205020404" pitchFamily="49" charset="0"/>
              </a:rPr>
              <a:t>  A[1]=A[size--];</a:t>
            </a:r>
          </a:p>
          <a:p>
            <a:pPr>
              <a:buFontTx/>
              <a:buNone/>
            </a:pPr>
            <a:r>
              <a:rPr lang="en-US" altLang="en-US" sz="2000" b="1">
                <a:latin typeface="Courier New" panose="02070309020205020404" pitchFamily="49" charset="0"/>
              </a:rPr>
              <a:t>  percolateDown(1);</a:t>
            </a:r>
          </a:p>
          <a:p>
            <a:pPr>
              <a:buFontTx/>
              <a:buNone/>
            </a:pPr>
            <a:r>
              <a:rPr lang="en-US" altLang="en-US" sz="2000" b="1">
                <a:latin typeface="Courier New" panose="02070309020205020404" pitchFamily="49" charset="0"/>
              </a:rPr>
              <a:t>  return x;</a:t>
            </a:r>
          </a:p>
          <a:p>
            <a:pPr>
              <a:buFontTx/>
              <a:buNone/>
            </a:pPr>
            <a:r>
              <a:rPr lang="en-US" altLang="en-US" sz="2000" b="1">
                <a:latin typeface="Courier New" panose="02070309020205020404" pitchFamily="49" charset="0"/>
              </a:rPr>
              <a:t>}</a:t>
            </a:r>
          </a:p>
        </p:txBody>
      </p:sp>
      <p:sp>
        <p:nvSpPr>
          <p:cNvPr id="248836" name="Rectangle 4"/>
          <p:cNvSpPr>
            <a:spLocks noChangeArrowheads="1"/>
          </p:cNvSpPr>
          <p:nvPr/>
        </p:nvSpPr>
        <p:spPr bwMode="auto">
          <a:xfrm>
            <a:off x="5715001" y="1219200"/>
            <a:ext cx="3870325"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percolateDown(int hole)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tmp=A[hole];</a:t>
            </a:r>
          </a:p>
          <a:p>
            <a:pPr algn="l" eaLnBrk="0" hangingPunct="0"/>
            <a:r>
              <a:rPr lang="en-US" altLang="en-US" b="1">
                <a:latin typeface="Courier New" panose="02070309020205020404" pitchFamily="49" charset="0"/>
              </a:rPr>
              <a:t>  while (2*hole &lt;= size) {</a:t>
            </a:r>
          </a:p>
          <a:p>
            <a:pPr algn="l" eaLnBrk="0" hangingPunct="0"/>
            <a:r>
              <a:rPr lang="en-US" altLang="en-US" b="1">
                <a:solidFill>
                  <a:schemeClr val="accent2"/>
                </a:solidFill>
                <a:latin typeface="Courier New" panose="02070309020205020404" pitchFamily="49" charset="0"/>
              </a:rPr>
              <a:t>    </a:t>
            </a:r>
            <a:r>
              <a:rPr lang="en-US" altLang="en-US" b="1">
                <a:solidFill>
                  <a:schemeClr val="tx2"/>
                </a:solidFill>
                <a:latin typeface="Courier New" panose="02070309020205020404" pitchFamily="49" charset="0"/>
              </a:rPr>
              <a:t>left = 2*hole; </a:t>
            </a:r>
          </a:p>
          <a:p>
            <a:pPr algn="l" eaLnBrk="0" hangingPunct="0"/>
            <a:r>
              <a:rPr lang="en-US" altLang="en-US" b="1">
                <a:solidFill>
                  <a:schemeClr val="tx2"/>
                </a:solidFill>
                <a:latin typeface="Courier New" panose="02070309020205020404" pitchFamily="49" charset="0"/>
              </a:rPr>
              <a:t>    right = left + 1;</a:t>
            </a:r>
          </a:p>
          <a:p>
            <a:pPr algn="l" eaLnBrk="0" hangingPunct="0"/>
            <a:r>
              <a:rPr lang="en-US" altLang="en-US" b="1">
                <a:solidFill>
                  <a:schemeClr val="tx2"/>
                </a:solidFill>
                <a:latin typeface="Courier New" panose="02070309020205020404" pitchFamily="49" charset="0"/>
              </a:rPr>
              <a:t>    if (right &lt;= size &amp;&amp; </a:t>
            </a:r>
          </a:p>
          <a:p>
            <a:pPr algn="l" eaLnBrk="0" hangingPunct="0"/>
            <a:r>
              <a:rPr lang="en-US" altLang="en-US" b="1">
                <a:solidFill>
                  <a:schemeClr val="tx2"/>
                </a:solidFill>
                <a:latin typeface="Courier New" panose="02070309020205020404" pitchFamily="49" charset="0"/>
              </a:rPr>
              <a:t>        A[right] &lt; A[left])</a:t>
            </a:r>
          </a:p>
          <a:p>
            <a:pPr algn="l" eaLnBrk="0" hangingPunct="0"/>
            <a:r>
              <a:rPr lang="en-US" altLang="en-US" b="1">
                <a:solidFill>
                  <a:schemeClr val="tx2"/>
                </a:solidFill>
                <a:latin typeface="Courier New" panose="02070309020205020404" pitchFamily="49" charset="0"/>
              </a:rPr>
              <a:t>      target = right;</a:t>
            </a:r>
          </a:p>
          <a:p>
            <a:pPr algn="l" eaLnBrk="0" hangingPunct="0"/>
            <a:r>
              <a:rPr lang="en-US" altLang="en-US" b="1">
                <a:solidFill>
                  <a:schemeClr val="tx2"/>
                </a:solidFill>
                <a:latin typeface="Courier New" panose="02070309020205020404" pitchFamily="49" charset="0"/>
              </a:rPr>
              <a:t>    else</a:t>
            </a:r>
          </a:p>
          <a:p>
            <a:pPr algn="l" eaLnBrk="0" hangingPunct="0"/>
            <a:r>
              <a:rPr lang="en-US" altLang="en-US" b="1">
                <a:solidFill>
                  <a:schemeClr val="tx2"/>
                </a:solidFill>
                <a:latin typeface="Courier New" panose="02070309020205020404" pitchFamily="49" charset="0"/>
              </a:rPr>
              <a:t>      target = left;</a:t>
            </a:r>
          </a:p>
          <a:p>
            <a:pPr algn="l" eaLnBrk="0" hangingPunct="0"/>
            <a:r>
              <a:rPr lang="en-US" altLang="en-US" b="1">
                <a:solidFill>
                  <a:srgbClr val="339933"/>
                </a:solidFill>
                <a:latin typeface="Courier New" panose="02070309020205020404" pitchFamily="49" charset="0"/>
              </a:rPr>
              <a:t>    </a:t>
            </a:r>
            <a:r>
              <a:rPr lang="en-US" altLang="en-US" b="1">
                <a:solidFill>
                  <a:schemeClr val="accent2"/>
                </a:solidFill>
                <a:latin typeface="Courier New" panose="02070309020205020404" pitchFamily="49" charset="0"/>
              </a:rPr>
              <a:t>if (A[target] &lt; tmp) {</a:t>
            </a:r>
          </a:p>
          <a:p>
            <a:pPr algn="l" eaLnBrk="0" hangingPunct="0"/>
            <a:r>
              <a:rPr lang="en-US" altLang="en-US" b="1">
                <a:solidFill>
                  <a:schemeClr val="accent2"/>
                </a:solidFill>
                <a:latin typeface="Courier New" panose="02070309020205020404" pitchFamily="49" charset="0"/>
              </a:rPr>
              <a:t>      A[hole] = A[target];</a:t>
            </a:r>
          </a:p>
          <a:p>
            <a:pPr algn="l" eaLnBrk="0" hangingPunct="0"/>
            <a:r>
              <a:rPr lang="en-US" altLang="en-US" b="1">
                <a:solidFill>
                  <a:schemeClr val="accent2"/>
                </a:solidFill>
                <a:latin typeface="Courier New" panose="02070309020205020404" pitchFamily="49" charset="0"/>
              </a:rPr>
              <a:t>      hole = target;</a:t>
            </a:r>
          </a:p>
          <a:p>
            <a:pPr algn="l" eaLnBrk="0" hangingPunct="0"/>
            <a:r>
              <a:rPr lang="en-US" altLang="en-US" b="1">
                <a:solidFill>
                  <a:schemeClr val="accent2"/>
                </a:solidFill>
                <a:latin typeface="Courier New" panose="02070309020205020404" pitchFamily="49" charset="0"/>
              </a:rPr>
              <a:t>    }</a:t>
            </a:r>
          </a:p>
          <a:p>
            <a:pPr algn="l" eaLnBrk="0" hangingPunct="0"/>
            <a:r>
              <a:rPr lang="en-US" altLang="en-US" b="1">
                <a:solidFill>
                  <a:srgbClr val="FF0000"/>
                </a:solidFill>
                <a:latin typeface="Courier New" panose="02070309020205020404" pitchFamily="49" charset="0"/>
              </a:rPr>
              <a:t>    else</a:t>
            </a:r>
          </a:p>
          <a:p>
            <a:pPr algn="l" eaLnBrk="0" hangingPunct="0"/>
            <a:r>
              <a:rPr lang="en-US" altLang="en-US" b="1">
                <a:solidFill>
                  <a:srgbClr val="FF0000"/>
                </a:solidFill>
                <a:latin typeface="Courier New" panose="02070309020205020404" pitchFamily="49" charset="0"/>
              </a:rPr>
              <a:t>      break;</a:t>
            </a:r>
          </a:p>
          <a:p>
            <a:pPr algn="l" eaLnBrk="0" hangingPunct="0"/>
            <a:r>
              <a:rPr lang="en-US" altLang="en-US" b="1">
                <a:latin typeface="Courier New" panose="02070309020205020404" pitchFamily="49" charset="0"/>
              </a:rPr>
              <a:t>  }</a:t>
            </a:r>
          </a:p>
          <a:p>
            <a:pPr algn="l" eaLnBrk="0" hangingPunct="0"/>
            <a:r>
              <a:rPr lang="en-US" altLang="en-US" b="1">
                <a:latin typeface="Courier New" panose="02070309020205020404" pitchFamily="49" charset="0"/>
              </a:rPr>
              <a:t>  </a:t>
            </a:r>
            <a:r>
              <a:rPr lang="en-US" altLang="en-US" b="1">
                <a:solidFill>
                  <a:srgbClr val="166A30"/>
                </a:solidFill>
                <a:latin typeface="Courier New" panose="02070309020205020404" pitchFamily="49" charset="0"/>
              </a:rPr>
              <a:t>A[hole] = tmp;</a:t>
            </a:r>
          </a:p>
          <a:p>
            <a:pPr algn="l" eaLnBrk="0" hangingPunct="0"/>
            <a:r>
              <a:rPr lang="en-US" altLang="en-US" b="1">
                <a:latin typeface="Courier New" panose="02070309020205020404" pitchFamily="49" charset="0"/>
              </a:rPr>
              <a:t>}</a:t>
            </a:r>
          </a:p>
        </p:txBody>
      </p:sp>
      <p:sp>
        <p:nvSpPr>
          <p:cNvPr id="248837" name="Text Box 5"/>
          <p:cNvSpPr txBox="1">
            <a:spLocks noChangeArrowheads="1"/>
          </p:cNvSpPr>
          <p:nvPr/>
        </p:nvSpPr>
        <p:spPr bwMode="auto">
          <a:xfrm>
            <a:off x="1828800" y="6172200"/>
            <a:ext cx="9839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i="1">
                <a:solidFill>
                  <a:srgbClr val="FF0000"/>
                </a:solidFill>
              </a:rPr>
              <a:t>runtime:</a:t>
            </a:r>
            <a:endParaRPr lang="en-US" altLang="en-US">
              <a:solidFill>
                <a:srgbClr val="FF0000"/>
              </a:solidFill>
            </a:endParaRPr>
          </a:p>
        </p:txBody>
      </p:sp>
      <p:sp>
        <p:nvSpPr>
          <p:cNvPr id="248838" name="Text Box 6"/>
          <p:cNvSpPr txBox="1">
            <a:spLocks noChangeArrowheads="1"/>
          </p:cNvSpPr>
          <p:nvPr/>
        </p:nvSpPr>
        <p:spPr bwMode="auto">
          <a:xfrm>
            <a:off x="2286000" y="3962401"/>
            <a:ext cx="2819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rgbClr val="166A30"/>
                </a:solidFill>
              </a:rPr>
              <a:t>Trick to avoid repeatedly copying the value at A[1]</a:t>
            </a:r>
          </a:p>
        </p:txBody>
      </p:sp>
      <p:sp>
        <p:nvSpPr>
          <p:cNvPr id="248839" name="Freeform 7"/>
          <p:cNvSpPr>
            <a:spLocks/>
          </p:cNvSpPr>
          <p:nvPr/>
        </p:nvSpPr>
        <p:spPr bwMode="auto">
          <a:xfrm>
            <a:off x="5029200" y="1752600"/>
            <a:ext cx="914400" cy="2743200"/>
          </a:xfrm>
          <a:custGeom>
            <a:avLst/>
            <a:gdLst>
              <a:gd name="T0" fmla="*/ 0 w 576"/>
              <a:gd name="T1" fmla="*/ 1728 h 1728"/>
              <a:gd name="T2" fmla="*/ 336 w 576"/>
              <a:gd name="T3" fmla="*/ 1344 h 1728"/>
              <a:gd name="T4" fmla="*/ 144 w 576"/>
              <a:gd name="T5" fmla="*/ 336 h 1728"/>
              <a:gd name="T6" fmla="*/ 576 w 576"/>
              <a:gd name="T7" fmla="*/ 0 h 1728"/>
            </a:gdLst>
            <a:ahLst/>
            <a:cxnLst>
              <a:cxn ang="0">
                <a:pos x="T0" y="T1"/>
              </a:cxn>
              <a:cxn ang="0">
                <a:pos x="T2" y="T3"/>
              </a:cxn>
              <a:cxn ang="0">
                <a:pos x="T4" y="T5"/>
              </a:cxn>
              <a:cxn ang="0">
                <a:pos x="T6" y="T7"/>
              </a:cxn>
            </a:cxnLst>
            <a:rect l="0" t="0" r="r" b="b"/>
            <a:pathLst>
              <a:path w="576" h="1728">
                <a:moveTo>
                  <a:pt x="0" y="1728"/>
                </a:moveTo>
                <a:cubicBezTo>
                  <a:pt x="156" y="1652"/>
                  <a:pt x="312" y="1576"/>
                  <a:pt x="336" y="1344"/>
                </a:cubicBezTo>
                <a:cubicBezTo>
                  <a:pt x="360" y="1112"/>
                  <a:pt x="104" y="560"/>
                  <a:pt x="144" y="336"/>
                </a:cubicBezTo>
                <a:cubicBezTo>
                  <a:pt x="184" y="112"/>
                  <a:pt x="380" y="56"/>
                  <a:pt x="576" y="0"/>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0" name="Freeform 8"/>
          <p:cNvSpPr>
            <a:spLocks/>
          </p:cNvSpPr>
          <p:nvPr/>
        </p:nvSpPr>
        <p:spPr bwMode="auto">
          <a:xfrm>
            <a:off x="5029200" y="4572000"/>
            <a:ext cx="838200" cy="1447800"/>
          </a:xfrm>
          <a:custGeom>
            <a:avLst/>
            <a:gdLst>
              <a:gd name="T0" fmla="*/ 0 w 528"/>
              <a:gd name="T1" fmla="*/ 0 h 912"/>
              <a:gd name="T2" fmla="*/ 288 w 528"/>
              <a:gd name="T3" fmla="*/ 288 h 912"/>
              <a:gd name="T4" fmla="*/ 288 w 528"/>
              <a:gd name="T5" fmla="*/ 768 h 912"/>
              <a:gd name="T6" fmla="*/ 528 w 528"/>
              <a:gd name="T7" fmla="*/ 912 h 912"/>
            </a:gdLst>
            <a:ahLst/>
            <a:cxnLst>
              <a:cxn ang="0">
                <a:pos x="T0" y="T1"/>
              </a:cxn>
              <a:cxn ang="0">
                <a:pos x="T2" y="T3"/>
              </a:cxn>
              <a:cxn ang="0">
                <a:pos x="T4" y="T5"/>
              </a:cxn>
              <a:cxn ang="0">
                <a:pos x="T6" y="T7"/>
              </a:cxn>
            </a:cxnLst>
            <a:rect l="0" t="0" r="r" b="b"/>
            <a:pathLst>
              <a:path w="528" h="912">
                <a:moveTo>
                  <a:pt x="0" y="0"/>
                </a:moveTo>
                <a:cubicBezTo>
                  <a:pt x="120" y="80"/>
                  <a:pt x="240" y="160"/>
                  <a:pt x="288" y="288"/>
                </a:cubicBezTo>
                <a:cubicBezTo>
                  <a:pt x="336" y="416"/>
                  <a:pt x="248" y="664"/>
                  <a:pt x="288" y="768"/>
                </a:cubicBezTo>
                <a:cubicBezTo>
                  <a:pt x="328" y="872"/>
                  <a:pt x="428" y="892"/>
                  <a:pt x="528" y="912"/>
                </a:cubicBezTo>
              </a:path>
            </a:pathLst>
          </a:custGeom>
          <a:noFill/>
          <a:ln w="12700" cap="flat" cmpd="sng">
            <a:solidFill>
              <a:srgbClr val="166A3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8841" name="Text Box 9"/>
          <p:cNvSpPr txBox="1">
            <a:spLocks noChangeArrowheads="1"/>
          </p:cNvSpPr>
          <p:nvPr/>
        </p:nvSpPr>
        <p:spPr bwMode="auto">
          <a:xfrm>
            <a:off x="8382000" y="52578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accent2"/>
                </a:solidFill>
              </a:rPr>
              <a:t>Move down</a:t>
            </a:r>
          </a:p>
        </p:txBody>
      </p:sp>
      <p:sp>
        <p:nvSpPr>
          <p:cNvPr id="248842" name="Freeform 10"/>
          <p:cNvSpPr>
            <a:spLocks/>
          </p:cNvSpPr>
          <p:nvPr/>
        </p:nvSpPr>
        <p:spPr bwMode="auto">
          <a:xfrm>
            <a:off x="7924800" y="4953000"/>
            <a:ext cx="533400" cy="533400"/>
          </a:xfrm>
          <a:custGeom>
            <a:avLst/>
            <a:gdLst>
              <a:gd name="T0" fmla="*/ 336 w 336"/>
              <a:gd name="T1" fmla="*/ 336 h 336"/>
              <a:gd name="T2" fmla="*/ 96 w 336"/>
              <a:gd name="T3" fmla="*/ 192 h 336"/>
              <a:gd name="T4" fmla="*/ 0 w 336"/>
              <a:gd name="T5" fmla="*/ 0 h 336"/>
            </a:gdLst>
            <a:ahLst/>
            <a:cxnLst>
              <a:cxn ang="0">
                <a:pos x="T0" y="T1"/>
              </a:cxn>
              <a:cxn ang="0">
                <a:pos x="T2" y="T3"/>
              </a:cxn>
              <a:cxn ang="0">
                <a:pos x="T4" y="T5"/>
              </a:cxn>
            </a:cxnLst>
            <a:rect l="0" t="0" r="r" b="b"/>
            <a:pathLst>
              <a:path w="336" h="336">
                <a:moveTo>
                  <a:pt x="336" y="336"/>
                </a:moveTo>
                <a:cubicBezTo>
                  <a:pt x="244" y="292"/>
                  <a:pt x="152" y="248"/>
                  <a:pt x="96" y="192"/>
                </a:cubicBezTo>
                <a:cubicBezTo>
                  <a:pt x="40" y="136"/>
                  <a:pt x="20" y="68"/>
                  <a:pt x="0" y="0"/>
                </a:cubicBezTo>
              </a:path>
            </a:pathLst>
          </a:custGeom>
          <a:noFill/>
          <a:ln w="1270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1643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3B65B80D-4D64-4C4D-AEC9-46371B22C7A6}" type="slidenum">
              <a:rPr lang="en-US" altLang="en-US"/>
              <a:pPr/>
              <a:t>99</a:t>
            </a:fld>
            <a:endParaRPr lang="en-US" altLang="en-US"/>
          </a:p>
        </p:txBody>
      </p:sp>
      <p:sp>
        <p:nvSpPr>
          <p:cNvPr id="250882" name="Rectangle 2"/>
          <p:cNvSpPr>
            <a:spLocks noGrp="1" noChangeArrowheads="1"/>
          </p:cNvSpPr>
          <p:nvPr>
            <p:ph type="title"/>
          </p:nvPr>
        </p:nvSpPr>
        <p:spPr>
          <a:xfrm>
            <a:off x="2209800" y="228600"/>
            <a:ext cx="7772400" cy="1143000"/>
          </a:xfrm>
        </p:spPr>
        <p:txBody>
          <a:bodyPr/>
          <a:lstStyle/>
          <a:p>
            <a:r>
              <a:rPr lang="en-US" altLang="en-US"/>
              <a:t>Insert</a:t>
            </a:r>
          </a:p>
        </p:txBody>
      </p:sp>
      <p:sp>
        <p:nvSpPr>
          <p:cNvPr id="250883" name="Line 3"/>
          <p:cNvSpPr>
            <a:spLocks noChangeShapeType="1"/>
          </p:cNvSpPr>
          <p:nvPr/>
        </p:nvSpPr>
        <p:spPr bwMode="auto">
          <a:xfrm>
            <a:off x="5867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4" name="Oval 4"/>
          <p:cNvSpPr>
            <a:spLocks noChangeAspect="1" noChangeArrowheads="1"/>
          </p:cNvSpPr>
          <p:nvPr/>
        </p:nvSpPr>
        <p:spPr bwMode="auto">
          <a:xfrm>
            <a:off x="88392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885" name="Oval 5"/>
          <p:cNvSpPr>
            <a:spLocks noChangeAspect="1" noChangeArrowheads="1"/>
          </p:cNvSpPr>
          <p:nvPr/>
        </p:nvSpPr>
        <p:spPr bwMode="auto">
          <a:xfrm>
            <a:off x="8305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886" name="Oval 6"/>
          <p:cNvSpPr>
            <a:spLocks noChangeAspect="1" noChangeArrowheads="1"/>
          </p:cNvSpPr>
          <p:nvPr/>
        </p:nvSpPr>
        <p:spPr bwMode="auto">
          <a:xfrm>
            <a:off x="7772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887" name="Oval 7"/>
          <p:cNvSpPr>
            <a:spLocks noChangeAspect="1" noChangeArrowheads="1"/>
          </p:cNvSpPr>
          <p:nvPr/>
        </p:nvSpPr>
        <p:spPr bwMode="auto">
          <a:xfrm>
            <a:off x="7239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888" name="Oval 8"/>
          <p:cNvSpPr>
            <a:spLocks noChangeAspect="1" noChangeArrowheads="1"/>
          </p:cNvSpPr>
          <p:nvPr/>
        </p:nvSpPr>
        <p:spPr bwMode="auto">
          <a:xfrm>
            <a:off x="6705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0889" name="Oval 9"/>
          <p:cNvSpPr>
            <a:spLocks noChangeAspect="1" noChangeArrowheads="1"/>
          </p:cNvSpPr>
          <p:nvPr/>
        </p:nvSpPr>
        <p:spPr bwMode="auto">
          <a:xfrm>
            <a:off x="10172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890" name="Oval 10"/>
          <p:cNvSpPr>
            <a:spLocks noChangeAspect="1" noChangeArrowheads="1"/>
          </p:cNvSpPr>
          <p:nvPr/>
        </p:nvSpPr>
        <p:spPr bwMode="auto">
          <a:xfrm>
            <a:off x="9105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891" name="Oval 11"/>
          <p:cNvSpPr>
            <a:spLocks noChangeAspect="1" noChangeArrowheads="1"/>
          </p:cNvSpPr>
          <p:nvPr/>
        </p:nvSpPr>
        <p:spPr bwMode="auto">
          <a:xfrm>
            <a:off x="8039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892" name="Oval 12"/>
          <p:cNvSpPr>
            <a:spLocks noChangeAspect="1" noChangeArrowheads="1"/>
          </p:cNvSpPr>
          <p:nvPr/>
        </p:nvSpPr>
        <p:spPr bwMode="auto">
          <a:xfrm>
            <a:off x="6972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0893" name="Oval 13"/>
          <p:cNvSpPr>
            <a:spLocks noChangeAspect="1" noChangeArrowheads="1"/>
          </p:cNvSpPr>
          <p:nvPr/>
        </p:nvSpPr>
        <p:spPr bwMode="auto">
          <a:xfrm>
            <a:off x="9639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894" name="Oval 14"/>
          <p:cNvSpPr>
            <a:spLocks noChangeAspect="1" noChangeArrowheads="1"/>
          </p:cNvSpPr>
          <p:nvPr/>
        </p:nvSpPr>
        <p:spPr bwMode="auto">
          <a:xfrm>
            <a:off x="7505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0895" name="Oval 15"/>
          <p:cNvSpPr>
            <a:spLocks noChangeAspect="1" noChangeArrowheads="1"/>
          </p:cNvSpPr>
          <p:nvPr/>
        </p:nvSpPr>
        <p:spPr bwMode="auto">
          <a:xfrm>
            <a:off x="8572500" y="2438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896" name="AutoShape 16"/>
          <p:cNvCxnSpPr>
            <a:cxnSpLocks noChangeShapeType="1"/>
            <a:stCxn id="250895" idx="3"/>
            <a:endCxn id="250894" idx="0"/>
          </p:cNvCxnSpPr>
          <p:nvPr/>
        </p:nvCxnSpPr>
        <p:spPr bwMode="auto">
          <a:xfrm flipH="1">
            <a:off x="7696201"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7" name="AutoShape 17"/>
          <p:cNvCxnSpPr>
            <a:cxnSpLocks noChangeShapeType="1"/>
            <a:stCxn id="250895" idx="5"/>
            <a:endCxn id="250893" idx="0"/>
          </p:cNvCxnSpPr>
          <p:nvPr/>
        </p:nvCxnSpPr>
        <p:spPr bwMode="auto">
          <a:xfrm>
            <a:off x="8897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8" name="AutoShape 18"/>
          <p:cNvCxnSpPr>
            <a:cxnSpLocks noChangeShapeType="1"/>
            <a:stCxn id="250893" idx="3"/>
            <a:endCxn id="250890" idx="0"/>
          </p:cNvCxnSpPr>
          <p:nvPr/>
        </p:nvCxnSpPr>
        <p:spPr bwMode="auto">
          <a:xfrm flipH="1">
            <a:off x="92964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9" name="AutoShape 19"/>
          <p:cNvCxnSpPr>
            <a:cxnSpLocks noChangeShapeType="1"/>
            <a:stCxn id="250893" idx="5"/>
            <a:endCxn id="250889" idx="0"/>
          </p:cNvCxnSpPr>
          <p:nvPr/>
        </p:nvCxnSpPr>
        <p:spPr bwMode="auto">
          <a:xfrm>
            <a:off x="9964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0" name="AutoShape 20"/>
          <p:cNvCxnSpPr>
            <a:cxnSpLocks noChangeShapeType="1"/>
            <a:stCxn id="250890" idx="3"/>
            <a:endCxn id="250884" idx="0"/>
          </p:cNvCxnSpPr>
          <p:nvPr/>
        </p:nvCxnSpPr>
        <p:spPr bwMode="auto">
          <a:xfrm flipH="1">
            <a:off x="90297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1" name="AutoShape 21"/>
          <p:cNvCxnSpPr>
            <a:cxnSpLocks noChangeShapeType="1"/>
            <a:stCxn id="250894" idx="3"/>
            <a:endCxn id="250892" idx="0"/>
          </p:cNvCxnSpPr>
          <p:nvPr/>
        </p:nvCxnSpPr>
        <p:spPr bwMode="auto">
          <a:xfrm flipH="1">
            <a:off x="7162801"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2" name="AutoShape 22"/>
          <p:cNvCxnSpPr>
            <a:cxnSpLocks noChangeShapeType="1"/>
            <a:stCxn id="250894" idx="5"/>
            <a:endCxn id="250891" idx="0"/>
          </p:cNvCxnSpPr>
          <p:nvPr/>
        </p:nvCxnSpPr>
        <p:spPr bwMode="auto">
          <a:xfrm>
            <a:off x="7831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3" name="AutoShape 23"/>
          <p:cNvCxnSpPr>
            <a:cxnSpLocks noChangeShapeType="1"/>
            <a:stCxn id="250892" idx="3"/>
            <a:endCxn id="250888" idx="0"/>
          </p:cNvCxnSpPr>
          <p:nvPr/>
        </p:nvCxnSpPr>
        <p:spPr bwMode="auto">
          <a:xfrm flipH="1">
            <a:off x="68961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4" name="AutoShape 24"/>
          <p:cNvCxnSpPr>
            <a:cxnSpLocks noChangeShapeType="1"/>
            <a:stCxn id="250892" idx="5"/>
            <a:endCxn id="250887" idx="0"/>
          </p:cNvCxnSpPr>
          <p:nvPr/>
        </p:nvCxnSpPr>
        <p:spPr bwMode="auto">
          <a:xfrm>
            <a:off x="7297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5" name="AutoShape 25"/>
          <p:cNvCxnSpPr>
            <a:cxnSpLocks noChangeShapeType="1"/>
            <a:stCxn id="250891" idx="3"/>
            <a:endCxn id="250886" idx="0"/>
          </p:cNvCxnSpPr>
          <p:nvPr/>
        </p:nvCxnSpPr>
        <p:spPr bwMode="auto">
          <a:xfrm flipH="1">
            <a:off x="7962901"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6" name="AutoShape 26"/>
          <p:cNvCxnSpPr>
            <a:cxnSpLocks noChangeShapeType="1"/>
            <a:stCxn id="250891" idx="5"/>
            <a:endCxn id="250885" idx="0"/>
          </p:cNvCxnSpPr>
          <p:nvPr/>
        </p:nvCxnSpPr>
        <p:spPr bwMode="auto">
          <a:xfrm>
            <a:off x="8364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0907" name="Group 27"/>
          <p:cNvGrpSpPr>
            <a:grpSpLocks/>
          </p:cNvGrpSpPr>
          <p:nvPr/>
        </p:nvGrpSpPr>
        <p:grpSpPr bwMode="auto">
          <a:xfrm>
            <a:off x="1676400" y="2438400"/>
            <a:ext cx="3848100" cy="3048000"/>
            <a:chOff x="96" y="1680"/>
            <a:chExt cx="2424" cy="1920"/>
          </a:xfrm>
        </p:grpSpPr>
        <p:grpSp>
          <p:nvGrpSpPr>
            <p:cNvPr id="250908" name="Group 28"/>
            <p:cNvGrpSpPr>
              <a:grpSpLocks/>
            </p:cNvGrpSpPr>
            <p:nvPr/>
          </p:nvGrpSpPr>
          <p:grpSpPr bwMode="auto">
            <a:xfrm>
              <a:off x="96" y="3360"/>
              <a:ext cx="1584" cy="240"/>
              <a:chOff x="96" y="3360"/>
              <a:chExt cx="1584" cy="240"/>
            </a:xfrm>
          </p:grpSpPr>
          <p:sp>
            <p:nvSpPr>
              <p:cNvPr id="250909" name="Oval 29"/>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910" name="Oval 30"/>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911" name="Oval 31"/>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912" name="Oval 32"/>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913" name="Oval 33"/>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50914" name="Group 34"/>
            <p:cNvGrpSpPr>
              <a:grpSpLocks/>
            </p:cNvGrpSpPr>
            <p:nvPr/>
          </p:nvGrpSpPr>
          <p:grpSpPr bwMode="auto">
            <a:xfrm>
              <a:off x="264" y="2800"/>
              <a:ext cx="2256" cy="240"/>
              <a:chOff x="264" y="2832"/>
              <a:chExt cx="2256" cy="240"/>
            </a:xfrm>
          </p:grpSpPr>
          <p:sp>
            <p:nvSpPr>
              <p:cNvPr id="250915" name="Oval 35"/>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916" name="Oval 36"/>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917" name="Oval 37"/>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918" name="Oval 38"/>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50919" name="Group 39"/>
            <p:cNvGrpSpPr>
              <a:grpSpLocks/>
            </p:cNvGrpSpPr>
            <p:nvPr/>
          </p:nvGrpSpPr>
          <p:grpSpPr bwMode="auto">
            <a:xfrm>
              <a:off x="600" y="2240"/>
              <a:ext cx="1584" cy="240"/>
              <a:chOff x="600" y="2256"/>
              <a:chExt cx="1584" cy="240"/>
            </a:xfrm>
          </p:grpSpPr>
          <p:sp>
            <p:nvSpPr>
              <p:cNvPr id="250920" name="Oval 40"/>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921" name="Oval 41"/>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50922" name="Oval 42"/>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923" name="AutoShape 43"/>
            <p:cNvCxnSpPr>
              <a:cxnSpLocks noChangeShapeType="1"/>
              <a:stCxn id="250922" idx="3"/>
              <a:endCxn id="25092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4" name="AutoShape 44"/>
            <p:cNvCxnSpPr>
              <a:cxnSpLocks noChangeShapeType="1"/>
              <a:stCxn id="250922" idx="5"/>
              <a:endCxn id="25092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5" name="AutoShape 45"/>
            <p:cNvCxnSpPr>
              <a:cxnSpLocks noChangeShapeType="1"/>
              <a:stCxn id="250920" idx="3"/>
              <a:endCxn id="25091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6" name="AutoShape 46"/>
            <p:cNvCxnSpPr>
              <a:cxnSpLocks noChangeShapeType="1"/>
              <a:stCxn id="250920" idx="5"/>
              <a:endCxn id="25091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7" name="AutoShape 47"/>
            <p:cNvCxnSpPr>
              <a:cxnSpLocks noChangeShapeType="1"/>
              <a:stCxn id="250916" idx="3"/>
              <a:endCxn id="25090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8" name="AutoShape 48"/>
            <p:cNvCxnSpPr>
              <a:cxnSpLocks noChangeShapeType="1"/>
              <a:stCxn id="250921" idx="3"/>
              <a:endCxn id="25091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9" name="AutoShape 49"/>
            <p:cNvCxnSpPr>
              <a:cxnSpLocks noChangeShapeType="1"/>
              <a:stCxn id="250921" idx="5"/>
              <a:endCxn id="25091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0" name="AutoShape 50"/>
            <p:cNvCxnSpPr>
              <a:cxnSpLocks noChangeShapeType="1"/>
              <a:stCxn id="250918" idx="3"/>
              <a:endCxn id="25091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1" name="AutoShape 51"/>
            <p:cNvCxnSpPr>
              <a:cxnSpLocks noChangeShapeType="1"/>
              <a:stCxn id="250918" idx="5"/>
              <a:endCxn id="25091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2" name="AutoShape 52"/>
            <p:cNvCxnSpPr>
              <a:cxnSpLocks noChangeShapeType="1"/>
              <a:stCxn id="250917" idx="3"/>
              <a:endCxn id="25091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3" name="AutoShape 53"/>
            <p:cNvCxnSpPr>
              <a:cxnSpLocks noChangeShapeType="1"/>
              <a:stCxn id="250917" idx="5"/>
              <a:endCxn id="25091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934" name="Text Box 54"/>
          <p:cNvSpPr txBox="1">
            <a:spLocks noChangeArrowheads="1"/>
          </p:cNvSpPr>
          <p:nvPr/>
        </p:nvSpPr>
        <p:spPr bwMode="auto">
          <a:xfrm>
            <a:off x="4648200" y="1371600"/>
            <a:ext cx="2390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anose="02070309020205020404" pitchFamily="49" charset="0"/>
              </a:rPr>
              <a:t>pqueue.insert(</a:t>
            </a:r>
            <a:r>
              <a:rPr lang="en-US" altLang="en-US" b="1">
                <a:solidFill>
                  <a:srgbClr val="FF0000"/>
                </a:solidFill>
                <a:latin typeface="Courier New" panose="02070309020205020404" pitchFamily="49" charset="0"/>
              </a:rPr>
              <a:t>3</a:t>
            </a:r>
            <a:r>
              <a:rPr lang="en-US" altLang="en-US" b="1">
                <a:latin typeface="Courier New" panose="02070309020205020404" pitchFamily="49" charset="0"/>
              </a:rPr>
              <a:t>)</a:t>
            </a:r>
          </a:p>
        </p:txBody>
      </p:sp>
      <p:sp>
        <p:nvSpPr>
          <p:cNvPr id="250935" name="Oval 55"/>
          <p:cNvSpPr>
            <a:spLocks noChangeAspect="1" noChangeArrowheads="1"/>
          </p:cNvSpPr>
          <p:nvPr/>
        </p:nvSpPr>
        <p:spPr bwMode="auto">
          <a:xfrm>
            <a:off x="9372600" y="5105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0936" name="AutoShape 56"/>
          <p:cNvCxnSpPr>
            <a:cxnSpLocks noChangeShapeType="1"/>
            <a:stCxn id="250890" idx="5"/>
            <a:endCxn id="250935" idx="0"/>
          </p:cNvCxnSpPr>
          <p:nvPr/>
        </p:nvCxnSpPr>
        <p:spPr bwMode="auto">
          <a:xfrm>
            <a:off x="9431338" y="4560888"/>
            <a:ext cx="131762" cy="5254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8779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5467</Words>
  <Application>Microsoft Macintosh PowerPoint</Application>
  <PresentationFormat>Widescreen</PresentationFormat>
  <Paragraphs>1382</Paragraphs>
  <Slides>102</Slides>
  <Notes>45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102</vt:i4>
      </vt:variant>
    </vt:vector>
  </HeadingPairs>
  <TitlesOfParts>
    <vt:vector size="116" baseType="lpstr">
      <vt:lpstr>Arial Unicode MS</vt:lpstr>
      <vt:lpstr>ＭＳ Ｐゴシック</vt:lpstr>
      <vt:lpstr>ＭＳ Ｐゴシック</vt:lpstr>
      <vt:lpstr>Arial</vt:lpstr>
      <vt:lpstr>Arial Narrow</vt:lpstr>
      <vt:lpstr>Calibri</vt:lpstr>
      <vt:lpstr>Calibri Light</vt:lpstr>
      <vt:lpstr>Courier New</vt:lpstr>
      <vt:lpstr>Monotype Sorts</vt:lpstr>
      <vt:lpstr>Symbol</vt:lpstr>
      <vt:lpstr>Times</vt:lpstr>
      <vt:lpstr>Times New Roman</vt:lpstr>
      <vt:lpstr>Wingdings</vt:lpstr>
      <vt:lpstr>Office Theme</vt:lpstr>
      <vt:lpstr>Data Structures for Machine Learning</vt:lpstr>
      <vt:lpstr>Topics</vt:lpstr>
      <vt:lpstr>Data Structures - Arrays</vt:lpstr>
      <vt:lpstr>Array Limitations</vt:lpstr>
      <vt:lpstr>Linked Lists</vt:lpstr>
      <vt:lpstr>Linked Lists</vt:lpstr>
      <vt:lpstr>Linked Lists</vt:lpstr>
      <vt:lpstr>Linked Lists</vt:lpstr>
      <vt:lpstr>Linked Lists C/C++</vt:lpstr>
      <vt:lpstr>Linked Lists - C/C++</vt:lpstr>
      <vt:lpstr>Linked Lists</vt:lpstr>
      <vt:lpstr>Linked Lists – C/C++</vt:lpstr>
      <vt:lpstr>Linked Lists - Delete implementation</vt:lpstr>
      <vt:lpstr>Linked Lists - Delete implementation</vt:lpstr>
      <vt:lpstr>Linked Lists - LIFO and FIFO</vt:lpstr>
      <vt:lpstr>Linked Lists - Doubly linked</vt:lpstr>
      <vt:lpstr>Stacks</vt:lpstr>
      <vt:lpstr>Stacks - Implementation</vt:lpstr>
      <vt:lpstr>Stacks - Relevance</vt:lpstr>
      <vt:lpstr>Stacks - Implementation</vt:lpstr>
      <vt:lpstr>Stack Frames - Functions in HLL</vt:lpstr>
      <vt:lpstr>Binary Trees</vt:lpstr>
      <vt:lpstr>Trees - Implementation</vt:lpstr>
      <vt:lpstr>Trees - Implementation</vt:lpstr>
      <vt:lpstr>Trees - Implementation</vt:lpstr>
      <vt:lpstr>Trees - Performance</vt:lpstr>
      <vt:lpstr>Trees - Addition</vt:lpstr>
      <vt:lpstr>Trees - Addition - implementation</vt:lpstr>
      <vt:lpstr>Trees - Addition</vt:lpstr>
      <vt:lpstr>Trees - Addition</vt:lpstr>
      <vt:lpstr>Searching - Re-visited</vt:lpstr>
      <vt:lpstr>Trees - Searching</vt:lpstr>
      <vt:lpstr>Trees - Searching</vt:lpstr>
      <vt:lpstr>AVL and other balanced trees</vt:lpstr>
      <vt:lpstr>Which is an AVL Tree?</vt:lpstr>
      <vt:lpstr>AVL (Adelson-Velskii and Landis) Trees</vt:lpstr>
      <vt:lpstr>Motivation</vt:lpstr>
      <vt:lpstr>Motivation</vt:lpstr>
      <vt:lpstr>AVL (Adelson-Velskii and Landis) Trees</vt:lpstr>
      <vt:lpstr>Height of an AVL tree</vt:lpstr>
      <vt:lpstr>AVL Trees - Data Structures</vt:lpstr>
      <vt:lpstr>m-way trees (Multiway Trees)</vt:lpstr>
      <vt:lpstr>m-way trees </vt:lpstr>
      <vt:lpstr>B-trees</vt:lpstr>
      <vt:lpstr>Motivation for B-Trees</vt:lpstr>
      <vt:lpstr>Motivation B-trees</vt:lpstr>
      <vt:lpstr>Definition of B-Tree</vt:lpstr>
      <vt:lpstr>An example B-Tree</vt:lpstr>
      <vt:lpstr>B+-trees</vt:lpstr>
      <vt:lpstr>Hash Tables</vt:lpstr>
      <vt:lpstr>Hash Tables - Structure</vt:lpstr>
      <vt:lpstr>Hash Tables - Constraints</vt:lpstr>
      <vt:lpstr>Hash Tables - Relaxing the constraints</vt:lpstr>
      <vt:lpstr>Hash Tables - Relaxing the constraints</vt:lpstr>
      <vt:lpstr>Hash Tables - Hash functions</vt:lpstr>
      <vt:lpstr>Hash Tables - Collisions</vt:lpstr>
      <vt:lpstr>Hash Tables - Collision handling</vt:lpstr>
      <vt:lpstr>Hash Tables - Linked lists</vt:lpstr>
      <vt:lpstr>Hash Tables - Overflow area</vt:lpstr>
      <vt:lpstr>Hash Tables - Re-hashing</vt:lpstr>
      <vt:lpstr>Hash Tables - Re-hash functions</vt:lpstr>
      <vt:lpstr>Hash Tables - Summary so far ...</vt:lpstr>
      <vt:lpstr>Hash Tables - Choosing the Hash Function</vt:lpstr>
      <vt:lpstr>Collision Frequency</vt:lpstr>
      <vt:lpstr>Binary Heap Priority Q Data Structure</vt:lpstr>
      <vt:lpstr>Heaps</vt:lpstr>
      <vt:lpstr>Heaps</vt:lpstr>
      <vt:lpstr>Heaps</vt:lpstr>
      <vt:lpstr>Heaps</vt:lpstr>
      <vt:lpstr>Heaps</vt:lpstr>
      <vt:lpstr>Heaps</vt:lpstr>
      <vt:lpstr>Heaps</vt:lpstr>
      <vt:lpstr>Heaps</vt:lpstr>
      <vt:lpstr>Heaps</vt:lpstr>
      <vt:lpstr>Heaps</vt:lpstr>
      <vt:lpstr>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Nifty Storage Trick</vt:lpstr>
      <vt:lpstr>Nifty Storage Trick</vt:lpstr>
      <vt:lpstr>DeleteMin</vt:lpstr>
      <vt:lpstr>Percolate Down</vt:lpstr>
      <vt:lpstr>DeleteMin Code</vt:lpstr>
      <vt:lpstr>Insert</vt:lpstr>
      <vt:lpstr>Percolate Up</vt:lpstr>
      <vt:lpstr>Insert Code</vt:lpstr>
      <vt:lpstr>Performance of Binary Heap</vt:lpstr>
    </vt:vector>
  </TitlesOfParts>
  <Company>CCIS - Northeastern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Microsoft Office User</cp:lastModifiedBy>
  <cp:revision>234</cp:revision>
  <dcterms:created xsi:type="dcterms:W3CDTF">2013-09-03T20:38:17Z</dcterms:created>
  <dcterms:modified xsi:type="dcterms:W3CDTF">2018-10-17T04:34:19Z</dcterms:modified>
</cp:coreProperties>
</file>