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8" r:id="rId3"/>
    <p:sldId id="333" r:id="rId4"/>
    <p:sldId id="425" r:id="rId5"/>
    <p:sldId id="426" r:id="rId6"/>
    <p:sldId id="427" r:id="rId7"/>
    <p:sldId id="334" r:id="rId8"/>
    <p:sldId id="260" r:id="rId9"/>
    <p:sldId id="465" r:id="rId10"/>
    <p:sldId id="466" r:id="rId11"/>
    <p:sldId id="467" r:id="rId12"/>
    <p:sldId id="349" r:id="rId13"/>
    <p:sldId id="350" r:id="rId14"/>
    <p:sldId id="261" r:id="rId15"/>
    <p:sldId id="335" r:id="rId16"/>
    <p:sldId id="354" r:id="rId17"/>
    <p:sldId id="423" r:id="rId18"/>
    <p:sldId id="355" r:id="rId19"/>
    <p:sldId id="421" r:id="rId20"/>
    <p:sldId id="377" r:id="rId21"/>
    <p:sldId id="356" r:id="rId22"/>
    <p:sldId id="363" r:id="rId23"/>
    <p:sldId id="364" r:id="rId24"/>
    <p:sldId id="381" r:id="rId25"/>
    <p:sldId id="263" r:id="rId26"/>
    <p:sldId id="469" r:id="rId27"/>
    <p:sldId id="336" r:id="rId28"/>
    <p:sldId id="265" r:id="rId29"/>
    <p:sldId id="424" r:id="rId30"/>
    <p:sldId id="451" r:id="rId31"/>
    <p:sldId id="452" r:id="rId32"/>
    <p:sldId id="453" r:id="rId33"/>
    <p:sldId id="454" r:id="rId34"/>
    <p:sldId id="459" r:id="rId35"/>
    <p:sldId id="460" r:id="rId36"/>
    <p:sldId id="461" r:id="rId37"/>
    <p:sldId id="462" r:id="rId38"/>
    <p:sldId id="463" r:id="rId39"/>
    <p:sldId id="464" r:id="rId40"/>
    <p:sldId id="455" r:id="rId41"/>
    <p:sldId id="456" r:id="rId42"/>
    <p:sldId id="457" r:id="rId43"/>
    <p:sldId id="458" r:id="rId44"/>
    <p:sldId id="268" r:id="rId45"/>
    <p:sldId id="437" r:id="rId46"/>
    <p:sldId id="269" r:id="rId47"/>
    <p:sldId id="443" r:id="rId48"/>
    <p:sldId id="444" r:id="rId49"/>
    <p:sldId id="445" r:id="rId50"/>
    <p:sldId id="337" r:id="rId51"/>
    <p:sldId id="433" r:id="rId52"/>
    <p:sldId id="446" r:id="rId53"/>
    <p:sldId id="434" r:id="rId54"/>
    <p:sldId id="435" r:id="rId55"/>
    <p:sldId id="436" r:id="rId56"/>
    <p:sldId id="276" r:id="rId57"/>
    <p:sldId id="352" r:id="rId58"/>
    <p:sldId id="353" r:id="rId59"/>
    <p:sldId id="277" r:id="rId60"/>
    <p:sldId id="278" r:id="rId61"/>
    <p:sldId id="279" r:id="rId62"/>
    <p:sldId id="280" r:id="rId63"/>
    <p:sldId id="470" r:id="rId64"/>
    <p:sldId id="468" r:id="rId65"/>
    <p:sldId id="281" r:id="rId66"/>
    <p:sldId id="283" r:id="rId67"/>
    <p:sldId id="284" r:id="rId68"/>
    <p:sldId id="286" r:id="rId69"/>
    <p:sldId id="430" r:id="rId70"/>
    <p:sldId id="287" r:id="rId71"/>
    <p:sldId id="288" r:id="rId72"/>
    <p:sldId id="289" r:id="rId73"/>
    <p:sldId id="290" r:id="rId74"/>
    <p:sldId id="338" r:id="rId75"/>
    <p:sldId id="292" r:id="rId76"/>
    <p:sldId id="295" r:id="rId77"/>
    <p:sldId id="296" r:id="rId78"/>
    <p:sldId id="339" r:id="rId79"/>
    <p:sldId id="305" r:id="rId80"/>
    <p:sldId id="311" r:id="rId81"/>
    <p:sldId id="313" r:id="rId82"/>
    <p:sldId id="447" r:id="rId83"/>
    <p:sldId id="448" r:id="rId84"/>
    <p:sldId id="449" r:id="rId85"/>
    <p:sldId id="450" r:id="rId86"/>
    <p:sldId id="315" r:id="rId87"/>
    <p:sldId id="316" r:id="rId88"/>
    <p:sldId id="318" r:id="rId89"/>
    <p:sldId id="344" r:id="rId90"/>
    <p:sldId id="345" r:id="rId91"/>
    <p:sldId id="34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15" d="100"/>
          <a:sy n="115" d="100"/>
        </p:scale>
        <p:origin x="21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9/9/18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61792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CF1FC-1278-4E5D-A4AC-1C222EFB1706}" type="slidenum">
              <a:rPr lang="en-US" altLang="en-US"/>
              <a:pPr/>
              <a:t>13</a:t>
            </a:fld>
            <a:endParaRPr lang="en-US" altLang="en-US"/>
          </a:p>
        </p:txBody>
      </p:sp>
      <p:sp>
        <p:nvSpPr>
          <p:cNvPr id="15362" name="Rectangle 2"/>
          <p:cNvSpPr>
            <a:spLocks noGrp="1" noRot="1" noChangeAspect="1" noChangeArrowheads="1" noTextEdit="1"/>
          </p:cNvSpPr>
          <p:nvPr>
            <p:ph type="sldImg"/>
          </p:nvPr>
        </p:nvSpPr>
        <p:spPr>
          <a:xfrm>
            <a:off x="546100" y="657225"/>
            <a:ext cx="5765800" cy="3244850"/>
          </a:xfrm>
          <a:ln cap="flat"/>
        </p:spPr>
      </p:sp>
      <p:sp>
        <p:nvSpPr>
          <p:cNvPr id="1536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6900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5145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3147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4069497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283103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F54EE0-74CC-47BE-86C0-CC64638FD663}"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5495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If you don’t already have one, sign up for a Twitter account.</a:t>
            </a:r>
          </a:p>
          <a:p>
            <a:endParaRPr lang="en-US" sz="2000" dirty="0"/>
          </a:p>
          <a:p>
            <a:r>
              <a:rPr lang="en-US" sz="2000" dirty="0"/>
              <a:t>Pick your user name carefully,</a:t>
            </a:r>
            <a:r>
              <a:rPr lang="en-US" sz="2000" baseline="0" dirty="0"/>
              <a:t> because you will be stuck with it.</a:t>
            </a:r>
          </a:p>
          <a:p>
            <a:endParaRPr lang="en-US" sz="2000" baseline="0" dirty="0"/>
          </a:p>
        </p:txBody>
      </p:sp>
      <p:sp>
        <p:nvSpPr>
          <p:cNvPr id="4" name="Slide Number Placeholder 3"/>
          <p:cNvSpPr>
            <a:spLocks noGrp="1"/>
          </p:cNvSpPr>
          <p:nvPr>
            <p:ph type="sldNum" sz="quarter" idx="10"/>
          </p:nvPr>
        </p:nvSpPr>
        <p:spPr/>
        <p:txBody>
          <a:bodyPr/>
          <a:lstStyle/>
          <a:p>
            <a:fld id="{80A29D9D-6F33-4A7F-8A2D-75A3C6DEE04C}" type="slidenum">
              <a:rPr lang="en-US" smtClean="0"/>
              <a:t>20</a:t>
            </a:fld>
            <a:endParaRPr lang="en-US"/>
          </a:p>
        </p:txBody>
      </p:sp>
    </p:spTree>
    <p:extLst>
      <p:ext uri="{BB962C8B-B14F-4D97-AF65-F5344CB8AC3E}">
        <p14:creationId xmlns:p14="http://schemas.microsoft.com/office/powerpoint/2010/main" val="43587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0EB78-57B6-4F01-8CDA-2C3212E30F40}" type="slidenum">
              <a:rPr lang="en-US"/>
              <a:pPr/>
              <a:t>21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sz="2000" baseline="0" dirty="0"/>
              <a:t>We present Twitter’s major features by looking at the </a:t>
            </a:r>
            <a:r>
              <a:rPr lang="en-US" sz="2000" i="1" baseline="0" dirty="0"/>
              <a:t>home</a:t>
            </a:r>
            <a:r>
              <a:rPr lang="en-US" sz="2000" i="0" baseline="0" dirty="0"/>
              <a:t>,</a:t>
            </a:r>
            <a:r>
              <a:rPr lang="en-US" sz="2000" i="1" baseline="0" dirty="0"/>
              <a:t> discover </a:t>
            </a:r>
            <a:r>
              <a:rPr lang="en-US" sz="2000" i="0" baseline="0" dirty="0"/>
              <a:t>and </a:t>
            </a:r>
            <a:r>
              <a:rPr lang="en-US" sz="2000" i="1" baseline="0" dirty="0"/>
              <a:t>connect</a:t>
            </a:r>
            <a:r>
              <a:rPr lang="en-US" sz="2000" baseline="0" dirty="0"/>
              <a:t> views as well as the user’s </a:t>
            </a:r>
            <a:r>
              <a:rPr lang="en-US" sz="2000" i="1" baseline="0" dirty="0"/>
              <a:t>profile</a:t>
            </a:r>
            <a:r>
              <a:rPr lang="en-US" sz="2000" baseline="0" dirty="0"/>
              <a:t> view. </a:t>
            </a:r>
          </a:p>
          <a:p>
            <a:endParaRPr lang="en-US" sz="2000" baseline="0" dirty="0"/>
          </a:p>
          <a:p>
            <a:r>
              <a:rPr lang="en-US" sz="2000" dirty="0"/>
              <a:t>We will see that Twitter has evolved over the</a:t>
            </a:r>
            <a:r>
              <a:rPr lang="en-US" sz="2000" baseline="0" dirty="0"/>
              <a:t> years and is now commonly used to discover interesting people and information.  Citizen journalists use it to report on current events.</a:t>
            </a:r>
          </a:p>
        </p:txBody>
      </p:sp>
    </p:spTree>
    <p:extLst>
      <p:ext uri="{BB962C8B-B14F-4D97-AF65-F5344CB8AC3E}">
        <p14:creationId xmlns:p14="http://schemas.microsoft.com/office/powerpoint/2010/main" val="2069731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Pause and watch this</a:t>
            </a:r>
            <a:r>
              <a:rPr lang="en-US" sz="2000" baseline="0" dirty="0"/>
              <a:t> video.</a:t>
            </a:r>
          </a:p>
          <a:p>
            <a:endParaRPr lang="en-US" sz="2000" baseline="0" dirty="0"/>
          </a:p>
          <a:p>
            <a:r>
              <a:rPr lang="en-US" sz="2000" baseline="0" dirty="0"/>
              <a:t>It will show you how you can search for tweets.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0A29D9D-6F33-4A7F-8A2D-75A3C6DEE04C}" type="slidenum">
              <a:rPr lang="en-US" smtClean="0"/>
              <a:t>22</a:t>
            </a:fld>
            <a:endParaRPr lang="en-US"/>
          </a:p>
        </p:txBody>
      </p:sp>
    </p:spTree>
    <p:extLst>
      <p:ext uri="{BB962C8B-B14F-4D97-AF65-F5344CB8AC3E}">
        <p14:creationId xmlns:p14="http://schemas.microsoft.com/office/powerpoint/2010/main" val="4239967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Two</a:t>
            </a:r>
            <a:r>
              <a:rPr lang="en-US" sz="2000" baseline="0" dirty="0"/>
              <a:t> special characters, @ and #, were used in the search video.</a:t>
            </a:r>
          </a:p>
          <a:p>
            <a:endParaRPr lang="en-US" sz="2000" baseline="0" dirty="0"/>
          </a:p>
          <a:p>
            <a:r>
              <a:rPr lang="en-US" sz="2000" dirty="0"/>
              <a:t>We mentioned</a:t>
            </a:r>
            <a:r>
              <a:rPr lang="en-US" sz="2000" baseline="0" dirty="0"/>
              <a:t> earlier that, if you reply to a tweet, you send a message to the person who posted it.</a:t>
            </a:r>
          </a:p>
          <a:p>
            <a:endParaRPr lang="en-US" sz="2000" baseline="0" dirty="0"/>
          </a:p>
          <a:p>
            <a:r>
              <a:rPr lang="en-US" sz="2000" baseline="0" dirty="0"/>
              <a:t>Personal identifiers begin with an at sign (@) followed by the name of the Twitter user.</a:t>
            </a:r>
          </a:p>
          <a:p>
            <a:endParaRPr lang="en-US" sz="2000" baseline="0" dirty="0"/>
          </a:p>
          <a:p>
            <a:r>
              <a:rPr lang="en-US" sz="2000" baseline="0" dirty="0" err="1"/>
              <a:t>Hashtags</a:t>
            </a:r>
            <a:r>
              <a:rPr lang="en-US" sz="2000" baseline="0" dirty="0"/>
              <a:t> are terms that are preceded by the number or hash sign  (#).</a:t>
            </a:r>
          </a:p>
          <a:p>
            <a:endParaRPr lang="en-US" sz="2000" baseline="0" dirty="0"/>
          </a:p>
          <a:p>
            <a:r>
              <a:rPr lang="en-US" sz="2000" baseline="0" dirty="0"/>
              <a:t>If everyone agrees to include a certain </a:t>
            </a:r>
            <a:r>
              <a:rPr lang="en-US" sz="2000" baseline="0" dirty="0" err="1"/>
              <a:t>hashtag</a:t>
            </a:r>
            <a:r>
              <a:rPr lang="en-US" sz="2000" baseline="0" dirty="0"/>
              <a:t> in their tweets on a given topic, it will be easy to retrieve them.</a:t>
            </a:r>
          </a:p>
          <a:p>
            <a:endParaRPr lang="en-US" sz="2000" baseline="0" dirty="0"/>
          </a:p>
          <a:p>
            <a:r>
              <a:rPr lang="en-US" sz="2000" baseline="0" dirty="0"/>
              <a:t>Let’s look at a </a:t>
            </a:r>
            <a:r>
              <a:rPr lang="en-US" sz="2000" baseline="0" dirty="0" err="1"/>
              <a:t>hashtag</a:t>
            </a:r>
            <a:r>
              <a:rPr lang="en-US" sz="2000" baseline="0" dirty="0"/>
              <a:t> search example.</a:t>
            </a:r>
          </a:p>
        </p:txBody>
      </p:sp>
      <p:sp>
        <p:nvSpPr>
          <p:cNvPr id="4" name="Slide Number Placeholder 3"/>
          <p:cNvSpPr>
            <a:spLocks noGrp="1"/>
          </p:cNvSpPr>
          <p:nvPr>
            <p:ph type="sldNum" sz="quarter" idx="10"/>
          </p:nvPr>
        </p:nvSpPr>
        <p:spPr/>
        <p:txBody>
          <a:bodyPr/>
          <a:lstStyle/>
          <a:p>
            <a:fld id="{80A29D9D-6F33-4A7F-8A2D-75A3C6DEE04C}" type="slidenum">
              <a:rPr lang="en-US" smtClean="0"/>
              <a:t>23</a:t>
            </a:fld>
            <a:endParaRPr lang="en-US"/>
          </a:p>
        </p:txBody>
      </p:sp>
    </p:spTree>
    <p:extLst>
      <p:ext uri="{BB962C8B-B14F-4D97-AF65-F5344CB8AC3E}">
        <p14:creationId xmlns:p14="http://schemas.microsoft.com/office/powerpoint/2010/main" val="210057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1783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5</a:t>
            </a:r>
          </a:p>
        </p:txBody>
      </p:sp>
      <p:sp>
        <p:nvSpPr>
          <p:cNvPr id="430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4" name="Rectangle 6"/>
          <p:cNvSpPr>
            <a:spLocks noGrp="1" noRot="1" noChangeAspect="1" noChangeArrowheads="1" noTextEdit="1"/>
          </p:cNvSpPr>
          <p:nvPr>
            <p:ph type="sldImg"/>
          </p:nvPr>
        </p:nvSpPr>
        <p:spPr>
          <a:xfrm>
            <a:off x="393700" y="692150"/>
            <a:ext cx="6070600" cy="3416300"/>
          </a:xfrm>
          <a:ln cap="flat"/>
        </p:spPr>
      </p:sp>
      <p:sp>
        <p:nvSpPr>
          <p:cNvPr id="430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618133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4</a:t>
            </a:r>
          </a:p>
        </p:txBody>
      </p:sp>
      <p:sp>
        <p:nvSpPr>
          <p:cNvPr id="102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502800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726749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580314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1391761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7"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234200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Grp="1" noRot="1" noChangeAspect="1" noChangeArrowheads="1" noTextEdit="1"/>
          </p:cNvSpPr>
          <p:nvPr>
            <p:ph type="sldImg"/>
          </p:nvPr>
        </p:nvSpPr>
        <p:spPr>
          <a:xfrm>
            <a:off x="393700" y="692150"/>
            <a:ext cx="6070600" cy="3416300"/>
          </a:xfrm>
          <a:ln cap="flat"/>
        </p:spPr>
      </p:sp>
      <p:sp>
        <p:nvSpPr>
          <p:cNvPr id="1229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10799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D35EC-1485-43E3-BDD9-268931320361}" type="slidenum">
              <a:rPr lang="en-US" altLang="en-US"/>
              <a:pPr/>
              <a:t>57</a:t>
            </a:fld>
            <a:endParaRPr lang="en-US" altLang="en-US"/>
          </a:p>
        </p:txBody>
      </p:sp>
      <p:sp>
        <p:nvSpPr>
          <p:cNvPr id="48130" name="Rectangle 2"/>
          <p:cNvSpPr>
            <a:spLocks noGrp="1" noRot="1" noChangeAspect="1" noChangeArrowheads="1" noTextEdit="1"/>
          </p:cNvSpPr>
          <p:nvPr>
            <p:ph type="sldImg"/>
          </p:nvPr>
        </p:nvSpPr>
        <p:spPr>
          <a:xfrm>
            <a:off x="546100" y="657225"/>
            <a:ext cx="5765800" cy="3244850"/>
          </a:xfrm>
          <a:ln cap="flat"/>
        </p:spPr>
      </p:sp>
      <p:sp>
        <p:nvSpPr>
          <p:cNvPr id="4813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39652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26E7DB-5D31-4E1C-8295-82FB86A6CC37}" type="slidenum">
              <a:rPr lang="en-US" altLang="en-US"/>
              <a:pPr/>
              <a:t>58</a:t>
            </a:fld>
            <a:endParaRPr lang="en-US" altLang="en-US"/>
          </a:p>
        </p:txBody>
      </p:sp>
      <p:sp>
        <p:nvSpPr>
          <p:cNvPr id="50178" name="Rectangle 2"/>
          <p:cNvSpPr>
            <a:spLocks noGrp="1" noRot="1" noChangeAspect="1" noChangeArrowheads="1" noTextEdit="1"/>
          </p:cNvSpPr>
          <p:nvPr>
            <p:ph type="sldImg"/>
          </p:nvPr>
        </p:nvSpPr>
        <p:spPr>
          <a:xfrm>
            <a:off x="546100" y="657225"/>
            <a:ext cx="5765800" cy="3244850"/>
          </a:xfrm>
          <a:ln cap="flat"/>
        </p:spPr>
      </p:sp>
      <p:sp>
        <p:nvSpPr>
          <p:cNvPr id="501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69328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13939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4969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393700" y="692150"/>
            <a:ext cx="6070600" cy="3416300"/>
          </a:xfrm>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543138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Rectangle 6"/>
          <p:cNvSpPr>
            <a:spLocks noGrp="1" noRot="1" noChangeAspect="1" noChangeArrowheads="1" noTextEdit="1"/>
          </p:cNvSpPr>
          <p:nvPr>
            <p:ph type="sldImg"/>
          </p:nvPr>
        </p:nvSpPr>
        <p:spPr>
          <a:xfrm>
            <a:off x="393700" y="692150"/>
            <a:ext cx="6070600" cy="3416300"/>
          </a:xfrm>
          <a:ln cap="flat"/>
        </p:spPr>
      </p:sp>
      <p:sp>
        <p:nvSpPr>
          <p:cNvPr id="1639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918002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393700" y="692150"/>
            <a:ext cx="6070600" cy="3416300"/>
          </a:xfrm>
          <a:ln cap="flat"/>
        </p:spPr>
      </p:sp>
      <p:sp>
        <p:nvSpPr>
          <p:cNvPr id="245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80977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11</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6"/>
          <p:cNvSpPr>
            <a:spLocks noGrp="1" noRot="1" noChangeAspect="1" noChangeArrowheads="1" noTextEdit="1"/>
          </p:cNvSpPr>
          <p:nvPr>
            <p:ph type="sldImg"/>
          </p:nvPr>
        </p:nvSpPr>
        <p:spPr>
          <a:xfrm>
            <a:off x="393700" y="692150"/>
            <a:ext cx="6070600" cy="3416300"/>
          </a:xfrm>
          <a:ln cap="flat"/>
        </p:spPr>
      </p:sp>
      <p:sp>
        <p:nvSpPr>
          <p:cNvPr id="3482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291251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12</a:t>
            </a:r>
          </a:p>
        </p:txBody>
      </p:sp>
      <p:sp>
        <p:nvSpPr>
          <p:cNvPr id="440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Grp="1" noRot="1" noChangeAspect="1" noChangeArrowheads="1" noTextEdit="1"/>
          </p:cNvSpPr>
          <p:nvPr>
            <p:ph type="sldImg"/>
          </p:nvPr>
        </p:nvSpPr>
        <p:spPr>
          <a:xfrm>
            <a:off x="393700" y="692150"/>
            <a:ext cx="6070600" cy="3416300"/>
          </a:xfrm>
          <a:ln cap="flat"/>
        </p:spPr>
      </p:sp>
      <p:sp>
        <p:nvSpPr>
          <p:cNvPr id="4403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5522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13</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46341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16123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460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Grp="1" noRot="1" noChangeAspect="1" noChangeArrowheads="1" noTextEdit="1"/>
          </p:cNvSpPr>
          <p:nvPr>
            <p:ph type="sldImg"/>
          </p:nvPr>
        </p:nvSpPr>
        <p:spPr>
          <a:xfrm>
            <a:off x="393700" y="692150"/>
            <a:ext cx="6070600" cy="3416300"/>
          </a:xfrm>
          <a:ln cap="flat"/>
        </p:spPr>
      </p:sp>
      <p:sp>
        <p:nvSpPr>
          <p:cNvPr id="4608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26911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174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4" name="Rectangle 6"/>
          <p:cNvSpPr>
            <a:spLocks noGrp="1" noRot="1" noChangeAspect="1" noChangeArrowheads="1" noTextEdit="1"/>
          </p:cNvSpPr>
          <p:nvPr>
            <p:ph type="sldImg"/>
          </p:nvPr>
        </p:nvSpPr>
        <p:spPr>
          <a:xfrm>
            <a:off x="393700" y="692150"/>
            <a:ext cx="6070600" cy="3416300"/>
          </a:xfrm>
          <a:ln cap="flat"/>
        </p:spPr>
      </p:sp>
      <p:sp>
        <p:nvSpPr>
          <p:cNvPr id="174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601467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93700" y="692150"/>
            <a:ext cx="6070600" cy="3416300"/>
          </a:xfrm>
          <a:ln/>
        </p:spPr>
      </p:sp>
      <p:sp>
        <p:nvSpPr>
          <p:cNvPr id="317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14796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93700" y="692150"/>
            <a:ext cx="6070600" cy="3416300"/>
          </a:xfrm>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31331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A9E70-6DD8-459A-B96A-D067996C8725}" type="slidenum">
              <a:rPr lang="en-US" altLang="en-US"/>
              <a:pPr/>
              <a:t>12</a:t>
            </a:fld>
            <a:endParaRPr lang="en-US" altLang="en-US"/>
          </a:p>
        </p:txBody>
      </p:sp>
      <p:sp>
        <p:nvSpPr>
          <p:cNvPr id="13314" name="Rectangle 2"/>
          <p:cNvSpPr>
            <a:spLocks noGrp="1" noRot="1" noChangeAspect="1" noChangeArrowheads="1" noTextEdit="1"/>
          </p:cNvSpPr>
          <p:nvPr>
            <p:ph type="sldImg"/>
          </p:nvPr>
        </p:nvSpPr>
        <p:spPr>
          <a:xfrm>
            <a:off x="546100" y="657225"/>
            <a:ext cx="5765800" cy="3244850"/>
          </a:xfrm>
          <a:ln cap="flat"/>
        </p:spPr>
      </p:sp>
      <p:sp>
        <p:nvSpPr>
          <p:cNvPr id="1331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96078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a:t>Click to edit Master title style</a:t>
            </a:r>
          </a:p>
        </p:txBody>
      </p:sp>
      <p:sp>
        <p:nvSpPr>
          <p:cNvPr id="3" name="Text Placeholder 2"/>
          <p:cNvSpPr>
            <a:spLocks noGrp="1"/>
          </p:cNvSpPr>
          <p:nvPr>
            <p:ph type="body" sz="half" idx="1"/>
          </p:nvPr>
        </p:nvSpPr>
        <p:spPr>
          <a:xfrm>
            <a:off x="1117600" y="1981200"/>
            <a:ext cx="508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400800" y="1981200"/>
            <a:ext cx="5080000" cy="4076700"/>
          </a:xfrm>
        </p:spPr>
        <p:txBody>
          <a:bodyPr/>
          <a:lstStyle/>
          <a:p>
            <a:endParaRPr lang="en-US"/>
          </a:p>
        </p:txBody>
      </p:sp>
    </p:spTree>
    <p:extLst>
      <p:ext uri="{BB962C8B-B14F-4D97-AF65-F5344CB8AC3E}">
        <p14:creationId xmlns:p14="http://schemas.microsoft.com/office/powerpoint/2010/main" val="69602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66700"/>
            <a:ext cx="10363200" cy="1104900"/>
          </a:xfrm>
        </p:spPr>
        <p:txBody>
          <a:bodyPr/>
          <a:lstStyle/>
          <a:p>
            <a:r>
              <a:rPr lang="en-US"/>
              <a:t>Click to edit Master title style</a:t>
            </a:r>
            <a:endParaRPr lang="en-GB"/>
          </a:p>
        </p:txBody>
      </p:sp>
      <p:sp>
        <p:nvSpPr>
          <p:cNvPr id="3" name="Table Placeholder 2"/>
          <p:cNvSpPr>
            <a:spLocks noGrp="1"/>
          </p:cNvSpPr>
          <p:nvPr>
            <p:ph type="tbl" idx="1"/>
          </p:nvPr>
        </p:nvSpPr>
        <p:spPr>
          <a:xfrm>
            <a:off x="1380067" y="1676400"/>
            <a:ext cx="10303933" cy="4114800"/>
          </a:xfrm>
        </p:spPr>
        <p:txBody>
          <a:bodyPr/>
          <a:lstStyle/>
          <a:p>
            <a:pPr lvl="0"/>
            <a:endParaRPr lang="en-GB" noProof="0" dirty="0"/>
          </a:p>
        </p:txBody>
      </p:sp>
      <p:sp>
        <p:nvSpPr>
          <p:cNvPr id="4" name="Slide Number Placeholder 3"/>
          <p:cNvSpPr>
            <a:spLocks noGrp="1"/>
          </p:cNvSpPr>
          <p:nvPr>
            <p:ph type="sldNum" sz="quarter" idx="10"/>
          </p:nvPr>
        </p:nvSpPr>
        <p:spPr>
          <a:xfrm>
            <a:off x="9144000" y="6172200"/>
            <a:ext cx="2540000" cy="457200"/>
          </a:xfrm>
          <a:prstGeom prst="rect">
            <a:avLst/>
          </a:prstGeom>
        </p:spPr>
        <p:txBody>
          <a:bodyPr vert="horz" wrap="square" lIns="91440" tIns="45720" rIns="91440" bIns="45720" numCol="1" anchor="t" anchorCtr="0" compatLnSpc="1">
            <a:prstTxWarp prst="textNoShape">
              <a:avLst/>
            </a:prstTxWarp>
          </a:bodyPr>
          <a:lstStyle>
            <a:lvl1pPr algn="ctr">
              <a:defRPr smtClean="0"/>
            </a:lvl1pPr>
          </a:lstStyle>
          <a:p>
            <a:pPr>
              <a:defRPr/>
            </a:pPr>
            <a:fld id="{352FB991-A987-4547-B5B5-0E8CC5F67B0F}" type="slidenum">
              <a:rPr lang="en-GB" altLang="en-US"/>
              <a:pPr>
                <a:defRPr/>
              </a:pPr>
              <a:t>‹#›</a:t>
            </a:fld>
            <a:endParaRPr lang="en-GB" altLang="en-US" dirty="0"/>
          </a:p>
        </p:txBody>
      </p:sp>
    </p:spTree>
    <p:extLst>
      <p:ext uri="{BB962C8B-B14F-4D97-AF65-F5344CB8AC3E}">
        <p14:creationId xmlns:p14="http://schemas.microsoft.com/office/powerpoint/2010/main" val="200870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9/9/18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9/9/18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9/9/18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9/9/18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9/9/18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9/9/18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k@ccs.ne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twitt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ev.twitter.com/rest/public/search" TargetMode="External"/><Relationship Id="rId4" Type="http://schemas.openxmlformats.org/officeDocument/2006/relationships/hyperlink" Target="https://dev.twitter.com/rest/publi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ev.twitter.com/rest/reference/get/statuses/user_timelin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pi.twitter.com/1.1/statuses/user_timeline.js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commoncraft.com/twitter-search"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commoncraft.com/twitter-search" TargetMode="External"/><Relationship Id="rId3" Type="http://schemas.openxmlformats.org/officeDocument/2006/relationships/hyperlink" Target="http://screencast.com/t/Sf1wAW8ta" TargetMode="External"/><Relationship Id="rId7" Type="http://schemas.openxmlformats.org/officeDocument/2006/relationships/hyperlink" Target="http://business.twitter.com/" TargetMode="External"/><Relationship Id="rId2" Type="http://schemas.openxmlformats.org/officeDocument/2006/relationships/hyperlink" Target="https://support.twitter.com/" TargetMode="External"/><Relationship Id="rId1" Type="http://schemas.openxmlformats.org/officeDocument/2006/relationships/slideLayout" Target="../slideLayouts/slideLayout7.xml"/><Relationship Id="rId6" Type="http://schemas.openxmlformats.org/officeDocument/2006/relationships/hyperlink" Target="http://www.onthemedia.org/transcripts/2008/08/22/06" TargetMode="External"/><Relationship Id="rId5" Type="http://schemas.openxmlformats.org/officeDocument/2006/relationships/hyperlink" Target="http://yourtech.typepad.com/twitinbiz/" TargetMode="External"/><Relationship Id="rId10" Type="http://schemas.openxmlformats.org/officeDocument/2006/relationships/hyperlink" Target="http://cis275topics.blogspot.com/2010/09/evolution-and-impact-of-twitter.html" TargetMode="External"/><Relationship Id="rId4" Type="http://schemas.openxmlformats.org/officeDocument/2006/relationships/hyperlink" Target="http://bit.ly/fQ3pbK" TargetMode="External"/><Relationship Id="rId9" Type="http://schemas.openxmlformats.org/officeDocument/2006/relationships/hyperlink" Target="http://cis275topics.blogspot.com/2010/09/how-social-media-can-make-history.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en.wikipedia.org/wiki/Class_diagram" TargetMode="External"/><Relationship Id="rId3" Type="http://schemas.openxmlformats.org/officeDocument/2006/relationships/hyperlink" Target="http://en.wikipedia.org/wiki/Barker's_Notation" TargetMode="External"/><Relationship Id="rId7" Type="http://schemas.openxmlformats.org/officeDocument/2006/relationships/hyperlink" Target="http://en.wikipedia.org/wiki/Jean-Raymond_Abrial" TargetMode="External"/><Relationship Id="rId2" Type="http://schemas.openxmlformats.org/officeDocument/2006/relationships/hyperlink" Target="http://en.wikipedia.org/wiki/Bachman_diagram" TargetMode="External"/><Relationship Id="rId1" Type="http://schemas.openxmlformats.org/officeDocument/2006/relationships/slideLayout" Target="../slideLayouts/slideLayout2.xml"/><Relationship Id="rId6" Type="http://schemas.openxmlformats.org/officeDocument/2006/relationships/hyperlink" Target="http://en.wikipedia.org/w/index.php?title=Min-Max-Notation&amp;action=edit&amp;redlink=1" TargetMode="External"/><Relationship Id="rId5" Type="http://schemas.openxmlformats.org/officeDocument/2006/relationships/hyperlink" Target="http://en.wikipedia.org/wiki/James_Martin_(author)" TargetMode="External"/><Relationship Id="rId10" Type="http://schemas.openxmlformats.org/officeDocument/2006/relationships/hyperlink" Target="http://en.wikipedia.org/wiki/Object-Role_Modeling" TargetMode="External"/><Relationship Id="rId4" Type="http://schemas.openxmlformats.org/officeDocument/2006/relationships/hyperlink" Target="http://en.wikipedia.org/wiki/EXPRESS_(data_modeling_language)" TargetMode="External"/><Relationship Id="rId9" Type="http://schemas.openxmlformats.org/officeDocument/2006/relationships/hyperlink" Target="http://en.wikipedia.org/wiki/Meri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File:Erd-entity-relationship-example1.svg"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solidFill>
                  <a:srgbClr val="CD0000"/>
                </a:solidFill>
              </a:rPr>
              <a:t>INFO 6105 </a:t>
            </a:r>
            <a:br>
              <a:rPr lang="en-US" dirty="0">
                <a:solidFill>
                  <a:srgbClr val="CD0000"/>
                </a:solidFill>
              </a:rPr>
            </a:br>
            <a:r>
              <a:rPr lang="en-US" dirty="0">
                <a:solidFill>
                  <a:srgbClr val="CD0000"/>
                </a:solidFill>
              </a:rPr>
              <a:t>Data Science Engineering Methods </a:t>
            </a:r>
          </a:p>
        </p:txBody>
      </p:sp>
      <p:sp>
        <p:nvSpPr>
          <p:cNvPr id="3" name="Subtitle 2"/>
          <p:cNvSpPr>
            <a:spLocks noGrp="1"/>
          </p:cNvSpPr>
          <p:nvPr>
            <p:ph type="subTitle" idx="1"/>
          </p:nvPr>
        </p:nvSpPr>
        <p:spPr>
          <a:xfrm>
            <a:off x="1524000" y="3823846"/>
            <a:ext cx="9144000" cy="2665758"/>
          </a:xfrm>
        </p:spPr>
        <p:txBody>
          <a:bodyPr>
            <a:noAutofit/>
          </a:bodyPr>
          <a:lstStyle/>
          <a:p>
            <a:r>
              <a:rPr lang="en-US" sz="3200" dirty="0">
                <a:ea typeface="ＭＳ Ｐゴシック" panose="020B0600070205080204" pitchFamily="34" charset="-128"/>
              </a:rPr>
              <a:t>Nik Bear Brown</a:t>
            </a:r>
          </a:p>
          <a:p>
            <a:r>
              <a:rPr lang="en-US" sz="3200" dirty="0">
                <a:hlinkClick r:id="rId2"/>
              </a:rPr>
              <a:t>nik@ccs.neu.edu</a:t>
            </a:r>
            <a:endParaRPr lang="en-US" sz="3200" dirty="0">
              <a:ea typeface="ＭＳ Ｐゴシック" panose="020B0600070205080204" pitchFamily="34" charset="-128"/>
            </a:endParaRPr>
          </a:p>
          <a:p>
            <a:r>
              <a:rPr lang="en-US" sz="3200" dirty="0"/>
              <a:t>Entity Relationship Model (ERM)</a:t>
            </a:r>
            <a:endParaRPr lang="en-US" sz="3200" dirty="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30623" y="586208"/>
            <a:ext cx="8007350" cy="838200"/>
          </a:xfrm>
        </p:spPr>
        <p:txBody>
          <a:bodyPr>
            <a:normAutofit/>
          </a:bodyPr>
          <a:lstStyle/>
          <a:p>
            <a:pPr>
              <a:defRPr/>
            </a:pPr>
            <a:r>
              <a:rPr lang="en-US" sz="4000" dirty="0">
                <a:solidFill>
                  <a:srgbClr val="CD0000"/>
                </a:solidFill>
              </a:rPr>
              <a:t>Entities</a:t>
            </a:r>
          </a:p>
        </p:txBody>
      </p:sp>
      <p:sp>
        <p:nvSpPr>
          <p:cNvPr id="157699" name="Rectangle 3"/>
          <p:cNvSpPr>
            <a:spLocks noGrp="1" noChangeArrowheads="1"/>
          </p:cNvSpPr>
          <p:nvPr>
            <p:ph idx="1"/>
          </p:nvPr>
        </p:nvSpPr>
        <p:spPr>
          <a:xfrm>
            <a:off x="838199" y="1825625"/>
            <a:ext cx="11035553" cy="4351338"/>
          </a:xfrm>
        </p:spPr>
        <p:txBody>
          <a:bodyPr>
            <a:normAutofit/>
          </a:bodyPr>
          <a:lstStyle/>
          <a:p>
            <a:pPr>
              <a:lnSpc>
                <a:spcPct val="80000"/>
              </a:lnSpc>
              <a:buFont typeface="Courier New" panose="02070309020205020404" pitchFamily="49" charset="0"/>
              <a:buChar char="o"/>
              <a:defRPr/>
            </a:pPr>
            <a:r>
              <a:rPr lang="en-US" b="1" dirty="0">
                <a:solidFill>
                  <a:srgbClr val="000000"/>
                </a:solidFill>
                <a:latin typeface="+mj-lt"/>
              </a:rPr>
              <a:t>Entity</a:t>
            </a:r>
            <a:r>
              <a:rPr lang="en-US" dirty="0">
                <a:solidFill>
                  <a:srgbClr val="000000"/>
                </a:solidFill>
                <a:latin typeface="+mj-lt"/>
              </a:rPr>
              <a:t> – a person, a place, an object, an event, or a concept in the user environment about which the organization wishes to maintain data</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type</a:t>
            </a:r>
            <a:r>
              <a:rPr lang="en-US" dirty="0">
                <a:solidFill>
                  <a:srgbClr val="000000"/>
                </a:solidFill>
                <a:latin typeface="+mj-lt"/>
              </a:rPr>
              <a:t> – a collection of entities that share common properties or characteristics</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instance</a:t>
            </a:r>
            <a:r>
              <a:rPr lang="en-US" dirty="0">
                <a:solidFill>
                  <a:srgbClr val="000000"/>
                </a:solidFill>
                <a:latin typeface="+mj-lt"/>
              </a:rPr>
              <a:t> – A single occurrence of an entity type</a:t>
            </a: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78231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987332" y="312270"/>
            <a:ext cx="7772400" cy="1143000"/>
          </a:xfrm>
        </p:spPr>
        <p:txBody>
          <a:bodyPr>
            <a:normAutofit/>
          </a:bodyPr>
          <a:lstStyle/>
          <a:p>
            <a:pPr>
              <a:defRPr/>
            </a:pPr>
            <a:r>
              <a:rPr lang="en-US" sz="4000" dirty="0">
                <a:solidFill>
                  <a:srgbClr val="CD0000"/>
                </a:solidFill>
              </a:rPr>
              <a:t>An Entity…</a:t>
            </a:r>
          </a:p>
        </p:txBody>
      </p:sp>
      <p:sp>
        <p:nvSpPr>
          <p:cNvPr id="164867" name="Rectangle 3"/>
          <p:cNvSpPr>
            <a:spLocks noGrp="1" noChangeArrowheads="1"/>
          </p:cNvSpPr>
          <p:nvPr>
            <p:ph idx="1"/>
          </p:nvPr>
        </p:nvSpPr>
        <p:spPr>
          <a:xfrm>
            <a:off x="1873623" y="1671918"/>
            <a:ext cx="9327776" cy="4800600"/>
          </a:xfrm>
        </p:spPr>
        <p:txBody>
          <a:bodyPr>
            <a:normAutofit/>
          </a:bodyPr>
          <a:lstStyle/>
          <a:p>
            <a:pPr>
              <a:buFont typeface="Courier New" panose="02070309020205020404" pitchFamily="49" charset="0"/>
              <a:buChar char="o"/>
              <a:defRPr/>
            </a:pPr>
            <a:r>
              <a:rPr lang="en-US" dirty="0">
                <a:solidFill>
                  <a:srgbClr val="000000"/>
                </a:solidFill>
                <a:latin typeface="+mj-lt"/>
              </a:rPr>
              <a:t>SHOULD BE:</a:t>
            </a:r>
          </a:p>
          <a:p>
            <a:pPr lvl="1">
              <a:buFont typeface="Courier New" panose="02070309020205020404" pitchFamily="49" charset="0"/>
              <a:buChar char="o"/>
              <a:defRPr/>
            </a:pPr>
            <a:r>
              <a:rPr lang="en-US" sz="2800" dirty="0">
                <a:solidFill>
                  <a:srgbClr val="000000"/>
                </a:solidFill>
                <a:latin typeface="+mj-lt"/>
              </a:rPr>
              <a:t>An object that will have many instances in the database</a:t>
            </a:r>
          </a:p>
          <a:p>
            <a:pPr lvl="1">
              <a:buFont typeface="Courier New" panose="02070309020205020404" pitchFamily="49" charset="0"/>
              <a:buChar char="o"/>
              <a:defRPr/>
            </a:pPr>
            <a:r>
              <a:rPr lang="en-US" sz="2800" dirty="0">
                <a:solidFill>
                  <a:srgbClr val="000000"/>
                </a:solidFill>
                <a:latin typeface="+mj-lt"/>
              </a:rPr>
              <a:t>An object that will be composed of multiple attributes</a:t>
            </a:r>
          </a:p>
          <a:p>
            <a:pPr lvl="1">
              <a:buFont typeface="Courier New" panose="02070309020205020404" pitchFamily="49" charset="0"/>
              <a:buChar char="o"/>
              <a:defRPr/>
            </a:pPr>
            <a:r>
              <a:rPr lang="en-US" sz="2800" dirty="0">
                <a:solidFill>
                  <a:srgbClr val="000000"/>
                </a:solidFill>
                <a:latin typeface="+mj-lt"/>
              </a:rPr>
              <a:t>An object that we are trying to model</a:t>
            </a:r>
          </a:p>
          <a:p>
            <a:pPr>
              <a:buFont typeface="Courier New" panose="02070309020205020404" pitchFamily="49" charset="0"/>
              <a:buChar char="o"/>
              <a:defRPr/>
            </a:pPr>
            <a:r>
              <a:rPr lang="en-US" dirty="0">
                <a:solidFill>
                  <a:srgbClr val="000000"/>
                </a:solidFill>
                <a:latin typeface="+mj-lt"/>
              </a:rPr>
              <a:t>SHOULD NOT BE:</a:t>
            </a:r>
          </a:p>
          <a:p>
            <a:pPr lvl="1">
              <a:buFont typeface="Courier New" panose="02070309020205020404" pitchFamily="49" charset="0"/>
              <a:buChar char="o"/>
              <a:defRPr/>
            </a:pPr>
            <a:r>
              <a:rPr lang="en-US" sz="2800" dirty="0">
                <a:solidFill>
                  <a:srgbClr val="000000"/>
                </a:solidFill>
                <a:latin typeface="+mj-lt"/>
              </a:rPr>
              <a:t>A user of the database system </a:t>
            </a:r>
          </a:p>
          <a:p>
            <a:pPr lvl="1">
              <a:buFont typeface="Courier New" panose="02070309020205020404" pitchFamily="49" charset="0"/>
              <a:buChar char="o"/>
              <a:defRPr/>
            </a:pPr>
            <a:r>
              <a:rPr lang="en-US" sz="2800" dirty="0">
                <a:solidFill>
                  <a:srgbClr val="000000"/>
                </a:solidFill>
                <a:latin typeface="+mj-lt"/>
              </a:rPr>
              <a:t>An output of the database system (e.g., a report)</a:t>
            </a:r>
          </a:p>
        </p:txBody>
      </p:sp>
    </p:spTree>
    <p:extLst>
      <p:ext uri="{BB962C8B-B14F-4D97-AF65-F5344CB8AC3E}">
        <p14:creationId xmlns:p14="http://schemas.microsoft.com/office/powerpoint/2010/main" val="15735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76835" y="392019"/>
            <a:ext cx="10515600" cy="1325563"/>
          </a:xfrm>
          <a:noFill/>
          <a:ln/>
        </p:spPr>
        <p:txBody>
          <a:bodyPr>
            <a:normAutofit/>
          </a:bodyPr>
          <a:lstStyle/>
          <a:p>
            <a:r>
              <a:rPr lang="en-US" altLang="en-US" sz="4000" dirty="0">
                <a:solidFill>
                  <a:srgbClr val="CD0000"/>
                </a:solidFill>
              </a:rPr>
              <a:t>ERM Definitions</a:t>
            </a:r>
          </a:p>
        </p:txBody>
      </p:sp>
      <p:sp>
        <p:nvSpPr>
          <p:cNvPr id="12291" name="Rectangle 3"/>
          <p:cNvSpPr>
            <a:spLocks noGrp="1" noChangeArrowheads="1"/>
          </p:cNvSpPr>
          <p:nvPr>
            <p:ph type="body" idx="1"/>
          </p:nvPr>
        </p:nvSpPr>
        <p:spPr>
          <a:xfrm>
            <a:off x="999564" y="1717582"/>
            <a:ext cx="10515600" cy="4351338"/>
          </a:xfrm>
          <a:noFill/>
          <a:ln/>
        </p:spPr>
        <p:txBody>
          <a:bodyPr/>
          <a:lstStyle/>
          <a:p>
            <a:r>
              <a:rPr lang="en-US" altLang="en-US" dirty="0">
                <a:latin typeface="+mj-lt"/>
              </a:rPr>
              <a:t>An </a:t>
            </a:r>
            <a:r>
              <a:rPr lang="en-US" altLang="en-US" u="sng" dirty="0">
                <a:latin typeface="+mj-lt"/>
              </a:rPr>
              <a:t>entity</a:t>
            </a:r>
            <a:r>
              <a:rPr lang="en-US" altLang="en-US" dirty="0">
                <a:latin typeface="+mj-lt"/>
              </a:rPr>
              <a:t> is an object in an abstract world.</a:t>
            </a:r>
          </a:p>
          <a:p>
            <a:r>
              <a:rPr lang="en-US" altLang="en-US" dirty="0">
                <a:latin typeface="+mj-lt"/>
              </a:rPr>
              <a:t>An </a:t>
            </a:r>
            <a:r>
              <a:rPr lang="en-US" altLang="en-US" u="sng" dirty="0">
                <a:latin typeface="+mj-lt"/>
              </a:rPr>
              <a:t>attribute</a:t>
            </a:r>
            <a:r>
              <a:rPr lang="en-US" altLang="en-US" dirty="0">
                <a:latin typeface="+mj-lt"/>
              </a:rPr>
              <a:t> of an entity can have a </a:t>
            </a:r>
            <a:r>
              <a:rPr lang="en-US" altLang="en-US" u="sng" dirty="0">
                <a:latin typeface="+mj-lt"/>
              </a:rPr>
              <a:t>value </a:t>
            </a:r>
            <a:r>
              <a:rPr lang="en-US" altLang="en-US" dirty="0">
                <a:latin typeface="+mj-lt"/>
              </a:rPr>
              <a:t>from a </a:t>
            </a:r>
            <a:r>
              <a:rPr lang="en-US" altLang="en-US" u="sng" dirty="0">
                <a:latin typeface="+mj-lt"/>
              </a:rPr>
              <a:t>value set</a:t>
            </a:r>
            <a:r>
              <a:rPr lang="en-US" altLang="en-US" dirty="0">
                <a:latin typeface="+mj-lt"/>
              </a:rPr>
              <a:t> (domain)</a:t>
            </a:r>
          </a:p>
          <a:p>
            <a:r>
              <a:rPr lang="en-US" altLang="en-US" dirty="0">
                <a:latin typeface="+mj-lt"/>
              </a:rPr>
              <a:t>Each entity belongs to some one </a:t>
            </a:r>
            <a:r>
              <a:rPr lang="en-US" altLang="en-US" u="sng" dirty="0">
                <a:latin typeface="+mj-lt"/>
              </a:rPr>
              <a:t>entity type</a:t>
            </a:r>
            <a:r>
              <a:rPr lang="en-US" altLang="en-US" dirty="0">
                <a:latin typeface="+mj-lt"/>
              </a:rPr>
              <a:t> </a:t>
            </a:r>
            <a:r>
              <a:rPr lang="en-US" altLang="en-US" dirty="0" err="1">
                <a:latin typeface="+mj-lt"/>
              </a:rPr>
              <a:t>s.t.</a:t>
            </a:r>
            <a:r>
              <a:rPr lang="en-US" altLang="en-US" dirty="0">
                <a:latin typeface="+mj-lt"/>
              </a:rPr>
              <a:t> entities in one entity type have the same attributes (so each entity type is a set of similar entities).</a:t>
            </a:r>
          </a:p>
        </p:txBody>
      </p:sp>
    </p:spTree>
    <p:extLst>
      <p:ext uri="{BB962C8B-B14F-4D97-AF65-F5344CB8AC3E}">
        <p14:creationId xmlns:p14="http://schemas.microsoft.com/office/powerpoint/2010/main" val="416722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69259" y="365125"/>
            <a:ext cx="10515600" cy="1325563"/>
          </a:xfrm>
          <a:noFill/>
          <a:ln/>
        </p:spPr>
        <p:txBody>
          <a:bodyPr>
            <a:normAutofit/>
          </a:bodyPr>
          <a:lstStyle/>
          <a:p>
            <a:r>
              <a:rPr lang="en-US" altLang="en-US" sz="4000" dirty="0">
                <a:solidFill>
                  <a:srgbClr val="CD0000"/>
                </a:solidFill>
              </a:rPr>
              <a:t>ERM Definitions</a:t>
            </a:r>
            <a:endParaRPr lang="en-US" altLang="en-US" sz="4000" dirty="0"/>
          </a:p>
        </p:txBody>
      </p:sp>
      <p:sp>
        <p:nvSpPr>
          <p:cNvPr id="14339" name="Rectangle 3"/>
          <p:cNvSpPr>
            <a:spLocks noGrp="1" noChangeArrowheads="1"/>
          </p:cNvSpPr>
          <p:nvPr>
            <p:ph type="body" idx="1"/>
          </p:nvPr>
        </p:nvSpPr>
        <p:spPr>
          <a:noFill/>
          <a:ln/>
        </p:spPr>
        <p:txBody>
          <a:bodyPr/>
          <a:lstStyle/>
          <a:p>
            <a:r>
              <a:rPr lang="en-US" altLang="en-US" dirty="0">
                <a:latin typeface="+mj-lt"/>
              </a:rPr>
              <a:t>A </a:t>
            </a:r>
            <a:r>
              <a:rPr lang="en-US" altLang="en-US" u="sng" dirty="0">
                <a:latin typeface="+mj-lt"/>
              </a:rPr>
              <a:t>key attribute</a:t>
            </a:r>
            <a:r>
              <a:rPr lang="en-US" altLang="en-US" dirty="0">
                <a:latin typeface="+mj-lt"/>
              </a:rPr>
              <a:t> of an entity type is one whose value uniquely identifies an entity of that type.</a:t>
            </a:r>
          </a:p>
          <a:p>
            <a:r>
              <a:rPr lang="en-US" altLang="en-US" dirty="0">
                <a:latin typeface="+mj-lt"/>
              </a:rPr>
              <a:t>A combination of attributes may form a </a:t>
            </a:r>
            <a:r>
              <a:rPr lang="en-US" altLang="en-US" u="sng" dirty="0">
                <a:latin typeface="+mj-lt"/>
              </a:rPr>
              <a:t>composite</a:t>
            </a:r>
            <a:r>
              <a:rPr lang="en-US" altLang="en-US" dirty="0">
                <a:latin typeface="+mj-lt"/>
              </a:rPr>
              <a:t> key.</a:t>
            </a:r>
          </a:p>
          <a:p>
            <a:r>
              <a:rPr lang="en-US" altLang="en-US" dirty="0">
                <a:latin typeface="+mj-lt"/>
              </a:rPr>
              <a:t>If there is no applicable value for an attribute that attribute is set to a </a:t>
            </a:r>
            <a:r>
              <a:rPr lang="en-US" altLang="en-US" u="sng" dirty="0">
                <a:latin typeface="+mj-lt"/>
              </a:rPr>
              <a:t>null </a:t>
            </a:r>
            <a:r>
              <a:rPr lang="en-US" altLang="en-US" dirty="0">
                <a:latin typeface="+mj-lt"/>
              </a:rPr>
              <a:t>value.</a:t>
            </a:r>
          </a:p>
        </p:txBody>
      </p:sp>
    </p:spTree>
    <p:extLst>
      <p:ext uri="{BB962C8B-B14F-4D97-AF65-F5344CB8AC3E}">
        <p14:creationId xmlns:p14="http://schemas.microsoft.com/office/powerpoint/2010/main" val="10475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03729" y="365125"/>
            <a:ext cx="10515600" cy="1325563"/>
          </a:xfrm>
        </p:spPr>
        <p:txBody>
          <a:bodyPr>
            <a:normAutofit/>
          </a:bodyPr>
          <a:lstStyle/>
          <a:p>
            <a:r>
              <a:rPr lang="en-US" altLang="en-US" sz="4000" dirty="0">
                <a:solidFill>
                  <a:srgbClr val="CD0000"/>
                </a:solidFill>
              </a:rPr>
              <a:t>Entity Sets</a:t>
            </a:r>
          </a:p>
        </p:txBody>
      </p:sp>
      <p:sp>
        <p:nvSpPr>
          <p:cNvPr id="31747" name="Rectangle 3"/>
          <p:cNvSpPr>
            <a:spLocks noGrp="1" noChangeArrowheads="1"/>
          </p:cNvSpPr>
          <p:nvPr>
            <p:ph type="body" idx="1"/>
          </p:nvPr>
        </p:nvSpPr>
        <p:spPr>
          <a:xfrm>
            <a:off x="1053352" y="1596559"/>
            <a:ext cx="10515600" cy="4351338"/>
          </a:xfrm>
        </p:spPr>
        <p:txBody>
          <a:bodyPr>
            <a:normAutofit lnSpcReduction="10000"/>
          </a:bodyPr>
          <a:lstStyle/>
          <a:p>
            <a:r>
              <a:rPr lang="en-US" altLang="en-US" dirty="0">
                <a:latin typeface="+mj-lt"/>
              </a:rPr>
              <a:t>A </a:t>
            </a:r>
            <a:r>
              <a:rPr lang="en-US" altLang="en-US" i="1" dirty="0">
                <a:latin typeface="+mj-lt"/>
              </a:rPr>
              <a:t>database</a:t>
            </a:r>
            <a:r>
              <a:rPr lang="en-US" altLang="en-US" dirty="0">
                <a:latin typeface="+mj-lt"/>
              </a:rPr>
              <a:t> can be modeled as:</a:t>
            </a:r>
          </a:p>
          <a:p>
            <a:pPr lvl="1"/>
            <a:r>
              <a:rPr lang="en-US" altLang="en-US" dirty="0">
                <a:latin typeface="+mj-lt"/>
              </a:rPr>
              <a:t>a collection of entities,</a:t>
            </a:r>
          </a:p>
          <a:p>
            <a:pPr lvl="1"/>
            <a:r>
              <a:rPr lang="en-US" altLang="en-US" dirty="0">
                <a:latin typeface="+mj-lt"/>
              </a:rPr>
              <a:t>relationship among entities.</a:t>
            </a:r>
          </a:p>
          <a:p>
            <a:r>
              <a:rPr lang="en-US" altLang="en-US" dirty="0">
                <a:latin typeface="+mj-lt"/>
              </a:rPr>
              <a:t>An </a:t>
            </a:r>
            <a:r>
              <a:rPr lang="en-US" altLang="en-US" i="1" dirty="0">
                <a:solidFill>
                  <a:schemeClr val="tx2"/>
                </a:solidFill>
                <a:latin typeface="+mj-lt"/>
              </a:rPr>
              <a:t>entity</a:t>
            </a:r>
            <a:r>
              <a:rPr lang="en-US" altLang="en-US" dirty="0">
                <a:latin typeface="+mj-lt"/>
              </a:rPr>
              <a:t> is an object that exists and is distinguishable from other objects.</a:t>
            </a:r>
          </a:p>
          <a:p>
            <a:pPr lvl="1"/>
            <a:r>
              <a:rPr lang="en-US" altLang="en-US" sz="2000" dirty="0">
                <a:latin typeface="+mj-lt"/>
              </a:rPr>
              <a:t>Example:  person, tweet, company, event, film  (a thing, a noun)</a:t>
            </a:r>
            <a:endParaRPr lang="en-US" altLang="en-US" dirty="0">
              <a:latin typeface="+mj-lt"/>
            </a:endParaRPr>
          </a:p>
          <a:p>
            <a:r>
              <a:rPr lang="en-US" altLang="en-US" dirty="0">
                <a:latin typeface="+mj-lt"/>
              </a:rPr>
              <a:t>Entities have </a:t>
            </a:r>
            <a:r>
              <a:rPr lang="en-US" altLang="en-US" i="1" dirty="0">
                <a:latin typeface="+mj-lt"/>
              </a:rPr>
              <a:t>attributes</a:t>
            </a:r>
          </a:p>
          <a:p>
            <a:pPr lvl="1"/>
            <a:r>
              <a:rPr lang="en-US" altLang="en-US" dirty="0">
                <a:latin typeface="+mj-lt"/>
              </a:rPr>
              <a:t>Example: people have </a:t>
            </a:r>
            <a:r>
              <a:rPr lang="en-US" altLang="en-US" i="1" dirty="0">
                <a:latin typeface="+mj-lt"/>
              </a:rPr>
              <a:t>names </a:t>
            </a:r>
            <a:r>
              <a:rPr lang="en-US" altLang="en-US" dirty="0">
                <a:latin typeface="+mj-lt"/>
              </a:rPr>
              <a:t>and </a:t>
            </a:r>
            <a:r>
              <a:rPr lang="en-US" altLang="en-US" i="1" dirty="0">
                <a:latin typeface="+mj-lt"/>
              </a:rPr>
              <a:t>addresses	</a:t>
            </a:r>
          </a:p>
          <a:p>
            <a:r>
              <a:rPr lang="en-US" altLang="en-US" dirty="0">
                <a:latin typeface="+mj-lt"/>
              </a:rPr>
              <a:t>An </a:t>
            </a:r>
            <a:r>
              <a:rPr lang="en-US" altLang="en-US" i="1" dirty="0">
                <a:solidFill>
                  <a:schemeClr val="tx2"/>
                </a:solidFill>
                <a:latin typeface="+mj-lt"/>
              </a:rPr>
              <a:t>entity set</a:t>
            </a:r>
            <a:r>
              <a:rPr lang="en-US" altLang="en-US" dirty="0">
                <a:latin typeface="+mj-lt"/>
              </a:rPr>
              <a:t> is a set of entities of the same type that share the same properties.</a:t>
            </a:r>
          </a:p>
          <a:p>
            <a:pPr lvl="1"/>
            <a:r>
              <a:rPr lang="en-US" altLang="en-US" dirty="0">
                <a:latin typeface="+mj-lt"/>
              </a:rPr>
              <a:t>Example: set of all persons, companies, tweets</a:t>
            </a:r>
          </a:p>
        </p:txBody>
      </p:sp>
    </p:spTree>
    <p:extLst>
      <p:ext uri="{BB962C8B-B14F-4D97-AF65-F5344CB8AC3E}">
        <p14:creationId xmlns:p14="http://schemas.microsoft.com/office/powerpoint/2010/main" val="420924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7173" name="Rectangle 5"/>
          <p:cNvSpPr>
            <a:spLocks noGrp="1" noChangeArrowheads="1"/>
          </p:cNvSpPr>
          <p:nvPr>
            <p:ph type="body" idx="1"/>
          </p:nvPr>
        </p:nvSpPr>
        <p:spPr>
          <a:xfrm>
            <a:off x="1026459" y="1793875"/>
            <a:ext cx="10515600" cy="4351338"/>
          </a:xfrm>
          <a:noFill/>
          <a:ln/>
        </p:spPr>
        <p:txBody>
          <a:bodyPr/>
          <a:lstStyle/>
          <a:p>
            <a:r>
              <a:rPr lang="en-US" altLang="en-US" dirty="0">
                <a:solidFill>
                  <a:srgbClr val="CD0000"/>
                </a:solidFill>
                <a:latin typeface="+mj-lt"/>
              </a:rPr>
              <a:t>Entity</a:t>
            </a:r>
            <a:r>
              <a:rPr lang="en-US" altLang="en-US" dirty="0">
                <a:latin typeface="+mj-lt"/>
              </a:rPr>
              <a:t>:  Real-world object distinguishable from other objects. An entity is described (in DB) using a set of attributes. </a:t>
            </a:r>
          </a:p>
          <a:p>
            <a:r>
              <a:rPr lang="en-US" altLang="en-US" dirty="0">
                <a:solidFill>
                  <a:srgbClr val="CD0000"/>
                </a:solidFill>
                <a:latin typeface="+mj-lt"/>
              </a:rPr>
              <a:t>Entity Set</a:t>
            </a:r>
            <a:r>
              <a:rPr lang="en-US" altLang="en-US" dirty="0">
                <a:latin typeface="+mj-lt"/>
              </a:rPr>
              <a:t>:  A collection of similar entities.  E.g., all employees.  </a:t>
            </a:r>
          </a:p>
          <a:p>
            <a:r>
              <a:rPr lang="en-US" altLang="en-US" dirty="0">
                <a:latin typeface="+mj-lt"/>
              </a:rPr>
              <a:t>All entities in an entity set have the same set of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3124107708"/>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ER Model Example - Twitter</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latin typeface="+mj-lt"/>
              </a:rPr>
              <a:t>We want to model a </a:t>
            </a:r>
            <a:r>
              <a:rPr lang="en-US" altLang="en-US" dirty="0" err="1">
                <a:latin typeface="+mj-lt"/>
              </a:rPr>
              <a:t>Twiiter</a:t>
            </a:r>
            <a:r>
              <a:rPr lang="en-US" altLang="en-US" dirty="0">
                <a:latin typeface="+mj-lt"/>
              </a:rPr>
              <a:t> user and a tweet?</a:t>
            </a:r>
          </a:p>
          <a:p>
            <a:r>
              <a:rPr lang="en-US" altLang="en-US" dirty="0">
                <a:solidFill>
                  <a:srgbClr val="CD0000"/>
                </a:solidFill>
                <a:latin typeface="+mj-lt"/>
              </a:rPr>
              <a:t>Entities?</a:t>
            </a:r>
          </a:p>
          <a:p>
            <a:r>
              <a:rPr lang="en-US" altLang="en-US" dirty="0">
                <a:solidFill>
                  <a:srgbClr val="CD0000"/>
                </a:solidFill>
                <a:latin typeface="+mj-lt"/>
              </a:rPr>
              <a:t>Entity Sets?</a:t>
            </a:r>
          </a:p>
          <a:p>
            <a:r>
              <a:rPr lang="en-US" altLang="en-US" dirty="0">
                <a:latin typeface="+mj-lt"/>
              </a:rPr>
              <a:t>entity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97458441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Twitter API</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solidFill>
                  <a:schemeClr val="accent2"/>
                </a:solidFill>
                <a:hlinkClick r:id="rId3"/>
              </a:rPr>
              <a:t>https://dev.twitter.com/</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4"/>
              </a:rPr>
              <a:t>https://dev.twitter.com/rest/public</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5"/>
              </a:rPr>
              <a:t>https://dev.twitter.com/rest/public/search</a:t>
            </a: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949567877"/>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Twitter API JSON</a:t>
            </a: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solidFill>
                  <a:schemeClr val="accent2"/>
                </a:solidFill>
                <a:hlinkClick r:id="rId3"/>
              </a:rPr>
              <a:t>https://dev.twitter.com/rest/reference/get/statuses/user_timeline</a:t>
            </a:r>
            <a:endParaRPr lang="en-US" altLang="en-US" dirty="0">
              <a:solidFill>
                <a:schemeClr val="accent2"/>
              </a:solidFill>
            </a:endParaRPr>
          </a:p>
          <a:p>
            <a:pPr marL="0" indent="0">
              <a:buNone/>
            </a:pPr>
            <a:endParaRPr lang="en-US" altLang="en-US" dirty="0">
              <a:solidFill>
                <a:schemeClr val="accent2"/>
              </a:solidFill>
            </a:endParaRPr>
          </a:p>
          <a:p>
            <a:pPr marL="0" indent="0">
              <a:buNone/>
            </a:pPr>
            <a:r>
              <a:rPr lang="en-US" dirty="0">
                <a:hlinkClick r:id="rId4"/>
              </a:rPr>
              <a:t>https://api.twitter.com/1.1/statuses/user_timeline.json</a:t>
            </a:r>
            <a:endParaRPr lang="en-US" dirty="0"/>
          </a:p>
          <a:p>
            <a:pPr marL="0" indent="0">
              <a:buNone/>
            </a:pP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678357994"/>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altLang="en-US" sz="4000" dirty="0">
                <a:solidFill>
                  <a:srgbClr val="CD0000"/>
                </a:solidFill>
              </a:rPr>
              <a:t>Social Network Applications</a:t>
            </a:r>
          </a:p>
        </p:txBody>
      </p:sp>
      <p:pic>
        <p:nvPicPr>
          <p:cNvPr id="4100" name="Picture 10" descr="f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671" y="1828801"/>
            <a:ext cx="32813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descr="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071" y="2819400"/>
            <a:ext cx="33178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3" descr="linked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870" y="3886201"/>
            <a:ext cx="3352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0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05435" y="1431553"/>
            <a:ext cx="10515600" cy="4351338"/>
          </a:xfrm>
        </p:spPr>
        <p:txBody>
          <a:bodyPr>
            <a:normAutofit fontScale="92500" lnSpcReduction="20000"/>
          </a:bodyPr>
          <a:lstStyle/>
          <a:p>
            <a:r>
              <a:rPr lang="en-US" altLang="en-US" sz="3000" dirty="0">
                <a:latin typeface="+mj-lt"/>
              </a:rPr>
              <a:t>Entity Relationship Model (ERM)</a:t>
            </a:r>
          </a:p>
          <a:p>
            <a:r>
              <a:rPr lang="en-US" altLang="en-US" sz="3000" dirty="0">
                <a:latin typeface="+mj-lt"/>
              </a:rPr>
              <a:t>Entity Sets</a:t>
            </a:r>
          </a:p>
          <a:p>
            <a:r>
              <a:rPr lang="en-US" altLang="en-US" sz="3000" dirty="0">
                <a:latin typeface="+mj-lt"/>
              </a:rPr>
              <a:t>Relationship Sets</a:t>
            </a:r>
          </a:p>
          <a:p>
            <a:r>
              <a:rPr lang="en-US" altLang="en-US" sz="3000" dirty="0">
                <a:latin typeface="+mj-lt"/>
              </a:rPr>
              <a:t>Design Issues </a:t>
            </a:r>
          </a:p>
          <a:p>
            <a:r>
              <a:rPr lang="en-US" altLang="en-US" sz="3000" dirty="0">
                <a:latin typeface="+mj-lt"/>
              </a:rPr>
              <a:t>Mapping Constraints </a:t>
            </a:r>
          </a:p>
          <a:p>
            <a:r>
              <a:rPr lang="en-US" altLang="en-US" sz="3000" dirty="0">
                <a:latin typeface="+mj-lt"/>
              </a:rPr>
              <a:t>Keys</a:t>
            </a:r>
          </a:p>
          <a:p>
            <a:r>
              <a:rPr lang="en-US" altLang="en-US" sz="3000" dirty="0">
                <a:latin typeface="+mj-lt"/>
              </a:rPr>
              <a:t>E-R Diagram</a:t>
            </a:r>
          </a:p>
          <a:p>
            <a:r>
              <a:rPr lang="en-US" altLang="en-US" sz="3000" dirty="0">
                <a:latin typeface="+mj-lt"/>
              </a:rPr>
              <a:t>Extended E-R Features</a:t>
            </a:r>
          </a:p>
          <a:p>
            <a:r>
              <a:rPr lang="en-US" altLang="en-US" sz="3000" dirty="0">
                <a:latin typeface="+mj-lt"/>
              </a:rPr>
              <a:t>Design of an E-R Database Schema</a:t>
            </a:r>
          </a:p>
          <a:p>
            <a:r>
              <a:rPr lang="en-US" altLang="en-US" sz="3000" dirty="0">
                <a:latin typeface="+mj-lt"/>
              </a:rPr>
              <a:t>Reduction of an E-R Schema to Tables</a:t>
            </a:r>
          </a:p>
          <a:p>
            <a:pPr marL="0" indent="0">
              <a:buNone/>
            </a:pPr>
            <a:endParaRPr lang="en-US" dirty="0"/>
          </a:p>
        </p:txBody>
      </p:sp>
    </p:spTree>
    <p:extLst>
      <p:ext uri="{BB962C8B-B14F-4D97-AF65-F5344CB8AC3E}">
        <p14:creationId xmlns:p14="http://schemas.microsoft.com/office/powerpoint/2010/main" val="164046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4" y="1913721"/>
            <a:ext cx="55530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45099" y="557968"/>
            <a:ext cx="3101811" cy="584775"/>
          </a:xfrm>
          <a:prstGeom prst="rect">
            <a:avLst/>
          </a:prstGeom>
          <a:noFill/>
        </p:spPr>
        <p:txBody>
          <a:bodyPr wrap="none" rtlCol="0">
            <a:spAutoFit/>
          </a:bodyPr>
          <a:lstStyle/>
          <a:p>
            <a:pPr algn="ctr"/>
            <a:r>
              <a:rPr lang="en-US" sz="3200" dirty="0">
                <a:latin typeface="Calibri" pitchFamily="34" charset="0"/>
                <a:cs typeface="Calibri" pitchFamily="34" charset="0"/>
              </a:rPr>
              <a:t>Accounts are free</a:t>
            </a:r>
          </a:p>
        </p:txBody>
      </p:sp>
    </p:spTree>
    <p:extLst>
      <p:ext uri="{BB962C8B-B14F-4D97-AF65-F5344CB8AC3E}">
        <p14:creationId xmlns:p14="http://schemas.microsoft.com/office/powerpoint/2010/main" val="64664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2222488" y="2028075"/>
            <a:ext cx="8333453" cy="359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dirty="0">
                <a:solidFill>
                  <a:srgbClr val="CD0000"/>
                </a:solidFill>
                <a:latin typeface="+mj-lt"/>
              </a:rPr>
              <a:t>Skills</a:t>
            </a:r>
            <a:r>
              <a:rPr lang="en-US" sz="2800" dirty="0">
                <a:latin typeface="+mj-lt"/>
              </a:rPr>
              <a:t>: familiarity with the Twitter user interface and major features, using the </a:t>
            </a:r>
            <a:r>
              <a:rPr lang="en-US" sz="2800" dirty="0" err="1">
                <a:latin typeface="+mj-lt"/>
              </a:rPr>
              <a:t>hashtag</a:t>
            </a:r>
            <a:r>
              <a:rPr lang="en-US" sz="2800" dirty="0">
                <a:latin typeface="+mj-lt"/>
              </a:rPr>
              <a:t> (#) and at-sign (@), searching and tweeting images and videos  </a:t>
            </a:r>
          </a:p>
          <a:p>
            <a:pPr>
              <a:spcBef>
                <a:spcPct val="20000"/>
              </a:spcBef>
            </a:pPr>
            <a:r>
              <a:rPr lang="en-US" sz="2800" dirty="0">
                <a:solidFill>
                  <a:srgbClr val="CD0000"/>
                </a:solidFill>
                <a:latin typeface="+mj-lt"/>
              </a:rPr>
              <a:t>Concepts</a:t>
            </a:r>
            <a:r>
              <a:rPr lang="en-US" sz="2800" dirty="0">
                <a:latin typeface="+mj-lt"/>
              </a:rPr>
              <a:t>: evolution of Twitter applications and access modes, citizen journalism, trending topics and finding people as well as information</a:t>
            </a:r>
          </a:p>
        </p:txBody>
      </p:sp>
      <p:sp>
        <p:nvSpPr>
          <p:cNvPr id="2" name="TextBox 1"/>
          <p:cNvSpPr txBox="1"/>
          <p:nvPr/>
        </p:nvSpPr>
        <p:spPr>
          <a:xfrm>
            <a:off x="1499626" y="807651"/>
            <a:ext cx="2934778" cy="707886"/>
          </a:xfrm>
          <a:prstGeom prst="rect">
            <a:avLst/>
          </a:prstGeom>
          <a:noFill/>
        </p:spPr>
        <p:txBody>
          <a:bodyPr wrap="none" rtlCol="0">
            <a:spAutoFit/>
          </a:bodyPr>
          <a:lstStyle/>
          <a:p>
            <a:r>
              <a:rPr lang="en-US" sz="4000" dirty="0">
                <a:solidFill>
                  <a:srgbClr val="CD0000"/>
                </a:solidFill>
                <a:latin typeface="+mj-lt"/>
              </a:rPr>
              <a:t>Using Twitter</a:t>
            </a:r>
          </a:p>
        </p:txBody>
      </p:sp>
    </p:spTree>
    <p:extLst>
      <p:ext uri="{BB962C8B-B14F-4D97-AF65-F5344CB8AC3E}">
        <p14:creationId xmlns:p14="http://schemas.microsoft.com/office/powerpoint/2010/main" val="272494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8150" y="476735"/>
            <a:ext cx="2963696" cy="584775"/>
          </a:xfrm>
          <a:prstGeom prst="rect">
            <a:avLst/>
          </a:prstGeom>
          <a:noFill/>
        </p:spPr>
        <p:txBody>
          <a:bodyPr wrap="none" rtlCol="0">
            <a:spAutoFit/>
          </a:bodyPr>
          <a:lstStyle/>
          <a:p>
            <a:r>
              <a:rPr lang="en-US" sz="3200" dirty="0">
                <a:latin typeface="Calibri" pitchFamily="34" charset="0"/>
                <a:cs typeface="Calibri" pitchFamily="34" charset="0"/>
              </a:rPr>
              <a:t>Watch this video</a:t>
            </a:r>
          </a:p>
        </p:txBody>
      </p:sp>
      <p:sp>
        <p:nvSpPr>
          <p:cNvPr id="3" name="Rectangle 2"/>
          <p:cNvSpPr/>
          <p:nvPr/>
        </p:nvSpPr>
        <p:spPr>
          <a:xfrm>
            <a:off x="3475248" y="5149192"/>
            <a:ext cx="5189498" cy="461665"/>
          </a:xfrm>
          <a:prstGeom prst="rect">
            <a:avLst/>
          </a:prstGeom>
        </p:spPr>
        <p:txBody>
          <a:bodyPr wrap="none">
            <a:spAutoFit/>
          </a:bodyPr>
          <a:lstStyle/>
          <a:p>
            <a:pPr algn="ctr"/>
            <a:r>
              <a:rPr lang="en-US" sz="2400" dirty="0">
                <a:hlinkClick r:id="rId3"/>
              </a:rPr>
              <a:t>http://commoncraft.com/twitter-search</a:t>
            </a:r>
            <a:endParaRPr lang="en-US" sz="24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442" y="2308304"/>
            <a:ext cx="6777113" cy="106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03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0847" y="2307476"/>
            <a:ext cx="7574105" cy="3293209"/>
          </a:xfrm>
          <a:prstGeom prst="rect">
            <a:avLst/>
          </a:prstGeom>
        </p:spPr>
        <p:txBody>
          <a:bodyPr wrap="square">
            <a:spAutoFit/>
          </a:bodyPr>
          <a:lstStyle/>
          <a:p>
            <a:r>
              <a:rPr lang="en-US" sz="2600" i="1" dirty="0">
                <a:latin typeface="+mj-lt"/>
                <a:cs typeface="Helvetica" charset="0"/>
                <a:sym typeface="Helvetica" charset="0"/>
              </a:rPr>
              <a:t>@username</a:t>
            </a:r>
            <a:r>
              <a:rPr lang="en-US" sz="2600" dirty="0">
                <a:latin typeface="+mj-lt"/>
                <a:cs typeface="Helvetica" charset="0"/>
                <a:sym typeface="Helvetica" charset="0"/>
              </a:rPr>
              <a:t>:  specify a particular Twitter user</a:t>
            </a:r>
          </a:p>
          <a:p>
            <a:endParaRPr lang="en-US" sz="2600" dirty="0">
              <a:latin typeface="+mj-lt"/>
              <a:cs typeface="Helvetica" charset="0"/>
              <a:sym typeface="Helvetica" charset="0"/>
            </a:endParaRPr>
          </a:p>
          <a:p>
            <a:r>
              <a:rPr lang="en-US" sz="2600" dirty="0">
                <a:latin typeface="+mj-lt"/>
                <a:cs typeface="Helvetica" charset="0"/>
                <a:sym typeface="Helvetica" charset="0"/>
              </a:rPr>
              <a:t>Hashtag (#)</a:t>
            </a:r>
            <a:r>
              <a:rPr lang="en-US" sz="2600" i="1" dirty="0">
                <a:latin typeface="+mj-lt"/>
                <a:cs typeface="Helvetica" charset="0"/>
                <a:sym typeface="Helvetica" charset="0"/>
              </a:rPr>
              <a:t>:  </a:t>
            </a:r>
            <a:r>
              <a:rPr lang="en-US" sz="2600" dirty="0">
                <a:latin typeface="+mj-lt"/>
                <a:cs typeface="Helvetica" charset="0"/>
                <a:sym typeface="Helvetica" charset="0"/>
              </a:rPr>
              <a:t>tag posts on a given topic</a:t>
            </a:r>
          </a:p>
          <a:p>
            <a:endParaRPr lang="en-US" sz="2600" dirty="0">
              <a:latin typeface="+mj-lt"/>
              <a:cs typeface="Helvetica" charset="0"/>
              <a:sym typeface="Helvetica" charset="0"/>
            </a:endParaRPr>
          </a:p>
          <a:p>
            <a:r>
              <a:rPr lang="en-US" sz="2600" i="1" dirty="0">
                <a:latin typeface="+mj-lt"/>
                <a:cs typeface="Helvetica" charset="0"/>
                <a:sym typeface="Helvetica" charset="0"/>
              </a:rPr>
              <a:t>@username</a:t>
            </a:r>
            <a:r>
              <a:rPr lang="en-US" sz="2600" dirty="0">
                <a:latin typeface="+mj-lt"/>
                <a:cs typeface="Helvetica" charset="0"/>
                <a:sym typeface="Helvetica" charset="0"/>
              </a:rPr>
              <a:t>: at beginning of tweet is private DM</a:t>
            </a:r>
          </a:p>
          <a:p>
            <a:endParaRPr lang="en-US" sz="2600" dirty="0">
              <a:latin typeface="+mj-lt"/>
              <a:cs typeface="Helvetica" charset="0"/>
              <a:sym typeface="Helvetica" charset="0"/>
            </a:endParaRPr>
          </a:p>
          <a:p>
            <a:r>
              <a:rPr lang="en-US" sz="2600" dirty="0">
                <a:latin typeface="+mj-lt"/>
                <a:cs typeface="Helvetica" charset="0"/>
                <a:sym typeface="Helvetica" charset="0"/>
              </a:rPr>
              <a:t>140 character limit</a:t>
            </a:r>
          </a:p>
          <a:p>
            <a:endParaRPr lang="en-US" sz="2600" dirty="0">
              <a:latin typeface="+mj-lt"/>
              <a:cs typeface="Helvetica" charset="0"/>
              <a:sym typeface="Helvetica" charset="0"/>
            </a:endParaRPr>
          </a:p>
        </p:txBody>
      </p:sp>
      <p:sp>
        <p:nvSpPr>
          <p:cNvPr id="3" name="TextBox 2"/>
          <p:cNvSpPr txBox="1"/>
          <p:nvPr/>
        </p:nvSpPr>
        <p:spPr>
          <a:xfrm>
            <a:off x="1713679" y="789982"/>
            <a:ext cx="4851200" cy="707886"/>
          </a:xfrm>
          <a:prstGeom prst="rect">
            <a:avLst/>
          </a:prstGeom>
          <a:noFill/>
        </p:spPr>
        <p:txBody>
          <a:bodyPr wrap="none" rtlCol="0">
            <a:spAutoFit/>
          </a:bodyPr>
          <a:lstStyle/>
          <a:p>
            <a:r>
              <a:rPr lang="en-US" sz="4000" dirty="0">
                <a:solidFill>
                  <a:srgbClr val="CD0000"/>
                </a:solidFill>
                <a:latin typeface="+mj-lt"/>
              </a:rPr>
              <a:t>Two special characters</a:t>
            </a:r>
          </a:p>
        </p:txBody>
      </p:sp>
    </p:spTree>
    <p:extLst>
      <p:ext uri="{BB962C8B-B14F-4D97-AF65-F5344CB8AC3E}">
        <p14:creationId xmlns:p14="http://schemas.microsoft.com/office/powerpoint/2010/main" val="364204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8610" y="1495227"/>
            <a:ext cx="7289052" cy="4185761"/>
          </a:xfrm>
          <a:prstGeom prst="rect">
            <a:avLst/>
          </a:prstGeom>
        </p:spPr>
        <p:txBody>
          <a:bodyPr wrap="square">
            <a:spAutoFit/>
          </a:bodyPr>
          <a:lstStyle/>
          <a:p>
            <a:pPr marL="285750" indent="-285750">
              <a:buFont typeface="Arial" pitchFamily="34" charset="0"/>
              <a:buChar char="•"/>
            </a:pPr>
            <a:r>
              <a:rPr lang="en-US" sz="1400" dirty="0"/>
              <a:t>Twitter support:  </a:t>
            </a:r>
          </a:p>
          <a:p>
            <a:pPr lvl="1"/>
            <a:r>
              <a:rPr lang="en-US" sz="1400" dirty="0">
                <a:hlinkClick r:id="rId2"/>
              </a:rPr>
              <a:t>https://support.twitter.com/</a:t>
            </a:r>
            <a:endParaRPr lang="en-US" sz="1400" dirty="0"/>
          </a:p>
          <a:p>
            <a:pPr marL="285750" indent="-285750">
              <a:buFont typeface="Arial" pitchFamily="34" charset="0"/>
              <a:buChar char="•"/>
            </a:pPr>
            <a:r>
              <a:rPr lang="en-US" sz="1400" dirty="0"/>
              <a:t>A video introduction to Twitter:</a:t>
            </a:r>
          </a:p>
          <a:p>
            <a:pPr lvl="1"/>
            <a:r>
              <a:rPr lang="en-US" sz="1400" dirty="0">
                <a:hlinkClick r:id="rId3"/>
              </a:rPr>
              <a:t>http://screencast.com/t/Sf1wAW8ta</a:t>
            </a:r>
            <a:endParaRPr lang="en-US" sz="1400" dirty="0"/>
          </a:p>
          <a:p>
            <a:pPr marL="285750" indent="-285750">
              <a:buFont typeface="Arial" pitchFamily="34" charset="0"/>
              <a:buChar char="•"/>
            </a:pPr>
            <a:r>
              <a:rPr lang="en-US" sz="1400" dirty="0"/>
              <a:t>A “</a:t>
            </a:r>
            <a:r>
              <a:rPr lang="en-US" sz="1400" dirty="0" err="1"/>
              <a:t>Prezi</a:t>
            </a:r>
            <a:r>
              <a:rPr lang="en-US" sz="1400" dirty="0"/>
              <a:t>” of the above video:</a:t>
            </a:r>
          </a:p>
          <a:p>
            <a:pPr lvl="1"/>
            <a:r>
              <a:rPr lang="en-US" sz="1400" dirty="0">
                <a:hlinkClick r:id="rId4"/>
              </a:rPr>
              <a:t>http://bit.ly/fQ3pbK</a:t>
            </a:r>
            <a:endParaRPr lang="en-US" sz="1400" dirty="0"/>
          </a:p>
          <a:p>
            <a:pPr marL="285750" indent="-285750">
              <a:buFont typeface="Arial" pitchFamily="34" charset="0"/>
              <a:buChar char="•"/>
            </a:pPr>
            <a:r>
              <a:rPr lang="en-US" sz="1400" dirty="0"/>
              <a:t>Book about the use of Twitter in business by tech journalist Julio Ojeda-Zapata:</a:t>
            </a:r>
          </a:p>
          <a:p>
            <a:pPr lvl="1"/>
            <a:r>
              <a:rPr lang="en-US" sz="1400" dirty="0">
                <a:hlinkClick r:id="rId5"/>
              </a:rPr>
              <a:t>http://yourtech.typepad.com/twitinbiz/</a:t>
            </a:r>
            <a:endParaRPr lang="en-US" sz="1400" dirty="0"/>
          </a:p>
          <a:p>
            <a:pPr marL="285750" indent="-285750">
              <a:buFont typeface="Arial" pitchFamily="34" charset="0"/>
              <a:buChar char="•"/>
            </a:pPr>
            <a:r>
              <a:rPr lang="en-US" sz="1400" dirty="0"/>
              <a:t>Interview of </a:t>
            </a:r>
            <a:r>
              <a:rPr lang="en-US" sz="1400" dirty="0" err="1"/>
              <a:t>Juilio</a:t>
            </a:r>
            <a:r>
              <a:rPr lang="en-US" sz="1400" dirty="0"/>
              <a:t> Ojeda Zapata on his use of Twitter as a journalist (audio and transcript).</a:t>
            </a:r>
          </a:p>
          <a:p>
            <a:pPr lvl="1"/>
            <a:r>
              <a:rPr lang="en-US" sz="1400" dirty="0">
                <a:hlinkClick r:id="rId6"/>
              </a:rPr>
              <a:t>http://www.onthemedia.org/transcripts/2008/08/22/06</a:t>
            </a:r>
            <a:endParaRPr lang="en-US" sz="1400" dirty="0"/>
          </a:p>
          <a:p>
            <a:pPr marL="285750" indent="-285750">
              <a:buFont typeface="Arial" pitchFamily="34" charset="0"/>
              <a:buChar char="•"/>
            </a:pPr>
            <a:r>
              <a:rPr lang="en-US" sz="1400" dirty="0"/>
              <a:t>Introduction to Twitter in business:</a:t>
            </a:r>
          </a:p>
          <a:p>
            <a:pPr lvl="1"/>
            <a:r>
              <a:rPr lang="en-US" sz="1400" dirty="0">
                <a:hlinkClick r:id="rId7"/>
              </a:rPr>
              <a:t>http://business.twitter.com/</a:t>
            </a:r>
            <a:endParaRPr lang="en-US" sz="1400" dirty="0"/>
          </a:p>
          <a:p>
            <a:pPr marL="285750" indent="-285750">
              <a:buFont typeface="Arial" pitchFamily="34" charset="0"/>
              <a:buChar char="•"/>
            </a:pPr>
            <a:r>
              <a:rPr lang="en-US" sz="1400" dirty="0">
                <a:latin typeface="Calibri" pitchFamily="34" charset="0"/>
                <a:cs typeface="Calibri" pitchFamily="34" charset="0"/>
              </a:rPr>
              <a:t>Twitter search in plain English (3m 19s video):</a:t>
            </a:r>
          </a:p>
          <a:p>
            <a:pPr lvl="1"/>
            <a:r>
              <a:rPr lang="en-US" sz="1400" dirty="0">
                <a:hlinkClick r:id="rId8"/>
              </a:rPr>
              <a:t>http://commoncraft.com/twitter-search</a:t>
            </a:r>
            <a:endParaRPr lang="en-US" sz="1400" dirty="0"/>
          </a:p>
          <a:p>
            <a:pPr marL="285750" indent="-285750">
              <a:buFont typeface="Arial" pitchFamily="34" charset="0"/>
              <a:buChar char="•"/>
            </a:pPr>
            <a:r>
              <a:rPr lang="en-US" sz="1400" dirty="0"/>
              <a:t>Talk by Clay </a:t>
            </a:r>
            <a:r>
              <a:rPr lang="en-US" sz="1400" dirty="0" err="1"/>
              <a:t>Shirky</a:t>
            </a:r>
            <a:r>
              <a:rPr lang="en-US" sz="1400" dirty="0"/>
              <a:t>, which includes examples of Twitter in citizen journalism:</a:t>
            </a:r>
          </a:p>
          <a:p>
            <a:pPr lvl="1"/>
            <a:r>
              <a:rPr lang="en-US" sz="1400" dirty="0">
                <a:hlinkClick r:id="rId9"/>
              </a:rPr>
              <a:t>http://cis275topics.blogspot.com/2010/09/how-social-media-can-make-history.html</a:t>
            </a:r>
            <a:endParaRPr lang="en-US" sz="1400" dirty="0"/>
          </a:p>
          <a:p>
            <a:pPr marL="285750" indent="-285750">
              <a:buFont typeface="Arial" pitchFamily="34" charset="0"/>
              <a:buChar char="•"/>
            </a:pPr>
            <a:r>
              <a:rPr lang="en-US" sz="1400" dirty="0"/>
              <a:t>Interview of Twitter co-founders on their backgrounds, Twitter evolution and plans for the future:</a:t>
            </a:r>
          </a:p>
          <a:p>
            <a:pPr lvl="1"/>
            <a:r>
              <a:rPr lang="en-US" sz="1400" dirty="0">
                <a:hlinkClick r:id="rId10"/>
              </a:rPr>
              <a:t>http://cis275topics.blogspot.com/2010/09/evolution-and-impact-of-twitter.html</a:t>
            </a:r>
            <a:endParaRPr lang="en-US" sz="1400" dirty="0"/>
          </a:p>
        </p:txBody>
      </p:sp>
      <p:sp>
        <p:nvSpPr>
          <p:cNvPr id="3" name="TextBox 2"/>
          <p:cNvSpPr txBox="1"/>
          <p:nvPr/>
        </p:nvSpPr>
        <p:spPr>
          <a:xfrm>
            <a:off x="815200" y="530545"/>
            <a:ext cx="3837333" cy="707886"/>
          </a:xfrm>
          <a:prstGeom prst="rect">
            <a:avLst/>
          </a:prstGeom>
          <a:noFill/>
        </p:spPr>
        <p:txBody>
          <a:bodyPr wrap="none" rtlCol="0">
            <a:spAutoFit/>
          </a:bodyPr>
          <a:lstStyle/>
          <a:p>
            <a:pPr algn="ctr"/>
            <a:r>
              <a:rPr lang="en-US" sz="4000" dirty="0">
                <a:solidFill>
                  <a:srgbClr val="CD0000"/>
                </a:solidFill>
                <a:latin typeface="+mj-lt"/>
              </a:rPr>
              <a:t>Twitter Resources</a:t>
            </a:r>
          </a:p>
        </p:txBody>
      </p:sp>
    </p:spTree>
    <p:extLst>
      <p:ext uri="{BB962C8B-B14F-4D97-AF65-F5344CB8AC3E}">
        <p14:creationId xmlns:p14="http://schemas.microsoft.com/office/powerpoint/2010/main" val="198726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70965" y="136525"/>
            <a:ext cx="10515600" cy="1325563"/>
          </a:xfrm>
        </p:spPr>
        <p:txBody>
          <a:bodyPr>
            <a:normAutofit/>
          </a:bodyPr>
          <a:lstStyle/>
          <a:p>
            <a:r>
              <a:rPr lang="en-US" altLang="en-US" sz="4000" dirty="0">
                <a:solidFill>
                  <a:srgbClr val="CD0000"/>
                </a:solidFill>
              </a:rPr>
              <a:t>Attributes</a:t>
            </a:r>
          </a:p>
        </p:txBody>
      </p:sp>
      <p:sp>
        <p:nvSpPr>
          <p:cNvPr id="32771" name="Rectangle 3"/>
          <p:cNvSpPr>
            <a:spLocks noGrp="1" noChangeArrowheads="1"/>
          </p:cNvSpPr>
          <p:nvPr>
            <p:ph type="body" idx="1"/>
          </p:nvPr>
        </p:nvSpPr>
        <p:spPr>
          <a:xfrm>
            <a:off x="1418665" y="1239931"/>
            <a:ext cx="9220199" cy="5391150"/>
          </a:xfrm>
        </p:spPr>
        <p:txBody>
          <a:bodyPr>
            <a:normAutofit/>
          </a:bodyPr>
          <a:lstStyle/>
          <a:p>
            <a:pPr>
              <a:lnSpc>
                <a:spcPct val="90000"/>
              </a:lnSpc>
            </a:pPr>
            <a:r>
              <a:rPr lang="en-US" altLang="en-US" dirty="0">
                <a:latin typeface="+mj-lt"/>
              </a:rPr>
              <a:t>An entity is represented by a set of attributes, that is descriptive properties possessed by all members of an entity set.</a:t>
            </a:r>
            <a:endParaRPr lang="en-US" altLang="en-US" i="1" dirty="0">
              <a:solidFill>
                <a:schemeClr val="tx2"/>
              </a:solidFill>
              <a:latin typeface="+mj-lt"/>
            </a:endParaRPr>
          </a:p>
          <a:p>
            <a:pPr>
              <a:lnSpc>
                <a:spcPct val="90000"/>
              </a:lnSpc>
            </a:pPr>
            <a:r>
              <a:rPr lang="en-US" altLang="en-US" i="1" dirty="0">
                <a:solidFill>
                  <a:schemeClr val="tx2"/>
                </a:solidFill>
                <a:latin typeface="+mj-lt"/>
              </a:rPr>
              <a:t>Domain</a:t>
            </a:r>
            <a:r>
              <a:rPr lang="en-US" altLang="en-US" dirty="0">
                <a:latin typeface="+mj-lt"/>
              </a:rPr>
              <a:t> – the set of permitted values for each attribute </a:t>
            </a:r>
          </a:p>
          <a:p>
            <a:pPr>
              <a:lnSpc>
                <a:spcPct val="90000"/>
              </a:lnSpc>
            </a:pPr>
            <a:r>
              <a:rPr lang="en-US" altLang="en-US" dirty="0">
                <a:latin typeface="+mj-lt"/>
              </a:rPr>
              <a:t>Attribute types:</a:t>
            </a:r>
          </a:p>
          <a:p>
            <a:pPr lvl="1">
              <a:lnSpc>
                <a:spcPct val="90000"/>
              </a:lnSpc>
            </a:pPr>
            <a:r>
              <a:rPr lang="en-US" altLang="en-US" i="1" dirty="0">
                <a:latin typeface="+mj-lt"/>
              </a:rPr>
              <a:t>Simple</a:t>
            </a:r>
            <a:r>
              <a:rPr lang="en-US" altLang="en-US" dirty="0">
                <a:latin typeface="+mj-lt"/>
              </a:rPr>
              <a:t> and </a:t>
            </a:r>
            <a:r>
              <a:rPr lang="en-US" altLang="en-US" i="1" dirty="0">
                <a:latin typeface="+mj-lt"/>
              </a:rPr>
              <a:t>composite</a:t>
            </a:r>
            <a:r>
              <a:rPr lang="en-US" altLang="en-US" dirty="0">
                <a:latin typeface="+mj-lt"/>
              </a:rPr>
              <a:t> attributes.</a:t>
            </a:r>
          </a:p>
          <a:p>
            <a:pPr lvl="1">
              <a:lnSpc>
                <a:spcPct val="90000"/>
              </a:lnSpc>
            </a:pPr>
            <a:r>
              <a:rPr lang="en-US" altLang="en-US" i="1" dirty="0">
                <a:latin typeface="+mj-lt"/>
              </a:rPr>
              <a:t>Single-valued</a:t>
            </a:r>
            <a:r>
              <a:rPr lang="en-US" altLang="en-US" dirty="0">
                <a:latin typeface="+mj-lt"/>
              </a:rPr>
              <a:t> and </a:t>
            </a:r>
            <a:r>
              <a:rPr lang="en-US" altLang="en-US" i="1" dirty="0">
                <a:latin typeface="+mj-lt"/>
              </a:rPr>
              <a:t>multi-valued</a:t>
            </a:r>
            <a:r>
              <a:rPr lang="en-US" altLang="en-US" dirty="0">
                <a:latin typeface="+mj-lt"/>
              </a:rPr>
              <a:t> attributes</a:t>
            </a:r>
          </a:p>
          <a:p>
            <a:pPr lvl="2">
              <a:lnSpc>
                <a:spcPct val="90000"/>
              </a:lnSpc>
            </a:pPr>
            <a:r>
              <a:rPr lang="en-US" altLang="en-US" dirty="0">
                <a:latin typeface="+mj-lt"/>
              </a:rPr>
              <a:t>E.g. multivalued attribute: </a:t>
            </a:r>
            <a:r>
              <a:rPr lang="en-US" altLang="en-US" i="1" dirty="0">
                <a:latin typeface="+mj-lt"/>
              </a:rPr>
              <a:t>phone-numbers</a:t>
            </a:r>
          </a:p>
          <a:p>
            <a:pPr lvl="1">
              <a:lnSpc>
                <a:spcPct val="90000"/>
              </a:lnSpc>
            </a:pPr>
            <a:r>
              <a:rPr lang="en-US" altLang="en-US" i="1" dirty="0">
                <a:latin typeface="+mj-lt"/>
              </a:rPr>
              <a:t>Derived</a:t>
            </a:r>
            <a:r>
              <a:rPr lang="en-US" altLang="en-US" dirty="0">
                <a:latin typeface="+mj-lt"/>
              </a:rPr>
              <a:t> attributes</a:t>
            </a:r>
          </a:p>
          <a:p>
            <a:pPr lvl="2">
              <a:lnSpc>
                <a:spcPct val="90000"/>
              </a:lnSpc>
            </a:pPr>
            <a:r>
              <a:rPr lang="en-US" altLang="en-US" dirty="0">
                <a:latin typeface="+mj-lt"/>
              </a:rPr>
              <a:t>Can be computed from other attributes</a:t>
            </a:r>
          </a:p>
          <a:p>
            <a:pPr lvl="2">
              <a:lnSpc>
                <a:spcPct val="90000"/>
              </a:lnSpc>
            </a:pPr>
            <a:r>
              <a:rPr lang="en-US" altLang="en-US" dirty="0">
                <a:latin typeface="+mj-lt"/>
              </a:rPr>
              <a:t>E.g.  </a:t>
            </a:r>
            <a:r>
              <a:rPr lang="en-US" altLang="en-US" i="1" dirty="0">
                <a:latin typeface="+mj-lt"/>
              </a:rPr>
              <a:t>age</a:t>
            </a:r>
            <a:r>
              <a:rPr lang="en-US" altLang="en-US" dirty="0">
                <a:latin typeface="+mj-lt"/>
              </a:rPr>
              <a:t>, given date of birth</a:t>
            </a:r>
          </a:p>
        </p:txBody>
      </p:sp>
    </p:spTree>
    <p:extLst>
      <p:ext uri="{BB962C8B-B14F-4D97-AF65-F5344CB8AC3E}">
        <p14:creationId xmlns:p14="http://schemas.microsoft.com/office/powerpoint/2010/main" val="1605263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46176" y="387724"/>
            <a:ext cx="8143875" cy="838200"/>
          </a:xfrm>
        </p:spPr>
        <p:txBody>
          <a:bodyPr vert="horz" lIns="90488" tIns="44450" rIns="90488" bIns="44450" rtlCol="0" anchor="ctr">
            <a:normAutofit/>
          </a:bodyPr>
          <a:lstStyle/>
          <a:p>
            <a:pPr>
              <a:defRPr/>
            </a:pPr>
            <a:r>
              <a:rPr lang="en-US" sz="4000" dirty="0">
                <a:solidFill>
                  <a:srgbClr val="CD0000"/>
                </a:solidFill>
              </a:rPr>
              <a:t>Attributes</a:t>
            </a:r>
          </a:p>
        </p:txBody>
      </p:sp>
      <p:sp>
        <p:nvSpPr>
          <p:cNvPr id="166915" name="Rectangle 3"/>
          <p:cNvSpPr>
            <a:spLocks noGrp="1" noChangeArrowheads="1"/>
          </p:cNvSpPr>
          <p:nvPr>
            <p:ph idx="1"/>
          </p:nvPr>
        </p:nvSpPr>
        <p:spPr>
          <a:xfrm>
            <a:off x="1563128" y="1570412"/>
            <a:ext cx="9355884" cy="41148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Attribute–property or characteristic of an entity or relationship type</a:t>
            </a:r>
          </a:p>
          <a:p>
            <a:pPr>
              <a:buFont typeface="Courier New" panose="02070309020205020404" pitchFamily="49" charset="0"/>
              <a:buChar char="o"/>
              <a:defRPr/>
            </a:pPr>
            <a:r>
              <a:rPr lang="en-US" dirty="0">
                <a:solidFill>
                  <a:srgbClr val="000000"/>
                </a:solidFill>
                <a:latin typeface="+mj-lt"/>
              </a:rPr>
              <a:t>Classifications of attributes:</a:t>
            </a:r>
          </a:p>
          <a:p>
            <a:pPr lvl="1">
              <a:buFont typeface="Courier New" panose="02070309020205020404" pitchFamily="49" charset="0"/>
              <a:buChar char="o"/>
              <a:defRPr/>
            </a:pPr>
            <a:r>
              <a:rPr lang="en-US" sz="2800" dirty="0">
                <a:solidFill>
                  <a:srgbClr val="000000"/>
                </a:solidFill>
                <a:latin typeface="+mj-lt"/>
              </a:rPr>
              <a:t>Required versus Optional Attributes</a:t>
            </a:r>
          </a:p>
          <a:p>
            <a:pPr lvl="1">
              <a:buFont typeface="Courier New" panose="02070309020205020404" pitchFamily="49" charset="0"/>
              <a:buChar char="o"/>
              <a:defRPr/>
            </a:pPr>
            <a:r>
              <a:rPr lang="en-US" sz="2800" dirty="0">
                <a:solidFill>
                  <a:srgbClr val="000000"/>
                </a:solidFill>
                <a:latin typeface="+mj-lt"/>
              </a:rPr>
              <a:t>Simple versus Composite Attribute</a:t>
            </a:r>
          </a:p>
          <a:p>
            <a:pPr lvl="1">
              <a:buFont typeface="Courier New" panose="02070309020205020404" pitchFamily="49" charset="0"/>
              <a:buChar char="o"/>
              <a:defRPr/>
            </a:pPr>
            <a:r>
              <a:rPr lang="en-US" sz="2800" dirty="0">
                <a:solidFill>
                  <a:srgbClr val="000000"/>
                </a:solidFill>
                <a:latin typeface="+mj-lt"/>
              </a:rPr>
              <a:t>Single-Valued versus Multivalued Attribute</a:t>
            </a:r>
          </a:p>
          <a:p>
            <a:pPr lvl="1">
              <a:buFont typeface="Courier New" panose="02070309020205020404" pitchFamily="49" charset="0"/>
              <a:buChar char="o"/>
              <a:defRPr/>
            </a:pPr>
            <a:r>
              <a:rPr lang="en-US" sz="2800" dirty="0">
                <a:solidFill>
                  <a:srgbClr val="000000"/>
                </a:solidFill>
                <a:latin typeface="+mj-lt"/>
              </a:rPr>
              <a:t>Stored versus Derived Attributes</a:t>
            </a:r>
          </a:p>
          <a:p>
            <a:pPr lvl="1">
              <a:buFont typeface="Courier New" panose="02070309020205020404" pitchFamily="49" charset="0"/>
              <a:buChar char="o"/>
              <a:defRPr/>
            </a:pPr>
            <a:r>
              <a:rPr lang="en-US" sz="2800" dirty="0">
                <a:solidFill>
                  <a:srgbClr val="000000"/>
                </a:solidFill>
                <a:latin typeface="+mj-lt"/>
              </a:rPr>
              <a:t>Identifier Attributes</a:t>
            </a:r>
          </a:p>
        </p:txBody>
      </p:sp>
    </p:spTree>
    <p:extLst>
      <p:ext uri="{BB962C8B-B14F-4D97-AF65-F5344CB8AC3E}">
        <p14:creationId xmlns:p14="http://schemas.microsoft.com/office/powerpoint/2010/main" val="43463562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9221" name="Rectangle 5"/>
          <p:cNvSpPr>
            <a:spLocks noGrp="1" noChangeArrowheads="1"/>
          </p:cNvSpPr>
          <p:nvPr>
            <p:ph type="body" idx="1"/>
          </p:nvPr>
        </p:nvSpPr>
        <p:spPr>
          <a:xfrm>
            <a:off x="1331259" y="1595718"/>
            <a:ext cx="9426388" cy="4119282"/>
          </a:xfrm>
          <a:noFill/>
          <a:ln/>
        </p:spPr>
        <p:txBody>
          <a:bodyPr>
            <a:noAutofit/>
          </a:bodyPr>
          <a:lstStyle/>
          <a:p>
            <a:r>
              <a:rPr lang="en-US" altLang="en-US" i="1" u="sng" dirty="0">
                <a:solidFill>
                  <a:srgbClr val="CD0000"/>
                </a:solidFill>
                <a:latin typeface="+mj-lt"/>
              </a:rPr>
              <a:t>Relationship</a:t>
            </a:r>
            <a:r>
              <a:rPr lang="en-US" altLang="en-US" dirty="0">
                <a:solidFill>
                  <a:srgbClr val="CD0000"/>
                </a:solidFill>
                <a:latin typeface="+mj-lt"/>
              </a:rPr>
              <a:t>:  </a:t>
            </a:r>
            <a:r>
              <a:rPr lang="en-US" altLang="en-US" dirty="0">
                <a:latin typeface="+mj-lt"/>
              </a:rPr>
              <a:t>Association among two or more entities.  e.g., Miley works in the Music Store.</a:t>
            </a:r>
          </a:p>
          <a:p>
            <a:r>
              <a:rPr lang="en-US" altLang="en-US" i="1" u="sng" dirty="0">
                <a:solidFill>
                  <a:srgbClr val="CD0000"/>
                </a:solidFill>
                <a:latin typeface="+mj-lt"/>
              </a:rPr>
              <a:t>Relationship Set</a:t>
            </a:r>
            <a:r>
              <a:rPr lang="en-US" altLang="en-US" dirty="0">
                <a:solidFill>
                  <a:srgbClr val="CD0000"/>
                </a:solidFill>
                <a:latin typeface="+mj-lt"/>
              </a:rPr>
              <a:t>:  </a:t>
            </a:r>
            <a:r>
              <a:rPr lang="en-US" altLang="en-US" dirty="0">
                <a:latin typeface="+mj-lt"/>
              </a:rPr>
              <a:t>Collection of similar relationships.</a:t>
            </a:r>
          </a:p>
          <a:p>
            <a:pPr lvl="1">
              <a:buSzPct val="75000"/>
            </a:pPr>
            <a:r>
              <a:rPr lang="en-US" altLang="en-US" sz="2800" dirty="0">
                <a:latin typeface="+mj-lt"/>
              </a:rPr>
              <a:t>An n-</a:t>
            </a:r>
            <a:r>
              <a:rPr lang="en-US" altLang="en-US" sz="2800" dirty="0" err="1">
                <a:latin typeface="+mj-lt"/>
              </a:rPr>
              <a:t>ary</a:t>
            </a:r>
            <a:r>
              <a:rPr lang="en-US" altLang="en-US" sz="2800" dirty="0">
                <a:latin typeface="+mj-lt"/>
              </a:rPr>
              <a:t> relationship set  R relates n entity sets E1 ... </a:t>
            </a:r>
            <a:r>
              <a:rPr lang="en-US" altLang="en-US" sz="2800" dirty="0" err="1">
                <a:latin typeface="+mj-lt"/>
              </a:rPr>
              <a:t>En</a:t>
            </a:r>
            <a:r>
              <a:rPr lang="en-US" altLang="en-US" sz="2800" dirty="0">
                <a:latin typeface="+mj-lt"/>
              </a:rPr>
              <a:t>; each relationship in R involves entities e1 in E1, ..., </a:t>
            </a:r>
            <a:r>
              <a:rPr lang="en-US" altLang="en-US" sz="2800" dirty="0" err="1">
                <a:latin typeface="+mj-lt"/>
              </a:rPr>
              <a:t>en</a:t>
            </a:r>
            <a:r>
              <a:rPr lang="en-US" altLang="en-US" sz="2800" dirty="0">
                <a:latin typeface="+mj-lt"/>
              </a:rPr>
              <a:t> in </a:t>
            </a:r>
            <a:r>
              <a:rPr lang="en-US" altLang="en-US" sz="2800" dirty="0" err="1">
                <a:latin typeface="+mj-lt"/>
              </a:rPr>
              <a:t>En</a:t>
            </a:r>
            <a:endParaRPr lang="en-US" altLang="en-US" sz="2800" dirty="0">
              <a:latin typeface="+mj-lt"/>
            </a:endParaRPr>
          </a:p>
          <a:p>
            <a:pPr lvl="2"/>
            <a:r>
              <a:rPr lang="en-US" altLang="en-US" sz="2800" dirty="0">
                <a:latin typeface="+mj-lt"/>
              </a:rPr>
              <a:t>Same entity set could participate in different relationship sets, or in different “roles” in same set.</a:t>
            </a:r>
          </a:p>
        </p:txBody>
      </p:sp>
    </p:spTree>
    <p:extLst>
      <p:ext uri="{BB962C8B-B14F-4D97-AF65-F5344CB8AC3E}">
        <p14:creationId xmlns:p14="http://schemas.microsoft.com/office/powerpoint/2010/main" val="59570921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9200031"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entities (e.g.  Banks have customers, teachers have students)</a:t>
            </a:r>
          </a:p>
          <a:p>
            <a:pPr>
              <a:tabLst>
                <a:tab pos="1536700" algn="ctr"/>
                <a:tab pos="3543300" algn="ctr"/>
                <a:tab pos="5481638" algn="ctr"/>
              </a:tabLst>
            </a:pPr>
            <a:r>
              <a:rPr lang="en-US" altLang="en-US" dirty="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relationship</a:t>
            </a:r>
          </a:p>
        </p:txBody>
      </p:sp>
    </p:spTree>
    <p:extLst>
      <p:ext uri="{BB962C8B-B14F-4D97-AF65-F5344CB8AC3E}">
        <p14:creationId xmlns:p14="http://schemas.microsoft.com/office/powerpoint/2010/main" val="400860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8352865"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entities (e.g. </a:t>
            </a:r>
          </a:p>
          <a:p>
            <a:pPr>
              <a:tabLst>
                <a:tab pos="1536700" algn="ctr"/>
                <a:tab pos="3543300" algn="ctr"/>
                <a:tab pos="5481638" algn="ctr"/>
              </a:tabLst>
            </a:pPr>
            <a:r>
              <a:rPr lang="en-US" altLang="en-US" dirty="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relationship</a:t>
            </a:r>
          </a:p>
        </p:txBody>
      </p:sp>
    </p:spTree>
    <p:extLst>
      <p:ext uri="{BB962C8B-B14F-4D97-AF65-F5344CB8AC3E}">
        <p14:creationId xmlns:p14="http://schemas.microsoft.com/office/powerpoint/2010/main" val="43361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Database Design Process</a:t>
            </a:r>
          </a:p>
        </p:txBody>
      </p:sp>
      <p:sp>
        <p:nvSpPr>
          <p:cNvPr id="5125" name="Rectangle 5"/>
          <p:cNvSpPr>
            <a:spLocks noGrp="1" noChangeArrowheads="1"/>
          </p:cNvSpPr>
          <p:nvPr>
            <p:ph type="body" idx="1"/>
          </p:nvPr>
        </p:nvSpPr>
        <p:spPr>
          <a:xfrm>
            <a:off x="1640542" y="1638300"/>
            <a:ext cx="8229600" cy="4419600"/>
          </a:xfrm>
          <a:noFill/>
          <a:ln/>
        </p:spPr>
        <p:txBody>
          <a:bodyPr>
            <a:normAutofit lnSpcReduction="10000"/>
          </a:bodyPr>
          <a:lstStyle/>
          <a:p>
            <a:pPr>
              <a:buFont typeface="Courier New" panose="02070309020205020404" pitchFamily="49" charset="0"/>
              <a:buChar char="o"/>
            </a:pPr>
            <a:r>
              <a:rPr lang="en-US" altLang="en-US" dirty="0">
                <a:latin typeface="+mj-lt"/>
              </a:rPr>
              <a:t>Requirement collection and analysis</a:t>
            </a:r>
          </a:p>
          <a:p>
            <a:pPr marL="0" indent="0">
              <a:buNone/>
            </a:pPr>
            <a:r>
              <a:rPr lang="en-US" altLang="en-US" dirty="0">
                <a:latin typeface="+mj-lt"/>
              </a:rPr>
              <a:t>  DB requirements and functional requirements</a:t>
            </a:r>
          </a:p>
          <a:p>
            <a:pPr>
              <a:buFont typeface="Courier New" panose="02070309020205020404" pitchFamily="49" charset="0"/>
              <a:buChar char="o"/>
            </a:pPr>
            <a:r>
              <a:rPr lang="en-US" altLang="en-US" dirty="0">
                <a:latin typeface="+mj-lt"/>
              </a:rPr>
              <a:t>Conceptual DB design using a high-level model</a:t>
            </a:r>
          </a:p>
          <a:p>
            <a:pPr marL="0" indent="0">
              <a:buNone/>
            </a:pPr>
            <a:r>
              <a:rPr lang="en-US" altLang="en-US" dirty="0">
                <a:latin typeface="+mj-lt"/>
              </a:rPr>
              <a:t> Easier to understand and communicate with others </a:t>
            </a:r>
          </a:p>
          <a:p>
            <a:pPr>
              <a:buFont typeface="Courier New" panose="02070309020205020404" pitchFamily="49" charset="0"/>
              <a:buChar char="o"/>
            </a:pPr>
            <a:r>
              <a:rPr lang="en-US" altLang="en-US" dirty="0">
                <a:latin typeface="+mj-lt"/>
              </a:rPr>
              <a:t>Logical DB design (data model mapping)</a:t>
            </a:r>
          </a:p>
          <a:p>
            <a:pPr marL="0" indent="0">
              <a:buNone/>
            </a:pPr>
            <a:r>
              <a:rPr lang="en-US" altLang="en-US" dirty="0">
                <a:latin typeface="+mj-lt"/>
              </a:rPr>
              <a:t>  Conceptual schema is transformed from a high-level data model into implementation data model</a:t>
            </a:r>
          </a:p>
          <a:p>
            <a:pPr>
              <a:buFont typeface="Courier New" panose="02070309020205020404" pitchFamily="49" charset="0"/>
              <a:buChar char="o"/>
            </a:pPr>
            <a:r>
              <a:rPr lang="en-US" altLang="en-US" dirty="0">
                <a:latin typeface="+mj-lt"/>
              </a:rPr>
              <a:t>Physical DB design</a:t>
            </a:r>
          </a:p>
          <a:p>
            <a:pPr marL="0" indent="0">
              <a:buNone/>
            </a:pPr>
            <a:r>
              <a:rPr lang="en-US" altLang="en-US" dirty="0">
                <a:latin typeface="+mj-lt"/>
              </a:rPr>
              <a:t>   Internal data structures and file organizations for DB are specified</a:t>
            </a:r>
          </a:p>
          <a:p>
            <a:endParaRPr lang="en-US" altLang="en-US" dirty="0"/>
          </a:p>
          <a:p>
            <a:pPr>
              <a:lnSpc>
                <a:spcPct val="90000"/>
              </a:lnSpc>
            </a:pPr>
            <a:endParaRPr lang="en-US" altLang="en-US" dirty="0"/>
          </a:p>
        </p:txBody>
      </p:sp>
    </p:spTree>
    <p:extLst>
      <p:ext uri="{BB962C8B-B14F-4D97-AF65-F5344CB8AC3E}">
        <p14:creationId xmlns:p14="http://schemas.microsoft.com/office/powerpoint/2010/main" val="119659261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963704" y="360831"/>
            <a:ext cx="9484659" cy="595313"/>
          </a:xfrm>
        </p:spPr>
        <p:txBody>
          <a:bodyPr>
            <a:noAutofit/>
          </a:bodyPr>
          <a:lstStyle/>
          <a:p>
            <a:pPr eaLnBrk="1" hangingPunct="1">
              <a:defRPr/>
            </a:pPr>
            <a:r>
              <a:rPr lang="en-GB" sz="4000" dirty="0">
                <a:solidFill>
                  <a:srgbClr val="CD0000"/>
                </a:solidFill>
              </a:rPr>
              <a:t>Mathematical Definition of a Relation</a:t>
            </a:r>
          </a:p>
        </p:txBody>
      </p:sp>
      <p:sp>
        <p:nvSpPr>
          <p:cNvPr id="150532" name="Rectangle 4"/>
          <p:cNvSpPr>
            <a:spLocks noGrp="1" noChangeArrowheads="1"/>
          </p:cNvSpPr>
          <p:nvPr>
            <p:ph type="body" idx="4294967295"/>
          </p:nvPr>
        </p:nvSpPr>
        <p:spPr>
          <a:xfrm>
            <a:off x="1461246" y="1402884"/>
            <a:ext cx="9941859" cy="4724400"/>
          </a:xfrm>
        </p:spPr>
        <p:txBody>
          <a:bodyPr>
            <a:normAutofit/>
          </a:bodyPr>
          <a:lstStyle/>
          <a:p>
            <a:pPr eaLnBrk="1" hangingPunct="1"/>
            <a:r>
              <a:rPr lang="en-GB" altLang="en-US" dirty="0">
                <a:latin typeface="+mj-lt"/>
              </a:rPr>
              <a:t>Consider two sets, </a:t>
            </a:r>
            <a:r>
              <a:rPr lang="en-GB" altLang="en-US" i="1" dirty="0">
                <a:latin typeface="+mj-lt"/>
              </a:rPr>
              <a:t>D</a:t>
            </a:r>
            <a:r>
              <a:rPr lang="en-GB" altLang="en-US" baseline="-25000" dirty="0">
                <a:latin typeface="+mj-lt"/>
              </a:rPr>
              <a:t>1</a:t>
            </a:r>
            <a:r>
              <a:rPr lang="en-GB" altLang="en-US" dirty="0">
                <a:latin typeface="+mj-lt"/>
              </a:rPr>
              <a:t> &amp; </a:t>
            </a:r>
            <a:r>
              <a:rPr lang="en-GB" altLang="en-US" i="1" dirty="0">
                <a:latin typeface="+mj-lt"/>
              </a:rPr>
              <a:t>D</a:t>
            </a:r>
            <a:r>
              <a:rPr lang="en-GB" altLang="en-US" baseline="-25000" dirty="0">
                <a:latin typeface="+mj-lt"/>
              </a:rPr>
              <a:t>2</a:t>
            </a:r>
            <a:r>
              <a:rPr lang="en-GB" altLang="en-US" dirty="0">
                <a:latin typeface="+mj-lt"/>
              </a:rPr>
              <a:t>, where </a:t>
            </a:r>
            <a:r>
              <a:rPr lang="en-GB" altLang="en-US" i="1" dirty="0">
                <a:latin typeface="+mj-lt"/>
              </a:rPr>
              <a:t>D</a:t>
            </a:r>
            <a:r>
              <a:rPr lang="en-GB" altLang="en-US" baseline="-25000" dirty="0">
                <a:latin typeface="+mj-lt"/>
              </a:rPr>
              <a:t>1</a:t>
            </a:r>
            <a:r>
              <a:rPr lang="en-GB" altLang="en-US" dirty="0">
                <a:latin typeface="+mj-lt"/>
              </a:rPr>
              <a:t> = {2, 4} and  </a:t>
            </a:r>
            <a:r>
              <a:rPr lang="en-GB" altLang="en-US" i="1" dirty="0">
                <a:latin typeface="+mj-lt"/>
              </a:rPr>
              <a:t>D</a:t>
            </a:r>
            <a:r>
              <a:rPr lang="en-GB" altLang="en-US" baseline="-25000" dirty="0">
                <a:latin typeface="+mj-lt"/>
              </a:rPr>
              <a:t>2</a:t>
            </a:r>
            <a:r>
              <a:rPr lang="en-GB" altLang="en-US" dirty="0">
                <a:latin typeface="+mj-lt"/>
              </a:rPr>
              <a:t> = {1, 3, 5}. </a:t>
            </a:r>
          </a:p>
          <a:p>
            <a:pPr eaLnBrk="1" hangingPunct="1"/>
            <a:r>
              <a:rPr lang="en-GB" altLang="en-US" dirty="0">
                <a:latin typeface="+mj-lt"/>
              </a:rPr>
              <a:t>Cartesian product, </a:t>
            </a:r>
            <a:r>
              <a:rPr lang="en-GB" altLang="en-US" i="1" dirty="0">
                <a:latin typeface="+mj-lt"/>
              </a:rPr>
              <a:t>D</a:t>
            </a:r>
            <a:r>
              <a:rPr lang="en-GB" altLang="en-US" baseline="-25000" dirty="0">
                <a:latin typeface="+mj-lt"/>
              </a:rPr>
              <a:t>1</a:t>
            </a:r>
            <a:r>
              <a:rPr lang="en-GB" altLang="en-US" dirty="0">
                <a:latin typeface="+mj-lt"/>
              </a:rPr>
              <a:t> ´ </a:t>
            </a:r>
            <a:r>
              <a:rPr lang="en-GB" altLang="en-US" i="1" dirty="0">
                <a:latin typeface="+mj-lt"/>
              </a:rPr>
              <a:t>D</a:t>
            </a:r>
            <a:r>
              <a:rPr lang="en-GB" altLang="en-US" baseline="-25000" dirty="0">
                <a:latin typeface="+mj-lt"/>
              </a:rPr>
              <a:t>2</a:t>
            </a:r>
            <a:r>
              <a:rPr lang="en-GB" altLang="en-US" dirty="0">
                <a:latin typeface="+mj-lt"/>
              </a:rPr>
              <a:t>, is set of all ordered pairs, where first element is member of </a:t>
            </a:r>
            <a:r>
              <a:rPr lang="en-GB" altLang="en-US" i="1" dirty="0">
                <a:latin typeface="+mj-lt"/>
              </a:rPr>
              <a:t>D</a:t>
            </a:r>
            <a:r>
              <a:rPr lang="en-GB" altLang="en-US" baseline="-25000" dirty="0">
                <a:latin typeface="+mj-lt"/>
              </a:rPr>
              <a:t>1</a:t>
            </a:r>
            <a:r>
              <a:rPr lang="en-GB" altLang="en-US" dirty="0">
                <a:latin typeface="+mj-lt"/>
              </a:rPr>
              <a:t> and second element is member of </a:t>
            </a:r>
            <a:r>
              <a:rPr lang="en-GB" altLang="en-US" i="1" dirty="0">
                <a:latin typeface="+mj-lt"/>
              </a:rPr>
              <a:t>D</a:t>
            </a:r>
            <a:r>
              <a:rPr lang="en-GB" altLang="en-US" baseline="-25000" dirty="0">
                <a:latin typeface="+mj-lt"/>
              </a:rPr>
              <a:t>2</a:t>
            </a:r>
            <a:r>
              <a:rPr lang="en-GB" altLang="en-US" dirty="0">
                <a:latin typeface="+mj-lt"/>
              </a:rPr>
              <a:t>. </a:t>
            </a:r>
          </a:p>
          <a:p>
            <a:pPr lvl="2">
              <a:lnSpc>
                <a:spcPct val="190000"/>
              </a:lnSpc>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{(2, 1), (2, 3), (2, 5), (4, 1), (4, 3), (4, 5)}</a:t>
            </a:r>
          </a:p>
          <a:p>
            <a:pPr eaLnBrk="1" hangingPunct="1">
              <a:lnSpc>
                <a:spcPct val="70000"/>
              </a:lnSpc>
            </a:pPr>
            <a:endParaRPr lang="en-GB" altLang="en-US" dirty="0">
              <a:latin typeface="+mj-lt"/>
            </a:endParaRPr>
          </a:p>
          <a:p>
            <a:pPr eaLnBrk="1" hangingPunct="1"/>
            <a:r>
              <a:rPr lang="en-GB" altLang="en-US" dirty="0">
                <a:latin typeface="+mj-lt"/>
              </a:rPr>
              <a:t>Alternative way is to find all combinations of elements with first from </a:t>
            </a:r>
            <a:r>
              <a:rPr lang="en-GB" altLang="en-US" i="1" dirty="0">
                <a:latin typeface="+mj-lt"/>
              </a:rPr>
              <a:t>D</a:t>
            </a:r>
            <a:r>
              <a:rPr lang="en-GB" altLang="en-US" baseline="-25000" dirty="0">
                <a:latin typeface="+mj-lt"/>
              </a:rPr>
              <a:t>1</a:t>
            </a:r>
            <a:r>
              <a:rPr lang="en-GB" altLang="en-US" dirty="0">
                <a:latin typeface="+mj-lt"/>
              </a:rPr>
              <a:t> and second from </a:t>
            </a:r>
            <a:r>
              <a:rPr lang="en-GB" altLang="en-US" i="1" dirty="0">
                <a:latin typeface="+mj-lt"/>
              </a:rPr>
              <a:t>D</a:t>
            </a:r>
            <a:r>
              <a:rPr lang="en-GB" altLang="en-US" baseline="-25000" dirty="0">
                <a:latin typeface="+mj-lt"/>
              </a:rPr>
              <a:t>2</a:t>
            </a:r>
            <a:r>
              <a:rPr lang="en-GB" altLang="en-US" dirty="0">
                <a:latin typeface="+mj-lt"/>
              </a:rPr>
              <a:t>. </a:t>
            </a:r>
          </a:p>
        </p:txBody>
      </p:sp>
    </p:spTree>
    <p:extLst>
      <p:ext uri="{BB962C8B-B14F-4D97-AF65-F5344CB8AC3E}">
        <p14:creationId xmlns:p14="http://schemas.microsoft.com/office/powerpoint/2010/main" val="226131279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53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5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1285594" y="1505883"/>
            <a:ext cx="9875463" cy="4114800"/>
          </a:xfrm>
        </p:spPr>
        <p:txBody>
          <a:bodyPr>
            <a:normAutofit/>
          </a:bodyPr>
          <a:lstStyle/>
          <a:p>
            <a:pPr eaLnBrk="1" hangingPunct="1"/>
            <a:r>
              <a:rPr lang="en-GB" altLang="en-US" dirty="0">
                <a:latin typeface="+mj-lt"/>
              </a:rPr>
              <a:t>Any subset of Cartesian product is a relation; e.g.</a:t>
            </a:r>
          </a:p>
          <a:p>
            <a:pPr lvl="1">
              <a:spcBef>
                <a:spcPts val="600"/>
              </a:spcBef>
              <a:spcAft>
                <a:spcPts val="600"/>
              </a:spcAft>
              <a:buNone/>
            </a:pPr>
            <a:r>
              <a:rPr lang="en-GB" altLang="en-US" sz="2800" i="1" noProof="1">
                <a:latin typeface="+mj-lt"/>
              </a:rPr>
              <a:t>	R</a:t>
            </a:r>
            <a:r>
              <a:rPr lang="en-GB" altLang="en-US" sz="2800" noProof="1">
                <a:latin typeface="+mj-lt"/>
              </a:rPr>
              <a:t> = {(2, 1), (4, 1)}</a:t>
            </a:r>
          </a:p>
          <a:p>
            <a:pPr eaLnBrk="1" hangingPunct="1"/>
            <a:r>
              <a:rPr lang="en-GB" altLang="en-US" dirty="0">
                <a:latin typeface="+mj-lt"/>
              </a:rPr>
              <a:t>May specify which pairs are in relation using some condition for selection; e.g.</a:t>
            </a:r>
          </a:p>
          <a:p>
            <a:pPr lvl="1" eaLnBrk="1" hangingPunct="1"/>
            <a:r>
              <a:rPr lang="en-GB" altLang="en-US" sz="2800" dirty="0">
                <a:latin typeface="+mj-lt"/>
              </a:rPr>
              <a:t>second element is 1:</a:t>
            </a:r>
          </a:p>
          <a:p>
            <a:pPr lvl="1">
              <a:spcBef>
                <a:spcPts val="600"/>
              </a:spcBef>
              <a:spcAft>
                <a:spcPts val="600"/>
              </a:spcAft>
              <a:buNone/>
            </a:pPr>
            <a:r>
              <a:rPr lang="en-GB" altLang="en-US" sz="2800" i="1" noProof="1">
                <a:latin typeface="+mj-lt"/>
              </a:rPr>
              <a:t>	R</a:t>
            </a:r>
            <a:r>
              <a:rPr lang="en-GB" altLang="en-US" sz="2800" noProof="1">
                <a:latin typeface="+mj-lt"/>
              </a:rPr>
              <a:t> = {(</a:t>
            </a:r>
            <a:r>
              <a:rPr lang="en-GB" altLang="en-US" sz="2800" i="1" noProof="1">
                <a:latin typeface="+mj-lt"/>
              </a:rPr>
              <a:t>x</a:t>
            </a:r>
            <a:r>
              <a:rPr lang="en-GB" altLang="en-US" sz="2800" noProof="1">
                <a:latin typeface="+mj-lt"/>
              </a:rPr>
              <a:t>, </a:t>
            </a:r>
            <a:r>
              <a:rPr lang="en-GB" altLang="en-US" sz="2800" i="1" noProof="1">
                <a:latin typeface="+mj-lt"/>
              </a:rPr>
              <a:t>y</a:t>
            </a:r>
            <a:r>
              <a:rPr lang="en-GB" altLang="en-US" sz="2800" noProof="1">
                <a:latin typeface="+mj-lt"/>
              </a:rPr>
              <a:t>) | </a:t>
            </a:r>
            <a:r>
              <a:rPr lang="en-GB" altLang="en-US" sz="2800" i="1" noProof="1">
                <a:latin typeface="+mj-lt"/>
              </a:rPr>
              <a:t>x ÎD</a:t>
            </a:r>
            <a:r>
              <a:rPr lang="en-GB" altLang="en-US" sz="2800" baseline="-25000" noProof="1">
                <a:latin typeface="+mj-lt"/>
              </a:rPr>
              <a:t>1</a:t>
            </a:r>
            <a:r>
              <a:rPr lang="en-GB" altLang="en-US" sz="2800" noProof="1">
                <a:latin typeface="+mj-lt"/>
              </a:rPr>
              <a:t>, </a:t>
            </a:r>
            <a:r>
              <a:rPr lang="en-GB" altLang="en-US" sz="2800" i="1" noProof="1">
                <a:latin typeface="+mj-lt"/>
              </a:rPr>
              <a:t>y ÎD</a:t>
            </a:r>
            <a:r>
              <a:rPr lang="en-GB" altLang="en-US" sz="2800" baseline="-25000" noProof="1">
                <a:latin typeface="+mj-lt"/>
              </a:rPr>
              <a:t>2</a:t>
            </a:r>
            <a:r>
              <a:rPr lang="en-GB" altLang="en-US" sz="2800" noProof="1">
                <a:latin typeface="+mj-lt"/>
              </a:rPr>
              <a:t>, and </a:t>
            </a:r>
            <a:r>
              <a:rPr lang="en-GB" altLang="en-US" sz="2800" i="1" noProof="1">
                <a:latin typeface="+mj-lt"/>
              </a:rPr>
              <a:t>y</a:t>
            </a:r>
            <a:r>
              <a:rPr lang="en-GB" altLang="en-US" sz="2800" noProof="1">
                <a:latin typeface="+mj-lt"/>
              </a:rPr>
              <a:t> = 1}</a:t>
            </a:r>
            <a:endParaRPr lang="en-GB" altLang="en-US" sz="2800" dirty="0">
              <a:latin typeface="+mj-lt"/>
            </a:endParaRPr>
          </a:p>
          <a:p>
            <a:pPr lvl="1" eaLnBrk="1" hangingPunct="1"/>
            <a:r>
              <a:rPr lang="en-GB" altLang="en-US" sz="2800" dirty="0">
                <a:latin typeface="+mj-lt"/>
              </a:rPr>
              <a:t>first element is always twice the second:</a:t>
            </a:r>
          </a:p>
          <a:p>
            <a:pPr lvl="1">
              <a:spcBef>
                <a:spcPts val="600"/>
              </a:spcBef>
              <a:spcAft>
                <a:spcPts val="600"/>
              </a:spcAft>
              <a:buNone/>
            </a:pPr>
            <a:r>
              <a:rPr lang="en-GB" altLang="en-US" sz="2800" i="1" noProof="1">
                <a:latin typeface="+mj-lt"/>
              </a:rPr>
              <a:t>	S</a:t>
            </a:r>
            <a:r>
              <a:rPr lang="en-GB" altLang="en-US" sz="2800" noProof="1">
                <a:latin typeface="+mj-lt"/>
              </a:rPr>
              <a:t> = {(</a:t>
            </a:r>
            <a:r>
              <a:rPr lang="en-GB" altLang="en-US" sz="2800" i="1" noProof="1">
                <a:latin typeface="+mj-lt"/>
              </a:rPr>
              <a:t>x</a:t>
            </a:r>
            <a:r>
              <a:rPr lang="en-GB" altLang="en-US" sz="2800" noProof="1">
                <a:latin typeface="+mj-lt"/>
              </a:rPr>
              <a:t>, </a:t>
            </a:r>
            <a:r>
              <a:rPr lang="en-GB" altLang="en-US" sz="2800" i="1" noProof="1">
                <a:latin typeface="+mj-lt"/>
              </a:rPr>
              <a:t>y</a:t>
            </a:r>
            <a:r>
              <a:rPr lang="en-GB" altLang="en-US" sz="2800" noProof="1">
                <a:latin typeface="+mj-lt"/>
              </a:rPr>
              <a:t>) | </a:t>
            </a:r>
            <a:r>
              <a:rPr lang="en-GB" altLang="en-US" sz="2800" i="1" noProof="1">
                <a:latin typeface="+mj-lt"/>
              </a:rPr>
              <a:t>x ÎD</a:t>
            </a:r>
            <a:r>
              <a:rPr lang="en-GB" altLang="en-US" sz="2800" baseline="-25000" noProof="1">
                <a:latin typeface="+mj-lt"/>
              </a:rPr>
              <a:t>1</a:t>
            </a:r>
            <a:r>
              <a:rPr lang="en-GB" altLang="en-US" sz="2800" noProof="1">
                <a:latin typeface="+mj-lt"/>
              </a:rPr>
              <a:t>, </a:t>
            </a:r>
            <a:r>
              <a:rPr lang="en-GB" altLang="en-US" sz="2800" i="1" noProof="1">
                <a:latin typeface="+mj-lt"/>
              </a:rPr>
              <a:t>y ÎD</a:t>
            </a:r>
            <a:r>
              <a:rPr lang="en-GB" altLang="en-US" sz="2800" baseline="-25000" noProof="1">
                <a:latin typeface="+mj-lt"/>
              </a:rPr>
              <a:t>2</a:t>
            </a:r>
            <a:r>
              <a:rPr lang="en-GB" altLang="en-US" sz="2800" noProof="1">
                <a:latin typeface="+mj-lt"/>
              </a:rPr>
              <a:t>, and </a:t>
            </a:r>
            <a:r>
              <a:rPr lang="en-GB" altLang="en-US" sz="2800" i="1" noProof="1">
                <a:latin typeface="+mj-lt"/>
              </a:rPr>
              <a:t>x</a:t>
            </a:r>
            <a:r>
              <a:rPr lang="en-GB" altLang="en-US" sz="2800" noProof="1">
                <a:latin typeface="+mj-lt"/>
              </a:rPr>
              <a:t> = 2</a:t>
            </a:r>
            <a:r>
              <a:rPr lang="en-GB" altLang="en-US" sz="2800" i="1" noProof="1">
                <a:latin typeface="+mj-lt"/>
              </a:rPr>
              <a:t>y</a:t>
            </a:r>
            <a:r>
              <a:rPr lang="en-GB" altLang="en-US" sz="2800" noProof="1">
                <a:latin typeface="+mj-lt"/>
              </a:rPr>
              <a:t>}</a:t>
            </a: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61211793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76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7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76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7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7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7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075"/>
          <p:cNvSpPr>
            <a:spLocks noGrp="1" noChangeArrowheads="1"/>
          </p:cNvSpPr>
          <p:nvPr>
            <p:ph idx="1"/>
          </p:nvPr>
        </p:nvSpPr>
        <p:spPr>
          <a:xfrm>
            <a:off x="1418291" y="1546600"/>
            <a:ext cx="10173074" cy="4824413"/>
          </a:xfrm>
        </p:spPr>
        <p:txBody>
          <a:bodyPr>
            <a:normAutofit/>
          </a:bodyPr>
          <a:lstStyle/>
          <a:p>
            <a:pPr eaLnBrk="1" hangingPunct="1"/>
            <a:r>
              <a:rPr lang="en-GB" altLang="en-US" dirty="0">
                <a:latin typeface="+mj-lt"/>
              </a:rPr>
              <a:t>Consider three sets </a:t>
            </a:r>
            <a:r>
              <a:rPr lang="en-GB" altLang="en-US" i="1" dirty="0">
                <a:latin typeface="+mj-lt"/>
              </a:rPr>
              <a:t>D</a:t>
            </a:r>
            <a:r>
              <a:rPr lang="en-GB" altLang="en-US" baseline="-25000" dirty="0">
                <a:latin typeface="+mj-lt"/>
              </a:rPr>
              <a:t>1</a:t>
            </a:r>
            <a:r>
              <a:rPr lang="en-GB" altLang="en-US" dirty="0">
                <a:latin typeface="+mj-lt"/>
              </a:rPr>
              <a:t>, </a:t>
            </a:r>
            <a:r>
              <a:rPr lang="en-GB" altLang="en-US" i="1" dirty="0">
                <a:latin typeface="+mj-lt"/>
              </a:rPr>
              <a:t>D</a:t>
            </a:r>
            <a:r>
              <a:rPr lang="en-GB" altLang="en-US" baseline="-25000" dirty="0">
                <a:latin typeface="+mj-lt"/>
              </a:rPr>
              <a:t>2</a:t>
            </a:r>
            <a:r>
              <a:rPr lang="en-GB" altLang="en-US" dirty="0">
                <a:latin typeface="+mj-lt"/>
              </a:rPr>
              <a:t>, </a:t>
            </a:r>
            <a:r>
              <a:rPr lang="en-GB" altLang="en-US" i="1" dirty="0">
                <a:latin typeface="+mj-lt"/>
              </a:rPr>
              <a:t>D</a:t>
            </a:r>
            <a:r>
              <a:rPr lang="en-GB" altLang="en-US" baseline="-25000" dirty="0">
                <a:latin typeface="+mj-lt"/>
              </a:rPr>
              <a:t>3</a:t>
            </a:r>
            <a:r>
              <a:rPr lang="en-GB" altLang="en-US" dirty="0">
                <a:latin typeface="+mj-lt"/>
              </a:rPr>
              <a:t> with Cartesian Product </a:t>
            </a:r>
            <a:r>
              <a:rPr lang="en-GB" altLang="en-US" i="1" dirty="0">
                <a:latin typeface="+mj-lt"/>
              </a:rPr>
              <a:t>D</a:t>
            </a:r>
            <a:r>
              <a:rPr lang="en-GB" altLang="en-US" baseline="-25000" dirty="0">
                <a:latin typeface="+mj-lt"/>
              </a:rPr>
              <a:t>1</a:t>
            </a:r>
            <a:r>
              <a:rPr lang="en-GB" altLang="en-US" dirty="0">
                <a:latin typeface="+mj-lt"/>
              </a:rPr>
              <a:t> ´ </a:t>
            </a:r>
            <a:r>
              <a:rPr lang="en-GB" altLang="en-US" i="1" dirty="0">
                <a:latin typeface="+mj-lt"/>
              </a:rPr>
              <a:t>D</a:t>
            </a:r>
            <a:r>
              <a:rPr lang="en-GB" altLang="en-US" baseline="-25000" dirty="0">
                <a:latin typeface="+mj-lt"/>
              </a:rPr>
              <a:t>2</a:t>
            </a:r>
            <a:r>
              <a:rPr lang="en-GB" altLang="en-US" dirty="0">
                <a:latin typeface="+mj-lt"/>
              </a:rPr>
              <a:t> ´ </a:t>
            </a:r>
            <a:r>
              <a:rPr lang="en-GB" altLang="en-US" i="1" dirty="0">
                <a:latin typeface="+mj-lt"/>
              </a:rPr>
              <a:t>D</a:t>
            </a:r>
            <a:r>
              <a:rPr lang="en-GB" altLang="en-US" baseline="-25000" dirty="0">
                <a:latin typeface="+mj-lt"/>
              </a:rPr>
              <a:t>3</a:t>
            </a:r>
            <a:r>
              <a:rPr lang="en-GB" altLang="en-US" dirty="0">
                <a:latin typeface="+mj-lt"/>
              </a:rPr>
              <a:t>; e.g.</a:t>
            </a:r>
          </a:p>
          <a:p>
            <a:pPr eaLnBrk="1" hangingPunct="1"/>
            <a:endParaRPr lang="en-GB" altLang="en-US" dirty="0">
              <a:latin typeface="+mj-lt"/>
            </a:endParaRPr>
          </a:p>
          <a:p>
            <a:pPr lvl="1">
              <a:spcBef>
                <a:spcPts val="600"/>
              </a:spcBef>
              <a:spcAft>
                <a:spcPts val="600"/>
              </a:spcAft>
              <a:buNone/>
            </a:pPr>
            <a:r>
              <a:rPr lang="en-GB" altLang="en-US" sz="2800" i="1" noProof="1">
                <a:latin typeface="+mj-lt"/>
              </a:rPr>
              <a:t>	D</a:t>
            </a:r>
            <a:r>
              <a:rPr lang="en-GB" altLang="en-US" sz="2800" baseline="-25000" noProof="1">
                <a:latin typeface="+mj-lt"/>
              </a:rPr>
              <a:t>1</a:t>
            </a:r>
            <a:r>
              <a:rPr lang="en-GB" altLang="en-US" sz="2800" noProof="1">
                <a:latin typeface="+mj-lt"/>
              </a:rPr>
              <a:t> = {1, 3}	</a:t>
            </a:r>
            <a:r>
              <a:rPr lang="en-GB" altLang="en-US" sz="2800" i="1" noProof="1">
                <a:latin typeface="+mj-lt"/>
              </a:rPr>
              <a:t>D</a:t>
            </a:r>
            <a:r>
              <a:rPr lang="en-GB" altLang="en-US" sz="2800" baseline="-25000" noProof="1">
                <a:latin typeface="+mj-lt"/>
              </a:rPr>
              <a:t>2</a:t>
            </a:r>
            <a:r>
              <a:rPr lang="en-GB" altLang="en-US" sz="2800" noProof="1">
                <a:latin typeface="+mj-lt"/>
              </a:rPr>
              <a:t> = {2, 4}	</a:t>
            </a:r>
            <a:r>
              <a:rPr lang="en-GB" altLang="en-US" sz="2800" i="1" noProof="1">
                <a:latin typeface="+mj-lt"/>
              </a:rPr>
              <a:t>D</a:t>
            </a:r>
            <a:r>
              <a:rPr lang="en-GB" altLang="en-US" sz="2800" baseline="-25000" noProof="1">
                <a:latin typeface="+mj-lt"/>
              </a:rPr>
              <a:t>3</a:t>
            </a:r>
            <a:r>
              <a:rPr lang="en-GB" altLang="en-US" sz="2800" noProof="1">
                <a:latin typeface="+mj-lt"/>
              </a:rPr>
              <a:t> = {5, 6}</a:t>
            </a:r>
          </a:p>
          <a:p>
            <a:pPr lvl="1">
              <a:spcBef>
                <a:spcPts val="600"/>
              </a:spcBef>
              <a:spcAft>
                <a:spcPts val="600"/>
              </a:spcAft>
              <a:buNone/>
            </a:pPr>
            <a:r>
              <a:rPr lang="en-GB" altLang="en-US" sz="2800" i="1" noProof="1">
                <a:latin typeface="+mj-lt"/>
              </a:rPr>
              <a:t>	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a:t>
            </a:r>
            <a:r>
              <a:rPr lang="en-GB" altLang="en-US" sz="2800" i="1" noProof="1">
                <a:latin typeface="+mj-lt"/>
              </a:rPr>
              <a:t>D</a:t>
            </a:r>
            <a:r>
              <a:rPr lang="en-GB" altLang="en-US" sz="2800" baseline="-25000" noProof="1">
                <a:latin typeface="+mj-lt"/>
              </a:rPr>
              <a:t>3</a:t>
            </a:r>
            <a:r>
              <a:rPr lang="en-GB" altLang="en-US" sz="2800" noProof="1">
                <a:latin typeface="+mj-lt"/>
              </a:rPr>
              <a:t> = {(1,2,5), (1,2,6), (1,4,5), (1,4,6), (3,2,5), (3,2,6), (3,4,5), (3,4,6)} </a:t>
            </a:r>
          </a:p>
          <a:p>
            <a:pPr lvl="1">
              <a:spcBef>
                <a:spcPts val="600"/>
              </a:spcBef>
              <a:spcAft>
                <a:spcPts val="600"/>
              </a:spcAft>
            </a:pPr>
            <a:endParaRPr lang="en-GB" altLang="en-US" sz="2800" noProof="1">
              <a:latin typeface="+mj-lt"/>
            </a:endParaRPr>
          </a:p>
          <a:p>
            <a:pPr>
              <a:spcBef>
                <a:spcPts val="600"/>
              </a:spcBef>
              <a:spcAft>
                <a:spcPts val="600"/>
              </a:spcAft>
            </a:pPr>
            <a:r>
              <a:rPr lang="en-GB" altLang="en-US" dirty="0">
                <a:latin typeface="+mj-lt"/>
              </a:rPr>
              <a:t>Any subset of these ordered triples is a relation. </a:t>
            </a:r>
            <a:endParaRPr lang="en-GB" altLang="en-US" noProof="1">
              <a:latin typeface="+mj-lt"/>
            </a:endParaRP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167770166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77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2051"/>
          <p:cNvSpPr>
            <a:spLocks noGrp="1" noChangeArrowheads="1"/>
          </p:cNvSpPr>
          <p:nvPr>
            <p:ph idx="1"/>
          </p:nvPr>
        </p:nvSpPr>
        <p:spPr>
          <a:xfrm>
            <a:off x="1214344" y="1331447"/>
            <a:ext cx="10323232" cy="4824413"/>
          </a:xfrm>
        </p:spPr>
        <p:txBody>
          <a:bodyPr>
            <a:normAutofit/>
          </a:bodyPr>
          <a:lstStyle/>
          <a:p>
            <a:pPr eaLnBrk="1" hangingPunct="1"/>
            <a:r>
              <a:rPr lang="en-GB" altLang="en-US" dirty="0">
                <a:latin typeface="+mj-lt"/>
              </a:rPr>
              <a:t>Cartesian product of </a:t>
            </a:r>
            <a:r>
              <a:rPr lang="en-GB" altLang="en-US" i="1" dirty="0">
                <a:latin typeface="+mj-lt"/>
              </a:rPr>
              <a:t>n</a:t>
            </a:r>
            <a:r>
              <a:rPr lang="en-GB" altLang="en-US" dirty="0">
                <a:latin typeface="+mj-lt"/>
              </a:rPr>
              <a:t> sets (</a:t>
            </a:r>
            <a:r>
              <a:rPr lang="en-GB" altLang="en-US" i="1" dirty="0">
                <a:latin typeface="+mj-lt"/>
              </a:rPr>
              <a:t>D</a:t>
            </a:r>
            <a:r>
              <a:rPr lang="en-GB" altLang="en-US" baseline="-25000" dirty="0">
                <a:latin typeface="+mj-lt"/>
              </a:rPr>
              <a:t>1</a:t>
            </a:r>
            <a:r>
              <a:rPr lang="en-GB" altLang="en-US" dirty="0">
                <a:latin typeface="+mj-lt"/>
              </a:rPr>
              <a:t>, </a:t>
            </a:r>
            <a:r>
              <a:rPr lang="en-GB" altLang="en-US" i="1" dirty="0">
                <a:latin typeface="+mj-lt"/>
              </a:rPr>
              <a:t>D</a:t>
            </a:r>
            <a:r>
              <a:rPr lang="en-GB" altLang="en-US" baseline="-25000" dirty="0">
                <a:latin typeface="+mj-lt"/>
              </a:rPr>
              <a:t>2</a:t>
            </a:r>
            <a:r>
              <a:rPr lang="en-GB" altLang="en-US" dirty="0">
                <a:latin typeface="+mj-lt"/>
              </a:rPr>
              <a:t>, . . ., </a:t>
            </a:r>
            <a:r>
              <a:rPr lang="en-GB" altLang="en-US" i="1" dirty="0" err="1">
                <a:latin typeface="+mj-lt"/>
              </a:rPr>
              <a:t>D</a:t>
            </a:r>
            <a:r>
              <a:rPr lang="en-GB" altLang="en-US" i="1" baseline="-25000" dirty="0" err="1">
                <a:latin typeface="+mj-lt"/>
              </a:rPr>
              <a:t>n</a:t>
            </a:r>
            <a:r>
              <a:rPr lang="en-GB" altLang="en-US" dirty="0">
                <a:latin typeface="+mj-lt"/>
              </a:rPr>
              <a:t>) is:</a:t>
            </a:r>
          </a:p>
          <a:p>
            <a:pPr lvl="1">
              <a:lnSpc>
                <a:spcPct val="40000"/>
              </a:lnSpc>
              <a:spcBef>
                <a:spcPts val="600"/>
              </a:spcBef>
              <a:spcAft>
                <a:spcPts val="600"/>
              </a:spcAft>
              <a:buNone/>
            </a:pPr>
            <a:endParaRPr lang="en-GB" altLang="en-US" sz="2800" i="1" dirty="0">
              <a:latin typeface="+mj-lt"/>
            </a:endParaRPr>
          </a:p>
          <a:p>
            <a:pPr lvl="1">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 </a:t>
            </a:r>
            <a:r>
              <a:rPr lang="en-GB" altLang="en-US" sz="2800" i="1" noProof="1">
                <a:latin typeface="+mj-lt"/>
              </a:rPr>
              <a:t>ÎD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 </a:t>
            </a:r>
            <a:r>
              <a:rPr lang="en-GB" altLang="en-US" sz="2800" i="1" noProof="1">
                <a:latin typeface="+mj-lt"/>
              </a:rPr>
              <a:t>ÎD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i="1" noProof="1">
                <a:latin typeface="+mj-lt"/>
              </a:rPr>
              <a:t>ÎD</a:t>
            </a:r>
            <a:r>
              <a:rPr lang="en-GB" altLang="en-US" sz="2800" i="1" baseline="-25000" noProof="1">
                <a:latin typeface="+mj-lt"/>
              </a:rPr>
              <a:t>n</a:t>
            </a:r>
            <a:r>
              <a:rPr lang="en-GB" altLang="en-US" sz="2800" noProof="1">
                <a:latin typeface="+mj-lt"/>
              </a:rPr>
              <a:t>} </a:t>
            </a:r>
          </a:p>
          <a:p>
            <a:pPr>
              <a:spcBef>
                <a:spcPts val="600"/>
              </a:spcBef>
              <a:spcAft>
                <a:spcPts val="600"/>
              </a:spcAft>
              <a:buNone/>
            </a:pPr>
            <a:r>
              <a:rPr lang="en-GB" altLang="en-US" dirty="0">
                <a:latin typeface="+mj-lt"/>
              </a:rPr>
              <a:t>     </a:t>
            </a:r>
            <a:r>
              <a:rPr lang="en-GB" altLang="en-US" noProof="1">
                <a:latin typeface="+mj-lt"/>
              </a:rPr>
              <a:t>usually written as</a:t>
            </a:r>
            <a:r>
              <a:rPr lang="en-GB" altLang="en-US" dirty="0">
                <a:latin typeface="+mj-lt"/>
              </a:rPr>
              <a:t>:  </a:t>
            </a:r>
            <a:endParaRPr lang="en-GB" altLang="en-US" noProof="1">
              <a:latin typeface="+mj-lt"/>
            </a:endParaRPr>
          </a:p>
          <a:p>
            <a:pPr lvl="1">
              <a:lnSpc>
                <a:spcPct val="40000"/>
              </a:lnSpc>
              <a:spcBef>
                <a:spcPts val="600"/>
              </a:spcBef>
              <a:spcAft>
                <a:spcPts val="600"/>
              </a:spcAft>
              <a:buNone/>
            </a:pPr>
            <a:r>
              <a:rPr lang="en-GB" altLang="en-US" sz="2800" noProof="1">
                <a:latin typeface="+mj-lt"/>
              </a:rPr>
              <a:t>	</a:t>
            </a:r>
            <a:r>
              <a:rPr lang="en-GB" altLang="en-US" sz="2800" dirty="0">
                <a:latin typeface="+mj-lt"/>
              </a:rPr>
              <a:t> </a:t>
            </a:r>
            <a:r>
              <a:rPr lang="en-GB" altLang="en-US" sz="2800" i="1" noProof="1">
                <a:latin typeface="+mj-lt"/>
              </a:rPr>
              <a:t>n</a:t>
            </a:r>
            <a:endParaRPr lang="en-GB" altLang="en-US" sz="2800" noProof="1">
              <a:latin typeface="+mj-lt"/>
            </a:endParaRPr>
          </a:p>
          <a:p>
            <a:pPr lvl="1">
              <a:lnSpc>
                <a:spcPct val="40000"/>
              </a:lnSpc>
              <a:spcBef>
                <a:spcPts val="600"/>
              </a:spcBef>
              <a:spcAft>
                <a:spcPts val="600"/>
              </a:spcAft>
              <a:buNone/>
            </a:pPr>
            <a:r>
              <a:rPr lang="en-GB" altLang="en-US" sz="2800" noProof="1">
                <a:latin typeface="+mj-lt"/>
              </a:rPr>
              <a:t>	X</a:t>
            </a:r>
            <a:r>
              <a:rPr lang="en-GB" altLang="en-US" sz="2800" i="1" noProof="1">
                <a:latin typeface="+mj-lt"/>
              </a:rPr>
              <a:t>D</a:t>
            </a:r>
            <a:r>
              <a:rPr lang="en-GB" altLang="en-US" sz="2800" i="1" baseline="-25000" noProof="1">
                <a:latin typeface="+mj-lt"/>
              </a:rPr>
              <a:t>i</a:t>
            </a:r>
            <a:endParaRPr lang="en-GB" altLang="en-US" sz="2800" noProof="1">
              <a:latin typeface="+mj-lt"/>
            </a:endParaRPr>
          </a:p>
          <a:p>
            <a:pPr lvl="1">
              <a:lnSpc>
                <a:spcPct val="40000"/>
              </a:lnSpc>
              <a:spcBef>
                <a:spcPts val="600"/>
              </a:spcBef>
              <a:spcAft>
                <a:spcPts val="1200"/>
              </a:spcAft>
              <a:buNone/>
            </a:pPr>
            <a:r>
              <a:rPr lang="en-GB" altLang="en-US" sz="2800" noProof="1">
                <a:latin typeface="+mj-lt"/>
              </a:rPr>
              <a:t>	</a:t>
            </a:r>
            <a:r>
              <a:rPr lang="en-GB" altLang="en-US" sz="2800" i="1" baseline="30000" noProof="1">
                <a:latin typeface="+mj-lt"/>
              </a:rPr>
              <a:t>i</a:t>
            </a:r>
            <a:r>
              <a:rPr lang="en-GB" altLang="en-US" sz="2800" i="1" baseline="30000" dirty="0">
                <a:latin typeface="+mj-lt"/>
              </a:rPr>
              <a:t> </a:t>
            </a:r>
            <a:r>
              <a:rPr lang="en-GB" altLang="en-US" sz="2800" baseline="30000" noProof="1">
                <a:latin typeface="+mj-lt"/>
              </a:rPr>
              <a:t>=</a:t>
            </a:r>
            <a:r>
              <a:rPr lang="en-GB" altLang="en-US" sz="2800" baseline="30000" dirty="0">
                <a:latin typeface="+mj-lt"/>
              </a:rPr>
              <a:t> </a:t>
            </a:r>
            <a:r>
              <a:rPr lang="en-GB" altLang="en-US" sz="2800" baseline="30000" noProof="1">
                <a:latin typeface="+mj-lt"/>
              </a:rPr>
              <a:t>1</a:t>
            </a:r>
            <a:endParaRPr lang="en-GB" altLang="en-US" sz="2800" noProof="1">
              <a:latin typeface="+mj-lt"/>
            </a:endParaRPr>
          </a:p>
          <a:p>
            <a:pPr eaLnBrk="1" hangingPunct="1"/>
            <a:r>
              <a:rPr lang="en-GB" altLang="en-US" dirty="0">
                <a:latin typeface="+mj-lt"/>
              </a:rPr>
              <a:t>Any set of </a:t>
            </a:r>
            <a:r>
              <a:rPr lang="en-GB" altLang="en-US" i="1" dirty="0">
                <a:latin typeface="+mj-lt"/>
              </a:rPr>
              <a:t>n</a:t>
            </a:r>
            <a:r>
              <a:rPr lang="en-GB" altLang="en-US" dirty="0">
                <a:latin typeface="+mj-lt"/>
              </a:rPr>
              <a:t>-tuples from this Cartesian product is a relation on the </a:t>
            </a:r>
            <a:r>
              <a:rPr lang="en-GB" altLang="en-US" i="1" dirty="0">
                <a:latin typeface="+mj-lt"/>
              </a:rPr>
              <a:t>n</a:t>
            </a:r>
            <a:r>
              <a:rPr lang="en-GB" altLang="en-US" dirty="0">
                <a:latin typeface="+mj-lt"/>
              </a:rPr>
              <a:t> sets.</a:t>
            </a:r>
          </a:p>
        </p:txBody>
      </p:sp>
      <p:sp>
        <p:nvSpPr>
          <p:cNvPr id="6" name="Rectangle 2"/>
          <p:cNvSpPr txBox="1">
            <a:spLocks noChangeArrowheads="1"/>
          </p:cNvSpPr>
          <p:nvPr/>
        </p:nvSpPr>
        <p:spPr>
          <a:xfrm>
            <a:off x="802341" y="388843"/>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a:solidFill>
                  <a:srgbClr val="CD0000"/>
                </a:solidFill>
              </a:rPr>
              <a:t>Mathematical Definition of a Relation</a:t>
            </a:r>
          </a:p>
        </p:txBody>
      </p:sp>
    </p:spTree>
    <p:extLst>
      <p:ext uri="{BB962C8B-B14F-4D97-AF65-F5344CB8AC3E}">
        <p14:creationId xmlns:p14="http://schemas.microsoft.com/office/powerpoint/2010/main" val="13715702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17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1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1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1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179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32141" cy="1325563"/>
          </a:xfrm>
        </p:spPr>
        <p:txBody>
          <a:bodyPr>
            <a:normAutofit/>
          </a:bodyPr>
          <a:lstStyle/>
          <a:p>
            <a:r>
              <a:rPr lang="en-US" sz="4000" dirty="0">
                <a:solidFill>
                  <a:srgbClr val="CD0000"/>
                </a:solidFill>
              </a:rPr>
              <a:t>Keys</a:t>
            </a:r>
          </a:p>
        </p:txBody>
      </p:sp>
      <p:sp>
        <p:nvSpPr>
          <p:cNvPr id="3" name="Content Placeholder 2"/>
          <p:cNvSpPr>
            <a:spLocks noGrp="1"/>
          </p:cNvSpPr>
          <p:nvPr>
            <p:ph idx="1"/>
          </p:nvPr>
        </p:nvSpPr>
        <p:spPr>
          <a:xfrm>
            <a:off x="1053353" y="1690688"/>
            <a:ext cx="10515600" cy="4351338"/>
          </a:xfrm>
        </p:spPr>
        <p:txBody>
          <a:bodyPr>
            <a:normAutofit/>
          </a:bodyPr>
          <a:lstStyle/>
          <a:p>
            <a:r>
              <a:rPr lang="en-US" dirty="0">
                <a:latin typeface="+mj-lt"/>
              </a:rPr>
              <a:t>When you have your preliminary entities and attributes defined, you can start thinking about keys.</a:t>
            </a:r>
          </a:p>
          <a:p>
            <a:r>
              <a:rPr lang="en-US" dirty="0">
                <a:latin typeface="+mj-lt"/>
              </a:rPr>
              <a:t>There are several types of keys:</a:t>
            </a:r>
          </a:p>
          <a:p>
            <a:pPr lvl="1"/>
            <a:r>
              <a:rPr lang="en-US" sz="2800" dirty="0">
                <a:latin typeface="+mj-lt"/>
              </a:rPr>
              <a:t>Primary Keys</a:t>
            </a:r>
          </a:p>
          <a:p>
            <a:pPr lvl="1"/>
            <a:r>
              <a:rPr lang="en-US" sz="2800" dirty="0">
                <a:latin typeface="+mj-lt"/>
              </a:rPr>
              <a:t>Candidate Keys</a:t>
            </a:r>
          </a:p>
          <a:p>
            <a:pPr lvl="1"/>
            <a:r>
              <a:rPr lang="en-US" sz="2800" dirty="0">
                <a:latin typeface="+mj-lt"/>
              </a:rPr>
              <a:t>Natural Keys</a:t>
            </a:r>
          </a:p>
          <a:p>
            <a:pPr lvl="1"/>
            <a:r>
              <a:rPr lang="en-US" sz="2800" dirty="0">
                <a:latin typeface="+mj-lt"/>
              </a:rPr>
              <a:t>Composite Keys</a:t>
            </a:r>
          </a:p>
          <a:p>
            <a:pPr lvl="1"/>
            <a:r>
              <a:rPr lang="en-US" sz="2800" dirty="0">
                <a:latin typeface="+mj-lt"/>
              </a:rPr>
              <a:t>Surrogate Keys</a:t>
            </a:r>
          </a:p>
          <a:p>
            <a:endParaRPr lang="en-US" dirty="0"/>
          </a:p>
        </p:txBody>
      </p:sp>
    </p:spTree>
    <p:extLst>
      <p:ext uri="{BB962C8B-B14F-4D97-AF65-F5344CB8AC3E}">
        <p14:creationId xmlns:p14="http://schemas.microsoft.com/office/powerpoint/2010/main" val="905947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405466"/>
            <a:ext cx="10515600" cy="1325563"/>
          </a:xfrm>
        </p:spPr>
        <p:txBody>
          <a:bodyPr>
            <a:normAutofit/>
          </a:bodyPr>
          <a:lstStyle/>
          <a:p>
            <a:r>
              <a:rPr lang="en-US" sz="4000" dirty="0">
                <a:solidFill>
                  <a:srgbClr val="CD0000"/>
                </a:solidFill>
              </a:rPr>
              <a:t>Primary Keys</a:t>
            </a:r>
          </a:p>
        </p:txBody>
      </p:sp>
      <p:sp>
        <p:nvSpPr>
          <p:cNvPr id="3" name="Content Placeholder 2"/>
          <p:cNvSpPr>
            <a:spLocks noGrp="1"/>
          </p:cNvSpPr>
          <p:nvPr>
            <p:ph idx="1"/>
          </p:nvPr>
        </p:nvSpPr>
        <p:spPr>
          <a:xfrm>
            <a:off x="959224" y="1825625"/>
            <a:ext cx="10515600" cy="4351338"/>
          </a:xfrm>
        </p:spPr>
        <p:txBody>
          <a:bodyPr>
            <a:normAutofit/>
          </a:bodyPr>
          <a:lstStyle/>
          <a:p>
            <a:r>
              <a:rPr lang="en-US" dirty="0">
                <a:latin typeface="+mj-lt"/>
              </a:rPr>
              <a:t>A primary key uniquely identifies a row of data.</a:t>
            </a:r>
          </a:p>
          <a:p>
            <a:r>
              <a:rPr lang="en-US" dirty="0">
                <a:latin typeface="+mj-lt"/>
              </a:rPr>
              <a:t>A primary key must be unique for every row (that is, it can never repeat in the table that will result from the entity).</a:t>
            </a:r>
          </a:p>
          <a:p>
            <a:r>
              <a:rPr lang="en-US" dirty="0">
                <a:latin typeface="+mj-lt"/>
              </a:rPr>
              <a:t>For instance, a student ID can uniquely identify an individual student and the data associated with him or her.</a:t>
            </a:r>
          </a:p>
          <a:p>
            <a:r>
              <a:rPr lang="en-US" dirty="0">
                <a:latin typeface="+mj-lt"/>
              </a:rPr>
              <a:t>Every entity should have a primary key.</a:t>
            </a:r>
          </a:p>
        </p:txBody>
      </p:sp>
    </p:spTree>
    <p:extLst>
      <p:ext uri="{BB962C8B-B14F-4D97-AF65-F5344CB8AC3E}">
        <p14:creationId xmlns:p14="http://schemas.microsoft.com/office/powerpoint/2010/main" val="749815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D0000"/>
                </a:solidFill>
              </a:rPr>
              <a:t>Candidate Keys</a:t>
            </a:r>
          </a:p>
        </p:txBody>
      </p:sp>
      <p:sp>
        <p:nvSpPr>
          <p:cNvPr id="3" name="Content Placeholder 2"/>
          <p:cNvSpPr>
            <a:spLocks noGrp="1"/>
          </p:cNvSpPr>
          <p:nvPr>
            <p:ph idx="1"/>
          </p:nvPr>
        </p:nvSpPr>
        <p:spPr>
          <a:xfrm>
            <a:off x="959224" y="1785284"/>
            <a:ext cx="10515600" cy="4351338"/>
          </a:xfrm>
        </p:spPr>
        <p:txBody>
          <a:bodyPr/>
          <a:lstStyle/>
          <a:p>
            <a:r>
              <a:rPr lang="en-US" dirty="0">
                <a:latin typeface="+mj-lt"/>
              </a:rPr>
              <a:t>A candidate key is an attribute or attributes of an entity that have the potential to become a primary key.</a:t>
            </a:r>
          </a:p>
          <a:p>
            <a:r>
              <a:rPr lang="en-US" dirty="0">
                <a:latin typeface="+mj-lt"/>
              </a:rPr>
              <a:t>Candidate keys are not actual keys, but are a list of attributes that should be considered when choosing the primary key.</a:t>
            </a:r>
          </a:p>
        </p:txBody>
      </p:sp>
    </p:spTree>
    <p:extLst>
      <p:ext uri="{BB962C8B-B14F-4D97-AF65-F5344CB8AC3E}">
        <p14:creationId xmlns:p14="http://schemas.microsoft.com/office/powerpoint/2010/main" val="2129969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9" y="378571"/>
            <a:ext cx="10515600" cy="1325563"/>
          </a:xfrm>
        </p:spPr>
        <p:txBody>
          <a:bodyPr>
            <a:normAutofit/>
          </a:bodyPr>
          <a:lstStyle/>
          <a:p>
            <a:r>
              <a:rPr lang="en-US" sz="4000" dirty="0">
                <a:solidFill>
                  <a:srgbClr val="CD0000"/>
                </a:solidFill>
              </a:rPr>
              <a:t>Natural Keys</a:t>
            </a:r>
          </a:p>
        </p:txBody>
      </p:sp>
      <p:sp>
        <p:nvSpPr>
          <p:cNvPr id="3" name="Content Placeholder 2"/>
          <p:cNvSpPr>
            <a:spLocks noGrp="1"/>
          </p:cNvSpPr>
          <p:nvPr>
            <p:ph idx="1"/>
          </p:nvPr>
        </p:nvSpPr>
        <p:spPr/>
        <p:txBody>
          <a:bodyPr/>
          <a:lstStyle/>
          <a:p>
            <a:r>
              <a:rPr lang="en-US" dirty="0">
                <a:latin typeface="+mj-lt"/>
              </a:rPr>
              <a:t>There are basically two ways of making keys: natural and surrogate.</a:t>
            </a:r>
          </a:p>
          <a:p>
            <a:r>
              <a:rPr lang="en-US" dirty="0">
                <a:latin typeface="+mj-lt"/>
              </a:rPr>
              <a:t>Natural keys are keys formed by using an attribute that “naturally” belongs to the entity, such as a student ID or a phone number.</a:t>
            </a:r>
          </a:p>
        </p:txBody>
      </p:sp>
    </p:spTree>
    <p:extLst>
      <p:ext uri="{BB962C8B-B14F-4D97-AF65-F5344CB8AC3E}">
        <p14:creationId xmlns:p14="http://schemas.microsoft.com/office/powerpoint/2010/main" val="2425006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047" y="365125"/>
            <a:ext cx="10515600" cy="1325563"/>
          </a:xfrm>
        </p:spPr>
        <p:txBody>
          <a:bodyPr>
            <a:normAutofit/>
          </a:bodyPr>
          <a:lstStyle/>
          <a:p>
            <a:r>
              <a:rPr lang="en-US" sz="4000" dirty="0">
                <a:solidFill>
                  <a:srgbClr val="CD0000"/>
                </a:solidFill>
              </a:rPr>
              <a:t>Composite Keys</a:t>
            </a:r>
          </a:p>
        </p:txBody>
      </p:sp>
      <p:sp>
        <p:nvSpPr>
          <p:cNvPr id="3" name="Content Placeholder 2"/>
          <p:cNvSpPr>
            <a:spLocks noGrp="1"/>
          </p:cNvSpPr>
          <p:nvPr>
            <p:ph idx="1"/>
          </p:nvPr>
        </p:nvSpPr>
        <p:spPr>
          <a:xfrm>
            <a:off x="918882" y="1812178"/>
            <a:ext cx="10515600" cy="4351338"/>
          </a:xfrm>
        </p:spPr>
        <p:txBody>
          <a:bodyPr/>
          <a:lstStyle/>
          <a:p>
            <a:r>
              <a:rPr lang="en-US" dirty="0">
                <a:latin typeface="+mj-lt"/>
              </a:rPr>
              <a:t>Composite keys are keys composed of more than one attribute.</a:t>
            </a:r>
          </a:p>
          <a:p>
            <a:r>
              <a:rPr lang="en-US" dirty="0">
                <a:latin typeface="+mj-lt"/>
              </a:rPr>
              <a:t>For example, to get a unique designation of a course section, it is necessary to combine the quarter, the year, and the item number.</a:t>
            </a:r>
          </a:p>
          <a:p>
            <a:r>
              <a:rPr lang="en-US" dirty="0">
                <a:latin typeface="+mj-lt"/>
              </a:rPr>
              <a:t>Composite keys are </a:t>
            </a:r>
            <a:r>
              <a:rPr lang="en-US" i="1" dirty="0">
                <a:latin typeface="+mj-lt"/>
              </a:rPr>
              <a:t>one</a:t>
            </a:r>
            <a:r>
              <a:rPr lang="en-US" dirty="0">
                <a:latin typeface="+mj-lt"/>
              </a:rPr>
              <a:t> key made out of many parts.</a:t>
            </a:r>
          </a:p>
        </p:txBody>
      </p:sp>
    </p:spTree>
    <p:extLst>
      <p:ext uri="{BB962C8B-B14F-4D97-AF65-F5344CB8AC3E}">
        <p14:creationId xmlns:p14="http://schemas.microsoft.com/office/powerpoint/2010/main" val="1406465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365125"/>
            <a:ext cx="10515600" cy="1325563"/>
          </a:xfrm>
        </p:spPr>
        <p:txBody>
          <a:bodyPr>
            <a:normAutofit/>
          </a:bodyPr>
          <a:lstStyle/>
          <a:p>
            <a:r>
              <a:rPr lang="en-US" sz="4000" dirty="0">
                <a:solidFill>
                  <a:srgbClr val="CD0000"/>
                </a:solidFill>
              </a:rPr>
              <a:t>Surrogate Keys</a:t>
            </a:r>
          </a:p>
        </p:txBody>
      </p:sp>
      <p:sp>
        <p:nvSpPr>
          <p:cNvPr id="3" name="Content Placeholder 2"/>
          <p:cNvSpPr>
            <a:spLocks noGrp="1"/>
          </p:cNvSpPr>
          <p:nvPr>
            <p:ph idx="1"/>
          </p:nvPr>
        </p:nvSpPr>
        <p:spPr/>
        <p:txBody>
          <a:bodyPr/>
          <a:lstStyle/>
          <a:p>
            <a:r>
              <a:rPr lang="en-US" dirty="0">
                <a:latin typeface="+mj-lt"/>
              </a:rPr>
              <a:t>Surrogate keys are keys that have no meaning.</a:t>
            </a:r>
          </a:p>
          <a:p>
            <a:r>
              <a:rPr lang="en-US" dirty="0">
                <a:latin typeface="+mj-lt"/>
              </a:rPr>
              <a:t>Often they are just integers incremented row by row.</a:t>
            </a:r>
          </a:p>
          <a:p>
            <a:r>
              <a:rPr lang="en-US" dirty="0">
                <a:latin typeface="+mj-lt"/>
              </a:rPr>
              <a:t>They can also be things such as time stamps of auto-generated IDs.</a:t>
            </a:r>
          </a:p>
        </p:txBody>
      </p:sp>
    </p:spTree>
    <p:extLst>
      <p:ext uri="{BB962C8B-B14F-4D97-AF65-F5344CB8AC3E}">
        <p14:creationId xmlns:p14="http://schemas.microsoft.com/office/powerpoint/2010/main" val="82022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Conceptual data model</a:t>
            </a:r>
          </a:p>
        </p:txBody>
      </p:sp>
      <p:sp>
        <p:nvSpPr>
          <p:cNvPr id="5125" name="Rectangle 5"/>
          <p:cNvSpPr>
            <a:spLocks noGrp="1" noChangeArrowheads="1"/>
          </p:cNvSpPr>
          <p:nvPr>
            <p:ph type="body" idx="1"/>
          </p:nvPr>
        </p:nvSpPr>
        <p:spPr>
          <a:xfrm>
            <a:off x="1586752" y="1447800"/>
            <a:ext cx="9359153" cy="4419600"/>
          </a:xfrm>
          <a:noFill/>
          <a:ln/>
        </p:spPr>
        <p:txBody>
          <a:bodyPr>
            <a:normAutofit/>
          </a:bodyPr>
          <a:lstStyle/>
          <a:p>
            <a:endParaRPr lang="en-US" altLang="en-US" dirty="0">
              <a:latin typeface="+mj-lt"/>
            </a:endParaRPr>
          </a:p>
          <a:p>
            <a:r>
              <a:rPr lang="en-US" altLang="en-US" dirty="0">
                <a:latin typeface="+mj-lt"/>
              </a:rPr>
              <a:t>This is the highest level ER model in that it contains the least granular detail but establishes the overall scope of what is to be included within the model set. The conceptual ER model normally defines master reference data entities that are commonly used by the organization.</a:t>
            </a:r>
          </a:p>
          <a:p>
            <a:endParaRPr lang="en-US" altLang="en-US" dirty="0"/>
          </a:p>
        </p:txBody>
      </p:sp>
    </p:spTree>
    <p:extLst>
      <p:ext uri="{BB962C8B-B14F-4D97-AF65-F5344CB8AC3E}">
        <p14:creationId xmlns:p14="http://schemas.microsoft.com/office/powerpoint/2010/main" val="2914463541"/>
      </p:ext>
    </p:extLst>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90600" y="337764"/>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1507" name="Rectangle 3"/>
          <p:cNvSpPr>
            <a:spLocks noGrp="1" noChangeArrowheads="1"/>
          </p:cNvSpPr>
          <p:nvPr>
            <p:ph idx="1"/>
          </p:nvPr>
        </p:nvSpPr>
        <p:spPr>
          <a:xfrm>
            <a:off x="1299882" y="1398681"/>
            <a:ext cx="9399494" cy="4535488"/>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err="1">
                <a:latin typeface="+mj-lt"/>
              </a:rPr>
              <a:t>Superkey</a:t>
            </a:r>
            <a:endParaRPr lang="en-GB" altLang="en-US" dirty="0">
              <a:latin typeface="+mj-lt"/>
            </a:endParaRPr>
          </a:p>
          <a:p>
            <a:pPr lvl="1" eaLnBrk="1" hangingPunct="1"/>
            <a:r>
              <a:rPr lang="en-GB" altLang="en-US" sz="2800" dirty="0">
                <a:latin typeface="+mj-lt"/>
              </a:rPr>
              <a:t>An attribute, or set of attributes, that uniquely identifies a tuple within a relation.</a:t>
            </a:r>
          </a:p>
          <a:p>
            <a:pPr lvl="1" eaLnBrk="1" hangingPunct="1">
              <a:lnSpc>
                <a:spcPct val="60000"/>
              </a:lnSpc>
            </a:pPr>
            <a:endParaRPr lang="en-GB" altLang="en-US" sz="2800" dirty="0">
              <a:latin typeface="+mj-lt"/>
            </a:endParaRPr>
          </a:p>
          <a:p>
            <a:pPr eaLnBrk="1" hangingPunct="1"/>
            <a:r>
              <a:rPr lang="en-GB" altLang="en-US" dirty="0">
                <a:latin typeface="+mj-lt"/>
              </a:rPr>
              <a:t>Candidate Key</a:t>
            </a:r>
          </a:p>
          <a:p>
            <a:pPr lvl="1" eaLnBrk="1" hangingPunct="1"/>
            <a:r>
              <a:rPr lang="en-GB" altLang="en-US" sz="2800" dirty="0" err="1">
                <a:latin typeface="+mj-lt"/>
              </a:rPr>
              <a:t>Superkey</a:t>
            </a:r>
            <a:r>
              <a:rPr lang="en-GB" altLang="en-US" sz="2800" dirty="0">
                <a:latin typeface="+mj-lt"/>
              </a:rPr>
              <a:t> (K) such that no proper subset is a </a:t>
            </a:r>
            <a:r>
              <a:rPr lang="en-GB" altLang="en-US" sz="2800" dirty="0" err="1">
                <a:latin typeface="+mj-lt"/>
              </a:rPr>
              <a:t>superkey</a:t>
            </a:r>
            <a:r>
              <a:rPr lang="en-GB" altLang="en-US" sz="2800" dirty="0">
                <a:latin typeface="+mj-lt"/>
              </a:rPr>
              <a:t> within the relation. </a:t>
            </a:r>
          </a:p>
          <a:p>
            <a:pPr lvl="1" eaLnBrk="1" hangingPunct="1"/>
            <a:r>
              <a:rPr lang="en-GB" altLang="en-US" sz="2800" dirty="0">
                <a:latin typeface="+mj-lt"/>
              </a:rPr>
              <a:t>In each tuple of R, values of K uniquely identify that tuple (uniqueness).</a:t>
            </a:r>
          </a:p>
          <a:p>
            <a:pPr lvl="1" eaLnBrk="1" hangingPunct="1"/>
            <a:r>
              <a:rPr lang="en-GB" altLang="en-US" sz="2800" dirty="0">
                <a:latin typeface="+mj-lt"/>
              </a:rPr>
              <a:t>No proper subset of K has the uniqueness property (irreducibility).</a:t>
            </a:r>
          </a:p>
        </p:txBody>
      </p:sp>
    </p:spTree>
    <p:extLst>
      <p:ext uri="{BB962C8B-B14F-4D97-AF65-F5344CB8AC3E}">
        <p14:creationId xmlns:p14="http://schemas.microsoft.com/office/powerpoint/2010/main" val="318982402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wipe(up)">
                                      <p:cBhvr>
                                        <p:cTn id="15" dur="500"/>
                                        <p:tgtEl>
                                          <p:spTgt spid="21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wipe(up)">
                                      <p:cBhvr>
                                        <p:cTn id="18" dur="500"/>
                                        <p:tgtEl>
                                          <p:spTgt spid="21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wipe(up)">
                                      <p:cBhvr>
                                        <p:cTn id="23" dur="500"/>
                                        <p:tgtEl>
                                          <p:spTgt spid="215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507">
                                            <p:txEl>
                                              <p:pRg st="6" end="6"/>
                                            </p:txEl>
                                          </p:spTgt>
                                        </p:tgtEl>
                                        <p:attrNameLst>
                                          <p:attrName>style.visibility</p:attrName>
                                        </p:attrNameLst>
                                      </p:cBhvr>
                                      <p:to>
                                        <p:strVal val="visible"/>
                                      </p:to>
                                    </p:set>
                                    <p:animEffect transition="in" filter="wipe(up)">
                                      <p:cBhvr>
                                        <p:cTn id="2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57835"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5603" name="Rectangle 3"/>
          <p:cNvSpPr>
            <a:spLocks noGrp="1" noChangeArrowheads="1"/>
          </p:cNvSpPr>
          <p:nvPr>
            <p:ph idx="1"/>
          </p:nvPr>
        </p:nvSpPr>
        <p:spPr>
          <a:xfrm>
            <a:off x="1490382" y="1475161"/>
            <a:ext cx="9211235" cy="47244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a:latin typeface="+mj-lt"/>
              </a:rPr>
              <a:t>Primary Key</a:t>
            </a:r>
          </a:p>
          <a:p>
            <a:pPr lvl="1" eaLnBrk="1" hangingPunct="1"/>
            <a:r>
              <a:rPr lang="en-GB" altLang="en-US" sz="2800" dirty="0">
                <a:latin typeface="+mj-lt"/>
              </a:rPr>
              <a:t>Candidate key selected to identify tuples uniquely within  relation.</a:t>
            </a:r>
          </a:p>
          <a:p>
            <a:pPr lvl="1" eaLnBrk="1" hangingPunct="1">
              <a:lnSpc>
                <a:spcPct val="40000"/>
              </a:lnSpc>
            </a:pPr>
            <a:endParaRPr lang="en-GB" altLang="en-US" sz="2800" dirty="0">
              <a:latin typeface="+mj-lt"/>
            </a:endParaRPr>
          </a:p>
          <a:p>
            <a:pPr eaLnBrk="1" hangingPunct="1"/>
            <a:r>
              <a:rPr lang="en-GB" altLang="en-US" dirty="0">
                <a:latin typeface="+mj-lt"/>
              </a:rPr>
              <a:t>Alternate Keys</a:t>
            </a:r>
          </a:p>
          <a:p>
            <a:pPr lvl="1" eaLnBrk="1" hangingPunct="1"/>
            <a:r>
              <a:rPr lang="en-GB" altLang="en-US" sz="2800" dirty="0">
                <a:latin typeface="+mj-lt"/>
              </a:rPr>
              <a:t>Candidate keys that are not selected to be primary key. </a:t>
            </a:r>
          </a:p>
          <a:p>
            <a:pPr lvl="1" eaLnBrk="1" hangingPunct="1">
              <a:lnSpc>
                <a:spcPct val="40000"/>
              </a:lnSpc>
            </a:pPr>
            <a:endParaRPr lang="en-GB" altLang="en-US" sz="2800" dirty="0">
              <a:latin typeface="+mj-lt"/>
            </a:endParaRPr>
          </a:p>
          <a:p>
            <a:pPr eaLnBrk="1" hangingPunct="1"/>
            <a:r>
              <a:rPr lang="en-GB" altLang="en-US" dirty="0">
                <a:latin typeface="+mj-lt"/>
              </a:rPr>
              <a:t>Foreign Key</a:t>
            </a:r>
          </a:p>
          <a:p>
            <a:pPr lvl="1" eaLnBrk="1" hangingPunct="1"/>
            <a:r>
              <a:rPr lang="en-GB" altLang="en-US" sz="2800" dirty="0">
                <a:latin typeface="+mj-lt"/>
              </a:rPr>
              <a:t>Attribute, or set of attributes, within one relation that matches candidate key of some (possibly same) relation.</a:t>
            </a:r>
          </a:p>
        </p:txBody>
      </p:sp>
    </p:spTree>
    <p:extLst>
      <p:ext uri="{BB962C8B-B14F-4D97-AF65-F5344CB8AC3E}">
        <p14:creationId xmlns:p14="http://schemas.microsoft.com/office/powerpoint/2010/main" val="125249053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up)">
                                      <p:cBhvr>
                                        <p:cTn id="10" dur="500"/>
                                        <p:tgtEl>
                                          <p:spTgt spid="25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wipe(up)">
                                      <p:cBhvr>
                                        <p:cTn id="15" dur="500"/>
                                        <p:tgtEl>
                                          <p:spTgt spid="2560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wipe(up)">
                                      <p:cBhvr>
                                        <p:cTn id="18" dur="500"/>
                                        <p:tgtEl>
                                          <p:spTgt spid="2560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animEffect transition="in" filter="wipe(up)">
                                      <p:cBhvr>
                                        <p:cTn id="23" dur="500"/>
                                        <p:tgtEl>
                                          <p:spTgt spid="25603">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603">
                                            <p:txEl>
                                              <p:pRg st="7" end="7"/>
                                            </p:txEl>
                                          </p:spTgt>
                                        </p:tgtEl>
                                        <p:attrNameLst>
                                          <p:attrName>style.visibility</p:attrName>
                                        </p:attrNameLst>
                                      </p:cBhvr>
                                      <p:to>
                                        <p:strVal val="visible"/>
                                      </p:to>
                                    </p:set>
                                    <p:animEffect transition="in" filter="wipe(up)">
                                      <p:cBhvr>
                                        <p:cTn id="26"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050"/>
          <p:cNvSpPr>
            <a:spLocks noGrp="1" noChangeArrowheads="1"/>
          </p:cNvSpPr>
          <p:nvPr>
            <p:ph type="title"/>
          </p:nvPr>
        </p:nvSpPr>
        <p:spPr>
          <a:xfrm>
            <a:off x="1367118" y="445341"/>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49155" name="Rectangle 2051"/>
          <p:cNvSpPr>
            <a:spLocks noGrp="1" noChangeArrowheads="1"/>
          </p:cNvSpPr>
          <p:nvPr>
            <p:ph idx="1"/>
          </p:nvPr>
        </p:nvSpPr>
        <p:spPr>
          <a:xfrm>
            <a:off x="1694330" y="1658378"/>
            <a:ext cx="9036424"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a:latin typeface="+mj-lt"/>
              </a:rPr>
              <a:t>Null</a:t>
            </a:r>
          </a:p>
          <a:p>
            <a:pPr lvl="1" eaLnBrk="1" hangingPunct="1"/>
            <a:r>
              <a:rPr lang="en-GB" altLang="en-US" sz="2800" dirty="0">
                <a:latin typeface="+mj-lt"/>
              </a:rPr>
              <a:t>Represents value for an attribute that is currently unknown or not applicable for tuple.</a:t>
            </a:r>
          </a:p>
          <a:p>
            <a:pPr lvl="1" eaLnBrk="1" hangingPunct="1"/>
            <a:r>
              <a:rPr lang="en-GB" altLang="en-US" sz="2800" dirty="0">
                <a:latin typeface="+mj-lt"/>
              </a:rPr>
              <a:t>Deals with incomplete or exceptional data.</a:t>
            </a:r>
          </a:p>
          <a:p>
            <a:pPr lvl="1" eaLnBrk="1" hangingPunct="1"/>
            <a:r>
              <a:rPr lang="en-GB" altLang="en-US" sz="2800" dirty="0">
                <a:latin typeface="+mj-lt"/>
              </a:rPr>
              <a:t>Represents the absence of a value and is not the same as zero or spaces, which are values.</a:t>
            </a:r>
          </a:p>
        </p:txBody>
      </p:sp>
    </p:spTree>
    <p:extLst>
      <p:ext uri="{BB962C8B-B14F-4D97-AF65-F5344CB8AC3E}">
        <p14:creationId xmlns:p14="http://schemas.microsoft.com/office/powerpoint/2010/main" val="4037332288"/>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40224"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31747" name="Rectangle 3"/>
          <p:cNvSpPr>
            <a:spLocks noGrp="1" noChangeArrowheads="1"/>
          </p:cNvSpPr>
          <p:nvPr>
            <p:ph idx="1"/>
          </p:nvPr>
        </p:nvSpPr>
        <p:spPr>
          <a:xfrm>
            <a:off x="1680882" y="1631484"/>
            <a:ext cx="9211235"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a:latin typeface="+mj-lt"/>
              </a:rPr>
              <a:t>Entity Integrity</a:t>
            </a:r>
          </a:p>
          <a:p>
            <a:pPr lvl="1" eaLnBrk="1" hangingPunct="1"/>
            <a:r>
              <a:rPr lang="en-GB" altLang="en-US" sz="2800" dirty="0">
                <a:latin typeface="+mj-lt"/>
              </a:rPr>
              <a:t>In a base relation, no attribute of a primary key can be null.</a:t>
            </a:r>
          </a:p>
          <a:p>
            <a:pPr eaLnBrk="1" hangingPunct="1"/>
            <a:endParaRPr lang="en-GB" altLang="en-US" dirty="0">
              <a:latin typeface="+mj-lt"/>
            </a:endParaRPr>
          </a:p>
          <a:p>
            <a:pPr eaLnBrk="1" hangingPunct="1"/>
            <a:r>
              <a:rPr lang="en-GB" altLang="en-US" dirty="0">
                <a:latin typeface="+mj-lt"/>
              </a:rPr>
              <a:t>Referential Integrity</a:t>
            </a:r>
          </a:p>
          <a:p>
            <a:pPr lvl="1" eaLnBrk="1" hangingPunct="1"/>
            <a:r>
              <a:rPr lang="en-GB" altLang="en-US" sz="2800" dirty="0">
                <a:latin typeface="+mj-lt"/>
              </a:rPr>
              <a:t>If foreign key exists in a relation, either foreign key value must match a candidate key value of some tuple in its home relation or foreign key value must be wholly null.</a:t>
            </a:r>
          </a:p>
        </p:txBody>
      </p:sp>
    </p:spTree>
    <p:extLst>
      <p:ext uri="{BB962C8B-B14F-4D97-AF65-F5344CB8AC3E}">
        <p14:creationId xmlns:p14="http://schemas.microsoft.com/office/powerpoint/2010/main" val="34186578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up)">
                                      <p:cBhvr>
                                        <p:cTn id="7" dur="500"/>
                                        <p:tgtEl>
                                          <p:spTgt spid="31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wipe(up)">
                                      <p:cBhvr>
                                        <p:cTn id="10" dur="500"/>
                                        <p:tgtEl>
                                          <p:spTgt spid="31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Effect transition="in" filter="wipe(up)">
                                      <p:cBhvr>
                                        <p:cTn id="15" dur="500"/>
                                        <p:tgtEl>
                                          <p:spTgt spid="3174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1747">
                                            <p:txEl>
                                              <p:pRg st="4" end="4"/>
                                            </p:txEl>
                                          </p:spTgt>
                                        </p:tgtEl>
                                        <p:attrNameLst>
                                          <p:attrName>style.visibility</p:attrName>
                                        </p:attrNameLst>
                                      </p:cBhvr>
                                      <p:to>
                                        <p:strVal val="visible"/>
                                      </p:to>
                                    </p:set>
                                    <p:animEffect transition="in" filter="wipe(up)">
                                      <p:cBhvr>
                                        <p:cTn id="18"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Degree of a Relationship Set</a:t>
            </a:r>
          </a:p>
        </p:txBody>
      </p:sp>
      <p:sp>
        <p:nvSpPr>
          <p:cNvPr id="35843" name="Rectangle 3"/>
          <p:cNvSpPr>
            <a:spLocks noGrp="1" noChangeArrowheads="1"/>
          </p:cNvSpPr>
          <p:nvPr>
            <p:ph type="body" idx="1"/>
          </p:nvPr>
        </p:nvSpPr>
        <p:spPr>
          <a:xfrm>
            <a:off x="1706516" y="1690688"/>
            <a:ext cx="7989888" cy="4384675"/>
          </a:xfrm>
        </p:spPr>
        <p:txBody>
          <a:bodyPr>
            <a:normAutofit/>
          </a:bodyPr>
          <a:lstStyle/>
          <a:p>
            <a:r>
              <a:rPr lang="en-US" altLang="en-US" dirty="0">
                <a:latin typeface="+mj-lt"/>
              </a:rPr>
              <a:t>Refers to number of entity sets that participate in a relationship set.</a:t>
            </a:r>
          </a:p>
          <a:p>
            <a:r>
              <a:rPr lang="en-US" altLang="en-US" dirty="0">
                <a:latin typeface="+mj-lt"/>
              </a:rPr>
              <a:t>Relationship sets that involve two entity sets are </a:t>
            </a:r>
            <a:r>
              <a:rPr lang="en-US" altLang="en-US" i="1" dirty="0">
                <a:solidFill>
                  <a:schemeClr val="tx2"/>
                </a:solidFill>
                <a:latin typeface="+mj-lt"/>
              </a:rPr>
              <a:t>binary</a:t>
            </a:r>
            <a:r>
              <a:rPr lang="en-US" altLang="en-US" dirty="0">
                <a:latin typeface="+mj-lt"/>
              </a:rPr>
              <a:t> (or degree two).  Generally, most relationship sets in a database system are binary.</a:t>
            </a:r>
          </a:p>
          <a:p>
            <a:r>
              <a:rPr lang="en-US" altLang="en-US" dirty="0">
                <a:latin typeface="+mj-lt"/>
              </a:rPr>
              <a:t>Relationship sets may involve more than two entity sets. </a:t>
            </a:r>
          </a:p>
          <a:p>
            <a:r>
              <a:rPr lang="en-US" altLang="en-US" dirty="0">
                <a:latin typeface="+mj-lt"/>
              </a:rPr>
              <a:t>Relationships between more than two entity sets are rare.  Most relationships are binary. </a:t>
            </a:r>
          </a:p>
        </p:txBody>
      </p:sp>
    </p:spTree>
    <p:extLst>
      <p:ext uri="{BB962C8B-B14F-4D97-AF65-F5344CB8AC3E}">
        <p14:creationId xmlns:p14="http://schemas.microsoft.com/office/powerpoint/2010/main" val="2942079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Role naming</a:t>
            </a:r>
          </a:p>
        </p:txBody>
      </p:sp>
      <p:sp>
        <p:nvSpPr>
          <p:cNvPr id="35843" name="Rectangle 3"/>
          <p:cNvSpPr>
            <a:spLocks noGrp="1" noChangeArrowheads="1"/>
          </p:cNvSpPr>
          <p:nvPr>
            <p:ph type="body" idx="1"/>
          </p:nvPr>
        </p:nvSpPr>
        <p:spPr>
          <a:xfrm>
            <a:off x="1597328" y="1583112"/>
            <a:ext cx="8997343" cy="4384675"/>
          </a:xfrm>
        </p:spPr>
        <p:txBody>
          <a:bodyPr>
            <a:normAutofit/>
          </a:bodyPr>
          <a:lstStyle/>
          <a:p>
            <a:r>
              <a:rPr lang="en-US" altLang="en-US" dirty="0">
                <a:latin typeface="+mj-lt"/>
              </a:rPr>
              <a:t>It is common to name roles with phrases such as is the owner of and is owned by. Correct nouns in this case are owner and possession. Thus person plays the role of owner and car plays the role of possession rather than person plays the role of, is the owner of, etc.</a:t>
            </a:r>
          </a:p>
          <a:p>
            <a:r>
              <a:rPr lang="en-US" altLang="en-US" dirty="0">
                <a:latin typeface="+mj-lt"/>
              </a:rPr>
              <a:t>The use of nouns has direct benefit when generating physical implementations from semantic models. When a person has two relationships with car then it is possible to generate names such as </a:t>
            </a:r>
            <a:r>
              <a:rPr lang="en-US" altLang="en-US" dirty="0" err="1">
                <a:latin typeface="+mj-lt"/>
              </a:rPr>
              <a:t>owner_person</a:t>
            </a:r>
            <a:r>
              <a:rPr lang="en-US" altLang="en-US" dirty="0">
                <a:latin typeface="+mj-lt"/>
              </a:rPr>
              <a:t> and </a:t>
            </a:r>
            <a:r>
              <a:rPr lang="en-US" altLang="en-US" dirty="0" err="1">
                <a:latin typeface="+mj-lt"/>
              </a:rPr>
              <a:t>driver_person</a:t>
            </a:r>
            <a:r>
              <a:rPr lang="en-US" altLang="en-US" dirty="0">
                <a:latin typeface="+mj-lt"/>
              </a:rPr>
              <a:t>, which are immediately meaningful</a:t>
            </a:r>
          </a:p>
          <a:p>
            <a:endParaRPr lang="en-US" altLang="en-US" dirty="0">
              <a:latin typeface="+mj-lt"/>
            </a:endParaRPr>
          </a:p>
          <a:p>
            <a:endParaRPr lang="en-US" altLang="en-US" dirty="0">
              <a:latin typeface="+mj-lt"/>
            </a:endParaRPr>
          </a:p>
        </p:txBody>
      </p:sp>
    </p:spTree>
    <p:extLst>
      <p:ext uri="{BB962C8B-B14F-4D97-AF65-F5344CB8AC3E}">
        <p14:creationId xmlns:p14="http://schemas.microsoft.com/office/powerpoint/2010/main" val="3648971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564063" y="1690688"/>
            <a:ext cx="9422184" cy="4114800"/>
          </a:xfrm>
        </p:spPr>
        <p:txBody>
          <a:bodyPr>
            <a:normAutofit/>
          </a:bodyPr>
          <a:lstStyle/>
          <a:p>
            <a:r>
              <a:rPr lang="en-US" altLang="en-US" dirty="0">
                <a:latin typeface="+mj-lt"/>
              </a:rPr>
              <a:t>Express the number of entities to which another entity can be associated via a relationship set.</a:t>
            </a:r>
          </a:p>
          <a:p>
            <a:r>
              <a:rPr lang="en-US" altLang="en-US" dirty="0">
                <a:latin typeface="+mj-lt"/>
              </a:rPr>
              <a:t>Most useful in describing binary relationship sets.</a:t>
            </a:r>
          </a:p>
          <a:p>
            <a:r>
              <a:rPr lang="en-US" altLang="en-US" dirty="0">
                <a:latin typeface="+mj-lt"/>
              </a:rPr>
              <a:t>For a binary relationship set the mapping cardinality must be one of the following types:</a:t>
            </a:r>
          </a:p>
          <a:p>
            <a:pPr lvl="1"/>
            <a:r>
              <a:rPr lang="en-US" altLang="en-US" sz="2800" dirty="0">
                <a:latin typeface="+mj-lt"/>
              </a:rPr>
              <a:t>One to one</a:t>
            </a:r>
          </a:p>
          <a:p>
            <a:pPr lvl="1"/>
            <a:r>
              <a:rPr lang="en-US" altLang="en-US" sz="2800" dirty="0">
                <a:latin typeface="+mj-lt"/>
              </a:rPr>
              <a:t>One to many</a:t>
            </a:r>
          </a:p>
          <a:p>
            <a:pPr lvl="1"/>
            <a:r>
              <a:rPr lang="en-US" altLang="en-US" sz="2800" dirty="0">
                <a:latin typeface="+mj-lt"/>
              </a:rPr>
              <a:t>Many to one</a:t>
            </a:r>
          </a:p>
          <a:p>
            <a:pPr lvl="1"/>
            <a:r>
              <a:rPr lang="en-US" altLang="en-US" sz="2800" dirty="0">
                <a:latin typeface="+mj-lt"/>
              </a:rPr>
              <a:t>Many to many </a:t>
            </a:r>
          </a:p>
        </p:txBody>
      </p:sp>
    </p:spTree>
    <p:extLst>
      <p:ext uri="{BB962C8B-B14F-4D97-AF65-F5344CB8AC3E}">
        <p14:creationId xmlns:p14="http://schemas.microsoft.com/office/powerpoint/2010/main" val="325159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5600630" y="1953138"/>
            <a:ext cx="5504469" cy="4114800"/>
          </a:xfrm>
        </p:spPr>
        <p:txBody>
          <a:bodyPr>
            <a:normAutofit/>
          </a:bodyPr>
          <a:lstStyle/>
          <a:p>
            <a:r>
              <a:rPr lang="en-US" sz="2000" dirty="0">
                <a:latin typeface="+mj-lt"/>
              </a:rPr>
              <a:t>Various methods of representing the same one to many relationship. In each case, the diagram shows the relationship between a person and a place of birth: each person must have been born at one, and only one, location, but each location may have had zero or more people born at it.</a:t>
            </a:r>
            <a:endParaRPr lang="en-US" altLang="en-US" sz="2000" dirty="0">
              <a:latin typeface="+mj-lt"/>
            </a:endParaRPr>
          </a:p>
        </p:txBody>
      </p:sp>
      <p:pic>
        <p:nvPicPr>
          <p:cNvPr id="6146" name="Picture 2" descr="http://upload.wikimedia.org/wikipedia/commons/thumb/f/f1/ERD_Representation.svg/320px-ERD_Represent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423" y="1325563"/>
            <a:ext cx="4416424"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907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109312" y="4467738"/>
            <a:ext cx="10118982" cy="4114800"/>
          </a:xfrm>
        </p:spPr>
        <p:txBody>
          <a:bodyPr>
            <a:normAutofit/>
          </a:bodyPr>
          <a:lstStyle/>
          <a:p>
            <a:r>
              <a:rPr lang="en-US" sz="2000" dirty="0">
                <a:latin typeface="+mj-lt"/>
              </a:rPr>
              <a:t>Two related entities shown using Crow's Foot notation. In this example, an optional relationship is shown between Artist and Song; the symbols closest to the song entity represents "zero, one, or many", whereas a song has "one and only one" Artist. The former is therefore read as, an Artist (can) perform(s) "zero, one, or many" song(s).</a:t>
            </a:r>
            <a:endParaRPr lang="en-US" altLang="en-US" sz="2000" dirty="0">
              <a:latin typeface="+mj-lt"/>
            </a:endParaRPr>
          </a:p>
        </p:txBody>
      </p:sp>
      <p:pic>
        <p:nvPicPr>
          <p:cNvPr id="7170" name="Picture 2" descr="http://upload.wikimedia.org/wikipedia/commons/thumb/9/91/ERD-artist-performs-song.svg/320px-ERD-artist-performs-so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797" y="1751968"/>
            <a:ext cx="7594031" cy="194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96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4826" y="53788"/>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270676" y="1413996"/>
            <a:ext cx="9123900" cy="4114800"/>
          </a:xfrm>
        </p:spPr>
        <p:txBody>
          <a:bodyPr>
            <a:normAutofit/>
          </a:bodyPr>
          <a:lstStyle/>
          <a:p>
            <a:r>
              <a:rPr lang="en-US" sz="2400" dirty="0">
                <a:hlinkClick r:id="rId2" tooltip="Bachman diagram"/>
              </a:rPr>
              <a:t>Bachman notation</a:t>
            </a:r>
            <a:endParaRPr lang="en-US" sz="2400" dirty="0"/>
          </a:p>
          <a:p>
            <a:r>
              <a:rPr lang="en-US" sz="2400" dirty="0">
                <a:hlinkClick r:id="rId3" tooltip="Barker's Notation"/>
              </a:rPr>
              <a:t>Barker's Notation</a:t>
            </a:r>
            <a:endParaRPr lang="en-US" sz="2400" dirty="0"/>
          </a:p>
          <a:p>
            <a:r>
              <a:rPr lang="en-US" sz="2400" dirty="0">
                <a:hlinkClick r:id="rId4" tooltip="EXPRESS (data modeling language)"/>
              </a:rPr>
              <a:t>EXPRESS</a:t>
            </a:r>
            <a:endParaRPr lang="en-US" sz="2400" dirty="0"/>
          </a:p>
          <a:p>
            <a:r>
              <a:rPr lang="en-US" sz="2400" dirty="0">
                <a:hlinkClick r:id="rId5" tooltip="James Martin (author)"/>
              </a:rPr>
              <a:t>Martin notation</a:t>
            </a:r>
            <a:endParaRPr lang="en-US" sz="2400" dirty="0"/>
          </a:p>
          <a:p>
            <a:r>
              <a:rPr lang="en-US" sz="2400" dirty="0">
                <a:hlinkClick r:id="rId6" tooltip="Min-Max-Notation (page does not exist)"/>
              </a:rPr>
              <a:t>(min, max)-notation</a:t>
            </a:r>
            <a:r>
              <a:rPr lang="en-US" sz="2400" dirty="0"/>
              <a:t> of </a:t>
            </a:r>
            <a:r>
              <a:rPr lang="en-US" sz="2400" dirty="0">
                <a:hlinkClick r:id="rId7" tooltip="Jean-Raymond Abrial"/>
              </a:rPr>
              <a:t>Jean-Raymond </a:t>
            </a:r>
            <a:r>
              <a:rPr lang="en-US" sz="2400" dirty="0" err="1">
                <a:hlinkClick r:id="rId7" tooltip="Jean-Raymond Abrial"/>
              </a:rPr>
              <a:t>Abrial</a:t>
            </a:r>
            <a:r>
              <a:rPr lang="en-US" sz="2400" dirty="0"/>
              <a:t> in 1974</a:t>
            </a:r>
          </a:p>
          <a:p>
            <a:r>
              <a:rPr lang="en-US" sz="2400" dirty="0">
                <a:hlinkClick r:id="rId8" tooltip="Class diagram"/>
              </a:rPr>
              <a:t>UML class diagrams</a:t>
            </a:r>
            <a:endParaRPr lang="en-US" sz="2400" dirty="0"/>
          </a:p>
          <a:p>
            <a:r>
              <a:rPr lang="en-US" sz="2400" dirty="0" err="1">
                <a:hlinkClick r:id="rId9" tooltip="Merise"/>
              </a:rPr>
              <a:t>Merise</a:t>
            </a:r>
            <a:endParaRPr lang="en-US" sz="2400" dirty="0"/>
          </a:p>
          <a:p>
            <a:r>
              <a:rPr lang="en-US" sz="2400" dirty="0">
                <a:hlinkClick r:id="rId10" tooltip="Object-Role Modeling"/>
              </a:rPr>
              <a:t>Object-Role Modeling</a:t>
            </a:r>
            <a:endParaRPr lang="en-US" sz="2400" dirty="0"/>
          </a:p>
        </p:txBody>
      </p:sp>
    </p:spTree>
    <p:extLst>
      <p:ext uri="{BB962C8B-B14F-4D97-AF65-F5344CB8AC3E}">
        <p14:creationId xmlns:p14="http://schemas.microsoft.com/office/powerpoint/2010/main" val="365316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Logical data model</a:t>
            </a:r>
          </a:p>
        </p:txBody>
      </p:sp>
      <p:sp>
        <p:nvSpPr>
          <p:cNvPr id="5125" name="Rectangle 5"/>
          <p:cNvSpPr>
            <a:spLocks noGrp="1" noChangeArrowheads="1"/>
          </p:cNvSpPr>
          <p:nvPr>
            <p:ph type="body" idx="1"/>
          </p:nvPr>
        </p:nvSpPr>
        <p:spPr>
          <a:xfrm>
            <a:off x="1425388" y="1447800"/>
            <a:ext cx="9856693" cy="4419600"/>
          </a:xfrm>
          <a:noFill/>
          <a:ln/>
        </p:spPr>
        <p:txBody>
          <a:bodyPr>
            <a:normAutofit lnSpcReduction="10000"/>
          </a:bodyPr>
          <a:lstStyle/>
          <a:p>
            <a:endParaRPr lang="en-US" altLang="en-US" dirty="0"/>
          </a:p>
          <a:p>
            <a:r>
              <a:rPr lang="en-US" altLang="en-US" dirty="0">
                <a:latin typeface="+mj-lt"/>
              </a:rPr>
              <a:t>A logical ER model does not require a conceptual ER model, especially if the scope of the logical ER model includes only the development of a distinct information system. The logical ER model contains more detail than the conceptual ER model. In addition to master data entities, operational and transactional data entities are now defined. The details of each data entity are developed and the entity relationships between these data entities are established. The logical ER model is however developed independent of technology into which it is implemented.</a:t>
            </a:r>
          </a:p>
          <a:p>
            <a:endParaRPr lang="en-US" altLang="en-US" dirty="0"/>
          </a:p>
          <a:p>
            <a:endParaRPr lang="en-US" altLang="en-US" dirty="0"/>
          </a:p>
        </p:txBody>
      </p:sp>
    </p:spTree>
    <p:extLst>
      <p:ext uri="{BB962C8B-B14F-4D97-AF65-F5344CB8AC3E}">
        <p14:creationId xmlns:p14="http://schemas.microsoft.com/office/powerpoint/2010/main" val="1993513515"/>
      </p:ext>
    </p:extLst>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p:cNvSpPr>
            <a:spLocks noGrp="1" noChangeArrowheads="1"/>
          </p:cNvSpPr>
          <p:nvPr>
            <p:ph type="title"/>
          </p:nvPr>
        </p:nvSpPr>
        <p:spPr>
          <a:xfrm>
            <a:off x="1600200" y="190500"/>
            <a:ext cx="7772400" cy="1104900"/>
          </a:xfrm>
          <a:noFill/>
          <a:ln/>
        </p:spPr>
        <p:txBody>
          <a:bodyPr>
            <a:normAutofit/>
          </a:bodyPr>
          <a:lstStyle/>
          <a:p>
            <a:r>
              <a:rPr lang="en-US" altLang="en-US" sz="4000" dirty="0">
                <a:solidFill>
                  <a:srgbClr val="CD0000"/>
                </a:solidFill>
              </a:rPr>
              <a:t>Key Constraints</a:t>
            </a:r>
          </a:p>
        </p:txBody>
      </p:sp>
      <p:sp>
        <p:nvSpPr>
          <p:cNvPr id="11270" name="Freeform 6"/>
          <p:cNvSpPr>
            <a:spLocks/>
          </p:cNvSpPr>
          <p:nvPr/>
        </p:nvSpPr>
        <p:spPr bwMode="auto">
          <a:xfrm>
            <a:off x="3630612"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p:cNvSpPr>
            <a:spLocks/>
          </p:cNvSpPr>
          <p:nvPr/>
        </p:nvSpPr>
        <p:spPr bwMode="auto">
          <a:xfrm>
            <a:off x="4454526" y="2193412"/>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8"/>
          <p:cNvSpPr>
            <a:spLocks/>
          </p:cNvSpPr>
          <p:nvPr/>
        </p:nvSpPr>
        <p:spPr bwMode="auto">
          <a:xfrm>
            <a:off x="5113337"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9"/>
          <p:cNvSpPr>
            <a:spLocks/>
          </p:cNvSpPr>
          <p:nvPr/>
        </p:nvSpPr>
        <p:spPr bwMode="auto">
          <a:xfrm>
            <a:off x="5953126"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Freeform 10"/>
          <p:cNvSpPr>
            <a:spLocks/>
          </p:cNvSpPr>
          <p:nvPr/>
        </p:nvSpPr>
        <p:spPr bwMode="auto">
          <a:xfrm>
            <a:off x="6604001" y="2201349"/>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Freeform 11"/>
          <p:cNvSpPr>
            <a:spLocks/>
          </p:cNvSpPr>
          <p:nvPr/>
        </p:nvSpPr>
        <p:spPr bwMode="auto">
          <a:xfrm>
            <a:off x="2973388" y="2150548"/>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Rectangle 12"/>
          <p:cNvSpPr>
            <a:spLocks noChangeArrowheads="1"/>
          </p:cNvSpPr>
          <p:nvPr/>
        </p:nvSpPr>
        <p:spPr bwMode="auto">
          <a:xfrm>
            <a:off x="7219951" y="4393687"/>
            <a:ext cx="15629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Many-to-Many</a:t>
            </a:r>
          </a:p>
        </p:txBody>
      </p:sp>
      <p:sp>
        <p:nvSpPr>
          <p:cNvPr id="11277" name="Freeform 13"/>
          <p:cNvSpPr>
            <a:spLocks/>
          </p:cNvSpPr>
          <p:nvPr/>
        </p:nvSpPr>
        <p:spPr bwMode="auto">
          <a:xfrm>
            <a:off x="7435851"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Freeform 14"/>
          <p:cNvSpPr>
            <a:spLocks/>
          </p:cNvSpPr>
          <p:nvPr/>
        </p:nvSpPr>
        <p:spPr bwMode="auto">
          <a:xfrm>
            <a:off x="8078787" y="2185474"/>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Rectangle 15"/>
          <p:cNvSpPr>
            <a:spLocks noChangeArrowheads="1"/>
          </p:cNvSpPr>
          <p:nvPr/>
        </p:nvSpPr>
        <p:spPr bwMode="auto">
          <a:xfrm>
            <a:off x="3084512" y="4369874"/>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1-to-1</a:t>
            </a:r>
          </a:p>
        </p:txBody>
      </p:sp>
      <p:sp>
        <p:nvSpPr>
          <p:cNvPr id="11280" name="Rectangle 16"/>
          <p:cNvSpPr>
            <a:spLocks noChangeArrowheads="1"/>
          </p:cNvSpPr>
          <p:nvPr/>
        </p:nvSpPr>
        <p:spPr bwMode="auto">
          <a:xfrm>
            <a:off x="4448176" y="4369874"/>
            <a:ext cx="11413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 Many</a:t>
            </a:r>
          </a:p>
        </p:txBody>
      </p:sp>
      <p:sp>
        <p:nvSpPr>
          <p:cNvPr id="11281" name="Rectangle 17"/>
          <p:cNvSpPr>
            <a:spLocks noChangeArrowheads="1"/>
          </p:cNvSpPr>
          <p:nvPr/>
        </p:nvSpPr>
        <p:spPr bwMode="auto">
          <a:xfrm>
            <a:off x="5899151" y="4369874"/>
            <a:ext cx="115256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Many-to-1</a:t>
            </a:r>
          </a:p>
        </p:txBody>
      </p:sp>
      <p:sp>
        <p:nvSpPr>
          <p:cNvPr id="11282" name="Line 18"/>
          <p:cNvSpPr>
            <a:spLocks noChangeShapeType="1"/>
          </p:cNvSpPr>
          <p:nvPr/>
        </p:nvSpPr>
        <p:spPr bwMode="auto">
          <a:xfrm>
            <a:off x="3171825" y="2537899"/>
            <a:ext cx="609600"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p:cNvSpPr>
            <a:spLocks noChangeShapeType="1"/>
          </p:cNvSpPr>
          <p:nvPr/>
        </p:nvSpPr>
        <p:spPr bwMode="auto">
          <a:xfrm>
            <a:off x="3152776" y="2898261"/>
            <a:ext cx="649287" cy="12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p:cNvSpPr>
            <a:spLocks noChangeShapeType="1"/>
          </p:cNvSpPr>
          <p:nvPr/>
        </p:nvSpPr>
        <p:spPr bwMode="auto">
          <a:xfrm flipV="1">
            <a:off x="3124201" y="3406261"/>
            <a:ext cx="649287"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p:cNvSpPr>
            <a:spLocks noChangeShapeType="1"/>
          </p:cNvSpPr>
          <p:nvPr/>
        </p:nvSpPr>
        <p:spPr bwMode="auto">
          <a:xfrm>
            <a:off x="4656137" y="2517261"/>
            <a:ext cx="630238"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a:off x="4637087" y="2898262"/>
            <a:ext cx="628650" cy="1476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p:cNvSpPr>
            <a:spLocks noChangeShapeType="1"/>
          </p:cNvSpPr>
          <p:nvPr/>
        </p:nvSpPr>
        <p:spPr bwMode="auto">
          <a:xfrm>
            <a:off x="4656137" y="2918898"/>
            <a:ext cx="609600" cy="9286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p:cNvSpPr>
            <a:spLocks noChangeShapeType="1"/>
          </p:cNvSpPr>
          <p:nvPr/>
        </p:nvSpPr>
        <p:spPr bwMode="auto">
          <a:xfrm flipH="1">
            <a:off x="4603751" y="3439599"/>
            <a:ext cx="674687" cy="588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p:cNvSpPr>
            <a:spLocks noChangeShapeType="1"/>
          </p:cNvSpPr>
          <p:nvPr/>
        </p:nvSpPr>
        <p:spPr bwMode="auto">
          <a:xfrm>
            <a:off x="6081713" y="2517261"/>
            <a:ext cx="708025"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p:cNvSpPr>
            <a:spLocks noChangeShapeType="1"/>
          </p:cNvSpPr>
          <p:nvPr/>
        </p:nvSpPr>
        <p:spPr bwMode="auto">
          <a:xfrm>
            <a:off x="6140450" y="2898261"/>
            <a:ext cx="609600"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p:cNvSpPr>
            <a:spLocks noChangeShapeType="1"/>
          </p:cNvSpPr>
          <p:nvPr/>
        </p:nvSpPr>
        <p:spPr bwMode="auto">
          <a:xfrm>
            <a:off x="6121401" y="3279262"/>
            <a:ext cx="649287" cy="168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28"/>
          <p:cNvSpPr>
            <a:spLocks noChangeShapeType="1"/>
          </p:cNvSpPr>
          <p:nvPr/>
        </p:nvSpPr>
        <p:spPr bwMode="auto">
          <a:xfrm flipV="1">
            <a:off x="6092826" y="3387211"/>
            <a:ext cx="649287"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p:cNvSpPr>
            <a:spLocks noChangeShapeType="1"/>
          </p:cNvSpPr>
          <p:nvPr/>
        </p:nvSpPr>
        <p:spPr bwMode="auto">
          <a:xfrm>
            <a:off x="7585076" y="2537899"/>
            <a:ext cx="63023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7626351" y="2918899"/>
            <a:ext cx="64928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flipV="1">
            <a:off x="7605712" y="2585523"/>
            <a:ext cx="609600" cy="1054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p:cNvSpPr>
            <a:spLocks noChangeShapeType="1"/>
          </p:cNvSpPr>
          <p:nvPr/>
        </p:nvSpPr>
        <p:spPr bwMode="auto">
          <a:xfrm>
            <a:off x="7585076" y="2898262"/>
            <a:ext cx="669925" cy="930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2" name="Oval 58"/>
          <p:cNvSpPr>
            <a:spLocks noChangeArrowheads="1"/>
          </p:cNvSpPr>
          <p:nvPr/>
        </p:nvSpPr>
        <p:spPr bwMode="auto">
          <a:xfrm>
            <a:off x="3086100" y="249662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Oval 59"/>
          <p:cNvSpPr>
            <a:spLocks noChangeArrowheads="1"/>
          </p:cNvSpPr>
          <p:nvPr/>
        </p:nvSpPr>
        <p:spPr bwMode="auto">
          <a:xfrm>
            <a:off x="3086100" y="28728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Oval 60"/>
          <p:cNvSpPr>
            <a:spLocks noChangeArrowheads="1"/>
          </p:cNvSpPr>
          <p:nvPr/>
        </p:nvSpPr>
        <p:spPr bwMode="auto">
          <a:xfrm>
            <a:off x="3086100" y="323957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Oval 61"/>
          <p:cNvSpPr>
            <a:spLocks noChangeArrowheads="1"/>
          </p:cNvSpPr>
          <p:nvPr/>
        </p:nvSpPr>
        <p:spPr bwMode="auto">
          <a:xfrm>
            <a:off x="3086100" y="36094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6" name="Oval 62"/>
          <p:cNvSpPr>
            <a:spLocks noChangeArrowheads="1"/>
          </p:cNvSpPr>
          <p:nvPr/>
        </p:nvSpPr>
        <p:spPr bwMode="auto">
          <a:xfrm>
            <a:off x="3086100" y="39777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32" name="Group 68"/>
          <p:cNvGrpSpPr>
            <a:grpSpLocks/>
          </p:cNvGrpSpPr>
          <p:nvPr/>
        </p:nvGrpSpPr>
        <p:grpSpPr bwMode="auto">
          <a:xfrm>
            <a:off x="4589463" y="2474399"/>
            <a:ext cx="87313" cy="1585913"/>
            <a:chOff x="2968" y="2238"/>
            <a:chExt cx="55" cy="999"/>
          </a:xfrm>
        </p:grpSpPr>
        <p:sp>
          <p:nvSpPr>
            <p:cNvPr id="11327"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8"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9"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0"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1"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38" name="Group 74"/>
          <p:cNvGrpSpPr>
            <a:grpSpLocks/>
          </p:cNvGrpSpPr>
          <p:nvPr/>
        </p:nvGrpSpPr>
        <p:grpSpPr bwMode="auto">
          <a:xfrm>
            <a:off x="6049963" y="2479161"/>
            <a:ext cx="87313" cy="1585912"/>
            <a:chOff x="3888" y="2241"/>
            <a:chExt cx="55" cy="999"/>
          </a:xfrm>
        </p:grpSpPr>
        <p:sp>
          <p:nvSpPr>
            <p:cNvPr id="11333" name="Oval 69"/>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Oval 70"/>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Oval 71"/>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6" name="Oval 72"/>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7" name="Oval 73"/>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4" name="Group 80"/>
          <p:cNvGrpSpPr>
            <a:grpSpLocks/>
          </p:cNvGrpSpPr>
          <p:nvPr/>
        </p:nvGrpSpPr>
        <p:grpSpPr bwMode="auto">
          <a:xfrm>
            <a:off x="7543800" y="2482336"/>
            <a:ext cx="87312" cy="1585912"/>
            <a:chOff x="4829" y="2243"/>
            <a:chExt cx="55" cy="999"/>
          </a:xfrm>
        </p:grpSpPr>
        <p:sp>
          <p:nvSpPr>
            <p:cNvPr id="11339"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0"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1"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2"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9" name="Group 85"/>
          <p:cNvGrpSpPr>
            <a:grpSpLocks/>
          </p:cNvGrpSpPr>
          <p:nvPr/>
        </p:nvGrpSpPr>
        <p:grpSpPr bwMode="auto">
          <a:xfrm>
            <a:off x="3740150" y="2575998"/>
            <a:ext cx="87312" cy="1295400"/>
            <a:chOff x="2433" y="2302"/>
            <a:chExt cx="55" cy="816"/>
          </a:xfrm>
        </p:grpSpPr>
        <p:sp>
          <p:nvSpPr>
            <p:cNvPr id="11345"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6"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7"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8"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4" name="Group 90"/>
          <p:cNvGrpSpPr>
            <a:grpSpLocks/>
          </p:cNvGrpSpPr>
          <p:nvPr/>
        </p:nvGrpSpPr>
        <p:grpSpPr bwMode="auto">
          <a:xfrm>
            <a:off x="5233988" y="2587111"/>
            <a:ext cx="87313" cy="1295400"/>
            <a:chOff x="3374" y="2309"/>
            <a:chExt cx="55" cy="816"/>
          </a:xfrm>
        </p:grpSpPr>
        <p:sp>
          <p:nvSpPr>
            <p:cNvPr id="11350"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1"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2"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9" name="Group 95"/>
          <p:cNvGrpSpPr>
            <a:grpSpLocks/>
          </p:cNvGrpSpPr>
          <p:nvPr/>
        </p:nvGrpSpPr>
        <p:grpSpPr bwMode="auto">
          <a:xfrm>
            <a:off x="6743700" y="2572823"/>
            <a:ext cx="87312" cy="1295400"/>
            <a:chOff x="4325" y="2300"/>
            <a:chExt cx="55" cy="816"/>
          </a:xfrm>
        </p:grpSpPr>
        <p:sp>
          <p:nvSpPr>
            <p:cNvPr id="11355" name="Oval 91"/>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6" name="Oval 92"/>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7" name="Oval 93"/>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8" name="Oval 94"/>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64" name="Group 100"/>
          <p:cNvGrpSpPr>
            <a:grpSpLocks/>
          </p:cNvGrpSpPr>
          <p:nvPr/>
        </p:nvGrpSpPr>
        <p:grpSpPr bwMode="auto">
          <a:xfrm>
            <a:off x="8213725" y="2566473"/>
            <a:ext cx="87312" cy="1295400"/>
            <a:chOff x="5251" y="2296"/>
            <a:chExt cx="55" cy="816"/>
          </a:xfrm>
        </p:grpSpPr>
        <p:sp>
          <p:nvSpPr>
            <p:cNvPr id="11360"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1"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2"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23043456"/>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33288" y="343133"/>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1433045" y="952733"/>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Rectangles represent entity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Diamonds represent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Lines link attributes to entity sets and entity sets to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Ellipses represent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Double ellipses represent multivalued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Dashed ellipses denote derived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Underline indicates primary key attributes</a:t>
            </a:r>
            <a:endParaRPr kumimoji="1" lang="en-US" altLang="en-US" sz="2800" dirty="0">
              <a:latin typeface="+mj-lt"/>
            </a:endParaRPr>
          </a:p>
        </p:txBody>
      </p:sp>
    </p:spTree>
    <p:extLst>
      <p:ext uri="{BB962C8B-B14F-4D97-AF65-F5344CB8AC3E}">
        <p14:creationId xmlns:p14="http://schemas.microsoft.com/office/powerpoint/2010/main" val="1147780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3248398" y="335975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Two related entities</a:t>
            </a:r>
            <a:endParaRPr kumimoji="1" lang="en-US" altLang="en-US" sz="2800" dirty="0">
              <a:latin typeface="+mj-lt"/>
            </a:endParaRPr>
          </a:p>
        </p:txBody>
      </p:sp>
      <p:pic>
        <p:nvPicPr>
          <p:cNvPr id="2052" name="Picture 4" descr="http://upload.wikimedia.org/wikipedia/commons/thumb/3/3d/Erd-entity-relationship-example1.svg/283px-Erd-entity-relationship-example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081" y="1535369"/>
            <a:ext cx="7148004" cy="149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75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An entity with an attribute</a:t>
            </a:r>
            <a:endParaRPr kumimoji="1" lang="en-US" altLang="en-US" sz="2800" dirty="0">
              <a:latin typeface="+mj-lt"/>
            </a:endParaRPr>
          </a:p>
        </p:txBody>
      </p:sp>
      <p:sp>
        <p:nvSpPr>
          <p:cNvPr id="2" name="Rectangle 2"/>
          <p:cNvSpPr>
            <a:spLocks noChangeArrowheads="1"/>
          </p:cNvSpPr>
          <p:nvPr/>
        </p:nvSpPr>
        <p:spPr bwMode="auto">
          <a:xfrm>
            <a:off x="-2366683" y="2084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B0080"/>
                </a:solidFill>
                <a:effectLst/>
                <a:latin typeface="Arial" panose="020B0604020202020204" pitchFamily="34" charset="0"/>
                <a:hlinkClick r:id="rId2"/>
              </a:rPr>
              <a:t>  </a:t>
            </a:r>
            <a:r>
              <a:rPr kumimoji="0" lang="en-US" altLang="en-US" sz="3500" b="0" i="0" u="none" strike="noStrike" cap="none" normalizeH="0" baseline="0">
                <a:ln>
                  <a:noFill/>
                </a:ln>
                <a:solidFill>
                  <a:srgbClr val="0B0080"/>
                </a:solidFill>
                <a:effectLst/>
                <a:latin typeface="Arial" panose="020B0604020202020204" pitchFamily="34" charset="0"/>
              </a:rPr>
              <a:t> </a:t>
            </a:r>
            <a:r>
              <a:rPr kumimoji="0" lang="en-US" altLang="en-US" sz="900" b="0" i="0" u="none" strike="noStrike" cap="none" normalizeH="0" baseline="0">
                <a:ln>
                  <a:noFill/>
                </a:ln>
                <a:solidFill>
                  <a:srgbClr val="0B0080"/>
                </a:solidFill>
                <a:effectLst/>
                <a:latin typeface="Arial" panose="020B0604020202020204" pitchFamily="34" charset="0"/>
              </a:rPr>
              <a:t>                                                                                   </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52525"/>
                </a:solidFill>
                <a:effectLst/>
                <a:latin typeface="Arial" panose="020B0604020202020204" pitchFamily="34" charset="0"/>
                <a:cs typeface="Arial" panose="020B0604020202020204" pitchFamily="34" charset="0"/>
              </a:rPr>
              <a:t>Two related entities</a:t>
            </a:r>
            <a:endParaRPr kumimoji="0" lang="en-US" altLang="en-US" sz="900" b="0" i="0" u="none" strike="noStrike" cap="none" normalizeH="0" baseline="0">
              <a:ln>
                <a:noFill/>
              </a:ln>
              <a:solidFill>
                <a:srgbClr val="0B0080"/>
              </a:solidFill>
              <a:effectLst/>
              <a:latin typeface="Arial" panose="020B0604020202020204" pitchFamily="34" charset="0"/>
            </a:endParaRPr>
          </a:p>
        </p:txBody>
      </p:sp>
      <p:pic>
        <p:nvPicPr>
          <p:cNvPr id="2050" name="Picture 2" descr="http://upload.wikimedia.org/wikipedia/commons/thumb/9/90/Erd-entity-with-attribute.svg/193px-Erd-entity-with-attribut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693" y="1540085"/>
            <a:ext cx="8317290" cy="168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2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 relationship with an attribute</a:t>
            </a:r>
            <a:endParaRPr kumimoji="1" lang="en-US" altLang="en-US" sz="2800" dirty="0">
              <a:latin typeface="+mj-lt"/>
            </a:endParaRPr>
          </a:p>
        </p:txBody>
      </p:sp>
      <p:pic>
        <p:nvPicPr>
          <p:cNvPr id="4098" name="Picture 2" descr="http://upload.wikimedia.org/wikipedia/commons/8/84/Erd-relationship-with-attribu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26" y="1551511"/>
            <a:ext cx="6473825" cy="170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188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Primary key</a:t>
            </a:r>
            <a:endParaRPr kumimoji="1" lang="en-US" altLang="en-US" sz="2800" dirty="0">
              <a:latin typeface="+mj-lt"/>
            </a:endParaRPr>
          </a:p>
        </p:txBody>
      </p:sp>
      <p:pic>
        <p:nvPicPr>
          <p:cNvPr id="3074" name="Picture 2" descr="http://upload.wikimedia.org/wikipedia/commons/5/52/Erd-id-as-primary-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348" y="1364081"/>
            <a:ext cx="2859182" cy="192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50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sz="4000" dirty="0">
                <a:solidFill>
                  <a:srgbClr val="CD0000"/>
                </a:solidFill>
              </a:rPr>
              <a:t>Roles</a:t>
            </a:r>
          </a:p>
        </p:txBody>
      </p:sp>
      <p:sp>
        <p:nvSpPr>
          <p:cNvPr id="36867" name="Rectangle 3"/>
          <p:cNvSpPr>
            <a:spLocks noGrp="1" noChangeArrowheads="1"/>
          </p:cNvSpPr>
          <p:nvPr>
            <p:ph type="body" idx="1"/>
          </p:nvPr>
        </p:nvSpPr>
        <p:spPr>
          <a:xfrm>
            <a:off x="1554254" y="1832069"/>
            <a:ext cx="9503709" cy="3869483"/>
          </a:xfrm>
        </p:spPr>
        <p:txBody>
          <a:bodyPr>
            <a:noAutofit/>
          </a:bodyPr>
          <a:lstStyle/>
          <a:p>
            <a:r>
              <a:rPr kumimoji="0" lang="en-US" altLang="en-US" dirty="0">
                <a:latin typeface="+mj-lt"/>
              </a:rPr>
              <a:t>Entity sets of a relationship need not be distinct</a:t>
            </a:r>
            <a:endParaRPr lang="en-US" altLang="en-US" dirty="0">
              <a:latin typeface="+mj-lt"/>
            </a:endParaRPr>
          </a:p>
          <a:p>
            <a:r>
              <a:rPr lang="en-US" altLang="en-US" dirty="0">
                <a:latin typeface="+mj-lt"/>
              </a:rPr>
              <a:t>The labels “manager” and “worker” are called </a:t>
            </a:r>
            <a:r>
              <a:rPr lang="en-US" altLang="en-US" dirty="0">
                <a:solidFill>
                  <a:schemeClr val="tx2"/>
                </a:solidFill>
                <a:latin typeface="+mj-lt"/>
              </a:rPr>
              <a:t>roles</a:t>
            </a:r>
            <a:r>
              <a:rPr lang="en-US" altLang="en-US" dirty="0">
                <a:latin typeface="+mj-lt"/>
              </a:rPr>
              <a:t>; they specify how employee entities interact via the works-for relationship set.</a:t>
            </a:r>
          </a:p>
          <a:p>
            <a:r>
              <a:rPr lang="en-US" altLang="en-US" dirty="0">
                <a:latin typeface="+mj-lt"/>
              </a:rPr>
              <a:t>Roles are indicated in E-R diagrams by labeling the lines that connect diamonds to rectangles.</a:t>
            </a:r>
          </a:p>
          <a:p>
            <a:r>
              <a:rPr lang="en-US" altLang="en-US" dirty="0">
                <a:latin typeface="+mj-lt"/>
              </a:rPr>
              <a:t>Role labels are optional, and are used to clarify semantics of the relationship</a:t>
            </a:r>
          </a:p>
        </p:txBody>
      </p:sp>
    </p:spTree>
    <p:extLst>
      <p:ext uri="{BB962C8B-B14F-4D97-AF65-F5344CB8AC3E}">
        <p14:creationId xmlns:p14="http://schemas.microsoft.com/office/powerpoint/2010/main" val="2361051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30624" y="351678"/>
            <a:ext cx="10515600" cy="1325563"/>
          </a:xfrm>
          <a:noFill/>
          <a:ln/>
        </p:spPr>
        <p:txBody>
          <a:bodyPr>
            <a:normAutofit/>
          </a:bodyPr>
          <a:lstStyle/>
          <a:p>
            <a:r>
              <a:rPr lang="en-US" altLang="en-US" sz="3600" dirty="0">
                <a:solidFill>
                  <a:srgbClr val="CD0000"/>
                </a:solidFill>
              </a:rPr>
              <a:t>Structural Constraints</a:t>
            </a:r>
          </a:p>
        </p:txBody>
      </p:sp>
      <p:sp>
        <p:nvSpPr>
          <p:cNvPr id="47107" name="Rectangle 3"/>
          <p:cNvSpPr>
            <a:spLocks noGrp="1" noChangeArrowheads="1"/>
          </p:cNvSpPr>
          <p:nvPr>
            <p:ph type="body" idx="1"/>
          </p:nvPr>
        </p:nvSpPr>
        <p:spPr>
          <a:noFill/>
          <a:ln/>
        </p:spPr>
        <p:txBody>
          <a:bodyPr>
            <a:normAutofit/>
          </a:bodyPr>
          <a:lstStyle/>
          <a:p>
            <a:r>
              <a:rPr lang="en-US" altLang="en-US" dirty="0">
                <a:latin typeface="+mj-lt"/>
              </a:rPr>
              <a:t>Structural constraints of a relationship type:</a:t>
            </a:r>
          </a:p>
          <a:p>
            <a:pPr lvl="1"/>
            <a:r>
              <a:rPr lang="en-US" altLang="en-US" sz="2800" b="1" dirty="0">
                <a:latin typeface="+mj-lt"/>
              </a:rPr>
              <a:t>Cardinality ratio:</a:t>
            </a:r>
            <a:r>
              <a:rPr lang="en-US" altLang="en-US" sz="2800" dirty="0">
                <a:latin typeface="+mj-lt"/>
              </a:rPr>
              <a:t>	Limits the number of relationship instances an entity can participate in, </a:t>
            </a:r>
            <a:r>
              <a:rPr lang="en-US" altLang="en-US" sz="2800" dirty="0" err="1">
                <a:latin typeface="+mj-lt"/>
              </a:rPr>
              <a:t>eg</a:t>
            </a:r>
            <a:r>
              <a:rPr lang="en-US" altLang="en-US" sz="2800" dirty="0">
                <a:latin typeface="+mj-lt"/>
              </a:rPr>
              <a:t>. </a:t>
            </a:r>
            <a:r>
              <a:rPr lang="en-US" altLang="en-US" sz="2800" b="1" dirty="0">
                <a:latin typeface="+mj-lt"/>
              </a:rPr>
              <a:t>1:1, 1:N, M:N</a:t>
            </a:r>
          </a:p>
          <a:p>
            <a:pPr lvl="1"/>
            <a:r>
              <a:rPr lang="en-US" altLang="en-US" sz="2800" b="1" dirty="0">
                <a:latin typeface="+mj-lt"/>
              </a:rPr>
              <a:t>Participation constraint:</a:t>
            </a:r>
            <a:r>
              <a:rPr lang="en-US" altLang="en-US" sz="2800" dirty="0">
                <a:latin typeface="+mj-lt"/>
              </a:rPr>
              <a:t>	If each entity of an entity type is </a:t>
            </a:r>
            <a:r>
              <a:rPr lang="en-US" altLang="en-US" sz="2800" b="1" dirty="0">
                <a:latin typeface="+mj-lt"/>
              </a:rPr>
              <a:t>required</a:t>
            </a:r>
            <a:r>
              <a:rPr lang="en-US" altLang="en-US" sz="2800" dirty="0">
                <a:latin typeface="+mj-lt"/>
              </a:rPr>
              <a:t> to participate in some instance of a relationship type, then that participation is </a:t>
            </a:r>
            <a:r>
              <a:rPr lang="en-US" altLang="en-US" sz="2800" b="1" dirty="0">
                <a:latin typeface="+mj-lt"/>
              </a:rPr>
              <a:t>total</a:t>
            </a:r>
            <a:r>
              <a:rPr lang="en-US" altLang="en-US" sz="2800" dirty="0">
                <a:latin typeface="+mj-lt"/>
              </a:rPr>
              <a:t>; otherwise, it is </a:t>
            </a:r>
            <a:r>
              <a:rPr lang="en-US" altLang="en-US" sz="2800" b="1" dirty="0">
                <a:latin typeface="+mj-lt"/>
              </a:rPr>
              <a:t>partial</a:t>
            </a:r>
            <a:r>
              <a:rPr lang="en-US" altLang="en-US" sz="2800" dirty="0">
                <a:latin typeface="+mj-lt"/>
              </a:rPr>
              <a:t>.</a:t>
            </a:r>
          </a:p>
        </p:txBody>
      </p:sp>
    </p:spTree>
    <p:extLst>
      <p:ext uri="{BB962C8B-B14F-4D97-AF65-F5344CB8AC3E}">
        <p14:creationId xmlns:p14="http://schemas.microsoft.com/office/powerpoint/2010/main" val="1195383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42365" y="392020"/>
            <a:ext cx="10515600" cy="1325563"/>
          </a:xfrm>
          <a:noFill/>
          <a:ln/>
        </p:spPr>
        <p:txBody>
          <a:bodyPr>
            <a:normAutofit/>
          </a:bodyPr>
          <a:lstStyle/>
          <a:p>
            <a:r>
              <a:rPr lang="en-US" altLang="en-US" sz="3600" dirty="0">
                <a:solidFill>
                  <a:srgbClr val="CD0000"/>
                </a:solidFill>
              </a:rPr>
              <a:t>Structural Constraint Min, Max</a:t>
            </a:r>
          </a:p>
        </p:txBody>
      </p:sp>
      <p:sp>
        <p:nvSpPr>
          <p:cNvPr id="49155" name="Rectangle 3"/>
          <p:cNvSpPr>
            <a:spLocks noGrp="1" noChangeArrowheads="1"/>
          </p:cNvSpPr>
          <p:nvPr>
            <p:ph type="body" idx="1"/>
          </p:nvPr>
        </p:nvSpPr>
        <p:spPr>
          <a:noFill/>
          <a:ln/>
        </p:spPr>
        <p:txBody>
          <a:bodyPr/>
          <a:lstStyle/>
          <a:p>
            <a:r>
              <a:rPr lang="en-US" altLang="en-US" dirty="0">
                <a:latin typeface="+mj-lt"/>
              </a:rPr>
              <a:t>A more complete specification of the structural constraint on a relationship type can be given by the integer pair </a:t>
            </a:r>
            <a:r>
              <a:rPr lang="en-US" altLang="en-US" u="sng" dirty="0">
                <a:latin typeface="+mj-lt"/>
              </a:rPr>
              <a:t>(min, max)</a:t>
            </a:r>
            <a:r>
              <a:rPr lang="en-US" altLang="en-US" dirty="0">
                <a:latin typeface="+mj-lt"/>
              </a:rPr>
              <a:t>, which means an entity must participate in at least </a:t>
            </a:r>
            <a:r>
              <a:rPr lang="en-US" altLang="en-US" u="sng" dirty="0">
                <a:latin typeface="+mj-lt"/>
              </a:rPr>
              <a:t>min</a:t>
            </a:r>
            <a:r>
              <a:rPr lang="en-US" altLang="en-US" dirty="0">
                <a:latin typeface="+mj-lt"/>
              </a:rPr>
              <a:t> and at most </a:t>
            </a:r>
            <a:r>
              <a:rPr lang="en-US" altLang="en-US" u="sng" dirty="0">
                <a:latin typeface="+mj-lt"/>
              </a:rPr>
              <a:t>max </a:t>
            </a:r>
            <a:r>
              <a:rPr lang="en-US" altLang="en-US" dirty="0">
                <a:latin typeface="+mj-lt"/>
              </a:rPr>
              <a:t>relationship instances.</a:t>
            </a:r>
          </a:p>
        </p:txBody>
      </p:sp>
    </p:spTree>
    <p:extLst>
      <p:ext uri="{BB962C8B-B14F-4D97-AF65-F5344CB8AC3E}">
        <p14:creationId xmlns:p14="http://schemas.microsoft.com/office/powerpoint/2010/main" val="3396072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r>
              <a:rPr lang="en-US" altLang="en-US" sz="4000" dirty="0">
                <a:solidFill>
                  <a:srgbClr val="CD0000"/>
                </a:solidFill>
              </a:rPr>
              <a:t>Cardinality Constraints</a:t>
            </a:r>
          </a:p>
        </p:txBody>
      </p:sp>
      <p:sp>
        <p:nvSpPr>
          <p:cNvPr id="115715" name="Rectangle 3"/>
          <p:cNvSpPr>
            <a:spLocks noGrp="1" noChangeArrowheads="1"/>
          </p:cNvSpPr>
          <p:nvPr>
            <p:ph type="body" idx="1"/>
          </p:nvPr>
        </p:nvSpPr>
        <p:spPr>
          <a:xfrm>
            <a:off x="1327897" y="1690688"/>
            <a:ext cx="9536206" cy="3998446"/>
          </a:xfrm>
        </p:spPr>
        <p:txBody>
          <a:bodyPr>
            <a:noAutofit/>
          </a:bodyPr>
          <a:lstStyle/>
          <a:p>
            <a:r>
              <a:rPr lang="en-US" altLang="en-US" dirty="0">
                <a:latin typeface="+mj-lt"/>
              </a:rPr>
              <a:t>We express cardinality constraints by drawing either a directed line (</a:t>
            </a:r>
            <a:r>
              <a:rPr lang="en-US" altLang="en-US" dirty="0">
                <a:latin typeface="+mj-lt"/>
                <a:sym typeface="Symbol" panose="05050102010706020507" pitchFamily="18" charset="2"/>
              </a:rPr>
              <a:t>), signifying “one,” or an undirected line (—), signifying “many,” between the relationship set and the entity set.</a:t>
            </a:r>
          </a:p>
          <a:p>
            <a:r>
              <a:rPr lang="en-US" altLang="en-US" dirty="0">
                <a:latin typeface="+mj-lt"/>
              </a:rPr>
              <a:t>E.g.: One-to-one relationship:</a:t>
            </a:r>
          </a:p>
          <a:p>
            <a:pPr lvl="1"/>
            <a:r>
              <a:rPr lang="en-US" altLang="en-US" sz="2800" dirty="0">
                <a:latin typeface="+mj-lt"/>
              </a:rPr>
              <a:t>A customer is associated with at most one loan via the relationship </a:t>
            </a:r>
            <a:r>
              <a:rPr lang="en-US" altLang="en-US" sz="2800" i="1" dirty="0">
                <a:latin typeface="+mj-lt"/>
              </a:rPr>
              <a:t>borrower</a:t>
            </a:r>
          </a:p>
          <a:p>
            <a:pPr lvl="1"/>
            <a:r>
              <a:rPr lang="en-US" altLang="en-US" sz="2800" dirty="0">
                <a:latin typeface="+mj-lt"/>
              </a:rPr>
              <a:t>A loan is associated with at most one customer via </a:t>
            </a:r>
            <a:r>
              <a:rPr lang="en-US" altLang="en-US" sz="2800" i="1" dirty="0">
                <a:latin typeface="+mj-lt"/>
              </a:rPr>
              <a:t>borrower</a:t>
            </a:r>
            <a:endParaRPr lang="en-US" altLang="en-US" sz="2800" dirty="0">
              <a:latin typeface="+mj-lt"/>
            </a:endParaRPr>
          </a:p>
        </p:txBody>
      </p:sp>
    </p:spTree>
    <p:extLst>
      <p:ext uri="{BB962C8B-B14F-4D97-AF65-F5344CB8AC3E}">
        <p14:creationId xmlns:p14="http://schemas.microsoft.com/office/powerpoint/2010/main" val="392139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Physical data model</a:t>
            </a:r>
          </a:p>
        </p:txBody>
      </p:sp>
      <p:sp>
        <p:nvSpPr>
          <p:cNvPr id="5125" name="Rectangle 5"/>
          <p:cNvSpPr>
            <a:spLocks noGrp="1" noChangeArrowheads="1"/>
          </p:cNvSpPr>
          <p:nvPr>
            <p:ph type="body" idx="1"/>
          </p:nvPr>
        </p:nvSpPr>
        <p:spPr>
          <a:xfrm>
            <a:off x="1734671" y="1447800"/>
            <a:ext cx="8229600" cy="4419600"/>
          </a:xfrm>
          <a:noFill/>
          <a:ln/>
        </p:spPr>
        <p:txBody>
          <a:bodyPr>
            <a:normAutofit/>
          </a:bodyPr>
          <a:lstStyle/>
          <a:p>
            <a:pPr marL="0" indent="0">
              <a:buNone/>
            </a:pPr>
            <a:endParaRPr lang="en-US" altLang="en-US" dirty="0">
              <a:latin typeface="+mj-lt"/>
            </a:endParaRPr>
          </a:p>
          <a:p>
            <a:r>
              <a:rPr lang="en-US" altLang="en-US" dirty="0">
                <a:latin typeface="+mj-lt"/>
              </a:rPr>
              <a:t>One or more physical ER models may be developed from each logical ER model. The physical ER model is normally developed to be instantiated as a database.</a:t>
            </a:r>
          </a:p>
          <a:p>
            <a:endParaRPr lang="en-US" altLang="en-US" dirty="0">
              <a:latin typeface="+mj-lt"/>
            </a:endParaRPr>
          </a:p>
          <a:p>
            <a:r>
              <a:rPr lang="en-US" altLang="en-US" dirty="0">
                <a:latin typeface="+mj-lt"/>
              </a:rPr>
              <a:t>Tables, queries, etc. in an actual database.</a:t>
            </a:r>
          </a:p>
        </p:txBody>
      </p:sp>
    </p:spTree>
    <p:extLst>
      <p:ext uri="{BB962C8B-B14F-4D97-AF65-F5344CB8AC3E}">
        <p14:creationId xmlns:p14="http://schemas.microsoft.com/office/powerpoint/2010/main" val="2016739488"/>
      </p:ext>
    </p:extLst>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10186" y="578223"/>
            <a:ext cx="8077200" cy="609600"/>
          </a:xfrm>
        </p:spPr>
        <p:txBody>
          <a:bodyPr>
            <a:normAutofit fontScale="90000"/>
          </a:bodyPr>
          <a:lstStyle/>
          <a:p>
            <a:r>
              <a:rPr lang="en-US" altLang="en-US" dirty="0">
                <a:solidFill>
                  <a:srgbClr val="CD0000"/>
                </a:solidFill>
              </a:rPr>
              <a:t>One-To-Many Relationship</a:t>
            </a:r>
          </a:p>
        </p:txBody>
      </p:sp>
      <p:sp>
        <p:nvSpPr>
          <p:cNvPr id="41987" name="Rectangle 3"/>
          <p:cNvSpPr>
            <a:spLocks noGrp="1" noChangeArrowheads="1"/>
          </p:cNvSpPr>
          <p:nvPr>
            <p:ph type="body" idx="1"/>
          </p:nvPr>
        </p:nvSpPr>
        <p:spPr>
          <a:xfrm>
            <a:off x="1082862" y="1761939"/>
            <a:ext cx="9728574" cy="3885826"/>
          </a:xfrm>
        </p:spPr>
        <p:txBody>
          <a:bodyPr>
            <a:noAutofit/>
          </a:bodyPr>
          <a:lstStyle/>
          <a:p>
            <a:r>
              <a:rPr lang="en-US" altLang="en-US" dirty="0">
                <a:latin typeface="+mj-lt"/>
              </a:rPr>
              <a:t>In the one-to-many relationship (e.g. a loan is associated with at most one customer via </a:t>
            </a:r>
            <a:r>
              <a:rPr lang="en-US" altLang="en-US" i="1" dirty="0">
                <a:latin typeface="+mj-lt"/>
              </a:rPr>
              <a:t>borrower</a:t>
            </a:r>
            <a:r>
              <a:rPr lang="en-US" altLang="en-US" dirty="0">
                <a:latin typeface="+mj-lt"/>
              </a:rPr>
              <a:t>, a customer is associated with several (including 0) loans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2466942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14034" y="656665"/>
            <a:ext cx="8113712" cy="457200"/>
          </a:xfrm>
        </p:spPr>
        <p:txBody>
          <a:bodyPr>
            <a:normAutofit fontScale="90000"/>
          </a:bodyPr>
          <a:lstStyle/>
          <a:p>
            <a:r>
              <a:rPr lang="en-US" altLang="en-US" dirty="0">
                <a:solidFill>
                  <a:srgbClr val="CD0000"/>
                </a:solidFill>
              </a:rPr>
              <a:t>Many-To-One Relationships</a:t>
            </a:r>
          </a:p>
        </p:txBody>
      </p:sp>
      <p:sp>
        <p:nvSpPr>
          <p:cNvPr id="40967" name="Rectangle 7"/>
          <p:cNvSpPr>
            <a:spLocks noGrp="1" noChangeArrowheads="1"/>
          </p:cNvSpPr>
          <p:nvPr>
            <p:ph type="body" idx="1"/>
          </p:nvPr>
        </p:nvSpPr>
        <p:spPr>
          <a:xfrm>
            <a:off x="1846590" y="1504950"/>
            <a:ext cx="7848600" cy="1638300"/>
          </a:xfrm>
          <a:noFill/>
          <a:ln/>
        </p:spPr>
        <p:txBody>
          <a:bodyPr/>
          <a:lstStyle/>
          <a:p>
            <a:r>
              <a:rPr lang="en-US" altLang="en-US" dirty="0">
                <a:latin typeface="+mj-lt"/>
              </a:rPr>
              <a:t>In a many-to-one relationship a loan is associated with several (including 0) customers via </a:t>
            </a:r>
            <a:r>
              <a:rPr lang="en-US" altLang="en-US" i="1" dirty="0">
                <a:latin typeface="+mj-lt"/>
              </a:rPr>
              <a:t>borrower</a:t>
            </a:r>
            <a:r>
              <a:rPr lang="en-US" altLang="en-US" dirty="0">
                <a:latin typeface="+mj-lt"/>
              </a:rPr>
              <a:t>, a customer is associated with at most one loan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2242374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ltLang="en-US" sz="4000" dirty="0">
                <a:solidFill>
                  <a:srgbClr val="CD0000"/>
                </a:solidFill>
              </a:rPr>
              <a:t>Many-To-Many Relationship</a:t>
            </a:r>
          </a:p>
        </p:txBody>
      </p:sp>
      <p:sp>
        <p:nvSpPr>
          <p:cNvPr id="43011" name="Rectangle 3"/>
          <p:cNvSpPr>
            <a:spLocks noGrp="1" noChangeArrowheads="1"/>
          </p:cNvSpPr>
          <p:nvPr>
            <p:ph type="body" idx="1"/>
          </p:nvPr>
        </p:nvSpPr>
        <p:spPr>
          <a:xfrm>
            <a:off x="1873344" y="2060016"/>
            <a:ext cx="7029450" cy="1546225"/>
          </a:xfrm>
        </p:spPr>
        <p:txBody>
          <a:bodyPr>
            <a:normAutofit fontScale="92500" lnSpcReduction="10000"/>
          </a:bodyPr>
          <a:lstStyle/>
          <a:p>
            <a:r>
              <a:rPr lang="en-US" altLang="en-US" dirty="0">
                <a:latin typeface="+mj-lt"/>
              </a:rPr>
              <a:t>A customer is associated with several (possibly 0) loans via borrower</a:t>
            </a:r>
          </a:p>
          <a:p>
            <a:r>
              <a:rPr lang="en-US" altLang="en-US" dirty="0">
                <a:latin typeface="+mj-lt"/>
              </a:rPr>
              <a:t>A loan is associated with several (possibly 0) customers via borrower</a:t>
            </a:r>
          </a:p>
        </p:txBody>
      </p:sp>
    </p:spTree>
    <p:extLst>
      <p:ext uri="{BB962C8B-B14F-4D97-AF65-F5344CB8AC3E}">
        <p14:creationId xmlns:p14="http://schemas.microsoft.com/office/powerpoint/2010/main" val="1428276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999565" y="441699"/>
            <a:ext cx="8686800" cy="838200"/>
          </a:xfrm>
        </p:spPr>
        <p:txBody>
          <a:bodyPr/>
          <a:lstStyle/>
          <a:p>
            <a:pPr>
              <a:defRPr/>
            </a:pPr>
            <a:r>
              <a:rPr lang="en-US" sz="4000" dirty="0">
                <a:solidFill>
                  <a:srgbClr val="CD0000"/>
                </a:solidFill>
              </a:rPr>
              <a:t>Cardinality of Relationships</a:t>
            </a:r>
          </a:p>
        </p:txBody>
      </p:sp>
      <p:sp>
        <p:nvSpPr>
          <p:cNvPr id="188419" name="Rectangle 3"/>
          <p:cNvSpPr>
            <a:spLocks noGrp="1" noChangeArrowheads="1"/>
          </p:cNvSpPr>
          <p:nvPr>
            <p:ph idx="1"/>
          </p:nvPr>
        </p:nvSpPr>
        <p:spPr>
          <a:xfrm>
            <a:off x="1545385" y="1512702"/>
            <a:ext cx="9467756" cy="4525962"/>
          </a:xfrm>
        </p:spPr>
        <p:txBody>
          <a:bodyPr>
            <a:noAutofit/>
          </a:bodyPr>
          <a:lstStyle/>
          <a:p>
            <a:pPr>
              <a:buFont typeface="Courier New" panose="02070309020205020404" pitchFamily="49" charset="0"/>
              <a:buChar char="o"/>
              <a:defRPr/>
            </a:pPr>
            <a:r>
              <a:rPr lang="en-US" dirty="0">
                <a:solidFill>
                  <a:srgbClr val="000000"/>
                </a:solidFill>
                <a:latin typeface="+mj-lt"/>
              </a:rPr>
              <a:t>One-to-One</a:t>
            </a:r>
          </a:p>
          <a:p>
            <a:pPr lvl="1">
              <a:buFont typeface="Courier New" panose="02070309020205020404" pitchFamily="49" charset="0"/>
              <a:buChar char="o"/>
              <a:defRPr/>
            </a:pPr>
            <a:r>
              <a:rPr lang="en-US" sz="2800" dirty="0">
                <a:solidFill>
                  <a:srgbClr val="000000"/>
                </a:solidFill>
                <a:latin typeface="+mj-lt"/>
              </a:rPr>
              <a:t>Each entity in the relationship will have exactly one related entity</a:t>
            </a:r>
          </a:p>
          <a:p>
            <a:pPr>
              <a:buFont typeface="Courier New" panose="02070309020205020404" pitchFamily="49" charset="0"/>
              <a:buChar char="o"/>
              <a:defRPr/>
            </a:pPr>
            <a:r>
              <a:rPr lang="en-US" dirty="0">
                <a:solidFill>
                  <a:srgbClr val="000000"/>
                </a:solidFill>
                <a:latin typeface="+mj-lt"/>
              </a:rPr>
              <a:t>One-to-Many</a:t>
            </a:r>
          </a:p>
          <a:p>
            <a:pPr lvl="1">
              <a:buFont typeface="Courier New" panose="02070309020205020404" pitchFamily="49" charset="0"/>
              <a:buChar char="o"/>
              <a:defRPr/>
            </a:pPr>
            <a:r>
              <a:rPr lang="en-US" sz="2800" dirty="0">
                <a:solidFill>
                  <a:srgbClr val="000000"/>
                </a:solidFill>
                <a:latin typeface="+mj-lt"/>
              </a:rPr>
              <a:t>An entity on one side of the relationship can have many related entities, but an entity on the other side will have a maximum of one related entity</a:t>
            </a:r>
          </a:p>
          <a:p>
            <a:pPr>
              <a:buFont typeface="Courier New" panose="02070309020205020404" pitchFamily="49" charset="0"/>
              <a:buChar char="o"/>
              <a:defRPr/>
            </a:pPr>
            <a:r>
              <a:rPr lang="en-US" dirty="0">
                <a:solidFill>
                  <a:srgbClr val="000000"/>
                </a:solidFill>
                <a:latin typeface="+mj-lt"/>
              </a:rPr>
              <a:t>Many-to-Many</a:t>
            </a:r>
          </a:p>
          <a:p>
            <a:pPr lvl="1">
              <a:buFont typeface="Courier New" panose="02070309020205020404" pitchFamily="49" charset="0"/>
              <a:buChar char="o"/>
              <a:defRPr/>
            </a:pPr>
            <a:r>
              <a:rPr lang="en-US" sz="2800" dirty="0">
                <a:solidFill>
                  <a:srgbClr val="000000"/>
                </a:solidFill>
                <a:latin typeface="+mj-lt"/>
              </a:rPr>
              <a:t>Entities on both sides of the relationship can have many related entities on the other side</a:t>
            </a:r>
          </a:p>
        </p:txBody>
      </p:sp>
    </p:spTree>
    <p:extLst>
      <p:ext uri="{BB962C8B-B14F-4D97-AF65-F5344CB8AC3E}">
        <p14:creationId xmlns:p14="http://schemas.microsoft.com/office/powerpoint/2010/main" val="1463033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99627" y="251666"/>
            <a:ext cx="11214847" cy="1143000"/>
          </a:xfrm>
        </p:spPr>
        <p:txBody>
          <a:bodyPr>
            <a:noAutofit/>
          </a:bodyPr>
          <a:lstStyle/>
          <a:p>
            <a:pPr>
              <a:defRPr/>
            </a:pPr>
            <a:r>
              <a:rPr lang="en-US" sz="4000" dirty="0">
                <a:solidFill>
                  <a:srgbClr val="CD0000"/>
                </a:solidFill>
              </a:rPr>
              <a:t>Strong vs. Weak Entities, and Identifying Relationships</a:t>
            </a:r>
          </a:p>
        </p:txBody>
      </p:sp>
      <p:sp>
        <p:nvSpPr>
          <p:cNvPr id="217091" name="Rectangle 3"/>
          <p:cNvSpPr>
            <a:spLocks noGrp="1" noChangeArrowheads="1"/>
          </p:cNvSpPr>
          <p:nvPr>
            <p:ph idx="1"/>
          </p:nvPr>
        </p:nvSpPr>
        <p:spPr>
          <a:xfrm>
            <a:off x="826151" y="1275323"/>
            <a:ext cx="10361801" cy="5044795"/>
          </a:xfrm>
        </p:spPr>
        <p:txBody>
          <a:bodyPr>
            <a:noAutofit/>
          </a:bodyPr>
          <a:lstStyle/>
          <a:p>
            <a:pPr>
              <a:buFont typeface="Courier New" panose="02070309020205020404" pitchFamily="49" charset="0"/>
              <a:buChar char="o"/>
              <a:defRPr/>
            </a:pPr>
            <a:r>
              <a:rPr lang="en-US" dirty="0">
                <a:solidFill>
                  <a:srgbClr val="000000"/>
                </a:solidFill>
                <a:latin typeface="+mj-lt"/>
              </a:rPr>
              <a:t>Strong entity </a:t>
            </a:r>
          </a:p>
          <a:p>
            <a:pPr lvl="1">
              <a:buFont typeface="Courier New" panose="02070309020205020404" pitchFamily="49" charset="0"/>
              <a:buChar char="o"/>
              <a:defRPr/>
            </a:pPr>
            <a:r>
              <a:rPr lang="en-US" sz="2800" dirty="0">
                <a:solidFill>
                  <a:srgbClr val="000000"/>
                </a:solidFill>
                <a:latin typeface="+mj-lt"/>
              </a:rPr>
              <a:t>exists independently of other types of entities</a:t>
            </a:r>
          </a:p>
          <a:p>
            <a:pPr lvl="1">
              <a:buFont typeface="Courier New" panose="02070309020205020404" pitchFamily="49" charset="0"/>
              <a:buChar char="o"/>
              <a:defRPr/>
            </a:pPr>
            <a:r>
              <a:rPr lang="en-US" sz="2800" dirty="0">
                <a:solidFill>
                  <a:srgbClr val="000000"/>
                </a:solidFill>
                <a:latin typeface="+mj-lt"/>
              </a:rPr>
              <a:t>has its own unique identifier</a:t>
            </a:r>
          </a:p>
          <a:p>
            <a:pPr lvl="2">
              <a:buFont typeface="Courier New" panose="02070309020205020404" pitchFamily="49" charset="0"/>
              <a:buChar char="o"/>
              <a:defRPr/>
            </a:pPr>
            <a:r>
              <a:rPr lang="en-US" sz="2800" dirty="0">
                <a:solidFill>
                  <a:srgbClr val="000000"/>
                </a:solidFill>
                <a:latin typeface="+mj-lt"/>
              </a:rPr>
              <a:t>identifier underlined with single line</a:t>
            </a:r>
          </a:p>
          <a:p>
            <a:pPr>
              <a:buFont typeface="Courier New" panose="02070309020205020404" pitchFamily="49" charset="0"/>
              <a:buChar char="o"/>
              <a:defRPr/>
            </a:pPr>
            <a:r>
              <a:rPr lang="en-US" dirty="0">
                <a:solidFill>
                  <a:srgbClr val="000000"/>
                </a:solidFill>
                <a:latin typeface="+mj-lt"/>
              </a:rPr>
              <a:t>Weak entity</a:t>
            </a:r>
          </a:p>
          <a:p>
            <a:pPr lvl="1">
              <a:buFont typeface="Courier New" panose="02070309020205020404" pitchFamily="49" charset="0"/>
              <a:buChar char="o"/>
              <a:defRPr/>
            </a:pPr>
            <a:r>
              <a:rPr lang="en-US" sz="2800" dirty="0">
                <a:solidFill>
                  <a:srgbClr val="000000"/>
                </a:solidFill>
                <a:latin typeface="+mj-lt"/>
              </a:rPr>
              <a:t>dependent on a strong entity (identifying owner)…cannot exist on its own</a:t>
            </a:r>
          </a:p>
          <a:p>
            <a:pPr lvl="1">
              <a:buFont typeface="Courier New" panose="02070309020205020404" pitchFamily="49" charset="0"/>
              <a:buChar char="o"/>
              <a:defRPr/>
            </a:pPr>
            <a:r>
              <a:rPr lang="en-US" sz="2800" dirty="0">
                <a:solidFill>
                  <a:srgbClr val="000000"/>
                </a:solidFill>
                <a:latin typeface="+mj-lt"/>
              </a:rPr>
              <a:t>does not have a unique identifier (only a partial identifier)</a:t>
            </a:r>
          </a:p>
          <a:p>
            <a:pPr lvl="1">
              <a:buFont typeface="Courier New" panose="02070309020205020404" pitchFamily="49" charset="0"/>
              <a:buChar char="o"/>
              <a:defRPr/>
            </a:pPr>
            <a:r>
              <a:rPr lang="en-US" sz="2800" dirty="0">
                <a:solidFill>
                  <a:srgbClr val="000000"/>
                </a:solidFill>
                <a:latin typeface="+mj-lt"/>
              </a:rPr>
              <a:t>entity box and partial identifier have double lines</a:t>
            </a:r>
          </a:p>
          <a:p>
            <a:pPr>
              <a:buFont typeface="Courier New" panose="02070309020205020404" pitchFamily="49" charset="0"/>
              <a:buChar char="o"/>
              <a:defRPr/>
            </a:pPr>
            <a:r>
              <a:rPr lang="en-US" dirty="0">
                <a:solidFill>
                  <a:srgbClr val="000000"/>
                </a:solidFill>
                <a:latin typeface="+mj-lt"/>
              </a:rPr>
              <a:t>Identifying relationship</a:t>
            </a:r>
          </a:p>
          <a:p>
            <a:pPr lvl="1">
              <a:buFont typeface="Courier New" panose="02070309020205020404" pitchFamily="49" charset="0"/>
              <a:buChar char="o"/>
              <a:defRPr/>
            </a:pPr>
            <a:r>
              <a:rPr lang="en-US" sz="2800" dirty="0">
                <a:solidFill>
                  <a:srgbClr val="000000"/>
                </a:solidFill>
                <a:latin typeface="+mj-lt"/>
              </a:rPr>
              <a:t>links strong entities to weak entities</a:t>
            </a:r>
          </a:p>
        </p:txBody>
      </p:sp>
    </p:spTree>
    <p:extLst>
      <p:ext uri="{BB962C8B-B14F-4D97-AF65-F5344CB8AC3E}">
        <p14:creationId xmlns:p14="http://schemas.microsoft.com/office/powerpoint/2010/main" val="92108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71712" y="392580"/>
            <a:ext cx="10349006" cy="571500"/>
          </a:xfrm>
        </p:spPr>
        <p:txBody>
          <a:bodyPr>
            <a:noAutofit/>
          </a:bodyPr>
          <a:lstStyle/>
          <a:p>
            <a:r>
              <a:rPr lang="en-US" altLang="en-US" sz="4000" dirty="0">
                <a:solidFill>
                  <a:srgbClr val="CD0000"/>
                </a:solidFill>
              </a:rPr>
              <a:t>Participation of an Entity Set in a Relationship Set</a:t>
            </a:r>
          </a:p>
        </p:txBody>
      </p:sp>
      <p:sp>
        <p:nvSpPr>
          <p:cNvPr id="94212" name="Rectangle 4"/>
          <p:cNvSpPr>
            <a:spLocks noChangeArrowheads="1"/>
          </p:cNvSpPr>
          <p:nvPr/>
        </p:nvSpPr>
        <p:spPr bwMode="auto">
          <a:xfrm>
            <a:off x="1273479" y="1176525"/>
            <a:ext cx="9345472" cy="471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Total</a:t>
            </a:r>
            <a:r>
              <a:rPr kumimoji="1" lang="en-US" altLang="en-US" sz="2800" dirty="0">
                <a:latin typeface="+mj-lt"/>
              </a:rPr>
              <a:t> </a:t>
            </a:r>
            <a:r>
              <a:rPr kumimoji="1" lang="en-US" altLang="en-US" sz="2800" dirty="0">
                <a:solidFill>
                  <a:schemeClr val="tx2"/>
                </a:solidFill>
                <a:latin typeface="+mj-lt"/>
              </a:rPr>
              <a:t>participation</a:t>
            </a:r>
            <a:r>
              <a:rPr kumimoji="1" lang="en-US" altLang="en-US" sz="2800" dirty="0">
                <a:latin typeface="+mj-lt"/>
              </a:rPr>
              <a:t> (indicated by double line):  every entity in the entity set participates in at least one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loan</a:t>
            </a:r>
            <a:r>
              <a:rPr kumimoji="1" lang="en-US" altLang="en-US" sz="2800" dirty="0">
                <a:latin typeface="+mj-lt"/>
              </a:rPr>
              <a:t> in </a:t>
            </a:r>
            <a:r>
              <a:rPr kumimoji="1" lang="en-US" altLang="en-US" sz="2800" i="1" dirty="0">
                <a:latin typeface="+mj-lt"/>
              </a:rPr>
              <a:t>borrower</a:t>
            </a:r>
            <a:r>
              <a:rPr kumimoji="1" lang="en-US" altLang="en-US" sz="2800" dirty="0">
                <a:latin typeface="+mj-lt"/>
              </a:rPr>
              <a:t> is total</a:t>
            </a:r>
          </a:p>
          <a:p>
            <a:pPr marL="1314450" lvl="2" indent="-457200">
              <a:spcBef>
                <a:spcPct val="35000"/>
              </a:spcBef>
              <a:buClr>
                <a:schemeClr val="tx2"/>
              </a:buClr>
              <a:buSzPct val="90000"/>
              <a:buFont typeface="Courier New" panose="02070309020205020404" pitchFamily="49" charset="0"/>
              <a:buChar char="o"/>
            </a:pPr>
            <a:r>
              <a:rPr kumimoji="1" lang="en-US" altLang="en-US" sz="2800" dirty="0">
                <a:latin typeface="+mj-lt"/>
              </a:rPr>
              <a:t> every loan must have a customer associated to it via borrower</a:t>
            </a:r>
          </a:p>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Partial participation</a:t>
            </a:r>
            <a:r>
              <a:rPr kumimoji="1" lang="en-US" altLang="en-US" sz="2800" dirty="0">
                <a:latin typeface="+mj-lt"/>
              </a:rPr>
              <a:t>:  some entities may not participate in any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customer</a:t>
            </a:r>
            <a:r>
              <a:rPr kumimoji="1" lang="en-US" altLang="en-US" sz="2800" dirty="0">
                <a:latin typeface="+mj-lt"/>
              </a:rPr>
              <a:t> in </a:t>
            </a:r>
            <a:r>
              <a:rPr kumimoji="1" lang="en-US" altLang="en-US" sz="2800" i="1" dirty="0">
                <a:latin typeface="+mj-lt"/>
              </a:rPr>
              <a:t>borrower</a:t>
            </a:r>
            <a:r>
              <a:rPr kumimoji="1" lang="en-US" altLang="en-US" sz="2800" dirty="0">
                <a:latin typeface="+mj-lt"/>
              </a:rPr>
              <a:t> is partial</a:t>
            </a:r>
          </a:p>
        </p:txBody>
      </p:sp>
    </p:spTree>
    <p:extLst>
      <p:ext uri="{BB962C8B-B14F-4D97-AF65-F5344CB8AC3E}">
        <p14:creationId xmlns:p14="http://schemas.microsoft.com/office/powerpoint/2010/main" val="900985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en-US" sz="4000" dirty="0">
                <a:solidFill>
                  <a:srgbClr val="CD0000"/>
                </a:solidFill>
              </a:rPr>
              <a:t>Keys</a:t>
            </a:r>
          </a:p>
        </p:txBody>
      </p:sp>
      <p:sp>
        <p:nvSpPr>
          <p:cNvPr id="45059" name="Rectangle 3"/>
          <p:cNvSpPr>
            <a:spLocks noGrp="1" noChangeArrowheads="1"/>
          </p:cNvSpPr>
          <p:nvPr>
            <p:ph type="body" idx="1"/>
          </p:nvPr>
        </p:nvSpPr>
        <p:spPr>
          <a:xfrm>
            <a:off x="1295026" y="1690688"/>
            <a:ext cx="9892927" cy="4965700"/>
          </a:xfrm>
        </p:spPr>
        <p:txBody>
          <a:bodyPr>
            <a:normAutofit/>
          </a:bodyPr>
          <a:lstStyle/>
          <a:p>
            <a:r>
              <a:rPr lang="en-US" altLang="en-US" dirty="0">
                <a:latin typeface="+mj-lt"/>
              </a:rPr>
              <a:t>A </a:t>
            </a:r>
            <a:r>
              <a:rPr lang="en-US" altLang="en-US" i="1" dirty="0">
                <a:solidFill>
                  <a:schemeClr val="tx2"/>
                </a:solidFill>
                <a:latin typeface="+mj-lt"/>
              </a:rPr>
              <a:t>super key</a:t>
            </a:r>
            <a:r>
              <a:rPr lang="en-US" altLang="en-US" dirty="0">
                <a:latin typeface="+mj-lt"/>
              </a:rPr>
              <a:t> of an entity set is a set of one or more attributes whose values uniquely determine each entity.</a:t>
            </a:r>
          </a:p>
          <a:p>
            <a:r>
              <a:rPr lang="en-US" altLang="en-US" dirty="0">
                <a:latin typeface="+mj-lt"/>
              </a:rPr>
              <a:t>A </a:t>
            </a:r>
            <a:r>
              <a:rPr lang="en-US" altLang="en-US" i="1" dirty="0">
                <a:solidFill>
                  <a:schemeClr val="tx2"/>
                </a:solidFill>
                <a:latin typeface="+mj-lt"/>
              </a:rPr>
              <a:t>candidate key</a:t>
            </a:r>
            <a:r>
              <a:rPr lang="en-US" altLang="en-US" dirty="0">
                <a:latin typeface="+mj-lt"/>
              </a:rPr>
              <a:t> of an entity set is a minimal super key</a:t>
            </a:r>
          </a:p>
          <a:p>
            <a:pPr lvl="1"/>
            <a:r>
              <a:rPr lang="en-US" altLang="en-US" sz="2800" i="1" dirty="0">
                <a:latin typeface="+mj-lt"/>
              </a:rPr>
              <a:t>Customer-id</a:t>
            </a:r>
            <a:r>
              <a:rPr lang="en-US" altLang="en-US" sz="2800" dirty="0">
                <a:latin typeface="+mj-lt"/>
              </a:rPr>
              <a:t> is candidate key of </a:t>
            </a:r>
            <a:r>
              <a:rPr lang="en-US" altLang="en-US" sz="2800" i="1" dirty="0">
                <a:latin typeface="+mj-lt"/>
              </a:rPr>
              <a:t>customer</a:t>
            </a:r>
            <a:endParaRPr lang="en-US" altLang="en-US" sz="2800" dirty="0">
              <a:latin typeface="+mj-lt"/>
            </a:endParaRPr>
          </a:p>
          <a:p>
            <a:pPr lvl="1"/>
            <a:r>
              <a:rPr lang="en-US" altLang="en-US" sz="2800" i="1" dirty="0">
                <a:latin typeface="+mj-lt"/>
              </a:rPr>
              <a:t>account-number</a:t>
            </a:r>
            <a:r>
              <a:rPr lang="en-US" altLang="en-US" sz="2800" dirty="0">
                <a:latin typeface="+mj-lt"/>
              </a:rPr>
              <a:t> is candidate key of </a:t>
            </a:r>
            <a:r>
              <a:rPr lang="en-US" altLang="en-US" sz="2800" i="1" dirty="0">
                <a:latin typeface="+mj-lt"/>
              </a:rPr>
              <a:t>account</a:t>
            </a:r>
            <a:endParaRPr lang="en-US" altLang="en-US" sz="2800" dirty="0">
              <a:latin typeface="+mj-lt"/>
            </a:endParaRPr>
          </a:p>
          <a:p>
            <a:r>
              <a:rPr lang="en-US" altLang="en-US" dirty="0">
                <a:latin typeface="+mj-lt"/>
              </a:rPr>
              <a:t>Although several candidate keys may exist, one of the candidate keys is selected to be the </a:t>
            </a:r>
            <a:r>
              <a:rPr lang="en-US" altLang="en-US" i="1" dirty="0">
                <a:solidFill>
                  <a:schemeClr val="tx2"/>
                </a:solidFill>
                <a:latin typeface="+mj-lt"/>
              </a:rPr>
              <a:t>primary key</a:t>
            </a:r>
            <a:r>
              <a:rPr lang="en-US" altLang="en-US" dirty="0">
                <a:latin typeface="+mj-lt"/>
              </a:rPr>
              <a:t>.</a:t>
            </a:r>
          </a:p>
        </p:txBody>
      </p:sp>
    </p:spTree>
    <p:extLst>
      <p:ext uri="{BB962C8B-B14F-4D97-AF65-F5344CB8AC3E}">
        <p14:creationId xmlns:p14="http://schemas.microsoft.com/office/powerpoint/2010/main" val="13246848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82706" y="257548"/>
            <a:ext cx="10515600" cy="1325563"/>
          </a:xfrm>
        </p:spPr>
        <p:txBody>
          <a:bodyPr>
            <a:normAutofit/>
          </a:bodyPr>
          <a:lstStyle/>
          <a:p>
            <a:r>
              <a:rPr lang="en-US" altLang="en-US" sz="4000" dirty="0">
                <a:solidFill>
                  <a:srgbClr val="CD0000"/>
                </a:solidFill>
              </a:rPr>
              <a:t>Keys for Relationship Sets</a:t>
            </a:r>
          </a:p>
        </p:txBody>
      </p:sp>
      <p:sp>
        <p:nvSpPr>
          <p:cNvPr id="118787" name="Rectangle 3"/>
          <p:cNvSpPr>
            <a:spLocks noGrp="1" noChangeArrowheads="1"/>
          </p:cNvSpPr>
          <p:nvPr>
            <p:ph type="body" idx="1"/>
          </p:nvPr>
        </p:nvSpPr>
        <p:spPr>
          <a:xfrm>
            <a:off x="972670" y="1690688"/>
            <a:ext cx="10515600" cy="4351338"/>
          </a:xfrm>
        </p:spPr>
        <p:txBody>
          <a:bodyPr>
            <a:normAutofit lnSpcReduction="10000"/>
          </a:bodyPr>
          <a:lstStyle/>
          <a:p>
            <a:r>
              <a:rPr lang="en-US" altLang="en-US" dirty="0">
                <a:latin typeface="+mj-lt"/>
              </a:rPr>
              <a:t>The combination of primary keys of the participating entity sets forms a super key of a relationship set.</a:t>
            </a:r>
          </a:p>
          <a:p>
            <a:pPr lvl="1"/>
            <a:r>
              <a:rPr lang="en-US" altLang="en-US" dirty="0">
                <a:latin typeface="+mj-lt"/>
              </a:rPr>
              <a:t>(</a:t>
            </a:r>
            <a:r>
              <a:rPr lang="en-US" altLang="en-US" i="1" dirty="0">
                <a:latin typeface="+mj-lt"/>
              </a:rPr>
              <a:t>customer-id, account-number</a:t>
            </a:r>
            <a:r>
              <a:rPr lang="en-US" altLang="en-US" dirty="0">
                <a:latin typeface="+mj-lt"/>
              </a:rPr>
              <a:t>) is the super key of </a:t>
            </a:r>
            <a:r>
              <a:rPr lang="en-US" altLang="en-US" i="1" dirty="0">
                <a:latin typeface="+mj-lt"/>
              </a:rPr>
              <a:t>depositor</a:t>
            </a:r>
          </a:p>
          <a:p>
            <a:pPr lvl="1"/>
            <a:r>
              <a:rPr lang="en-US" altLang="en-US" i="1" dirty="0">
                <a:latin typeface="+mj-lt"/>
              </a:rPr>
              <a:t>NOTE:  this means a pair of entity sets can have at most one relationship in a particular relationship set.  </a:t>
            </a:r>
          </a:p>
          <a:p>
            <a:pPr lvl="2"/>
            <a:r>
              <a:rPr lang="en-US" altLang="en-US" dirty="0">
                <a:latin typeface="+mj-lt"/>
              </a:rPr>
              <a:t>E.g. if we wish to track all access-dates to each account by each customer, we cannot assume a relationship for each access.  We can use a multivalued attribute though</a:t>
            </a:r>
          </a:p>
          <a:p>
            <a:r>
              <a:rPr lang="en-US" altLang="en-US" dirty="0">
                <a:latin typeface="+mj-lt"/>
              </a:rPr>
              <a:t>Must consider the mapping cardinality of the relationship set when deciding the what are the candidate keys </a:t>
            </a:r>
          </a:p>
          <a:p>
            <a:r>
              <a:rPr lang="en-US" altLang="en-US" dirty="0">
                <a:latin typeface="+mj-lt"/>
              </a:rPr>
              <a:t>Need to consider semantics of relationship set in selecting the </a:t>
            </a:r>
            <a:r>
              <a:rPr lang="en-US" altLang="en-US" i="1" dirty="0">
                <a:latin typeface="+mj-lt"/>
              </a:rPr>
              <a:t>primary key  </a:t>
            </a:r>
            <a:r>
              <a:rPr lang="en-US" altLang="en-US" dirty="0">
                <a:latin typeface="+mj-lt"/>
              </a:rPr>
              <a:t>in case of more than one candidate key</a:t>
            </a:r>
          </a:p>
        </p:txBody>
      </p:sp>
    </p:spTree>
    <p:extLst>
      <p:ext uri="{BB962C8B-B14F-4D97-AF65-F5344CB8AC3E}">
        <p14:creationId xmlns:p14="http://schemas.microsoft.com/office/powerpoint/2010/main" val="7880769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407690" y="1435195"/>
            <a:ext cx="8285163" cy="4579937"/>
          </a:xfrm>
        </p:spPr>
        <p:txBody>
          <a:bodyPr>
            <a:noAutofit/>
          </a:bodyPr>
          <a:lstStyle/>
          <a:p>
            <a:r>
              <a:rPr lang="en-US" altLang="en-US" dirty="0">
                <a:latin typeface="+mj-lt"/>
              </a:rPr>
              <a:t>We allow at most one arrow out of a ternary (or greater degree) relationship to indicate a cardinality constraint</a:t>
            </a:r>
          </a:p>
          <a:p>
            <a:r>
              <a:rPr lang="en-US" altLang="en-US" dirty="0">
                <a:latin typeface="+mj-lt"/>
              </a:rPr>
              <a:t>E.g. an arrow from </a:t>
            </a:r>
            <a:r>
              <a:rPr lang="en-US" altLang="en-US" i="1" dirty="0">
                <a:latin typeface="+mj-lt"/>
              </a:rPr>
              <a:t>works-on</a:t>
            </a:r>
            <a:r>
              <a:rPr lang="en-US" altLang="en-US" dirty="0">
                <a:latin typeface="+mj-lt"/>
              </a:rPr>
              <a:t> to</a:t>
            </a:r>
            <a:r>
              <a:rPr lang="en-US" altLang="en-US" i="1" dirty="0">
                <a:latin typeface="+mj-lt"/>
              </a:rPr>
              <a:t> job</a:t>
            </a:r>
            <a:r>
              <a:rPr lang="en-US" altLang="en-US" dirty="0">
                <a:latin typeface="+mj-lt"/>
              </a:rPr>
              <a:t> indicates each employee works on at most one job at any branch.</a:t>
            </a:r>
          </a:p>
        </p:txBody>
      </p:sp>
    </p:spTree>
    <p:extLst>
      <p:ext uri="{BB962C8B-B14F-4D97-AF65-F5344CB8AC3E}">
        <p14:creationId xmlns:p14="http://schemas.microsoft.com/office/powerpoint/2010/main" val="3415168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262904" y="1341066"/>
            <a:ext cx="9346824" cy="4938710"/>
          </a:xfrm>
        </p:spPr>
        <p:txBody>
          <a:bodyPr>
            <a:noAutofit/>
          </a:bodyPr>
          <a:lstStyle/>
          <a:p>
            <a:r>
              <a:rPr lang="en-US" altLang="en-US" dirty="0">
                <a:latin typeface="+mj-lt"/>
              </a:rPr>
              <a:t>If there is more than one arrow, there are two ways of defining the meaning.  </a:t>
            </a:r>
          </a:p>
          <a:p>
            <a:pPr lvl="1"/>
            <a:r>
              <a:rPr lang="en-US" altLang="en-US" sz="2800" dirty="0" err="1">
                <a:latin typeface="+mj-lt"/>
              </a:rPr>
              <a:t>E.g</a:t>
            </a:r>
            <a:r>
              <a:rPr lang="en-US" altLang="en-US" sz="2800" dirty="0">
                <a:latin typeface="+mj-lt"/>
              </a:rPr>
              <a:t> a ternary relationship </a:t>
            </a:r>
            <a:r>
              <a:rPr lang="en-US" altLang="en-US" sz="2800" i="1" dirty="0">
                <a:latin typeface="+mj-lt"/>
              </a:rPr>
              <a:t>R </a:t>
            </a:r>
            <a:r>
              <a:rPr lang="en-US" altLang="en-US" sz="2800" dirty="0">
                <a:latin typeface="+mj-lt"/>
              </a:rPr>
              <a:t>between </a:t>
            </a:r>
            <a:r>
              <a:rPr lang="en-US" altLang="en-US" sz="2800" i="1" dirty="0">
                <a:latin typeface="+mj-lt"/>
              </a:rPr>
              <a:t>A</a:t>
            </a:r>
            <a:r>
              <a:rPr lang="en-US" altLang="en-US" sz="2800" dirty="0">
                <a:latin typeface="+mj-lt"/>
              </a:rPr>
              <a:t>,</a:t>
            </a:r>
            <a:r>
              <a:rPr lang="en-US" altLang="en-US" sz="2800" i="1" dirty="0">
                <a:latin typeface="+mj-lt"/>
              </a:rPr>
              <a:t> B </a:t>
            </a:r>
            <a:r>
              <a:rPr lang="en-US" altLang="en-US" sz="2800" dirty="0">
                <a:latin typeface="+mj-lt"/>
              </a:rPr>
              <a:t>and </a:t>
            </a:r>
            <a:r>
              <a:rPr lang="en-US" altLang="en-US" sz="2800" i="1" dirty="0">
                <a:latin typeface="+mj-lt"/>
              </a:rPr>
              <a:t>C </a:t>
            </a:r>
            <a:r>
              <a:rPr lang="en-US" altLang="en-US" sz="2800" dirty="0">
                <a:latin typeface="+mj-lt"/>
              </a:rPr>
              <a:t>with arrows to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could mean</a:t>
            </a:r>
          </a:p>
          <a:p>
            <a:pPr lvl="1"/>
            <a:r>
              <a:rPr lang="en-US" altLang="en-US" sz="2800" dirty="0">
                <a:latin typeface="+mj-lt"/>
              </a:rPr>
              <a:t>1.  each </a:t>
            </a:r>
            <a:r>
              <a:rPr lang="en-US" altLang="en-US" sz="2800" i="1" dirty="0">
                <a:latin typeface="+mj-lt"/>
              </a:rPr>
              <a:t>A </a:t>
            </a:r>
            <a:r>
              <a:rPr lang="en-US" altLang="en-US" sz="2800" dirty="0">
                <a:latin typeface="+mj-lt"/>
              </a:rPr>
              <a:t>entity is associated with a unique entity from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or </a:t>
            </a:r>
          </a:p>
          <a:p>
            <a:pPr lvl="1"/>
            <a:r>
              <a:rPr lang="en-US" altLang="en-US" sz="2800" dirty="0">
                <a:latin typeface="+mj-lt"/>
              </a:rPr>
              <a:t>2.  each pair of entities from (</a:t>
            </a:r>
            <a:r>
              <a:rPr lang="en-US" altLang="en-US" sz="2800" i="1" dirty="0">
                <a:latin typeface="+mj-lt"/>
              </a:rPr>
              <a:t>A, B</a:t>
            </a:r>
            <a:r>
              <a:rPr lang="en-US" altLang="en-US" sz="2800" dirty="0">
                <a:latin typeface="+mj-lt"/>
              </a:rPr>
              <a:t>) is associated with a unique </a:t>
            </a:r>
            <a:r>
              <a:rPr lang="en-US" altLang="en-US" sz="2800" i="1" dirty="0">
                <a:latin typeface="+mj-lt"/>
              </a:rPr>
              <a:t>C </a:t>
            </a:r>
            <a:r>
              <a:rPr lang="en-US" altLang="en-US" sz="2800" dirty="0">
                <a:latin typeface="+mj-lt"/>
              </a:rPr>
              <a:t>entity, 	  and each pair (</a:t>
            </a:r>
            <a:r>
              <a:rPr lang="en-US" altLang="en-US" sz="2800" i="1" dirty="0">
                <a:latin typeface="+mj-lt"/>
              </a:rPr>
              <a:t>A, C</a:t>
            </a:r>
            <a:r>
              <a:rPr lang="en-US" altLang="en-US" sz="2800" dirty="0">
                <a:latin typeface="+mj-lt"/>
              </a:rPr>
              <a:t>) is associated with a unique </a:t>
            </a:r>
            <a:r>
              <a:rPr lang="en-US" altLang="en-US" sz="2800" i="1" dirty="0">
                <a:latin typeface="+mj-lt"/>
              </a:rPr>
              <a:t>B</a:t>
            </a:r>
          </a:p>
          <a:p>
            <a:pPr lvl="1"/>
            <a:r>
              <a:rPr lang="en-US" altLang="en-US" sz="2800" dirty="0">
                <a:latin typeface="+mj-lt"/>
              </a:rPr>
              <a:t>Each alternative has been used in different formalisms</a:t>
            </a:r>
          </a:p>
          <a:p>
            <a:pPr lvl="1"/>
            <a:r>
              <a:rPr lang="en-US" altLang="en-US" sz="2800" dirty="0">
                <a:latin typeface="+mj-lt"/>
              </a:rPr>
              <a:t>To avoid confusion we outlaw more than one arrow</a:t>
            </a:r>
          </a:p>
        </p:txBody>
      </p:sp>
    </p:spTree>
    <p:extLst>
      <p:ext uri="{BB962C8B-B14F-4D97-AF65-F5344CB8AC3E}">
        <p14:creationId xmlns:p14="http://schemas.microsoft.com/office/powerpoint/2010/main" val="34399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title"/>
          </p:nvPr>
        </p:nvSpPr>
        <p:spPr>
          <a:xfrm>
            <a:off x="1048871" y="356347"/>
            <a:ext cx="7772400" cy="1104900"/>
          </a:xfrm>
          <a:noFill/>
          <a:ln/>
        </p:spPr>
        <p:txBody>
          <a:bodyPr>
            <a:normAutofit/>
          </a:bodyPr>
          <a:lstStyle/>
          <a:p>
            <a:r>
              <a:rPr lang="en-US" altLang="en-US" sz="4000" dirty="0">
                <a:solidFill>
                  <a:srgbClr val="CD0000"/>
                </a:solidFill>
              </a:rPr>
              <a:t>Conceptual Design</a:t>
            </a:r>
          </a:p>
        </p:txBody>
      </p:sp>
      <p:sp>
        <p:nvSpPr>
          <p:cNvPr id="45061" name="Rectangle 5"/>
          <p:cNvSpPr>
            <a:spLocks noGrp="1" noChangeArrowheads="1"/>
          </p:cNvSpPr>
          <p:nvPr>
            <p:ph type="body" idx="1"/>
          </p:nvPr>
        </p:nvSpPr>
        <p:spPr>
          <a:xfrm>
            <a:off x="1438835" y="1485900"/>
            <a:ext cx="9009530" cy="4762500"/>
          </a:xfrm>
          <a:noFill/>
          <a:ln/>
        </p:spPr>
        <p:txBody>
          <a:bodyPr>
            <a:normAutofit lnSpcReduction="10000"/>
          </a:bodyPr>
          <a:lstStyle/>
          <a:p>
            <a:r>
              <a:rPr lang="en-US" altLang="en-US" sz="3000" dirty="0">
                <a:solidFill>
                  <a:srgbClr val="CD0000"/>
                </a:solidFill>
                <a:latin typeface="+mj-lt"/>
              </a:rPr>
              <a:t>Conceptual design</a:t>
            </a:r>
            <a:r>
              <a:rPr lang="en-US" altLang="en-US" sz="3000" dirty="0">
                <a:latin typeface="+mj-lt"/>
              </a:rPr>
              <a:t>:  (</a:t>
            </a:r>
            <a:r>
              <a:rPr lang="en-US" altLang="en-US" sz="3000" dirty="0">
                <a:solidFill>
                  <a:srgbClr val="CD0000"/>
                </a:solidFill>
                <a:latin typeface="+mj-lt"/>
              </a:rPr>
              <a:t>ER Model </a:t>
            </a:r>
            <a:r>
              <a:rPr lang="en-US" altLang="en-US" sz="3000" dirty="0">
                <a:latin typeface="+mj-lt"/>
              </a:rPr>
              <a:t>is used at this stage.) </a:t>
            </a:r>
          </a:p>
          <a:p>
            <a:pPr>
              <a:buFont typeface="Courier New" panose="02070309020205020404" pitchFamily="49" charset="0"/>
              <a:buChar char="o"/>
            </a:pPr>
            <a:r>
              <a:rPr lang="en-US" altLang="en-US" sz="3000" dirty="0">
                <a:latin typeface="+mj-lt"/>
              </a:rPr>
              <a:t> What are the </a:t>
            </a:r>
            <a:r>
              <a:rPr lang="en-US" altLang="en-US" sz="3000" dirty="0">
                <a:solidFill>
                  <a:srgbClr val="CD0000"/>
                </a:solidFill>
                <a:latin typeface="+mj-lt"/>
              </a:rPr>
              <a:t>entities</a:t>
            </a:r>
            <a:r>
              <a:rPr lang="en-US" altLang="en-US" sz="3000" dirty="0">
                <a:latin typeface="+mj-lt"/>
              </a:rPr>
              <a:t> and</a:t>
            </a:r>
            <a:r>
              <a:rPr lang="en-US" altLang="en-US" sz="3000" dirty="0">
                <a:solidFill>
                  <a:srgbClr val="CD0000"/>
                </a:solidFill>
                <a:latin typeface="+mj-lt"/>
              </a:rPr>
              <a:t> relationships </a:t>
            </a:r>
            <a:r>
              <a:rPr lang="en-US" altLang="en-US" sz="3000" dirty="0">
                <a:latin typeface="+mj-lt"/>
              </a:rPr>
              <a:t>in the enterprise?</a:t>
            </a:r>
          </a:p>
          <a:p>
            <a:pPr>
              <a:buFont typeface="Courier New" panose="02070309020205020404" pitchFamily="49" charset="0"/>
              <a:buChar char="o"/>
            </a:pPr>
            <a:r>
              <a:rPr lang="en-US" altLang="en-US" sz="3000" dirty="0">
                <a:latin typeface="+mj-lt"/>
              </a:rPr>
              <a:t> What information about these entities and relationships should we store in the database?</a:t>
            </a:r>
          </a:p>
          <a:p>
            <a:pPr>
              <a:buFont typeface="Courier New" panose="02070309020205020404" pitchFamily="49" charset="0"/>
              <a:buChar char="o"/>
            </a:pPr>
            <a:r>
              <a:rPr lang="en-US" altLang="en-US" sz="3000" dirty="0">
                <a:latin typeface="+mj-lt"/>
              </a:rPr>
              <a:t> What are the integrity constraints or business rules that hold? </a:t>
            </a:r>
          </a:p>
          <a:p>
            <a:pPr>
              <a:buFont typeface="Courier New" panose="02070309020205020404" pitchFamily="49" charset="0"/>
              <a:buChar char="o"/>
            </a:pPr>
            <a:r>
              <a:rPr lang="en-US" altLang="en-US" sz="3000" dirty="0">
                <a:latin typeface="+mj-lt"/>
              </a:rPr>
              <a:t> A database `schema’ in the ER Model can be represented pictorially (ER diagrams).</a:t>
            </a:r>
          </a:p>
          <a:p>
            <a:pPr>
              <a:buFont typeface="Courier New" panose="02070309020205020404" pitchFamily="49" charset="0"/>
              <a:buChar char="o"/>
            </a:pPr>
            <a:r>
              <a:rPr lang="en-US" altLang="en-US" sz="3000" dirty="0">
                <a:latin typeface="+mj-lt"/>
              </a:rPr>
              <a:t> An ER diagram can be mapped into a relational schema.</a:t>
            </a:r>
          </a:p>
          <a:p>
            <a:pPr>
              <a:lnSpc>
                <a:spcPct val="90000"/>
              </a:lnSpc>
            </a:pPr>
            <a:endParaRPr lang="en-US" altLang="en-US" dirty="0"/>
          </a:p>
        </p:txBody>
      </p:sp>
    </p:spTree>
    <p:extLst>
      <p:ext uri="{BB962C8B-B14F-4D97-AF65-F5344CB8AC3E}">
        <p14:creationId xmlns:p14="http://schemas.microsoft.com/office/powerpoint/2010/main" val="10909199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p:cNvSpPr>
            <a:spLocks noGrp="1" noChangeArrowheads="1"/>
          </p:cNvSpPr>
          <p:nvPr>
            <p:ph type="title"/>
          </p:nvPr>
        </p:nvSpPr>
        <p:spPr/>
        <p:txBody>
          <a:bodyPr>
            <a:normAutofit/>
          </a:bodyPr>
          <a:lstStyle/>
          <a:p>
            <a:r>
              <a:rPr lang="en-US" altLang="en-US" sz="4000" dirty="0">
                <a:solidFill>
                  <a:srgbClr val="CD0000"/>
                </a:solidFill>
              </a:rPr>
              <a:t>Binary Vs. Non-Binary Relationships</a:t>
            </a:r>
          </a:p>
        </p:txBody>
      </p:sp>
      <p:sp>
        <p:nvSpPr>
          <p:cNvPr id="125955" name="Rectangle 1027"/>
          <p:cNvSpPr>
            <a:spLocks noGrp="1" noChangeArrowheads="1"/>
          </p:cNvSpPr>
          <p:nvPr>
            <p:ph type="body" idx="1"/>
          </p:nvPr>
        </p:nvSpPr>
        <p:spPr>
          <a:xfrm>
            <a:off x="1119842" y="1690688"/>
            <a:ext cx="9315076" cy="5689600"/>
          </a:xfrm>
        </p:spPr>
        <p:txBody>
          <a:bodyPr>
            <a:normAutofit/>
          </a:bodyPr>
          <a:lstStyle/>
          <a:p>
            <a:r>
              <a:rPr lang="en-US" altLang="en-US" dirty="0">
                <a:latin typeface="+mj-lt"/>
              </a:rPr>
              <a:t>Some relationships that appear to be non-binary may be better represented using binary relationships</a:t>
            </a:r>
          </a:p>
          <a:p>
            <a:pPr lvl="1"/>
            <a:r>
              <a:rPr lang="en-US" altLang="en-US" sz="2800" dirty="0">
                <a:latin typeface="+mj-lt"/>
              </a:rPr>
              <a:t>E.g.  A ternary relationship </a:t>
            </a:r>
            <a:r>
              <a:rPr lang="en-US" altLang="en-US" sz="2800" i="1" dirty="0">
                <a:latin typeface="+mj-lt"/>
              </a:rPr>
              <a:t>parents</a:t>
            </a:r>
            <a:r>
              <a:rPr lang="en-US" altLang="en-US" sz="2800" dirty="0">
                <a:latin typeface="+mj-lt"/>
              </a:rPr>
              <a:t>, relating a child to his/her father and mother, is best replaced by two binary relationships,  </a:t>
            </a:r>
            <a:r>
              <a:rPr lang="en-US" altLang="en-US" sz="2800" i="1" dirty="0">
                <a:latin typeface="+mj-lt"/>
              </a:rPr>
              <a:t>father</a:t>
            </a:r>
            <a:r>
              <a:rPr lang="en-US" altLang="en-US" sz="2800" dirty="0">
                <a:latin typeface="+mj-lt"/>
              </a:rPr>
              <a:t> and </a:t>
            </a:r>
            <a:r>
              <a:rPr lang="en-US" altLang="en-US" sz="2800" i="1" dirty="0">
                <a:latin typeface="+mj-lt"/>
              </a:rPr>
              <a:t>mother</a:t>
            </a:r>
          </a:p>
          <a:p>
            <a:pPr lvl="2"/>
            <a:r>
              <a:rPr lang="en-US" altLang="en-US" sz="2800" dirty="0">
                <a:latin typeface="+mj-lt"/>
              </a:rPr>
              <a:t>Using two binary relationships allows partial information (e.g. only mother being know)</a:t>
            </a:r>
          </a:p>
          <a:p>
            <a:pPr lvl="1"/>
            <a:r>
              <a:rPr lang="en-US" altLang="en-US" sz="2800" dirty="0">
                <a:latin typeface="+mj-lt"/>
              </a:rPr>
              <a:t>But there are some relationships that are naturally non-binary</a:t>
            </a:r>
          </a:p>
          <a:p>
            <a:pPr lvl="2"/>
            <a:r>
              <a:rPr lang="en-US" altLang="en-US" sz="2800" dirty="0">
                <a:latin typeface="+mj-lt"/>
              </a:rPr>
              <a:t>E.g. </a:t>
            </a:r>
            <a:r>
              <a:rPr lang="en-US" altLang="en-US" sz="2800" i="1" dirty="0">
                <a:latin typeface="+mj-lt"/>
              </a:rPr>
              <a:t>works-on</a:t>
            </a:r>
          </a:p>
        </p:txBody>
      </p:sp>
    </p:spTree>
    <p:extLst>
      <p:ext uri="{BB962C8B-B14F-4D97-AF65-F5344CB8AC3E}">
        <p14:creationId xmlns:p14="http://schemas.microsoft.com/office/powerpoint/2010/main" val="1965125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72888" y="292660"/>
            <a:ext cx="11118476" cy="609600"/>
          </a:xfrm>
        </p:spPr>
        <p:txBody>
          <a:bodyPr>
            <a:noAutofit/>
          </a:bodyPr>
          <a:lstStyle/>
          <a:p>
            <a:r>
              <a:rPr lang="en-US" altLang="en-US" sz="4000" dirty="0">
                <a:solidFill>
                  <a:srgbClr val="CD0000"/>
                </a:solidFill>
              </a:rPr>
              <a:t>Converting Non-Binary Relationships to Binary Form</a:t>
            </a:r>
          </a:p>
        </p:txBody>
      </p:sp>
      <p:sp>
        <p:nvSpPr>
          <p:cNvPr id="126979" name="Rectangle 3"/>
          <p:cNvSpPr>
            <a:spLocks noGrp="1" noChangeArrowheads="1"/>
          </p:cNvSpPr>
          <p:nvPr>
            <p:ph type="body" idx="1"/>
          </p:nvPr>
        </p:nvSpPr>
        <p:spPr>
          <a:xfrm>
            <a:off x="1048869" y="1150285"/>
            <a:ext cx="9587753" cy="3546475"/>
          </a:xfrm>
        </p:spPr>
        <p:txBody>
          <a:bodyPr>
            <a:noAutofit/>
          </a:bodyPr>
          <a:lstStyle/>
          <a:p>
            <a:pPr>
              <a:lnSpc>
                <a:spcPct val="90000"/>
              </a:lnSpc>
            </a:pPr>
            <a:r>
              <a:rPr lang="en-US" altLang="en-US" dirty="0">
                <a:latin typeface="+mj-lt"/>
              </a:rPr>
              <a:t>In general, any non-binary relationship can be represented using binary relationships by creating an artificial entity set.</a:t>
            </a:r>
          </a:p>
          <a:p>
            <a:pPr lvl="1">
              <a:lnSpc>
                <a:spcPct val="90000"/>
              </a:lnSpc>
            </a:pPr>
            <a:r>
              <a:rPr lang="en-US" altLang="en-US" sz="2800" dirty="0">
                <a:latin typeface="+mj-lt"/>
              </a:rPr>
              <a:t>Replace </a:t>
            </a:r>
            <a:r>
              <a:rPr lang="en-US" altLang="en-US" sz="2800" i="1" dirty="0">
                <a:latin typeface="+mj-lt"/>
              </a:rPr>
              <a:t>R </a:t>
            </a:r>
            <a:r>
              <a:rPr lang="en-US" altLang="en-US" sz="2800" dirty="0">
                <a:latin typeface="+mj-lt"/>
              </a:rPr>
              <a:t>between entity sets A, B and C</a:t>
            </a:r>
            <a:r>
              <a:rPr lang="en-US" altLang="en-US" sz="2800" i="1" dirty="0">
                <a:latin typeface="+mj-lt"/>
              </a:rPr>
              <a:t> </a:t>
            </a:r>
            <a:r>
              <a:rPr lang="en-US" altLang="en-US" sz="2800" dirty="0">
                <a:latin typeface="+mj-lt"/>
              </a:rPr>
              <a:t>by an entity set </a:t>
            </a:r>
            <a:r>
              <a:rPr lang="en-US" altLang="en-US" sz="2800" i="1" dirty="0">
                <a:latin typeface="+mj-lt"/>
              </a:rPr>
              <a:t>E</a:t>
            </a:r>
            <a:r>
              <a:rPr lang="en-US" altLang="en-US" sz="2800" dirty="0">
                <a:latin typeface="+mj-lt"/>
              </a:rPr>
              <a:t>, and three relationship sets: </a:t>
            </a:r>
          </a:p>
          <a:p>
            <a:pPr>
              <a:lnSpc>
                <a:spcPct val="90000"/>
              </a:lnSpc>
              <a:buFont typeface="Monotype Sorts" pitchFamily="2" charset="2"/>
              <a:buNone/>
            </a:pPr>
            <a:r>
              <a:rPr lang="en-US" altLang="en-US" dirty="0">
                <a:latin typeface="+mj-lt"/>
              </a:rPr>
              <a:t>		1. </a:t>
            </a:r>
            <a:r>
              <a:rPr lang="en-US" altLang="en-US" i="1" dirty="0">
                <a:latin typeface="+mj-lt"/>
              </a:rPr>
              <a:t>R</a:t>
            </a:r>
            <a:r>
              <a:rPr lang="en-US" altLang="en-US" i="1" baseline="-25000" dirty="0">
                <a:latin typeface="+mj-lt"/>
              </a:rPr>
              <a:t>A</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A </a:t>
            </a:r>
            <a:r>
              <a:rPr lang="en-US" altLang="en-US" dirty="0">
                <a:latin typeface="+mj-lt"/>
              </a:rPr>
              <a:t>		  2.</a:t>
            </a:r>
            <a:r>
              <a:rPr lang="en-US" altLang="en-US" i="1" dirty="0">
                <a:latin typeface="+mj-lt"/>
              </a:rPr>
              <a:t>R</a:t>
            </a:r>
            <a:r>
              <a:rPr lang="en-US" altLang="en-US" i="1" baseline="-25000" dirty="0">
                <a:latin typeface="+mj-lt"/>
              </a:rPr>
              <a:t>B</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B</a:t>
            </a:r>
          </a:p>
          <a:p>
            <a:pPr>
              <a:lnSpc>
                <a:spcPct val="90000"/>
              </a:lnSpc>
              <a:buFont typeface="Monotype Sorts" pitchFamily="2" charset="2"/>
              <a:buNone/>
            </a:pPr>
            <a:r>
              <a:rPr lang="en-US" altLang="en-US" dirty="0">
                <a:latin typeface="+mj-lt"/>
              </a:rPr>
              <a:t>		3. </a:t>
            </a:r>
            <a:r>
              <a:rPr lang="en-US" altLang="en-US" i="1" dirty="0">
                <a:latin typeface="+mj-lt"/>
              </a:rPr>
              <a:t>R</a:t>
            </a:r>
            <a:r>
              <a:rPr lang="en-US" altLang="en-US" i="1" baseline="-25000" dirty="0">
                <a:latin typeface="+mj-lt"/>
              </a:rPr>
              <a:t>C</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C</a:t>
            </a:r>
          </a:p>
          <a:p>
            <a:pPr lvl="1">
              <a:lnSpc>
                <a:spcPct val="90000"/>
              </a:lnSpc>
            </a:pPr>
            <a:r>
              <a:rPr lang="en-US" altLang="en-US" sz="2800" dirty="0">
                <a:latin typeface="+mj-lt"/>
              </a:rPr>
              <a:t>Create a special identifying attribute for </a:t>
            </a:r>
            <a:r>
              <a:rPr lang="en-US" altLang="en-US" sz="2800" i="1" dirty="0">
                <a:latin typeface="+mj-lt"/>
              </a:rPr>
              <a:t>E</a:t>
            </a:r>
          </a:p>
          <a:p>
            <a:pPr lvl="1">
              <a:lnSpc>
                <a:spcPct val="90000"/>
              </a:lnSpc>
            </a:pPr>
            <a:r>
              <a:rPr lang="en-US" altLang="en-US" sz="2800" dirty="0">
                <a:latin typeface="+mj-lt"/>
              </a:rPr>
              <a:t>Add any attributes of </a:t>
            </a:r>
            <a:r>
              <a:rPr lang="en-US" altLang="en-US" sz="2800" i="1" dirty="0">
                <a:latin typeface="+mj-lt"/>
              </a:rPr>
              <a:t>R </a:t>
            </a:r>
            <a:r>
              <a:rPr lang="en-US" altLang="en-US" sz="2800" dirty="0">
                <a:latin typeface="+mj-lt"/>
              </a:rPr>
              <a:t>to </a:t>
            </a:r>
            <a:r>
              <a:rPr lang="en-US" altLang="en-US" sz="2800" i="1" dirty="0">
                <a:latin typeface="+mj-lt"/>
              </a:rPr>
              <a:t>E </a:t>
            </a:r>
          </a:p>
          <a:p>
            <a:pPr lvl="1">
              <a:lnSpc>
                <a:spcPct val="90000"/>
              </a:lnSpc>
            </a:pPr>
            <a:r>
              <a:rPr lang="en-US" altLang="en-US" sz="2800" dirty="0">
                <a:latin typeface="+mj-lt"/>
              </a:rPr>
              <a:t>For each relationship (</a:t>
            </a:r>
            <a:r>
              <a:rPr lang="en-US" altLang="en-US" sz="2800" i="1" dirty="0" err="1">
                <a:latin typeface="+mj-lt"/>
              </a:rPr>
              <a:t>a</a:t>
            </a:r>
            <a:r>
              <a:rPr lang="en-US" altLang="en-US" sz="2800" i="1" baseline="-25000" dirty="0" err="1">
                <a:latin typeface="+mj-lt"/>
              </a:rPr>
              <a:t>i</a:t>
            </a:r>
            <a:r>
              <a:rPr lang="en-US" altLang="en-US" sz="2800" i="1" dirty="0">
                <a:latin typeface="+mj-lt"/>
              </a:rPr>
              <a:t> , b</a:t>
            </a:r>
            <a:r>
              <a:rPr lang="en-US" altLang="en-US" sz="2800" i="1" baseline="-25000" dirty="0">
                <a:latin typeface="+mj-lt"/>
              </a:rPr>
              <a:t>i</a:t>
            </a:r>
            <a:r>
              <a:rPr lang="en-US" altLang="en-US" sz="2800" i="1" dirty="0">
                <a:latin typeface="+mj-lt"/>
              </a:rPr>
              <a:t> , c</a:t>
            </a:r>
            <a:r>
              <a:rPr lang="en-US" altLang="en-US" sz="2800" i="1" baseline="-25000" dirty="0">
                <a:latin typeface="+mj-lt"/>
              </a:rPr>
              <a:t>i</a:t>
            </a:r>
            <a:r>
              <a:rPr lang="en-US" altLang="en-US" sz="2800" dirty="0">
                <a:latin typeface="+mj-lt"/>
              </a:rPr>
              <a:t>) in </a:t>
            </a:r>
            <a:r>
              <a:rPr lang="en-US" altLang="en-US" sz="2800" i="1" dirty="0">
                <a:latin typeface="+mj-lt"/>
              </a:rPr>
              <a:t>R,</a:t>
            </a:r>
            <a:r>
              <a:rPr lang="en-US" altLang="en-US" sz="2800" dirty="0">
                <a:latin typeface="+mj-lt"/>
              </a:rPr>
              <a:t> create </a:t>
            </a:r>
          </a:p>
          <a:p>
            <a:pPr>
              <a:lnSpc>
                <a:spcPct val="90000"/>
              </a:lnSpc>
              <a:buFont typeface="Monotype Sorts" pitchFamily="2" charset="2"/>
              <a:buNone/>
            </a:pPr>
            <a:r>
              <a:rPr lang="en-US" altLang="en-US" dirty="0">
                <a:latin typeface="+mj-lt"/>
              </a:rPr>
              <a:t>	      1. a new entity </a:t>
            </a:r>
            <a:r>
              <a:rPr lang="en-US" altLang="en-US" i="1" dirty="0" err="1">
                <a:latin typeface="+mj-lt"/>
              </a:rPr>
              <a:t>e</a:t>
            </a:r>
            <a:r>
              <a:rPr lang="en-US" altLang="en-US" i="1" baseline="-25000" dirty="0" err="1">
                <a:latin typeface="+mj-lt"/>
              </a:rPr>
              <a:t>i</a:t>
            </a:r>
            <a:r>
              <a:rPr lang="en-US" altLang="en-US" i="1" dirty="0">
                <a:latin typeface="+mj-lt"/>
              </a:rPr>
              <a:t> </a:t>
            </a:r>
            <a:r>
              <a:rPr lang="en-US" altLang="en-US" dirty="0">
                <a:latin typeface="+mj-lt"/>
              </a:rPr>
              <a:t>in the entity set </a:t>
            </a:r>
            <a:r>
              <a:rPr lang="en-US" altLang="en-US" i="1" dirty="0">
                <a:latin typeface="+mj-lt"/>
              </a:rPr>
              <a:t>E       </a:t>
            </a:r>
            <a:r>
              <a:rPr lang="en-US" altLang="en-US" dirty="0">
                <a:latin typeface="+mj-lt"/>
              </a:rPr>
              <a:t>2. add (</a:t>
            </a:r>
            <a:r>
              <a:rPr lang="en-US" altLang="en-US" i="1" dirty="0" err="1">
                <a:latin typeface="+mj-lt"/>
              </a:rPr>
              <a:t>e</a:t>
            </a:r>
            <a:r>
              <a:rPr lang="en-US" altLang="en-US" i="1" baseline="-25000" dirty="0" err="1">
                <a:latin typeface="+mj-lt"/>
              </a:rPr>
              <a:t>i</a:t>
            </a:r>
            <a:r>
              <a:rPr lang="en-US" altLang="en-US" i="1" dirty="0">
                <a:latin typeface="+mj-lt"/>
              </a:rPr>
              <a:t> , </a:t>
            </a:r>
            <a:r>
              <a:rPr lang="en-US" altLang="en-US" i="1" dirty="0" err="1">
                <a:latin typeface="+mj-lt"/>
              </a:rPr>
              <a:t>a</a:t>
            </a:r>
            <a:r>
              <a:rPr lang="en-US" altLang="en-US" i="1" baseline="-25000" dirty="0" err="1">
                <a:latin typeface="+mj-lt"/>
              </a:rPr>
              <a:t>i</a:t>
            </a:r>
            <a:r>
              <a:rPr lang="en-US" altLang="en-US" i="1" baseline="-25000" dirty="0">
                <a:latin typeface="+mj-lt"/>
              </a:rPr>
              <a:t> </a:t>
            </a:r>
            <a:r>
              <a:rPr lang="en-US" altLang="en-US" dirty="0">
                <a:latin typeface="+mj-lt"/>
              </a:rPr>
              <a:t>) to </a:t>
            </a:r>
            <a:r>
              <a:rPr lang="en-US" altLang="en-US" i="1" dirty="0">
                <a:latin typeface="+mj-lt"/>
              </a:rPr>
              <a:t>R</a:t>
            </a:r>
            <a:r>
              <a:rPr lang="en-US" altLang="en-US" i="1" baseline="-25000" dirty="0">
                <a:latin typeface="+mj-lt"/>
              </a:rPr>
              <a:t>A</a:t>
            </a:r>
          </a:p>
          <a:p>
            <a:pPr>
              <a:lnSpc>
                <a:spcPct val="90000"/>
              </a:lnSpc>
              <a:buFont typeface="Monotype Sorts" pitchFamily="2" charset="2"/>
              <a:buNone/>
            </a:pPr>
            <a:r>
              <a:rPr lang="en-US" altLang="en-US" dirty="0">
                <a:latin typeface="+mj-lt"/>
              </a:rPr>
              <a:t>	      3. add (</a:t>
            </a:r>
            <a:r>
              <a:rPr lang="en-US" altLang="en-US" i="1" dirty="0" err="1">
                <a:latin typeface="+mj-lt"/>
              </a:rPr>
              <a:t>e</a:t>
            </a:r>
            <a:r>
              <a:rPr lang="en-US" altLang="en-US" i="1" baseline="-25000" dirty="0" err="1">
                <a:latin typeface="+mj-lt"/>
              </a:rPr>
              <a:t>i</a:t>
            </a:r>
            <a:r>
              <a:rPr lang="en-US" altLang="en-US" i="1" dirty="0">
                <a:latin typeface="+mj-lt"/>
              </a:rPr>
              <a:t> , b</a:t>
            </a:r>
            <a:r>
              <a:rPr lang="en-US" altLang="en-US" i="1" baseline="-25000" dirty="0">
                <a:latin typeface="+mj-lt"/>
              </a:rPr>
              <a:t>i</a:t>
            </a:r>
            <a:r>
              <a:rPr lang="en-US" altLang="en-US" i="1" dirty="0">
                <a:latin typeface="+mj-lt"/>
              </a:rPr>
              <a:t> </a:t>
            </a:r>
            <a:r>
              <a:rPr lang="en-US" altLang="en-US" dirty="0">
                <a:latin typeface="+mj-lt"/>
              </a:rPr>
              <a:t>) to </a:t>
            </a:r>
            <a:r>
              <a:rPr lang="en-US" altLang="en-US" i="1" dirty="0">
                <a:latin typeface="+mj-lt"/>
              </a:rPr>
              <a:t>R</a:t>
            </a:r>
            <a:r>
              <a:rPr lang="en-US" altLang="en-US" i="1" baseline="-25000" dirty="0">
                <a:latin typeface="+mj-lt"/>
              </a:rPr>
              <a:t>B</a:t>
            </a:r>
            <a:r>
              <a:rPr lang="en-US" altLang="en-US" i="1" dirty="0">
                <a:latin typeface="+mj-lt"/>
              </a:rPr>
              <a:t>      </a:t>
            </a:r>
            <a:r>
              <a:rPr lang="en-US" altLang="en-US" dirty="0">
                <a:latin typeface="+mj-lt"/>
              </a:rPr>
              <a:t>	                4. add (</a:t>
            </a:r>
            <a:r>
              <a:rPr lang="en-US" altLang="en-US" i="1" dirty="0" err="1">
                <a:latin typeface="+mj-lt"/>
              </a:rPr>
              <a:t>e</a:t>
            </a:r>
            <a:r>
              <a:rPr lang="en-US" altLang="en-US" i="1" baseline="-25000" dirty="0" err="1">
                <a:latin typeface="+mj-lt"/>
              </a:rPr>
              <a:t>i</a:t>
            </a:r>
            <a:r>
              <a:rPr lang="en-US" altLang="en-US" i="1" dirty="0">
                <a:latin typeface="+mj-lt"/>
              </a:rPr>
              <a:t> , c</a:t>
            </a:r>
            <a:r>
              <a:rPr lang="en-US" altLang="en-US" i="1" baseline="-25000" dirty="0">
                <a:latin typeface="+mj-lt"/>
              </a:rPr>
              <a:t>i </a:t>
            </a:r>
            <a:r>
              <a:rPr lang="en-US" altLang="en-US" dirty="0">
                <a:latin typeface="+mj-lt"/>
              </a:rPr>
              <a:t>) to </a:t>
            </a:r>
            <a:r>
              <a:rPr lang="en-US" altLang="en-US" i="1" dirty="0">
                <a:latin typeface="+mj-lt"/>
              </a:rPr>
              <a:t>R</a:t>
            </a:r>
            <a:r>
              <a:rPr lang="en-US" altLang="en-US" i="1" baseline="-25000" dirty="0">
                <a:latin typeface="+mj-lt"/>
              </a:rPr>
              <a:t>C</a:t>
            </a:r>
          </a:p>
        </p:txBody>
      </p:sp>
    </p:spTree>
    <p:extLst>
      <p:ext uri="{BB962C8B-B14F-4D97-AF65-F5344CB8AC3E}">
        <p14:creationId xmlns:p14="http://schemas.microsoft.com/office/powerpoint/2010/main" val="3828927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765456" y="143062"/>
            <a:ext cx="8077200" cy="1074738"/>
          </a:xfrm>
        </p:spPr>
        <p:txBody>
          <a:bodyPr>
            <a:normAutofit fontScale="90000"/>
          </a:bodyPr>
          <a:lstStyle/>
          <a:p>
            <a:r>
              <a:rPr lang="en-US" altLang="en-US" dirty="0">
                <a:solidFill>
                  <a:srgbClr val="CD0000"/>
                </a:solidFill>
              </a:rPr>
              <a:t>Converting Non-Binary Relationships</a:t>
            </a:r>
          </a:p>
        </p:txBody>
      </p:sp>
      <p:sp>
        <p:nvSpPr>
          <p:cNvPr id="130051" name="Rectangle 3"/>
          <p:cNvSpPr>
            <a:spLocks noGrp="1" noChangeArrowheads="1"/>
          </p:cNvSpPr>
          <p:nvPr>
            <p:ph type="body" idx="1"/>
          </p:nvPr>
        </p:nvSpPr>
        <p:spPr>
          <a:xfrm>
            <a:off x="1167652" y="1217800"/>
            <a:ext cx="10195112" cy="4322388"/>
          </a:xfrm>
        </p:spPr>
        <p:txBody>
          <a:bodyPr>
            <a:normAutofit/>
          </a:bodyPr>
          <a:lstStyle/>
          <a:p>
            <a:r>
              <a:rPr lang="en-US" altLang="en-US" dirty="0">
                <a:latin typeface="+mj-lt"/>
              </a:rPr>
              <a:t>Also need to translate constraints</a:t>
            </a:r>
          </a:p>
          <a:p>
            <a:pPr lvl="1"/>
            <a:r>
              <a:rPr lang="en-US" altLang="en-US" sz="2800" dirty="0">
                <a:latin typeface="+mj-lt"/>
              </a:rPr>
              <a:t>Translating all constraints may not be possible</a:t>
            </a:r>
          </a:p>
          <a:p>
            <a:pPr lvl="1"/>
            <a:r>
              <a:rPr lang="en-US" altLang="en-US" sz="2800" dirty="0">
                <a:latin typeface="+mj-lt"/>
              </a:rPr>
              <a:t>There may be instances in the translated schema that</a:t>
            </a:r>
            <a:br>
              <a:rPr lang="en-US" altLang="en-US" sz="2800" dirty="0">
                <a:latin typeface="+mj-lt"/>
              </a:rPr>
            </a:br>
            <a:r>
              <a:rPr lang="en-US" altLang="en-US" sz="2800" dirty="0">
                <a:latin typeface="+mj-lt"/>
              </a:rPr>
              <a:t>cannot correspond to any instance of </a:t>
            </a:r>
            <a:r>
              <a:rPr lang="en-US" altLang="en-US" sz="2800" i="1" dirty="0">
                <a:latin typeface="+mj-lt"/>
              </a:rPr>
              <a:t>R</a:t>
            </a:r>
          </a:p>
          <a:p>
            <a:pPr lvl="2"/>
            <a:r>
              <a:rPr lang="en-US" altLang="en-US" sz="2800" i="1" dirty="0">
                <a:latin typeface="+mj-lt"/>
              </a:rPr>
              <a:t>Exercise:  add constraints to the relationships R</a:t>
            </a:r>
            <a:r>
              <a:rPr lang="en-US" altLang="en-US" sz="2800" i="1" baseline="-25000" dirty="0">
                <a:latin typeface="+mj-lt"/>
              </a:rPr>
              <a:t>A</a:t>
            </a:r>
            <a:r>
              <a:rPr lang="en-US" altLang="en-US" sz="2800" i="1" dirty="0">
                <a:latin typeface="+mj-lt"/>
              </a:rPr>
              <a:t>, R</a:t>
            </a:r>
            <a:r>
              <a:rPr lang="en-US" altLang="en-US" sz="2800" i="1" baseline="-25000" dirty="0">
                <a:latin typeface="+mj-lt"/>
              </a:rPr>
              <a:t>B</a:t>
            </a:r>
            <a:r>
              <a:rPr lang="en-US" altLang="en-US" sz="2800" i="1" dirty="0">
                <a:latin typeface="+mj-lt"/>
              </a:rPr>
              <a:t> and R</a:t>
            </a:r>
            <a:r>
              <a:rPr lang="en-US" altLang="en-US" sz="2800" i="1" baseline="-25000" dirty="0">
                <a:latin typeface="+mj-lt"/>
              </a:rPr>
              <a:t>C </a:t>
            </a:r>
            <a:r>
              <a:rPr lang="en-US" altLang="en-US" sz="2800" dirty="0">
                <a:latin typeface="+mj-lt"/>
              </a:rPr>
              <a:t>to ensure that a newly created entity corresponds to exactly one entity in each of entity sets </a:t>
            </a:r>
            <a:r>
              <a:rPr lang="en-US" altLang="en-US" sz="2800" i="1" dirty="0">
                <a:latin typeface="+mj-lt"/>
              </a:rPr>
              <a:t>A, B</a:t>
            </a:r>
            <a:r>
              <a:rPr lang="en-US" altLang="en-US" sz="2800" dirty="0">
                <a:latin typeface="+mj-lt"/>
              </a:rPr>
              <a:t> and </a:t>
            </a:r>
            <a:r>
              <a:rPr lang="en-US" altLang="en-US" sz="2800" i="1" dirty="0">
                <a:latin typeface="+mj-lt"/>
              </a:rPr>
              <a:t>C</a:t>
            </a:r>
          </a:p>
          <a:p>
            <a:pPr lvl="1"/>
            <a:r>
              <a:rPr lang="en-US" altLang="en-US" sz="2800" dirty="0">
                <a:latin typeface="+mj-lt"/>
              </a:rPr>
              <a:t>We can avoid creating an identifying attribute by making E a weak entity set (described shortly) identified by the three relationship sets </a:t>
            </a:r>
          </a:p>
          <a:p>
            <a:endParaRPr lang="en-US" altLang="en-US" dirty="0"/>
          </a:p>
        </p:txBody>
      </p:sp>
    </p:spTree>
    <p:extLst>
      <p:ext uri="{BB962C8B-B14F-4D97-AF65-F5344CB8AC3E}">
        <p14:creationId xmlns:p14="http://schemas.microsoft.com/office/powerpoint/2010/main" val="41580684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63388" y="176866"/>
            <a:ext cx="10515600" cy="1325563"/>
          </a:xfrm>
        </p:spPr>
        <p:txBody>
          <a:bodyPr>
            <a:normAutofit/>
          </a:bodyPr>
          <a:lstStyle/>
          <a:p>
            <a:r>
              <a:rPr lang="en-US" altLang="en-US" sz="4000" dirty="0">
                <a:solidFill>
                  <a:srgbClr val="CD0000"/>
                </a:solidFill>
              </a:rPr>
              <a:t>Design Issues</a:t>
            </a:r>
          </a:p>
        </p:txBody>
      </p:sp>
      <p:sp>
        <p:nvSpPr>
          <p:cNvPr id="37891" name="Rectangle 3"/>
          <p:cNvSpPr>
            <a:spLocks noGrp="1" noChangeArrowheads="1"/>
          </p:cNvSpPr>
          <p:nvPr>
            <p:ph type="body" idx="1"/>
          </p:nvPr>
        </p:nvSpPr>
        <p:spPr>
          <a:xfrm>
            <a:off x="1194361" y="1222095"/>
            <a:ext cx="9661898" cy="4241800"/>
          </a:xfrm>
        </p:spPr>
        <p:txBody>
          <a:bodyPr>
            <a:noAutofit/>
          </a:bodyPr>
          <a:lstStyle/>
          <a:p>
            <a:pPr>
              <a:lnSpc>
                <a:spcPct val="90000"/>
              </a:lnSpc>
            </a:pPr>
            <a:r>
              <a:rPr lang="en-US" altLang="en-US" dirty="0">
                <a:latin typeface="+mj-lt"/>
              </a:rPr>
              <a:t>Use of entity sets vs. attributes</a:t>
            </a:r>
            <a:br>
              <a:rPr lang="en-US" altLang="en-US" dirty="0">
                <a:latin typeface="+mj-lt"/>
              </a:rPr>
            </a:br>
            <a:r>
              <a:rPr lang="en-US" altLang="en-US" dirty="0">
                <a:latin typeface="+mj-lt"/>
              </a:rPr>
              <a:t>Choice mainly depends on the structure of the enterprise being modeled, and on the semantics associated with the attribute in question.</a:t>
            </a:r>
          </a:p>
          <a:p>
            <a:pPr>
              <a:lnSpc>
                <a:spcPct val="90000"/>
              </a:lnSpc>
            </a:pPr>
            <a:r>
              <a:rPr lang="en-US" altLang="en-US" dirty="0">
                <a:latin typeface="+mj-lt"/>
              </a:rPr>
              <a:t>Use of entity sets vs. relationship sets</a:t>
            </a:r>
            <a:br>
              <a:rPr lang="en-US" altLang="en-US" dirty="0">
                <a:latin typeface="+mj-lt"/>
              </a:rPr>
            </a:br>
            <a:r>
              <a:rPr lang="en-US" altLang="en-US" dirty="0">
                <a:latin typeface="+mj-lt"/>
              </a:rPr>
              <a:t>Possible guideline is to designate a relationship set to describe an action that occurs between entities</a:t>
            </a:r>
          </a:p>
          <a:p>
            <a:pPr>
              <a:lnSpc>
                <a:spcPct val="90000"/>
              </a:lnSpc>
            </a:pPr>
            <a:r>
              <a:rPr lang="en-US" altLang="en-US" dirty="0">
                <a:latin typeface="+mj-lt"/>
              </a:rPr>
              <a:t>Binary versus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sets</a:t>
            </a:r>
            <a:br>
              <a:rPr lang="en-US" altLang="en-US" dirty="0">
                <a:latin typeface="+mj-lt"/>
              </a:rPr>
            </a:br>
            <a:r>
              <a:rPr lang="en-US" altLang="en-US" dirty="0">
                <a:latin typeface="+mj-lt"/>
              </a:rPr>
              <a:t>Although it is possible to replace any </a:t>
            </a:r>
            <a:r>
              <a:rPr lang="en-US" altLang="en-US" dirty="0" err="1">
                <a:latin typeface="+mj-lt"/>
              </a:rPr>
              <a:t>nonbinary</a:t>
            </a:r>
            <a:r>
              <a:rPr lang="en-US" altLang="en-US" dirty="0">
                <a:latin typeface="+mj-lt"/>
              </a:rPr>
              <a:t>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for </a:t>
            </a:r>
            <a:r>
              <a:rPr lang="en-US" altLang="en-US" i="1" dirty="0">
                <a:latin typeface="+mj-lt"/>
              </a:rPr>
              <a:t>n</a:t>
            </a:r>
            <a:r>
              <a:rPr lang="en-US" altLang="en-US" dirty="0">
                <a:latin typeface="+mj-lt"/>
              </a:rPr>
              <a:t> &gt; 2) relationship set by a number of distinct binary relationship sets, a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 shows more clearly that several entities participate in a single relationship.</a:t>
            </a:r>
          </a:p>
          <a:p>
            <a:pPr>
              <a:lnSpc>
                <a:spcPct val="90000"/>
              </a:lnSpc>
            </a:pPr>
            <a:r>
              <a:rPr lang="en-US" altLang="en-US" dirty="0">
                <a:latin typeface="+mj-lt"/>
              </a:rPr>
              <a:t>Placement of relationship attributes</a:t>
            </a:r>
          </a:p>
        </p:txBody>
      </p:sp>
    </p:spTree>
    <p:extLst>
      <p:ext uri="{BB962C8B-B14F-4D97-AF65-F5344CB8AC3E}">
        <p14:creationId xmlns:p14="http://schemas.microsoft.com/office/powerpoint/2010/main" val="432399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noFill/>
          <a:ln/>
        </p:spPr>
        <p:txBody>
          <a:bodyPr>
            <a:normAutofit/>
          </a:bodyPr>
          <a:lstStyle/>
          <a:p>
            <a:r>
              <a:rPr lang="en-US" altLang="en-US" sz="4000" dirty="0">
                <a:solidFill>
                  <a:srgbClr val="CD0000"/>
                </a:solidFill>
              </a:rPr>
              <a:t>Weak Entities</a:t>
            </a:r>
          </a:p>
        </p:txBody>
      </p:sp>
      <p:sp>
        <p:nvSpPr>
          <p:cNvPr id="15365" name="Rectangle 5"/>
          <p:cNvSpPr>
            <a:spLocks noGrp="1" noChangeArrowheads="1"/>
          </p:cNvSpPr>
          <p:nvPr>
            <p:ph type="body" idx="1"/>
          </p:nvPr>
        </p:nvSpPr>
        <p:spPr>
          <a:xfrm>
            <a:off x="1559859" y="1690688"/>
            <a:ext cx="9426388" cy="3240741"/>
          </a:xfrm>
          <a:noFill/>
          <a:ln/>
        </p:spPr>
        <p:txBody>
          <a:bodyPr>
            <a:noAutofit/>
          </a:bodyPr>
          <a:lstStyle/>
          <a:p>
            <a:r>
              <a:rPr lang="en-US" altLang="en-US" dirty="0">
                <a:latin typeface="+mj-lt"/>
              </a:rPr>
              <a:t>A </a:t>
            </a:r>
            <a:r>
              <a:rPr lang="en-US" altLang="en-US" i="1" dirty="0">
                <a:solidFill>
                  <a:srgbClr val="CD0000"/>
                </a:solidFill>
                <a:latin typeface="+mj-lt"/>
              </a:rPr>
              <a:t>weak entity </a:t>
            </a:r>
            <a:r>
              <a:rPr lang="en-US" altLang="en-US" dirty="0">
                <a:latin typeface="+mj-lt"/>
              </a:rPr>
              <a:t>can be identified uniquely only by considering the primary key of another (</a:t>
            </a:r>
            <a:r>
              <a:rPr lang="en-US" altLang="en-US" i="1" dirty="0">
                <a:latin typeface="+mj-lt"/>
              </a:rPr>
              <a:t>owner</a:t>
            </a:r>
            <a:r>
              <a:rPr lang="en-US" altLang="en-US" dirty="0">
                <a:latin typeface="+mj-lt"/>
              </a:rPr>
              <a:t>) entity.</a:t>
            </a:r>
          </a:p>
          <a:p>
            <a:pPr lvl="1">
              <a:buSzPct val="75000"/>
            </a:pPr>
            <a:r>
              <a:rPr lang="en-US" altLang="en-US" sz="2800" dirty="0">
                <a:latin typeface="+mj-lt"/>
              </a:rPr>
              <a:t>Owner entity set and weak entity set must participate in a one-to-many relationship set (one owner, many weak entities).</a:t>
            </a:r>
          </a:p>
          <a:p>
            <a:pPr lvl="1">
              <a:buSzPct val="75000"/>
            </a:pPr>
            <a:r>
              <a:rPr lang="en-US" altLang="en-US" sz="2800" dirty="0">
                <a:latin typeface="+mj-lt"/>
              </a:rPr>
              <a:t>Weak entity set must have total participation in this </a:t>
            </a:r>
            <a:r>
              <a:rPr lang="en-US" altLang="en-US" sz="2800" i="1" dirty="0">
                <a:solidFill>
                  <a:srgbClr val="CD0000"/>
                </a:solidFill>
                <a:latin typeface="+mj-lt"/>
              </a:rPr>
              <a:t>identifying </a:t>
            </a:r>
            <a:r>
              <a:rPr lang="en-US" altLang="en-US" sz="2800" dirty="0">
                <a:latin typeface="+mj-lt"/>
              </a:rPr>
              <a:t>relationship set.  </a:t>
            </a:r>
          </a:p>
        </p:txBody>
      </p:sp>
    </p:spTree>
    <p:extLst>
      <p:ext uri="{BB962C8B-B14F-4D97-AF65-F5344CB8AC3E}">
        <p14:creationId xmlns:p14="http://schemas.microsoft.com/office/powerpoint/2010/main" val="235732324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96184"/>
            <a:ext cx="10515600" cy="1325563"/>
          </a:xfrm>
        </p:spPr>
        <p:txBody>
          <a:bodyPr>
            <a:normAutofit/>
          </a:bodyPr>
          <a:lstStyle/>
          <a:p>
            <a:r>
              <a:rPr lang="en-US" altLang="en-US" sz="4000" dirty="0">
                <a:solidFill>
                  <a:srgbClr val="CD0000"/>
                </a:solidFill>
              </a:rPr>
              <a:t>Weak Entity Sets</a:t>
            </a:r>
          </a:p>
        </p:txBody>
      </p:sp>
      <p:sp>
        <p:nvSpPr>
          <p:cNvPr id="47107" name="Rectangle 3"/>
          <p:cNvSpPr>
            <a:spLocks noGrp="1" noChangeArrowheads="1"/>
          </p:cNvSpPr>
          <p:nvPr>
            <p:ph type="body" idx="1"/>
          </p:nvPr>
        </p:nvSpPr>
        <p:spPr>
          <a:xfrm>
            <a:off x="999565" y="1220041"/>
            <a:ext cx="10515600" cy="4351338"/>
          </a:xfrm>
        </p:spPr>
        <p:txBody>
          <a:bodyPr>
            <a:noAutofit/>
          </a:bodyPr>
          <a:lstStyle/>
          <a:p>
            <a:r>
              <a:rPr lang="en-US" altLang="en-US" dirty="0">
                <a:latin typeface="+mj-lt"/>
              </a:rPr>
              <a:t>An entity set that does not have a primary key is referred to as a </a:t>
            </a:r>
            <a:r>
              <a:rPr lang="en-US" altLang="en-US" i="1" dirty="0">
                <a:solidFill>
                  <a:schemeClr val="tx2"/>
                </a:solidFill>
                <a:latin typeface="+mj-lt"/>
              </a:rPr>
              <a:t>weak entity set</a:t>
            </a:r>
            <a:r>
              <a:rPr lang="en-US" altLang="en-US" dirty="0">
                <a:latin typeface="+mj-lt"/>
              </a:rPr>
              <a:t>.</a:t>
            </a:r>
          </a:p>
          <a:p>
            <a:r>
              <a:rPr lang="en-US" altLang="en-US" dirty="0">
                <a:latin typeface="+mj-lt"/>
              </a:rPr>
              <a:t>The existence of a weak entity set depends on the existence of a </a:t>
            </a:r>
            <a:r>
              <a:rPr lang="en-US" altLang="en-US" i="1" dirty="0">
                <a:solidFill>
                  <a:schemeClr val="tx2"/>
                </a:solidFill>
                <a:latin typeface="+mj-lt"/>
              </a:rPr>
              <a:t>identifying entity</a:t>
            </a:r>
            <a:r>
              <a:rPr lang="en-US" altLang="en-US" i="1" dirty="0">
                <a:latin typeface="+mj-lt"/>
              </a:rPr>
              <a:t> </a:t>
            </a:r>
            <a:r>
              <a:rPr lang="en-US" altLang="en-US" i="1" dirty="0">
                <a:solidFill>
                  <a:schemeClr val="tx2"/>
                </a:solidFill>
                <a:latin typeface="+mj-lt"/>
              </a:rPr>
              <a:t>set</a:t>
            </a:r>
          </a:p>
          <a:p>
            <a:pPr lvl="1"/>
            <a:r>
              <a:rPr lang="en-US" altLang="en-US" sz="2800" dirty="0">
                <a:latin typeface="+mj-lt"/>
              </a:rPr>
              <a:t> it must relate to the identifying entity set via a total, one-to-many relationship set from the identifying to the weak entity set</a:t>
            </a:r>
          </a:p>
          <a:p>
            <a:pPr lvl="1"/>
            <a:r>
              <a:rPr lang="en-US" altLang="en-US" sz="2800" dirty="0">
                <a:solidFill>
                  <a:schemeClr val="tx2"/>
                </a:solidFill>
                <a:latin typeface="+mj-lt"/>
              </a:rPr>
              <a:t>Identifying relationship</a:t>
            </a:r>
            <a:r>
              <a:rPr lang="en-US" altLang="en-US" sz="2800" dirty="0">
                <a:latin typeface="+mj-lt"/>
              </a:rPr>
              <a:t> depicted using a double diamond</a:t>
            </a:r>
          </a:p>
          <a:p>
            <a:r>
              <a:rPr lang="en-US" altLang="en-US" dirty="0">
                <a:latin typeface="+mj-lt"/>
              </a:rPr>
              <a:t>The </a:t>
            </a:r>
            <a:r>
              <a:rPr lang="en-US" altLang="en-US" i="1" dirty="0">
                <a:solidFill>
                  <a:schemeClr val="tx2"/>
                </a:solidFill>
                <a:latin typeface="+mj-lt"/>
              </a:rPr>
              <a:t>discriminator</a:t>
            </a:r>
            <a:r>
              <a:rPr lang="en-US" altLang="en-US" i="1" dirty="0">
                <a:latin typeface="+mj-lt"/>
              </a:rPr>
              <a:t> (or partial key)</a:t>
            </a:r>
            <a:r>
              <a:rPr lang="en-US" altLang="en-US" dirty="0">
                <a:latin typeface="+mj-lt"/>
              </a:rPr>
              <a:t> of a weak entity set is the set of attributes that distinguishes among all the entities of a weak entity set.</a:t>
            </a:r>
          </a:p>
          <a:p>
            <a:r>
              <a:rPr lang="en-US" altLang="en-US" dirty="0">
                <a:latin typeface="+mj-lt"/>
              </a:rPr>
              <a:t>The primary key of a weak entity set is formed by the primary key of the strong entity set on which the weak entity set is existence dependent, plus the weak entity set’s discriminator.</a:t>
            </a:r>
          </a:p>
        </p:txBody>
      </p:sp>
    </p:spTree>
    <p:extLst>
      <p:ext uri="{BB962C8B-B14F-4D97-AF65-F5344CB8AC3E}">
        <p14:creationId xmlns:p14="http://schemas.microsoft.com/office/powerpoint/2010/main" val="25749454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050"/>
          <p:cNvSpPr>
            <a:spLocks noGrp="1" noChangeArrowheads="1"/>
          </p:cNvSpPr>
          <p:nvPr>
            <p:ph type="title"/>
          </p:nvPr>
        </p:nvSpPr>
        <p:spPr/>
        <p:txBody>
          <a:bodyPr>
            <a:normAutofit/>
          </a:bodyPr>
          <a:lstStyle/>
          <a:p>
            <a:r>
              <a:rPr lang="en-US" altLang="en-US" sz="4000" dirty="0">
                <a:solidFill>
                  <a:srgbClr val="CD0000"/>
                </a:solidFill>
              </a:rPr>
              <a:t>Weak Entity Set Examples</a:t>
            </a:r>
          </a:p>
        </p:txBody>
      </p:sp>
      <p:sp>
        <p:nvSpPr>
          <p:cNvPr id="133123" name="Rectangle 2051"/>
          <p:cNvSpPr>
            <a:spLocks noGrp="1" noChangeArrowheads="1"/>
          </p:cNvSpPr>
          <p:nvPr>
            <p:ph type="body" idx="1"/>
          </p:nvPr>
        </p:nvSpPr>
        <p:spPr>
          <a:xfrm>
            <a:off x="1348068" y="1713941"/>
            <a:ext cx="9495864" cy="3151188"/>
          </a:xfrm>
        </p:spPr>
        <p:txBody>
          <a:bodyPr>
            <a:noAutofit/>
          </a:bodyPr>
          <a:lstStyle/>
          <a:p>
            <a:r>
              <a:rPr lang="en-US" altLang="en-US" dirty="0">
                <a:latin typeface="+mj-lt"/>
              </a:rPr>
              <a:t>In a university, a </a:t>
            </a:r>
            <a:r>
              <a:rPr lang="en-US" altLang="en-US" i="1" dirty="0">
                <a:latin typeface="+mj-lt"/>
              </a:rPr>
              <a:t>course</a:t>
            </a:r>
            <a:r>
              <a:rPr lang="en-US" altLang="en-US" dirty="0">
                <a:latin typeface="+mj-lt"/>
              </a:rPr>
              <a:t> is a strong entity and a </a:t>
            </a:r>
            <a:r>
              <a:rPr lang="en-US" altLang="en-US" i="1" dirty="0">
                <a:latin typeface="+mj-lt"/>
              </a:rPr>
              <a:t>course-offering </a:t>
            </a:r>
            <a:r>
              <a:rPr lang="en-US" altLang="en-US" dirty="0">
                <a:latin typeface="+mj-lt"/>
              </a:rPr>
              <a:t>can be modeled as a weak entity</a:t>
            </a:r>
          </a:p>
          <a:p>
            <a:r>
              <a:rPr lang="en-US" altLang="en-US" dirty="0">
                <a:latin typeface="+mj-lt"/>
              </a:rPr>
              <a:t>The discriminator of </a:t>
            </a:r>
            <a:r>
              <a:rPr lang="en-US" altLang="en-US" i="1" dirty="0">
                <a:latin typeface="+mj-lt"/>
              </a:rPr>
              <a:t>course-offering</a:t>
            </a:r>
            <a:r>
              <a:rPr lang="en-US" altLang="en-US" dirty="0">
                <a:latin typeface="+mj-lt"/>
              </a:rPr>
              <a:t> would be </a:t>
            </a:r>
            <a:r>
              <a:rPr lang="en-US" altLang="en-US" i="1" dirty="0">
                <a:latin typeface="+mj-lt"/>
              </a:rPr>
              <a:t>semester</a:t>
            </a:r>
            <a:r>
              <a:rPr lang="en-US" altLang="en-US" dirty="0">
                <a:latin typeface="+mj-lt"/>
              </a:rPr>
              <a:t> (including year) and </a:t>
            </a:r>
            <a:r>
              <a:rPr lang="en-US" altLang="en-US" i="1" dirty="0">
                <a:latin typeface="+mj-lt"/>
              </a:rPr>
              <a:t>section-number </a:t>
            </a:r>
            <a:r>
              <a:rPr lang="en-US" altLang="en-US" dirty="0">
                <a:latin typeface="+mj-lt"/>
              </a:rPr>
              <a:t>(if there is more than one section)</a:t>
            </a:r>
          </a:p>
          <a:p>
            <a:r>
              <a:rPr lang="en-US" altLang="en-US" dirty="0">
                <a:latin typeface="+mj-lt"/>
              </a:rPr>
              <a:t>If we model </a:t>
            </a:r>
            <a:r>
              <a:rPr lang="en-US" altLang="en-US" i="1" dirty="0">
                <a:latin typeface="+mj-lt"/>
              </a:rPr>
              <a:t>course-offering</a:t>
            </a:r>
            <a:r>
              <a:rPr lang="en-US" altLang="en-US" dirty="0">
                <a:latin typeface="+mj-lt"/>
              </a:rPr>
              <a:t> as a strong entity we would model </a:t>
            </a:r>
            <a:r>
              <a:rPr lang="en-US" altLang="en-US" i="1" dirty="0">
                <a:latin typeface="+mj-lt"/>
              </a:rPr>
              <a:t>course-number</a:t>
            </a:r>
            <a:r>
              <a:rPr lang="en-US" altLang="en-US" dirty="0">
                <a:latin typeface="+mj-lt"/>
              </a:rPr>
              <a:t> as an attribute.  </a:t>
            </a:r>
          </a:p>
          <a:p>
            <a:pPr>
              <a:buFont typeface="Monotype Sorts" pitchFamily="2" charset="2"/>
              <a:buNone/>
            </a:pPr>
            <a:r>
              <a:rPr lang="en-US" altLang="en-US" dirty="0">
                <a:latin typeface="+mj-lt"/>
              </a:rPr>
              <a:t>	Then the relationship with </a:t>
            </a:r>
            <a:r>
              <a:rPr lang="en-US" altLang="en-US" i="1" dirty="0">
                <a:latin typeface="+mj-lt"/>
              </a:rPr>
              <a:t>course</a:t>
            </a:r>
            <a:r>
              <a:rPr lang="en-US" altLang="en-US" dirty="0">
                <a:latin typeface="+mj-lt"/>
              </a:rPr>
              <a:t> would be implicit in the </a:t>
            </a:r>
            <a:r>
              <a:rPr lang="en-US" altLang="en-US" i="1" dirty="0">
                <a:latin typeface="+mj-lt"/>
              </a:rPr>
              <a:t>course-number</a:t>
            </a:r>
            <a:r>
              <a:rPr lang="en-US" altLang="en-US" dirty="0">
                <a:latin typeface="+mj-lt"/>
              </a:rPr>
              <a:t> attribute</a:t>
            </a:r>
          </a:p>
        </p:txBody>
      </p:sp>
    </p:spTree>
    <p:extLst>
      <p:ext uri="{BB962C8B-B14F-4D97-AF65-F5344CB8AC3E}">
        <p14:creationId xmlns:p14="http://schemas.microsoft.com/office/powerpoint/2010/main" val="8220867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en-US" sz="4000" dirty="0">
                <a:solidFill>
                  <a:srgbClr val="CD0000"/>
                </a:solidFill>
              </a:rPr>
              <a:t>Specialization</a:t>
            </a:r>
          </a:p>
        </p:txBody>
      </p:sp>
      <p:sp>
        <p:nvSpPr>
          <p:cNvPr id="49155" name="Rectangle 3"/>
          <p:cNvSpPr>
            <a:spLocks noGrp="1" noChangeArrowheads="1"/>
          </p:cNvSpPr>
          <p:nvPr>
            <p:ph type="body" idx="1"/>
          </p:nvPr>
        </p:nvSpPr>
        <p:spPr>
          <a:xfrm>
            <a:off x="1348068" y="1690688"/>
            <a:ext cx="9495864" cy="3944938"/>
          </a:xfrm>
        </p:spPr>
        <p:txBody>
          <a:bodyPr>
            <a:noAutofit/>
          </a:bodyPr>
          <a:lstStyle/>
          <a:p>
            <a:r>
              <a:rPr lang="en-US" altLang="en-US" dirty="0">
                <a:latin typeface="+mj-lt"/>
              </a:rPr>
              <a:t>Top-down design process; we designate subgroupings within an entity set that are distinctive from other entities in the set.</a:t>
            </a:r>
          </a:p>
          <a:p>
            <a:r>
              <a:rPr lang="en-US" altLang="en-US" dirty="0">
                <a:latin typeface="+mj-lt"/>
              </a:rPr>
              <a:t>These subgroupings become lower-level entity sets that have attributes or participate in relationships that do not apply to the higher-level entity set.</a:t>
            </a:r>
          </a:p>
          <a:p>
            <a:r>
              <a:rPr lang="en-US" altLang="en-US" dirty="0">
                <a:latin typeface="+mj-lt"/>
              </a:rPr>
              <a:t>Depicted by a </a:t>
            </a:r>
            <a:r>
              <a:rPr lang="en-US" altLang="en-US" i="1" dirty="0">
                <a:latin typeface="+mj-lt"/>
              </a:rPr>
              <a:t>triangle</a:t>
            </a:r>
            <a:r>
              <a:rPr lang="en-US" altLang="en-US" dirty="0">
                <a:latin typeface="+mj-lt"/>
              </a:rPr>
              <a:t> component labeled ISA (E.g. </a:t>
            </a:r>
            <a:r>
              <a:rPr lang="en-US" altLang="en-US" i="1" dirty="0">
                <a:latin typeface="+mj-lt"/>
              </a:rPr>
              <a:t>customer</a:t>
            </a:r>
            <a:r>
              <a:rPr lang="en-US" altLang="en-US" dirty="0">
                <a:latin typeface="+mj-lt"/>
              </a:rPr>
              <a:t> “is a” </a:t>
            </a:r>
            <a:r>
              <a:rPr lang="en-US" altLang="en-US" i="1" dirty="0">
                <a:latin typeface="+mj-lt"/>
              </a:rPr>
              <a:t>person</a:t>
            </a:r>
            <a:r>
              <a:rPr lang="en-US" altLang="en-US" dirty="0">
                <a:latin typeface="+mj-lt"/>
              </a:rPr>
              <a:t>).</a:t>
            </a:r>
          </a:p>
          <a:p>
            <a:r>
              <a:rPr lang="en-US" altLang="en-US" b="1" dirty="0">
                <a:solidFill>
                  <a:srgbClr val="CD0000"/>
                </a:solidFill>
                <a:latin typeface="+mj-lt"/>
              </a:rPr>
              <a:t>Attribute inheritance</a:t>
            </a:r>
            <a:r>
              <a:rPr lang="en-US" altLang="en-US" dirty="0">
                <a:solidFill>
                  <a:srgbClr val="CD0000"/>
                </a:solidFill>
                <a:latin typeface="+mj-lt"/>
              </a:rPr>
              <a:t> </a:t>
            </a:r>
            <a:r>
              <a:rPr lang="en-US" altLang="en-US" dirty="0">
                <a:latin typeface="+mj-lt"/>
              </a:rPr>
              <a:t>– a lower-level entity set inherits all the attributes and relationship participation of the higher-level entity set to which it is linked.</a:t>
            </a:r>
          </a:p>
          <a:p>
            <a:endParaRPr lang="en-US" altLang="en-US" dirty="0">
              <a:latin typeface="+mj-lt"/>
            </a:endParaRPr>
          </a:p>
        </p:txBody>
      </p:sp>
    </p:spTree>
    <p:extLst>
      <p:ext uri="{BB962C8B-B14F-4D97-AF65-F5344CB8AC3E}">
        <p14:creationId xmlns:p14="http://schemas.microsoft.com/office/powerpoint/2010/main" val="745278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a:bodyPr>
          <a:lstStyle/>
          <a:p>
            <a:r>
              <a:rPr lang="en-US" altLang="en-US" sz="4000" dirty="0">
                <a:solidFill>
                  <a:srgbClr val="CD0000"/>
                </a:solidFill>
              </a:rPr>
              <a:t>Entity vs. Attribute</a:t>
            </a:r>
          </a:p>
        </p:txBody>
      </p:sp>
      <p:sp>
        <p:nvSpPr>
          <p:cNvPr id="23555" name="Rectangle 3"/>
          <p:cNvSpPr>
            <a:spLocks noGrp="1" noChangeArrowheads="1"/>
          </p:cNvSpPr>
          <p:nvPr>
            <p:ph type="body" idx="1"/>
          </p:nvPr>
        </p:nvSpPr>
        <p:spPr>
          <a:xfrm>
            <a:off x="1452283" y="1555377"/>
            <a:ext cx="8610600" cy="4876800"/>
          </a:xfrm>
          <a:noFill/>
          <a:ln/>
        </p:spPr>
        <p:txBody>
          <a:bodyPr>
            <a:normAutofit/>
          </a:bodyPr>
          <a:lstStyle/>
          <a:p>
            <a:r>
              <a:rPr lang="en-US" altLang="en-US" dirty="0">
                <a:latin typeface="+mj-lt"/>
              </a:rPr>
              <a:t>Should</a:t>
            </a:r>
            <a:r>
              <a:rPr lang="en-US" altLang="en-US" dirty="0">
                <a:solidFill>
                  <a:srgbClr val="CD0000"/>
                </a:solidFill>
                <a:latin typeface="+mj-lt"/>
              </a:rPr>
              <a:t> </a:t>
            </a:r>
            <a:r>
              <a:rPr lang="en-US" altLang="en-US" i="1" dirty="0">
                <a:solidFill>
                  <a:srgbClr val="CD0000"/>
                </a:solidFill>
                <a:latin typeface="+mj-lt"/>
              </a:rPr>
              <a:t>address </a:t>
            </a:r>
            <a:r>
              <a:rPr lang="en-US" altLang="en-US" dirty="0">
                <a:latin typeface="+mj-lt"/>
              </a:rPr>
              <a:t>be an attribute of Employees or an entity (connected to Employees by a relationship)?</a:t>
            </a:r>
          </a:p>
          <a:p>
            <a:r>
              <a:rPr lang="en-US" altLang="en-US" dirty="0">
                <a:latin typeface="+mj-lt"/>
              </a:rPr>
              <a:t>Depends upon the use we want to make of address information, and the semantics of the data:</a:t>
            </a:r>
          </a:p>
          <a:p>
            <a:pPr lvl="2"/>
            <a:r>
              <a:rPr lang="en-US" altLang="en-US" sz="2800" dirty="0">
                <a:latin typeface="+mj-lt"/>
              </a:rPr>
              <a:t>If we have several addresses per employee, </a:t>
            </a:r>
            <a:r>
              <a:rPr lang="en-US" altLang="en-US" sz="2800" i="1" dirty="0">
                <a:latin typeface="+mj-lt"/>
              </a:rPr>
              <a:t>address</a:t>
            </a:r>
            <a:r>
              <a:rPr lang="en-US" altLang="en-US" sz="2800" dirty="0">
                <a:latin typeface="+mj-lt"/>
              </a:rPr>
              <a:t> must be an entity (</a:t>
            </a:r>
            <a:r>
              <a:rPr lang="en-US" altLang="en-US" sz="2800" dirty="0">
                <a:solidFill>
                  <a:srgbClr val="CD0000"/>
                </a:solidFill>
                <a:latin typeface="+mj-lt"/>
              </a:rPr>
              <a:t>since attributes cannot be set-valued)</a:t>
            </a:r>
            <a:r>
              <a:rPr lang="en-US" altLang="en-US" sz="2800" dirty="0">
                <a:latin typeface="+mj-lt"/>
              </a:rPr>
              <a:t>. </a:t>
            </a:r>
          </a:p>
          <a:p>
            <a:pPr lvl="2"/>
            <a:r>
              <a:rPr lang="en-US" altLang="en-US" sz="2800" dirty="0">
                <a:latin typeface="+mj-lt"/>
              </a:rPr>
              <a:t>If the structure (city, street, etc.) is important, e.g., we want to retrieve employees in a given city, </a:t>
            </a:r>
            <a:r>
              <a:rPr lang="en-US" altLang="en-US" sz="2800" i="1" dirty="0">
                <a:latin typeface="+mj-lt"/>
              </a:rPr>
              <a:t>address</a:t>
            </a:r>
            <a:r>
              <a:rPr lang="en-US" altLang="en-US" sz="2800" dirty="0">
                <a:latin typeface="+mj-lt"/>
              </a:rPr>
              <a:t> must be modeled as an entity (since attribute values are atomic). </a:t>
            </a:r>
          </a:p>
        </p:txBody>
      </p:sp>
    </p:spTree>
    <p:extLst>
      <p:ext uri="{BB962C8B-B14F-4D97-AF65-F5344CB8AC3E}">
        <p14:creationId xmlns:p14="http://schemas.microsoft.com/office/powerpoint/2010/main" val="3459799677"/>
      </p:ext>
    </p:extLst>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49942" y="324783"/>
            <a:ext cx="10515600" cy="1325563"/>
          </a:xfrm>
        </p:spPr>
        <p:txBody>
          <a:bodyPr>
            <a:normAutofit/>
          </a:bodyPr>
          <a:lstStyle/>
          <a:p>
            <a:r>
              <a:rPr lang="en-US" altLang="en-US" sz="4000" dirty="0">
                <a:solidFill>
                  <a:srgbClr val="CD0000"/>
                </a:solidFill>
              </a:rPr>
              <a:t>E-R Design Decisions</a:t>
            </a:r>
          </a:p>
        </p:txBody>
      </p:sp>
      <p:sp>
        <p:nvSpPr>
          <p:cNvPr id="56326" name="Rectangle 6"/>
          <p:cNvSpPr>
            <a:spLocks noGrp="1" noChangeArrowheads="1"/>
          </p:cNvSpPr>
          <p:nvPr>
            <p:ph type="body" idx="1"/>
          </p:nvPr>
        </p:nvSpPr>
        <p:spPr>
          <a:xfrm>
            <a:off x="838200" y="1543237"/>
            <a:ext cx="10515600" cy="4351338"/>
          </a:xfrm>
        </p:spPr>
        <p:txBody>
          <a:bodyPr/>
          <a:lstStyle/>
          <a:p>
            <a:r>
              <a:rPr lang="en-US" altLang="en-US" dirty="0">
                <a:latin typeface="+mj-lt"/>
              </a:rPr>
              <a:t>The use of an attribute or entity set to represent an object.</a:t>
            </a:r>
          </a:p>
          <a:p>
            <a:r>
              <a:rPr lang="en-US" altLang="en-US" dirty="0">
                <a:latin typeface="+mj-lt"/>
              </a:rPr>
              <a:t>Whether a real-world concept is best expressed by an entity set or a relationship set.</a:t>
            </a:r>
          </a:p>
          <a:p>
            <a:r>
              <a:rPr lang="en-US" altLang="en-US" dirty="0">
                <a:latin typeface="+mj-lt"/>
              </a:rPr>
              <a:t>The use of a ternary relationship versus a pair of binary relationships.</a:t>
            </a:r>
          </a:p>
          <a:p>
            <a:r>
              <a:rPr lang="en-US" altLang="en-US" dirty="0">
                <a:latin typeface="+mj-lt"/>
              </a:rPr>
              <a:t>The use of a strong or weak entity set.</a:t>
            </a:r>
          </a:p>
          <a:p>
            <a:r>
              <a:rPr lang="en-US" altLang="en-US" dirty="0">
                <a:latin typeface="+mj-lt"/>
              </a:rPr>
              <a:t>The use of specialization/generalization – contributes to modularity in the design.</a:t>
            </a:r>
          </a:p>
          <a:p>
            <a:r>
              <a:rPr lang="en-US" altLang="en-US" dirty="0">
                <a:latin typeface="+mj-lt"/>
              </a:rPr>
              <a:t>The use of aggregation – can treat the aggregate entity set as a single unit without concern for the details of its internal structure.</a:t>
            </a:r>
          </a:p>
        </p:txBody>
      </p:sp>
    </p:spTree>
    <p:extLst>
      <p:ext uri="{BB962C8B-B14F-4D97-AF65-F5344CB8AC3E}">
        <p14:creationId xmlns:p14="http://schemas.microsoft.com/office/powerpoint/2010/main" val="192398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84411" y="50519"/>
            <a:ext cx="10515600" cy="1325563"/>
          </a:xfrm>
        </p:spPr>
        <p:txBody>
          <a:bodyPr/>
          <a:lstStyle/>
          <a:p>
            <a:r>
              <a:rPr lang="en-US" altLang="en-US" dirty="0">
                <a:solidFill>
                  <a:srgbClr val="CD0000"/>
                </a:solidFill>
              </a:rPr>
              <a:t>Entity-Relationship Model (ERM)</a:t>
            </a:r>
          </a:p>
        </p:txBody>
      </p:sp>
      <p:sp>
        <p:nvSpPr>
          <p:cNvPr id="30723" name="Rectangle 3"/>
          <p:cNvSpPr>
            <a:spLocks noGrp="1" noChangeArrowheads="1"/>
          </p:cNvSpPr>
          <p:nvPr>
            <p:ph type="body" idx="1"/>
          </p:nvPr>
        </p:nvSpPr>
        <p:spPr>
          <a:xfrm>
            <a:off x="1687605" y="1367116"/>
            <a:ext cx="8585948" cy="4926107"/>
          </a:xfrm>
        </p:spPr>
        <p:txBody>
          <a:bodyPr>
            <a:normAutofit/>
          </a:bodyPr>
          <a:lstStyle/>
          <a:p>
            <a:r>
              <a:rPr lang="en-US" altLang="en-US" dirty="0">
                <a:latin typeface="+mj-lt"/>
              </a:rPr>
              <a:t>Entity Sets</a:t>
            </a:r>
          </a:p>
          <a:p>
            <a:r>
              <a:rPr lang="en-US" altLang="en-US" dirty="0">
                <a:latin typeface="+mj-lt"/>
              </a:rPr>
              <a:t>Relationship Sets</a:t>
            </a:r>
          </a:p>
          <a:p>
            <a:r>
              <a:rPr lang="en-US" altLang="en-US" dirty="0">
                <a:latin typeface="+mj-lt"/>
              </a:rPr>
              <a:t>Design Issues </a:t>
            </a:r>
          </a:p>
          <a:p>
            <a:r>
              <a:rPr lang="en-US" altLang="en-US" dirty="0">
                <a:latin typeface="+mj-lt"/>
              </a:rPr>
              <a:t>Mapping Constraints </a:t>
            </a:r>
          </a:p>
          <a:p>
            <a:r>
              <a:rPr lang="en-US" altLang="en-US" dirty="0">
                <a:latin typeface="+mj-lt"/>
              </a:rPr>
              <a:t>Keys</a:t>
            </a:r>
          </a:p>
          <a:p>
            <a:r>
              <a:rPr lang="en-US" altLang="en-US" dirty="0">
                <a:latin typeface="+mj-lt"/>
              </a:rPr>
              <a:t>E-R Diagram</a:t>
            </a:r>
          </a:p>
          <a:p>
            <a:r>
              <a:rPr lang="en-US" altLang="en-US" dirty="0">
                <a:latin typeface="+mj-lt"/>
              </a:rPr>
              <a:t>Extended E-R Features</a:t>
            </a:r>
          </a:p>
          <a:p>
            <a:r>
              <a:rPr lang="en-US" altLang="en-US" dirty="0">
                <a:latin typeface="+mj-lt"/>
              </a:rPr>
              <a:t>Design of an E-R Database Schema</a:t>
            </a:r>
          </a:p>
          <a:p>
            <a:r>
              <a:rPr lang="en-US" altLang="en-US" dirty="0">
                <a:latin typeface="+mj-lt"/>
              </a:rPr>
              <a:t>Reduction of an E-R Schema to Tables</a:t>
            </a:r>
          </a:p>
        </p:txBody>
      </p:sp>
    </p:spTree>
    <p:extLst>
      <p:ext uri="{BB962C8B-B14F-4D97-AF65-F5344CB8AC3E}">
        <p14:creationId xmlns:p14="http://schemas.microsoft.com/office/powerpoint/2010/main" val="3997786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ltLang="en-US" sz="4000" dirty="0">
                <a:solidFill>
                  <a:srgbClr val="CD0000"/>
                </a:solidFill>
              </a:rPr>
              <a:t>UML</a:t>
            </a:r>
            <a:r>
              <a:rPr lang="en-US" altLang="en-US" dirty="0"/>
              <a:t>	</a:t>
            </a:r>
          </a:p>
        </p:txBody>
      </p:sp>
      <p:sp>
        <p:nvSpPr>
          <p:cNvPr id="137219" name="Rectangle 1027"/>
          <p:cNvSpPr>
            <a:spLocks noGrp="1" noChangeArrowheads="1"/>
          </p:cNvSpPr>
          <p:nvPr>
            <p:ph type="body" idx="1"/>
          </p:nvPr>
        </p:nvSpPr>
        <p:spPr>
          <a:xfrm>
            <a:off x="649942" y="1893983"/>
            <a:ext cx="10515600" cy="4351338"/>
          </a:xfrm>
        </p:spPr>
        <p:txBody>
          <a:bodyPr/>
          <a:lstStyle/>
          <a:p>
            <a:r>
              <a:rPr lang="en-US" altLang="en-US" dirty="0">
                <a:latin typeface="+mj-lt"/>
              </a:rPr>
              <a:t>UML: Unified Modeling Language</a:t>
            </a:r>
          </a:p>
          <a:p>
            <a:r>
              <a:rPr lang="en-US" altLang="en-US" dirty="0">
                <a:latin typeface="+mj-lt"/>
              </a:rPr>
              <a:t>UML has many components to graphically model different aspects of an entire software system</a:t>
            </a:r>
          </a:p>
          <a:p>
            <a:r>
              <a:rPr lang="en-US" altLang="en-US" dirty="0">
                <a:latin typeface="+mj-lt"/>
              </a:rPr>
              <a:t>UML Class Diagrams correspond to E-R Diagram, but several differences.</a:t>
            </a:r>
          </a:p>
          <a:p>
            <a:r>
              <a:rPr lang="en-US" altLang="en-US" dirty="0">
                <a:latin typeface="+mj-lt"/>
              </a:rPr>
              <a:t>It was created and developed by Grady </a:t>
            </a:r>
            <a:r>
              <a:rPr lang="en-US" altLang="en-US" dirty="0" err="1">
                <a:latin typeface="+mj-lt"/>
              </a:rPr>
              <a:t>Booch</a:t>
            </a:r>
            <a:r>
              <a:rPr lang="en-US" altLang="en-US" dirty="0">
                <a:latin typeface="+mj-lt"/>
              </a:rPr>
              <a:t>, Ivar Jacobson and James </a:t>
            </a:r>
            <a:r>
              <a:rPr lang="en-US" altLang="en-US" dirty="0" err="1">
                <a:latin typeface="+mj-lt"/>
              </a:rPr>
              <a:t>Rumbaugh</a:t>
            </a:r>
            <a:r>
              <a:rPr lang="en-US" altLang="en-US" dirty="0">
                <a:latin typeface="+mj-lt"/>
              </a:rPr>
              <a:t> at Rational Software during 1994–95 with further development led by them through 1996.</a:t>
            </a:r>
          </a:p>
        </p:txBody>
      </p:sp>
      <p:pic>
        <p:nvPicPr>
          <p:cNvPr id="8194" name="Picture 2" descr="http://upload.wikimedia.org/wikipedia/en/thumb/2/2d/UML_logo.gif/220px-UM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433" y="442166"/>
            <a:ext cx="2668307" cy="189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4555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18564" y="0"/>
            <a:ext cx="10515600" cy="1325563"/>
          </a:xfrm>
        </p:spPr>
        <p:txBody>
          <a:bodyPr>
            <a:normAutofit/>
          </a:bodyPr>
          <a:lstStyle/>
          <a:p>
            <a:r>
              <a:rPr lang="en-US" altLang="en-US" sz="4000" dirty="0">
                <a:solidFill>
                  <a:srgbClr val="CD0000"/>
                </a:solidFill>
              </a:rPr>
              <a:t>UML Class Diagrams</a:t>
            </a:r>
          </a:p>
        </p:txBody>
      </p:sp>
      <p:sp>
        <p:nvSpPr>
          <p:cNvPr id="138243" name="Rectangle 3"/>
          <p:cNvSpPr>
            <a:spLocks noGrp="1" noChangeArrowheads="1"/>
          </p:cNvSpPr>
          <p:nvPr>
            <p:ph type="body" idx="1"/>
          </p:nvPr>
        </p:nvSpPr>
        <p:spPr>
          <a:xfrm>
            <a:off x="1044576" y="1325563"/>
            <a:ext cx="9995459" cy="5014913"/>
          </a:xfrm>
        </p:spPr>
        <p:txBody>
          <a:bodyPr>
            <a:normAutofit fontScale="92500"/>
          </a:bodyPr>
          <a:lstStyle/>
          <a:p>
            <a:r>
              <a:rPr lang="en-US" altLang="en-US" dirty="0">
                <a:latin typeface="+mj-lt"/>
              </a:rPr>
              <a:t>Entity sets are shown as boxes, and attributes are shown within  the box, rather than as separate ellipses in E-R diagrams.</a:t>
            </a:r>
          </a:p>
          <a:p>
            <a:r>
              <a:rPr lang="en-US" altLang="en-US" dirty="0">
                <a:latin typeface="+mj-lt"/>
              </a:rPr>
              <a:t>Binary relationship sets are represented in UML by just drawing a line connecting the entity sets. The relationship set name is written adjacent to the line.  </a:t>
            </a:r>
          </a:p>
          <a:p>
            <a:r>
              <a:rPr lang="en-US" altLang="en-US" dirty="0">
                <a:latin typeface="+mj-lt"/>
              </a:rPr>
              <a:t>The role played by an entity set in a relationship set may also be specified by writing the role name on the line, adjacent to the entity set. </a:t>
            </a:r>
          </a:p>
          <a:p>
            <a:r>
              <a:rPr lang="en-US" altLang="en-US" dirty="0">
                <a:latin typeface="+mj-lt"/>
              </a:rPr>
              <a:t>The relationship set name may alternatively be written in a box, along with attributes of the relationship set, and the box is connected, using a dotted line, to the line depicting the  relationship set.</a:t>
            </a:r>
          </a:p>
          <a:p>
            <a:r>
              <a:rPr lang="en-US" altLang="en-US" dirty="0">
                <a:latin typeface="+mj-lt"/>
              </a:rPr>
              <a:t> Non-binary relationships drawn using diamonds, just as in ER diagrams</a:t>
            </a:r>
          </a:p>
        </p:txBody>
      </p:sp>
    </p:spTree>
    <p:extLst>
      <p:ext uri="{BB962C8B-B14F-4D97-AF65-F5344CB8AC3E}">
        <p14:creationId xmlns:p14="http://schemas.microsoft.com/office/powerpoint/2010/main" val="13171584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161082"/>
            <a:ext cx="10515600" cy="1325563"/>
          </a:xfrm>
        </p:spPr>
        <p:txBody>
          <a:bodyPr>
            <a:normAutofit/>
          </a:bodyPr>
          <a:lstStyle/>
          <a:p>
            <a:r>
              <a:rPr lang="en-US" altLang="en-US" sz="4000" dirty="0">
                <a:solidFill>
                  <a:srgbClr val="CD0000"/>
                </a:solidFill>
              </a:rPr>
              <a:t>UML Class Diagrams</a:t>
            </a: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sz="2000" dirty="0">
                <a:latin typeface="+mj-lt"/>
              </a:rPr>
              <a:t>In the diagram, classes are represented with boxes which contain three parts:</a:t>
            </a:r>
          </a:p>
          <a:p>
            <a:r>
              <a:rPr lang="en-US" altLang="en-US" sz="2000" dirty="0">
                <a:latin typeface="+mj-lt"/>
              </a:rPr>
              <a:t>The top part contains the name of the class. It is printed in bold and centered, and the first letter is capitalized.</a:t>
            </a:r>
          </a:p>
          <a:p>
            <a:r>
              <a:rPr lang="en-US" altLang="en-US" sz="2000" dirty="0">
                <a:latin typeface="+mj-lt"/>
              </a:rPr>
              <a:t>The middle part contains the attributes of the class. They are left-aligned and the first letter is lowercase.</a:t>
            </a:r>
          </a:p>
          <a:p>
            <a:r>
              <a:rPr lang="en-US" altLang="en-US" sz="2000" dirty="0">
                <a:latin typeface="+mj-lt"/>
              </a:rPr>
              <a:t>The bottom part contains the methods the class can execute. They are also left-aligned and the first letter is lowercase.</a:t>
            </a:r>
          </a:p>
        </p:txBody>
      </p:sp>
      <p:pic>
        <p:nvPicPr>
          <p:cNvPr id="11266" name="Picture 2" descr="http://upload.wikimedia.org/wikipedia/commons/thumb/4/41/BankAccount1.svg/220px-BankAccount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87" y="1363336"/>
            <a:ext cx="4187825" cy="222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578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Relationships</a:t>
            </a: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dirty="0">
                <a:latin typeface="+mj-lt"/>
              </a:rPr>
              <a:t>Class diagram example of association between two classes</a:t>
            </a:r>
          </a:p>
        </p:txBody>
      </p:sp>
      <p:pic>
        <p:nvPicPr>
          <p:cNvPr id="12290" name="Picture 2" descr="http://upload.wikimedia.org/wikipedia/commons/thumb/4/4d/UML_role_example.gif/400px-UML_role_exam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15" y="2401044"/>
            <a:ext cx="9818485" cy="120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188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Aggregation</a:t>
            </a:r>
          </a:p>
        </p:txBody>
      </p:sp>
      <p:sp>
        <p:nvSpPr>
          <p:cNvPr id="138243" name="Rectangle 3"/>
          <p:cNvSpPr>
            <a:spLocks noGrp="1" noChangeArrowheads="1"/>
          </p:cNvSpPr>
          <p:nvPr>
            <p:ph type="body" idx="1"/>
          </p:nvPr>
        </p:nvSpPr>
        <p:spPr>
          <a:xfrm>
            <a:off x="1084918" y="3697843"/>
            <a:ext cx="9807200" cy="2299545"/>
          </a:xfrm>
        </p:spPr>
        <p:txBody>
          <a:bodyPr>
            <a:noAutofit/>
          </a:bodyPr>
          <a:lstStyle/>
          <a:p>
            <a:r>
              <a:rPr lang="en-US" altLang="en-US" dirty="0">
                <a:latin typeface="+mj-lt"/>
              </a:rPr>
              <a:t>Class diagram showing Aggregation between two classes</a:t>
            </a:r>
          </a:p>
          <a:p>
            <a:r>
              <a:rPr lang="en-US" altLang="en-US" dirty="0">
                <a:latin typeface="+mj-lt"/>
              </a:rPr>
              <a:t>Aggregation is a variant of the "has a" association relationship; aggregation is more specific than association. It is an association that represents a part-whole or part-of relationship. </a:t>
            </a:r>
          </a:p>
          <a:p>
            <a:endParaRPr lang="en-US" altLang="en-US" dirty="0">
              <a:latin typeface="+mj-lt"/>
            </a:endParaRPr>
          </a:p>
        </p:txBody>
      </p:sp>
      <p:pic>
        <p:nvPicPr>
          <p:cNvPr id="13314" name="Picture 2" descr="http://upload.wikimedia.org/wikipedia/commons/thumb/2/2a/KP-UML-Aggregation-20060420.svg/300px-KP-UML-Aggregation-20060420.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150" y="1936564"/>
            <a:ext cx="8687423" cy="112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605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Composition</a:t>
            </a:r>
          </a:p>
        </p:txBody>
      </p:sp>
      <p:sp>
        <p:nvSpPr>
          <p:cNvPr id="138243" name="Rectangle 3"/>
          <p:cNvSpPr>
            <a:spLocks noGrp="1" noChangeArrowheads="1"/>
          </p:cNvSpPr>
          <p:nvPr>
            <p:ph type="body" idx="1"/>
          </p:nvPr>
        </p:nvSpPr>
        <p:spPr>
          <a:xfrm>
            <a:off x="1192494" y="4074361"/>
            <a:ext cx="9807200" cy="2299545"/>
          </a:xfrm>
        </p:spPr>
        <p:txBody>
          <a:bodyPr>
            <a:noAutofit/>
          </a:bodyPr>
          <a:lstStyle/>
          <a:p>
            <a:r>
              <a:rPr lang="en-US" altLang="en-US" dirty="0">
                <a:latin typeface="+mj-lt"/>
              </a:rPr>
              <a:t>Class diagram showing Composition between two classes at top and Aggregation between two classes at bottom</a:t>
            </a:r>
          </a:p>
          <a:p>
            <a:r>
              <a:rPr lang="en-US" altLang="en-US" dirty="0">
                <a:latin typeface="+mj-lt"/>
              </a:rPr>
              <a:t>Composition is a stronger variant of the "has a" association relationship; composition is more specific than aggregation.</a:t>
            </a:r>
          </a:p>
        </p:txBody>
      </p:sp>
      <p:pic>
        <p:nvPicPr>
          <p:cNvPr id="14338" name="Picture 2" descr="http://upload.wikimedia.org/wikipedia/en/thumb/9/9f/AggregationAndComposition.svg/220px-AggregationAndComposi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070" y="1903504"/>
            <a:ext cx="5333912" cy="191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385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063718" y="370354"/>
            <a:ext cx="8077200" cy="609600"/>
          </a:xfrm>
        </p:spPr>
        <p:txBody>
          <a:bodyPr>
            <a:normAutofit fontScale="90000"/>
          </a:bodyPr>
          <a:lstStyle/>
          <a:p>
            <a:r>
              <a:rPr lang="en-US" altLang="en-US" dirty="0">
                <a:solidFill>
                  <a:srgbClr val="CD0000"/>
                </a:solidFill>
              </a:rPr>
              <a:t>UML Class Diagrams</a:t>
            </a:r>
          </a:p>
        </p:txBody>
      </p:sp>
      <p:sp>
        <p:nvSpPr>
          <p:cNvPr id="139267" name="Rectangle 3"/>
          <p:cNvSpPr>
            <a:spLocks noGrp="1" noChangeArrowheads="1"/>
          </p:cNvSpPr>
          <p:nvPr>
            <p:ph type="body" idx="4294967295"/>
          </p:nvPr>
        </p:nvSpPr>
        <p:spPr>
          <a:xfrm>
            <a:off x="1184742" y="1270469"/>
            <a:ext cx="9989670" cy="4314825"/>
          </a:xfrm>
        </p:spPr>
        <p:txBody>
          <a:bodyPr>
            <a:noAutofit/>
          </a:bodyPr>
          <a:lstStyle/>
          <a:p>
            <a:r>
              <a:rPr lang="en-US" altLang="en-US" dirty="0">
                <a:latin typeface="+mj-lt"/>
              </a:rPr>
              <a:t>Cardinality constraints are specified in the form </a:t>
            </a:r>
            <a:r>
              <a:rPr lang="en-US" altLang="en-US" i="1" dirty="0" err="1">
                <a:latin typeface="+mj-lt"/>
              </a:rPr>
              <a:t>l..h</a:t>
            </a:r>
            <a:r>
              <a:rPr lang="en-US" altLang="en-US" dirty="0">
                <a:latin typeface="+mj-lt"/>
              </a:rPr>
              <a:t>,  where </a:t>
            </a:r>
            <a:r>
              <a:rPr lang="en-US" altLang="en-US" i="1" dirty="0">
                <a:latin typeface="+mj-lt"/>
              </a:rPr>
              <a:t>l </a:t>
            </a:r>
            <a:r>
              <a:rPr lang="en-US" altLang="en-US" dirty="0">
                <a:latin typeface="+mj-lt"/>
              </a:rPr>
              <a:t>denotes the minimum and </a:t>
            </a:r>
            <a:r>
              <a:rPr lang="en-US" altLang="en-US" i="1" dirty="0">
                <a:latin typeface="+mj-lt"/>
              </a:rPr>
              <a:t>h </a:t>
            </a:r>
            <a:r>
              <a:rPr lang="en-US" altLang="en-US" dirty="0">
                <a:latin typeface="+mj-lt"/>
              </a:rPr>
              <a:t>the maximum number of relationships an entity can participate in.</a:t>
            </a:r>
          </a:p>
          <a:p>
            <a:r>
              <a:rPr lang="en-US" altLang="en-US" dirty="0">
                <a:latin typeface="+mj-lt"/>
              </a:rPr>
              <a:t>Beware: the positioning of the constraints is exactly the reverse of the positioning of constraints in E-R diagrams.</a:t>
            </a:r>
          </a:p>
          <a:p>
            <a:r>
              <a:rPr lang="en-US" altLang="en-US" dirty="0">
                <a:latin typeface="+mj-lt"/>
              </a:rPr>
              <a:t>The constraint 0..* on the </a:t>
            </a:r>
            <a:r>
              <a:rPr lang="en-US" altLang="en-US" i="1" dirty="0">
                <a:latin typeface="+mj-lt"/>
              </a:rPr>
              <a:t>E</a:t>
            </a:r>
            <a:r>
              <a:rPr lang="en-US" altLang="en-US" dirty="0">
                <a:latin typeface="+mj-lt"/>
              </a:rPr>
              <a:t>2</a:t>
            </a:r>
            <a:r>
              <a:rPr lang="en-US" altLang="en-US" i="1" dirty="0">
                <a:latin typeface="+mj-lt"/>
              </a:rPr>
              <a:t> </a:t>
            </a:r>
            <a:r>
              <a:rPr lang="en-US" altLang="en-US" dirty="0">
                <a:latin typeface="+mj-lt"/>
              </a:rPr>
              <a:t>side and 0..1 on the </a:t>
            </a:r>
            <a:r>
              <a:rPr lang="en-US" altLang="en-US" i="1" dirty="0">
                <a:latin typeface="+mj-lt"/>
              </a:rPr>
              <a:t>E</a:t>
            </a:r>
            <a:r>
              <a:rPr lang="en-US" altLang="en-US" dirty="0">
                <a:latin typeface="+mj-lt"/>
              </a:rPr>
              <a:t>1 side means that each </a:t>
            </a:r>
            <a:r>
              <a:rPr lang="en-US" altLang="en-US" i="1" dirty="0">
                <a:latin typeface="+mj-lt"/>
              </a:rPr>
              <a:t>E</a:t>
            </a:r>
            <a:r>
              <a:rPr lang="en-US" altLang="en-US" dirty="0">
                <a:latin typeface="+mj-lt"/>
              </a:rPr>
              <a:t>2 entity can participate in at most one relationship, whereas each </a:t>
            </a:r>
            <a:r>
              <a:rPr lang="en-US" altLang="en-US" i="1" dirty="0">
                <a:latin typeface="+mj-lt"/>
              </a:rPr>
              <a:t>E</a:t>
            </a:r>
            <a:r>
              <a:rPr lang="en-US" altLang="en-US" dirty="0">
                <a:latin typeface="+mj-lt"/>
              </a:rPr>
              <a:t>1 entity can participate in many relationships; in other words, the relationship is many to one from </a:t>
            </a:r>
            <a:r>
              <a:rPr lang="en-US" altLang="en-US" i="1" dirty="0">
                <a:latin typeface="+mj-lt"/>
              </a:rPr>
              <a:t>E</a:t>
            </a:r>
            <a:r>
              <a:rPr lang="en-US" altLang="en-US" dirty="0">
                <a:latin typeface="+mj-lt"/>
              </a:rPr>
              <a:t>2 to </a:t>
            </a:r>
            <a:r>
              <a:rPr lang="en-US" altLang="en-US" i="1" dirty="0">
                <a:latin typeface="+mj-lt"/>
              </a:rPr>
              <a:t>E</a:t>
            </a:r>
            <a:r>
              <a:rPr lang="en-US" altLang="en-US" dirty="0">
                <a:latin typeface="+mj-lt"/>
              </a:rPr>
              <a:t>1.</a:t>
            </a:r>
          </a:p>
          <a:p>
            <a:r>
              <a:rPr lang="en-US" altLang="en-US" dirty="0">
                <a:latin typeface="+mj-lt"/>
              </a:rPr>
              <a:t>Single values, such as 1 or * may be written on edges; The single value 1 on an edge is treated as equivalent to 1..1, while * is equivalent to 0..*.</a:t>
            </a:r>
          </a:p>
        </p:txBody>
      </p:sp>
    </p:spTree>
    <p:extLst>
      <p:ext uri="{BB962C8B-B14F-4D97-AF65-F5344CB8AC3E}">
        <p14:creationId xmlns:p14="http://schemas.microsoft.com/office/powerpoint/2010/main" val="33343424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81062" y="545165"/>
            <a:ext cx="8077200" cy="609600"/>
          </a:xfrm>
        </p:spPr>
        <p:txBody>
          <a:bodyPr>
            <a:normAutofit fontScale="90000"/>
          </a:bodyPr>
          <a:lstStyle/>
          <a:p>
            <a:r>
              <a:rPr lang="en-US" altLang="en-US" dirty="0">
                <a:solidFill>
                  <a:srgbClr val="CD0000"/>
                </a:solidFill>
              </a:rPr>
              <a:t>Reduction of an E-R Schema to Tables</a:t>
            </a:r>
          </a:p>
        </p:txBody>
      </p:sp>
      <p:sp>
        <p:nvSpPr>
          <p:cNvPr id="58371" name="Rectangle 3"/>
          <p:cNvSpPr>
            <a:spLocks noGrp="1" noChangeArrowheads="1"/>
          </p:cNvSpPr>
          <p:nvPr>
            <p:ph type="body" idx="1"/>
          </p:nvPr>
        </p:nvSpPr>
        <p:spPr>
          <a:xfrm>
            <a:off x="1069321" y="1293345"/>
            <a:ext cx="10081933" cy="4114800"/>
          </a:xfrm>
        </p:spPr>
        <p:txBody>
          <a:bodyPr>
            <a:noAutofit/>
          </a:bodyPr>
          <a:lstStyle/>
          <a:p>
            <a:r>
              <a:rPr lang="en-US" altLang="en-US" dirty="0">
                <a:latin typeface="+mj-lt"/>
              </a:rPr>
              <a:t>Primary keys allow entity sets and relationship sets to be expressed uniformly as </a:t>
            </a:r>
            <a:r>
              <a:rPr lang="en-US" altLang="en-US" i="1" dirty="0">
                <a:latin typeface="+mj-lt"/>
              </a:rPr>
              <a:t>tables </a:t>
            </a:r>
            <a:r>
              <a:rPr lang="en-US" altLang="en-US" dirty="0">
                <a:latin typeface="+mj-lt"/>
              </a:rPr>
              <a:t>which represent the contents of the database.</a:t>
            </a:r>
          </a:p>
          <a:p>
            <a:r>
              <a:rPr lang="en-US" altLang="en-US" dirty="0">
                <a:latin typeface="+mj-lt"/>
              </a:rPr>
              <a:t>A database which conforms to an E-R diagram can be represented by a collection of tables.</a:t>
            </a:r>
          </a:p>
          <a:p>
            <a:r>
              <a:rPr lang="en-US" altLang="en-US" dirty="0">
                <a:latin typeface="+mj-lt"/>
              </a:rPr>
              <a:t>For each entity set and relationship set there is a unique table which is assigned the name of the corresponding entity set or relationship set.</a:t>
            </a:r>
          </a:p>
          <a:p>
            <a:r>
              <a:rPr lang="en-US" altLang="en-US" dirty="0">
                <a:latin typeface="+mj-lt"/>
              </a:rPr>
              <a:t>Each table has a number of columns (generally corresponding to attributes), which have unique names.</a:t>
            </a:r>
          </a:p>
          <a:p>
            <a:r>
              <a:rPr lang="en-US" altLang="en-US" dirty="0">
                <a:latin typeface="+mj-lt"/>
              </a:rPr>
              <a:t>Converting an E-R diagram to a table format is the basis for deriving a relational database design from an E-R diagram.</a:t>
            </a:r>
          </a:p>
        </p:txBody>
      </p:sp>
    </p:spTree>
    <p:extLst>
      <p:ext uri="{BB962C8B-B14F-4D97-AF65-F5344CB8AC3E}">
        <p14:creationId xmlns:p14="http://schemas.microsoft.com/office/powerpoint/2010/main" val="2385010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69259" y="40341"/>
            <a:ext cx="10515600" cy="1325563"/>
          </a:xfrm>
        </p:spPr>
        <p:txBody>
          <a:bodyPr>
            <a:normAutofit/>
          </a:bodyPr>
          <a:lstStyle/>
          <a:p>
            <a:r>
              <a:rPr lang="en-US" altLang="en-US" sz="4000" dirty="0">
                <a:solidFill>
                  <a:srgbClr val="CD0000"/>
                </a:solidFill>
              </a:rPr>
              <a:t>Composite and Multivalued Attributes</a:t>
            </a:r>
          </a:p>
        </p:txBody>
      </p:sp>
      <p:sp>
        <p:nvSpPr>
          <p:cNvPr id="120836" name="Rectangle 4"/>
          <p:cNvSpPr>
            <a:spLocks noGrp="1" noChangeArrowheads="1"/>
          </p:cNvSpPr>
          <p:nvPr>
            <p:ph type="body" idx="1"/>
          </p:nvPr>
        </p:nvSpPr>
        <p:spPr>
          <a:xfrm>
            <a:off x="855382" y="1212104"/>
            <a:ext cx="11336617" cy="5381625"/>
          </a:xfrm>
          <a:noFill/>
          <a:ln/>
        </p:spPr>
        <p:txBody>
          <a:bodyPr>
            <a:noAutofit/>
          </a:bodyPr>
          <a:lstStyle/>
          <a:p>
            <a:pPr>
              <a:lnSpc>
                <a:spcPct val="90000"/>
              </a:lnSpc>
            </a:pPr>
            <a:r>
              <a:rPr lang="en-US" altLang="en-US" sz="2400" dirty="0">
                <a:latin typeface="+mj-lt"/>
              </a:rPr>
              <a:t>Composite attributes are flattened out by creating a separate attribute for each component attribute</a:t>
            </a:r>
          </a:p>
          <a:p>
            <a:pPr lvl="1">
              <a:lnSpc>
                <a:spcPct val="90000"/>
              </a:lnSpc>
            </a:pPr>
            <a:r>
              <a:rPr lang="en-US" altLang="en-US" dirty="0">
                <a:latin typeface="+mj-lt"/>
              </a:rPr>
              <a:t>E.g. given entity set </a:t>
            </a:r>
            <a:r>
              <a:rPr lang="en-US" altLang="en-US" i="1" dirty="0">
                <a:latin typeface="+mj-lt"/>
              </a:rPr>
              <a:t>custome</a:t>
            </a:r>
            <a:r>
              <a:rPr lang="en-US" altLang="en-US" dirty="0">
                <a:latin typeface="+mj-lt"/>
              </a:rPr>
              <a:t>r with composite attribute </a:t>
            </a:r>
            <a:r>
              <a:rPr lang="en-US" altLang="en-US" i="1" dirty="0">
                <a:latin typeface="+mj-lt"/>
              </a:rPr>
              <a:t>name</a:t>
            </a:r>
            <a:r>
              <a:rPr lang="en-US" altLang="en-US" dirty="0">
                <a:latin typeface="+mj-lt"/>
              </a:rPr>
              <a:t> with component attributes </a:t>
            </a:r>
            <a:r>
              <a:rPr lang="en-US" altLang="en-US" i="1" dirty="0">
                <a:latin typeface="+mj-lt"/>
              </a:rPr>
              <a:t>first-name </a:t>
            </a:r>
            <a:r>
              <a:rPr lang="en-US" altLang="en-US" dirty="0">
                <a:latin typeface="+mj-lt"/>
              </a:rPr>
              <a:t>and </a:t>
            </a:r>
            <a:r>
              <a:rPr lang="en-US" altLang="en-US" i="1" dirty="0">
                <a:latin typeface="+mj-lt"/>
              </a:rPr>
              <a:t>last-name</a:t>
            </a:r>
            <a:r>
              <a:rPr lang="en-US" altLang="en-US" dirty="0">
                <a:latin typeface="+mj-lt"/>
              </a:rPr>
              <a:t> the table corresponding to the entity set has two attributes</a:t>
            </a:r>
            <a:br>
              <a:rPr lang="en-US" altLang="en-US" dirty="0">
                <a:latin typeface="+mj-lt"/>
              </a:rPr>
            </a:br>
            <a:r>
              <a:rPr lang="en-US" altLang="en-US" dirty="0">
                <a:latin typeface="+mj-lt"/>
              </a:rPr>
              <a:t>                 </a:t>
            </a:r>
            <a:r>
              <a:rPr lang="en-US" altLang="en-US" i="1" dirty="0" err="1">
                <a:latin typeface="+mj-lt"/>
              </a:rPr>
              <a:t>name.first</a:t>
            </a:r>
            <a:r>
              <a:rPr lang="en-US" altLang="en-US" i="1" dirty="0">
                <a:latin typeface="+mj-lt"/>
              </a:rPr>
              <a:t>-name</a:t>
            </a:r>
            <a:r>
              <a:rPr lang="en-US" altLang="en-US" dirty="0">
                <a:latin typeface="+mj-lt"/>
              </a:rPr>
              <a:t>  and </a:t>
            </a:r>
            <a:r>
              <a:rPr lang="en-US" altLang="en-US" i="1" dirty="0" err="1">
                <a:latin typeface="+mj-lt"/>
              </a:rPr>
              <a:t>name.last</a:t>
            </a:r>
            <a:r>
              <a:rPr lang="en-US" altLang="en-US" i="1" dirty="0">
                <a:latin typeface="+mj-lt"/>
              </a:rPr>
              <a:t>-name</a:t>
            </a:r>
          </a:p>
          <a:p>
            <a:pPr>
              <a:lnSpc>
                <a:spcPct val="90000"/>
              </a:lnSpc>
            </a:pPr>
            <a:r>
              <a:rPr lang="en-US" altLang="en-US" sz="2400" dirty="0">
                <a:latin typeface="+mj-lt"/>
              </a:rPr>
              <a:t>A multivalued attribute M of an entity E is represented by a separate table EM</a:t>
            </a:r>
          </a:p>
          <a:p>
            <a:pPr lvl="1">
              <a:lnSpc>
                <a:spcPct val="90000"/>
              </a:lnSpc>
            </a:pPr>
            <a:r>
              <a:rPr lang="en-US" altLang="en-US" dirty="0">
                <a:latin typeface="+mj-lt"/>
              </a:rPr>
              <a:t>Table EM has attributes corresponding to the primary key of E and an attribute corresponding to multivalued attribute M</a:t>
            </a:r>
          </a:p>
          <a:p>
            <a:pPr lvl="1">
              <a:lnSpc>
                <a:spcPct val="90000"/>
              </a:lnSpc>
            </a:pPr>
            <a:r>
              <a:rPr lang="en-US" altLang="en-US" dirty="0">
                <a:latin typeface="+mj-lt"/>
              </a:rPr>
              <a:t>E.g.  Multivalued attribute </a:t>
            </a:r>
            <a:r>
              <a:rPr lang="en-US" altLang="en-US" i="1" dirty="0">
                <a:latin typeface="+mj-lt"/>
              </a:rPr>
              <a:t>dependent-names</a:t>
            </a:r>
            <a:r>
              <a:rPr lang="en-US" altLang="en-US" dirty="0">
                <a:latin typeface="+mj-lt"/>
              </a:rPr>
              <a:t> of </a:t>
            </a:r>
            <a:r>
              <a:rPr lang="en-US" altLang="en-US" i="1" dirty="0">
                <a:latin typeface="+mj-lt"/>
              </a:rPr>
              <a:t>employee</a:t>
            </a:r>
            <a:r>
              <a:rPr lang="en-US" altLang="en-US" dirty="0">
                <a:latin typeface="+mj-lt"/>
              </a:rPr>
              <a:t> is represented by a table</a:t>
            </a:r>
            <a:br>
              <a:rPr lang="en-US" altLang="en-US" dirty="0">
                <a:latin typeface="+mj-lt"/>
              </a:rPr>
            </a:br>
            <a:r>
              <a:rPr lang="en-US" altLang="en-US" dirty="0">
                <a:latin typeface="+mj-lt"/>
              </a:rPr>
              <a:t>    </a:t>
            </a:r>
            <a:r>
              <a:rPr lang="en-US" altLang="en-US" i="1" dirty="0">
                <a:latin typeface="+mj-lt"/>
              </a:rPr>
              <a:t>employee-dependent-names</a:t>
            </a:r>
            <a:r>
              <a:rPr lang="en-US" altLang="en-US" dirty="0">
                <a:latin typeface="+mj-lt"/>
              </a:rPr>
              <a:t>(</a:t>
            </a:r>
            <a:r>
              <a:rPr lang="en-US" altLang="en-US" i="1" dirty="0">
                <a:latin typeface="+mj-lt"/>
              </a:rPr>
              <a:t> employee-id, </a:t>
            </a:r>
            <a:r>
              <a:rPr lang="en-US" altLang="en-US" i="1" dirty="0" err="1">
                <a:latin typeface="+mj-lt"/>
              </a:rPr>
              <a:t>dname</a:t>
            </a:r>
            <a:r>
              <a:rPr lang="en-US" altLang="en-US" dirty="0">
                <a:latin typeface="+mj-lt"/>
              </a:rPr>
              <a:t>)</a:t>
            </a:r>
            <a:r>
              <a:rPr lang="en-US" altLang="en-US" i="1" dirty="0">
                <a:latin typeface="+mj-lt"/>
              </a:rPr>
              <a:t> </a:t>
            </a:r>
          </a:p>
          <a:p>
            <a:pPr lvl="1">
              <a:lnSpc>
                <a:spcPct val="90000"/>
              </a:lnSpc>
            </a:pPr>
            <a:r>
              <a:rPr lang="en-US" altLang="en-US" dirty="0">
                <a:latin typeface="+mj-lt"/>
              </a:rPr>
              <a:t>Each value of the multivalued attribute maps to a separate row of the table EM</a:t>
            </a:r>
          </a:p>
          <a:p>
            <a:pPr lvl="2">
              <a:lnSpc>
                <a:spcPct val="90000"/>
              </a:lnSpc>
            </a:pPr>
            <a:r>
              <a:rPr lang="en-US" altLang="en-US" sz="2400" dirty="0">
                <a:latin typeface="+mj-lt"/>
              </a:rPr>
              <a:t>E.g.,  an employee entity with primary key  John and </a:t>
            </a:r>
            <a:br>
              <a:rPr lang="en-US" altLang="en-US" sz="2400" dirty="0">
                <a:latin typeface="+mj-lt"/>
              </a:rPr>
            </a:br>
            <a:r>
              <a:rPr lang="en-US" altLang="en-US" sz="2400" dirty="0">
                <a:latin typeface="+mj-lt"/>
              </a:rPr>
              <a:t>dependents  Johnson and </a:t>
            </a:r>
            <a:r>
              <a:rPr lang="en-US" altLang="en-US" sz="2400" dirty="0" err="1">
                <a:latin typeface="+mj-lt"/>
              </a:rPr>
              <a:t>Johndotir</a:t>
            </a:r>
            <a:r>
              <a:rPr lang="en-US" altLang="en-US" sz="2400" dirty="0">
                <a:latin typeface="+mj-lt"/>
              </a:rPr>
              <a:t> maps to two rows:   </a:t>
            </a:r>
            <a:br>
              <a:rPr lang="en-US" altLang="en-US" sz="2400" dirty="0">
                <a:latin typeface="+mj-lt"/>
              </a:rPr>
            </a:br>
            <a:r>
              <a:rPr lang="en-US" altLang="en-US" sz="2400" dirty="0">
                <a:latin typeface="+mj-lt"/>
              </a:rPr>
              <a:t>   (John, Johnson) and (John, </a:t>
            </a:r>
            <a:r>
              <a:rPr lang="en-US" altLang="en-US" sz="2400" dirty="0" err="1">
                <a:latin typeface="+mj-lt"/>
              </a:rPr>
              <a:t>Johndotir</a:t>
            </a:r>
            <a:r>
              <a:rPr lang="en-US" altLang="en-US" sz="2400" dirty="0">
                <a:latin typeface="+mj-lt"/>
              </a:rPr>
              <a:t>) </a:t>
            </a:r>
          </a:p>
        </p:txBody>
      </p:sp>
    </p:spTree>
    <p:extLst>
      <p:ext uri="{BB962C8B-B14F-4D97-AF65-F5344CB8AC3E}">
        <p14:creationId xmlns:p14="http://schemas.microsoft.com/office/powerpoint/2010/main" val="22918495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Rectangle 4"/>
          <p:cNvSpPr>
            <a:spLocks noGrp="1" noChangeArrowheads="1"/>
          </p:cNvSpPr>
          <p:nvPr>
            <p:ph type="title"/>
          </p:nvPr>
        </p:nvSpPr>
        <p:spPr>
          <a:noFill/>
          <a:ln/>
        </p:spPr>
        <p:txBody>
          <a:bodyPr>
            <a:normAutofit/>
          </a:bodyPr>
          <a:lstStyle/>
          <a:p>
            <a:r>
              <a:rPr lang="en-US" altLang="en-US" sz="4000" dirty="0">
                <a:solidFill>
                  <a:srgbClr val="CD0000"/>
                </a:solidFill>
              </a:rPr>
              <a:t>Summary of Conceptual Design</a:t>
            </a:r>
          </a:p>
        </p:txBody>
      </p:sp>
      <p:sp>
        <p:nvSpPr>
          <p:cNvPr id="33797" name="Rectangle 5"/>
          <p:cNvSpPr>
            <a:spLocks noGrp="1" noChangeArrowheads="1"/>
          </p:cNvSpPr>
          <p:nvPr>
            <p:ph type="body" idx="1"/>
          </p:nvPr>
        </p:nvSpPr>
        <p:spPr>
          <a:xfrm>
            <a:off x="1355912" y="1524000"/>
            <a:ext cx="9480176" cy="5181600"/>
          </a:xfrm>
          <a:noFill/>
          <a:ln/>
        </p:spPr>
        <p:txBody>
          <a:bodyPr>
            <a:normAutofit/>
          </a:bodyPr>
          <a:lstStyle/>
          <a:p>
            <a:r>
              <a:rPr lang="en-US" altLang="en-US" i="1" dirty="0">
                <a:latin typeface="+mj-lt"/>
              </a:rPr>
              <a:t>Conceptual design </a:t>
            </a:r>
            <a:r>
              <a:rPr lang="en-US" altLang="en-US" dirty="0">
                <a:latin typeface="+mj-lt"/>
              </a:rPr>
              <a:t>follows </a:t>
            </a:r>
            <a:r>
              <a:rPr lang="en-US" altLang="en-US" i="1" dirty="0">
                <a:latin typeface="+mj-lt"/>
              </a:rPr>
              <a:t>requirements analysis</a:t>
            </a:r>
            <a:r>
              <a:rPr lang="en-US" altLang="en-US" dirty="0">
                <a:latin typeface="+mj-lt"/>
              </a:rPr>
              <a:t>, </a:t>
            </a:r>
          </a:p>
          <a:p>
            <a:pPr lvl="1">
              <a:buSzPct val="75000"/>
            </a:pPr>
            <a:r>
              <a:rPr lang="en-US" altLang="en-US" sz="2800" dirty="0">
                <a:latin typeface="+mj-lt"/>
              </a:rPr>
              <a:t>Yields a high-level description of data to be stored </a:t>
            </a:r>
          </a:p>
          <a:p>
            <a:r>
              <a:rPr lang="en-US" altLang="en-US" dirty="0">
                <a:latin typeface="+mj-lt"/>
              </a:rPr>
              <a:t>ER model popular for conceptual design</a:t>
            </a:r>
          </a:p>
          <a:p>
            <a:pPr lvl="1">
              <a:buSzPct val="75000"/>
            </a:pPr>
            <a:r>
              <a:rPr lang="en-US" altLang="en-US" sz="2800" dirty="0">
                <a:latin typeface="+mj-lt"/>
              </a:rPr>
              <a:t>Constructs are expressive, close to the way people think about their applications.</a:t>
            </a:r>
          </a:p>
          <a:p>
            <a:r>
              <a:rPr lang="en-US" altLang="en-US" dirty="0">
                <a:latin typeface="+mj-lt"/>
              </a:rPr>
              <a:t>Basic constructs: </a:t>
            </a:r>
            <a:r>
              <a:rPr lang="en-US" altLang="en-US" i="1" dirty="0">
                <a:latin typeface="+mj-lt"/>
              </a:rPr>
              <a:t>entities</a:t>
            </a:r>
            <a:r>
              <a:rPr lang="en-US" altLang="en-US" dirty="0">
                <a:latin typeface="+mj-lt"/>
              </a:rPr>
              <a:t>, </a:t>
            </a:r>
            <a:r>
              <a:rPr lang="en-US" altLang="en-US" i="1" dirty="0">
                <a:latin typeface="+mj-lt"/>
              </a:rPr>
              <a:t>relationships</a:t>
            </a:r>
            <a:r>
              <a:rPr lang="en-US" altLang="en-US" dirty="0">
                <a:latin typeface="+mj-lt"/>
              </a:rPr>
              <a:t>, and </a:t>
            </a:r>
            <a:r>
              <a:rPr lang="en-US" altLang="en-US" i="1" dirty="0">
                <a:latin typeface="+mj-lt"/>
              </a:rPr>
              <a:t>attributes</a:t>
            </a:r>
            <a:r>
              <a:rPr lang="en-US" altLang="en-US" dirty="0">
                <a:latin typeface="+mj-lt"/>
              </a:rPr>
              <a:t> (of entities and relationships).</a:t>
            </a:r>
          </a:p>
          <a:p>
            <a:r>
              <a:rPr lang="en-US" altLang="en-US" dirty="0">
                <a:latin typeface="+mj-lt"/>
              </a:rPr>
              <a:t>Some additional constructs: </a:t>
            </a:r>
            <a:r>
              <a:rPr lang="en-US" altLang="en-US" i="1" dirty="0">
                <a:latin typeface="+mj-lt"/>
              </a:rPr>
              <a:t>weak entities</a:t>
            </a:r>
            <a:r>
              <a:rPr lang="en-US" altLang="en-US" dirty="0">
                <a:latin typeface="+mj-lt"/>
              </a:rPr>
              <a:t>, </a:t>
            </a:r>
            <a:r>
              <a:rPr lang="en-US" altLang="en-US" i="1" dirty="0">
                <a:latin typeface="+mj-lt"/>
              </a:rPr>
              <a:t>ISA hierarchies</a:t>
            </a:r>
            <a:r>
              <a:rPr lang="en-US" altLang="en-US" dirty="0">
                <a:latin typeface="+mj-lt"/>
              </a:rPr>
              <a:t>, and </a:t>
            </a:r>
            <a:r>
              <a:rPr lang="en-US" altLang="en-US" i="1" dirty="0">
                <a:latin typeface="+mj-lt"/>
              </a:rPr>
              <a:t>aggregation</a:t>
            </a:r>
            <a:r>
              <a:rPr lang="en-US" altLang="en-US" dirty="0">
                <a:latin typeface="+mj-lt"/>
              </a:rPr>
              <a:t>.</a:t>
            </a:r>
          </a:p>
          <a:p>
            <a:r>
              <a:rPr lang="en-US" altLang="en-US" dirty="0">
                <a:latin typeface="+mj-lt"/>
              </a:rPr>
              <a:t>Note: There are many variations on ER model.</a:t>
            </a:r>
          </a:p>
        </p:txBody>
      </p:sp>
    </p:spTree>
    <p:extLst>
      <p:ext uri="{BB962C8B-B14F-4D97-AF65-F5344CB8AC3E}">
        <p14:creationId xmlns:p14="http://schemas.microsoft.com/office/powerpoint/2010/main" val="1138948874"/>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287431"/>
            <a:ext cx="7772400" cy="1143000"/>
          </a:xfrm>
        </p:spPr>
        <p:txBody>
          <a:bodyPr vert="horz" lIns="90488" tIns="44450" rIns="90488" bIns="44450" rtlCol="0" anchor="ctr">
            <a:normAutofit/>
          </a:bodyPr>
          <a:lstStyle/>
          <a:p>
            <a:pPr>
              <a:defRPr/>
            </a:pPr>
            <a:r>
              <a:rPr lang="en-US" sz="4000" dirty="0">
                <a:solidFill>
                  <a:srgbClr val="CD0000"/>
                </a:solidFill>
              </a:rPr>
              <a:t>E-R Model Constructs</a:t>
            </a:r>
          </a:p>
        </p:txBody>
      </p:sp>
      <p:sp>
        <p:nvSpPr>
          <p:cNvPr id="158723" name="Rectangle 3"/>
          <p:cNvSpPr>
            <a:spLocks noGrp="1" noChangeArrowheads="1"/>
          </p:cNvSpPr>
          <p:nvPr>
            <p:ph idx="1"/>
          </p:nvPr>
        </p:nvSpPr>
        <p:spPr>
          <a:xfrm>
            <a:off x="1525495" y="1435474"/>
            <a:ext cx="9756588" cy="45720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Entities:</a:t>
            </a:r>
          </a:p>
          <a:p>
            <a:pPr lvl="1">
              <a:buFont typeface="Courier New" panose="02070309020205020404" pitchFamily="49" charset="0"/>
              <a:buChar char="o"/>
              <a:defRPr/>
            </a:pPr>
            <a:r>
              <a:rPr lang="en-US" sz="2200" dirty="0">
                <a:solidFill>
                  <a:srgbClr val="000000"/>
                </a:solidFill>
                <a:latin typeface="+mj-lt"/>
              </a:rPr>
              <a:t>Entity instance–person, place, object, event, concept (often corresponds to a row in a table)</a:t>
            </a:r>
          </a:p>
          <a:p>
            <a:pPr lvl="1">
              <a:buFont typeface="Courier New" panose="02070309020205020404" pitchFamily="49" charset="0"/>
              <a:buChar char="o"/>
              <a:defRPr/>
            </a:pPr>
            <a:r>
              <a:rPr lang="en-US" sz="2200" dirty="0">
                <a:solidFill>
                  <a:srgbClr val="000000"/>
                </a:solidFill>
                <a:latin typeface="+mj-lt"/>
              </a:rPr>
              <a:t>Entity Type–collection of entities (often corresponds to a table)</a:t>
            </a:r>
          </a:p>
          <a:p>
            <a:pPr>
              <a:buFont typeface="Courier New" panose="02070309020205020404" pitchFamily="49" charset="0"/>
              <a:buChar char="o"/>
              <a:defRPr/>
            </a:pPr>
            <a:r>
              <a:rPr lang="en-US" dirty="0">
                <a:solidFill>
                  <a:srgbClr val="000000"/>
                </a:solidFill>
                <a:latin typeface="+mj-lt"/>
              </a:rPr>
              <a:t>Relationships:</a:t>
            </a:r>
          </a:p>
          <a:p>
            <a:pPr lvl="1">
              <a:buFont typeface="Courier New" panose="02070309020205020404" pitchFamily="49" charset="0"/>
              <a:buChar char="o"/>
              <a:defRPr/>
            </a:pPr>
            <a:r>
              <a:rPr lang="en-US" sz="2200" dirty="0">
                <a:solidFill>
                  <a:srgbClr val="000000"/>
                </a:solidFill>
                <a:latin typeface="+mj-lt"/>
              </a:rPr>
              <a:t>Relationship instance–link between entities (corresponds to primary key–foreign key equivalencies in related tables)</a:t>
            </a:r>
          </a:p>
          <a:p>
            <a:pPr lvl="1">
              <a:buFont typeface="Courier New" panose="02070309020205020404" pitchFamily="49" charset="0"/>
              <a:buChar char="o"/>
              <a:defRPr/>
            </a:pPr>
            <a:r>
              <a:rPr lang="en-US" sz="2200" dirty="0">
                <a:solidFill>
                  <a:srgbClr val="000000"/>
                </a:solidFill>
                <a:latin typeface="+mj-lt"/>
              </a:rPr>
              <a:t>Relationship type–category of relationship…link between entity types</a:t>
            </a:r>
            <a:endParaRPr lang="en-US" dirty="0">
              <a:solidFill>
                <a:srgbClr val="000000"/>
              </a:solidFill>
              <a:latin typeface="+mj-lt"/>
            </a:endParaRPr>
          </a:p>
          <a:p>
            <a:pPr>
              <a:buFont typeface="Courier New" panose="02070309020205020404" pitchFamily="49" charset="0"/>
              <a:buChar char="o"/>
              <a:defRPr/>
            </a:pPr>
            <a:r>
              <a:rPr lang="en-US" dirty="0">
                <a:solidFill>
                  <a:srgbClr val="000000"/>
                </a:solidFill>
                <a:latin typeface="+mj-lt"/>
              </a:rPr>
              <a:t>Attributes:</a:t>
            </a:r>
          </a:p>
          <a:p>
            <a:pPr lvl="1">
              <a:buFont typeface="Courier New" panose="02070309020205020404" pitchFamily="49" charset="0"/>
              <a:buChar char="o"/>
              <a:defRPr/>
            </a:pPr>
            <a:r>
              <a:rPr lang="en-US" sz="2200" dirty="0">
                <a:solidFill>
                  <a:srgbClr val="000000"/>
                </a:solidFill>
                <a:latin typeface="+mj-lt"/>
              </a:rPr>
              <a:t>Properties or characteristics of an entity or relationship type (often corresponds to a field in a table)</a:t>
            </a: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000" dirty="0"/>
          </a:p>
        </p:txBody>
      </p:sp>
    </p:spTree>
    <p:extLst>
      <p:ext uri="{BB962C8B-B14F-4D97-AF65-F5344CB8AC3E}">
        <p14:creationId xmlns:p14="http://schemas.microsoft.com/office/powerpoint/2010/main" val="4011838121"/>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43013" name="Rectangle 5"/>
          <p:cNvSpPr>
            <a:spLocks noGrp="1" noChangeArrowheads="1"/>
          </p:cNvSpPr>
          <p:nvPr>
            <p:ph type="body" idx="1"/>
          </p:nvPr>
        </p:nvSpPr>
        <p:spPr>
          <a:xfrm>
            <a:off x="1524000" y="1676400"/>
            <a:ext cx="9067800" cy="4800600"/>
          </a:xfrm>
          <a:noFill/>
          <a:ln/>
        </p:spPr>
        <p:txBody>
          <a:bodyPr>
            <a:normAutofit/>
          </a:bodyPr>
          <a:lstStyle/>
          <a:p>
            <a:r>
              <a:rPr lang="en-US" altLang="en-US" dirty="0">
                <a:latin typeface="+mj-lt"/>
              </a:rPr>
              <a:t>Several kinds of integrity constraints can be expressed in the ER model:  </a:t>
            </a:r>
            <a:r>
              <a:rPr lang="en-US" altLang="en-US" i="1" dirty="0">
                <a:latin typeface="+mj-lt"/>
              </a:rPr>
              <a:t>key constraints</a:t>
            </a:r>
            <a:r>
              <a:rPr lang="en-US" altLang="en-US" dirty="0">
                <a:latin typeface="+mj-lt"/>
              </a:rPr>
              <a:t>, </a:t>
            </a:r>
            <a:r>
              <a:rPr lang="en-US" altLang="en-US" i="1" dirty="0">
                <a:latin typeface="+mj-lt"/>
              </a:rPr>
              <a:t>participation</a:t>
            </a:r>
            <a:r>
              <a:rPr lang="en-US" altLang="en-US" dirty="0">
                <a:latin typeface="+mj-lt"/>
              </a:rPr>
              <a:t> </a:t>
            </a:r>
            <a:r>
              <a:rPr lang="en-US" altLang="en-US" i="1" dirty="0">
                <a:latin typeface="+mj-lt"/>
              </a:rPr>
              <a:t>constraints</a:t>
            </a:r>
            <a:r>
              <a:rPr lang="en-US" altLang="en-US" dirty="0">
                <a:latin typeface="+mj-lt"/>
              </a:rPr>
              <a:t>, and </a:t>
            </a:r>
            <a:r>
              <a:rPr lang="en-US" altLang="en-US" i="1" dirty="0">
                <a:latin typeface="+mj-lt"/>
              </a:rPr>
              <a:t>overlap/covering constraints</a:t>
            </a:r>
            <a:r>
              <a:rPr lang="en-US" altLang="en-US" dirty="0">
                <a:latin typeface="+mj-lt"/>
              </a:rPr>
              <a:t> for ISA hierarchies.  Some </a:t>
            </a:r>
            <a:r>
              <a:rPr lang="en-US" altLang="en-US" i="1" dirty="0">
                <a:latin typeface="+mj-lt"/>
              </a:rPr>
              <a:t>foreign key constraints </a:t>
            </a:r>
            <a:r>
              <a:rPr lang="en-US" altLang="en-US" dirty="0">
                <a:latin typeface="+mj-lt"/>
              </a:rPr>
              <a:t>are also implicit in the definition of a relationship set.</a:t>
            </a:r>
          </a:p>
          <a:p>
            <a:pPr lvl="1">
              <a:buSzPct val="75000"/>
            </a:pPr>
            <a:r>
              <a:rPr lang="en-US" altLang="en-US" sz="2800" dirty="0">
                <a:latin typeface="+mj-lt"/>
              </a:rPr>
              <a:t>Some constraints (notably, </a:t>
            </a:r>
            <a:r>
              <a:rPr lang="en-US" altLang="en-US" sz="2800" i="1" dirty="0">
                <a:latin typeface="+mj-lt"/>
              </a:rPr>
              <a:t>functional dependencies</a:t>
            </a:r>
            <a:r>
              <a:rPr lang="en-US" altLang="en-US" sz="2800" dirty="0">
                <a:latin typeface="+mj-lt"/>
              </a:rPr>
              <a:t>) cannot be expressed in the ER model.</a:t>
            </a:r>
          </a:p>
          <a:p>
            <a:pPr lvl="1">
              <a:buSzPct val="75000"/>
            </a:pPr>
            <a:r>
              <a:rPr lang="en-US" altLang="en-US" sz="2800" dirty="0">
                <a:solidFill>
                  <a:srgbClr val="CD0000"/>
                </a:solidFill>
                <a:latin typeface="+mj-lt"/>
              </a:rPr>
              <a:t>Constraints play an important role </a:t>
            </a:r>
            <a:r>
              <a:rPr lang="en-US" altLang="en-US" sz="2800" dirty="0">
                <a:latin typeface="+mj-lt"/>
              </a:rPr>
              <a:t>in determining the best database design for an enterprise.</a:t>
            </a:r>
          </a:p>
        </p:txBody>
      </p:sp>
    </p:spTree>
    <p:extLst>
      <p:ext uri="{BB962C8B-B14F-4D97-AF65-F5344CB8AC3E}">
        <p14:creationId xmlns:p14="http://schemas.microsoft.com/office/powerpoint/2010/main" val="4036276780"/>
      </p:ext>
    </p:extLst>
  </p:cSld>
  <p:clrMapOvr>
    <a:masterClrMapping/>
  </p:clrMapOvr>
  <p:transition>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37893" name="Rectangle 5"/>
          <p:cNvSpPr>
            <a:spLocks noGrp="1" noChangeArrowheads="1"/>
          </p:cNvSpPr>
          <p:nvPr>
            <p:ph type="body" idx="1"/>
          </p:nvPr>
        </p:nvSpPr>
        <p:spPr>
          <a:xfrm>
            <a:off x="1344705" y="1519518"/>
            <a:ext cx="8982635" cy="4572000"/>
          </a:xfrm>
          <a:noFill/>
          <a:ln/>
        </p:spPr>
        <p:txBody>
          <a:bodyPr>
            <a:normAutofit/>
          </a:bodyPr>
          <a:lstStyle/>
          <a:p>
            <a:pPr>
              <a:lnSpc>
                <a:spcPct val="90000"/>
              </a:lnSpc>
            </a:pPr>
            <a:r>
              <a:rPr lang="en-US" altLang="en-US" dirty="0">
                <a:latin typeface="+mj-lt"/>
              </a:rPr>
              <a:t>ER design is </a:t>
            </a:r>
            <a:r>
              <a:rPr lang="en-US" altLang="en-US" i="1" dirty="0">
                <a:latin typeface="+mj-lt"/>
              </a:rPr>
              <a:t>subjective</a:t>
            </a:r>
            <a:r>
              <a:rPr lang="en-US" altLang="en-US" dirty="0">
                <a:latin typeface="+mj-lt"/>
              </a:rPr>
              <a:t>.  There are often many ways to model a given scenario! Analyzing alternatives can be tricky, especially for a large enterprise.  Common choices include:</a:t>
            </a:r>
          </a:p>
          <a:p>
            <a:pPr lvl="1">
              <a:lnSpc>
                <a:spcPct val="90000"/>
              </a:lnSpc>
              <a:buSzPct val="75000"/>
            </a:pPr>
            <a:r>
              <a:rPr lang="en-US" altLang="en-US" sz="2800" dirty="0">
                <a:latin typeface="+mj-lt"/>
              </a:rPr>
              <a:t>Entity vs. attribute, entity vs. relationship, binary or n-</a:t>
            </a:r>
            <a:r>
              <a:rPr lang="en-US" altLang="en-US" sz="2800" dirty="0" err="1">
                <a:latin typeface="+mj-lt"/>
              </a:rPr>
              <a:t>ary</a:t>
            </a:r>
            <a:r>
              <a:rPr lang="en-US" altLang="en-US" sz="2800" dirty="0">
                <a:latin typeface="+mj-lt"/>
              </a:rPr>
              <a:t> relationship, whether or not to use ISA hierarchies, and whether or not to use aggregation.</a:t>
            </a:r>
          </a:p>
          <a:p>
            <a:pPr>
              <a:lnSpc>
                <a:spcPct val="90000"/>
              </a:lnSpc>
            </a:pPr>
            <a:r>
              <a:rPr lang="en-US" altLang="en-US" dirty="0">
                <a:latin typeface="+mj-lt"/>
              </a:rPr>
              <a:t>Ensuring good database design: resulting relational schema should be analyzed and refined further. FD information and normalization techniques are especially useful.</a:t>
            </a:r>
          </a:p>
        </p:txBody>
      </p:sp>
    </p:spTree>
    <p:extLst>
      <p:ext uri="{BB962C8B-B14F-4D97-AF65-F5344CB8AC3E}">
        <p14:creationId xmlns:p14="http://schemas.microsoft.com/office/powerpoint/2010/main" val="144809609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TotalTime>
  <Words>5885</Words>
  <Application>Microsoft Macintosh PowerPoint</Application>
  <PresentationFormat>Widescreen</PresentationFormat>
  <Paragraphs>597</Paragraphs>
  <Slides>91</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91</vt:i4>
      </vt:variant>
    </vt:vector>
  </HeadingPairs>
  <TitlesOfParts>
    <vt:vector size="104" baseType="lpstr">
      <vt:lpstr>ＭＳ Ｐゴシック</vt:lpstr>
      <vt:lpstr>Arial</vt:lpstr>
      <vt:lpstr>Calibri</vt:lpstr>
      <vt:lpstr>Calibri Light</vt:lpstr>
      <vt:lpstr>Courier New</vt:lpstr>
      <vt:lpstr>Helvetica</vt:lpstr>
      <vt:lpstr>Monotype Sorts</vt:lpstr>
      <vt:lpstr>Symbol</vt:lpstr>
      <vt:lpstr>Tahoma</vt:lpstr>
      <vt:lpstr>Times</vt:lpstr>
      <vt:lpstr>Times New Roman</vt:lpstr>
      <vt:lpstr>Wingdings 2</vt:lpstr>
      <vt:lpstr>Office Theme</vt:lpstr>
      <vt:lpstr>INFO 6105  Data Science Engineering Methods </vt:lpstr>
      <vt:lpstr>Topics</vt:lpstr>
      <vt:lpstr>Database Design Process</vt:lpstr>
      <vt:lpstr>Conceptual data model</vt:lpstr>
      <vt:lpstr>Logical data model</vt:lpstr>
      <vt:lpstr>Physical data model</vt:lpstr>
      <vt:lpstr>Conceptual Design</vt:lpstr>
      <vt:lpstr>Entity-Relationship Model (ERM)</vt:lpstr>
      <vt:lpstr>E-R Model Constructs</vt:lpstr>
      <vt:lpstr>Entities</vt:lpstr>
      <vt:lpstr>An Entity…</vt:lpstr>
      <vt:lpstr>ERM Definitions</vt:lpstr>
      <vt:lpstr>ERM Definitions</vt:lpstr>
      <vt:lpstr>Entity Sets</vt:lpstr>
      <vt:lpstr>ER Model Basics</vt:lpstr>
      <vt:lpstr>ER Model Example - Twitter</vt:lpstr>
      <vt:lpstr>Twitter API</vt:lpstr>
      <vt:lpstr>Twitter API JSON</vt:lpstr>
      <vt:lpstr>Social Network Applications</vt:lpstr>
      <vt:lpstr>PowerPoint Presentation</vt:lpstr>
      <vt:lpstr>PowerPoint Presentation</vt:lpstr>
      <vt:lpstr>PowerPoint Presentation</vt:lpstr>
      <vt:lpstr>PowerPoint Presentation</vt:lpstr>
      <vt:lpstr>PowerPoint Presentation</vt:lpstr>
      <vt:lpstr>Attributes</vt:lpstr>
      <vt:lpstr>Attributes</vt:lpstr>
      <vt:lpstr>ER Model Basics</vt:lpstr>
      <vt:lpstr>Relationship Sets</vt:lpstr>
      <vt:lpstr>Relationship Sets</vt:lpstr>
      <vt:lpstr>Mathematical Definition of a Relation</vt:lpstr>
      <vt:lpstr>PowerPoint Presentation</vt:lpstr>
      <vt:lpstr>PowerPoint Presentation</vt:lpstr>
      <vt:lpstr>PowerPoint Presentation</vt:lpstr>
      <vt:lpstr>Keys</vt:lpstr>
      <vt:lpstr>Primary Keys</vt:lpstr>
      <vt:lpstr>Candidate Keys</vt:lpstr>
      <vt:lpstr>Natural Keys</vt:lpstr>
      <vt:lpstr>Composite Keys</vt:lpstr>
      <vt:lpstr>Surrogate Keys</vt:lpstr>
      <vt:lpstr>Relational Keys</vt:lpstr>
      <vt:lpstr>Relational Keys</vt:lpstr>
      <vt:lpstr>Integrity Constraints</vt:lpstr>
      <vt:lpstr>Integrity Constraints</vt:lpstr>
      <vt:lpstr>Degree of a Relationship Set</vt:lpstr>
      <vt:lpstr>Role naming</vt:lpstr>
      <vt:lpstr>Mapping Cardinalities</vt:lpstr>
      <vt:lpstr>Mapping Cardinalities</vt:lpstr>
      <vt:lpstr>Mapping Cardinalities</vt:lpstr>
      <vt:lpstr>Mapping Cardinalities</vt:lpstr>
      <vt:lpstr>Key Constraints</vt:lpstr>
      <vt:lpstr>E-R Diagrams</vt:lpstr>
      <vt:lpstr>E-R Diagrams</vt:lpstr>
      <vt:lpstr>E-R Diagrams</vt:lpstr>
      <vt:lpstr>E-R Diagrams</vt:lpstr>
      <vt:lpstr>E-R Diagrams</vt:lpstr>
      <vt:lpstr>Roles</vt:lpstr>
      <vt:lpstr>Structural Constraints</vt:lpstr>
      <vt:lpstr>Structural Constraint Min, Max</vt:lpstr>
      <vt:lpstr>Cardinality Constraints</vt:lpstr>
      <vt:lpstr>One-To-Many Relationship</vt:lpstr>
      <vt:lpstr>Many-To-One Relationships</vt:lpstr>
      <vt:lpstr>Many-To-Many Relationship</vt:lpstr>
      <vt:lpstr>Cardinality of Relationships</vt:lpstr>
      <vt:lpstr>Strong vs. Weak Entities, and Identifying Relationships</vt:lpstr>
      <vt:lpstr>Participation of an Entity Set in a Relationship Set</vt:lpstr>
      <vt:lpstr>Keys</vt:lpstr>
      <vt:lpstr>Keys for Relationship Sets</vt:lpstr>
      <vt:lpstr>Cardinality Constraints on Ternary Relationship</vt:lpstr>
      <vt:lpstr>Cardinality Constraints on Ternary Relationship</vt:lpstr>
      <vt:lpstr>Binary Vs. Non-Binary Relationships</vt:lpstr>
      <vt:lpstr>Converting Non-Binary Relationships to Binary Form</vt:lpstr>
      <vt:lpstr>Converting Non-Binary Relationships</vt:lpstr>
      <vt:lpstr>Design Issues</vt:lpstr>
      <vt:lpstr>Weak Entities</vt:lpstr>
      <vt:lpstr>Weak Entity Sets</vt:lpstr>
      <vt:lpstr>Weak Entity Set Examples</vt:lpstr>
      <vt:lpstr>Specialization</vt:lpstr>
      <vt:lpstr>Entity vs. Attribute</vt:lpstr>
      <vt:lpstr>E-R Design Decisions</vt:lpstr>
      <vt:lpstr>UML </vt:lpstr>
      <vt:lpstr>UML Class Diagrams</vt:lpstr>
      <vt:lpstr>UML Class Diagrams</vt:lpstr>
      <vt:lpstr>UML Class Diagrams - Relationships</vt:lpstr>
      <vt:lpstr>UML Class Diagrams - Aggregation</vt:lpstr>
      <vt:lpstr>UML Class Diagrams - Composition</vt:lpstr>
      <vt:lpstr>UML Class Diagrams</vt:lpstr>
      <vt:lpstr>Reduction of an E-R Schema to Tables</vt:lpstr>
      <vt:lpstr>Composite and Multivalued Attributes</vt:lpstr>
      <vt:lpstr>Summary of Conceptual Design</vt:lpstr>
      <vt:lpstr>Summary of Conceptual Design</vt:lpstr>
      <vt:lpstr>Summary of Conceptual Design</vt:lpstr>
    </vt:vector>
  </TitlesOfParts>
  <Company>CCIS - Northeastern University</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Microsoft Office User</cp:lastModifiedBy>
  <cp:revision>152</cp:revision>
  <dcterms:created xsi:type="dcterms:W3CDTF">2013-09-03T20:38:17Z</dcterms:created>
  <dcterms:modified xsi:type="dcterms:W3CDTF">2018-09-10T01:56:05Z</dcterms:modified>
</cp:coreProperties>
</file>