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9"/>
  </p:notesMasterIdLst>
  <p:sldIdLst>
    <p:sldId id="256" r:id="rId2"/>
    <p:sldId id="258" r:id="rId3"/>
    <p:sldId id="391" r:id="rId4"/>
    <p:sldId id="598" r:id="rId5"/>
    <p:sldId id="395" r:id="rId6"/>
    <p:sldId id="397" r:id="rId7"/>
    <p:sldId id="398" r:id="rId8"/>
    <p:sldId id="400" r:id="rId9"/>
    <p:sldId id="401" r:id="rId10"/>
    <p:sldId id="402" r:id="rId11"/>
    <p:sldId id="599" r:id="rId12"/>
    <p:sldId id="403" r:id="rId13"/>
    <p:sldId id="600" r:id="rId14"/>
    <p:sldId id="601" r:id="rId15"/>
    <p:sldId id="602" r:id="rId16"/>
    <p:sldId id="603" r:id="rId17"/>
    <p:sldId id="404" r:id="rId18"/>
    <p:sldId id="405" r:id="rId19"/>
    <p:sldId id="406" r:id="rId20"/>
    <p:sldId id="407" r:id="rId21"/>
    <p:sldId id="408" r:id="rId22"/>
    <p:sldId id="605" r:id="rId23"/>
    <p:sldId id="409" r:id="rId24"/>
    <p:sldId id="410" r:id="rId25"/>
    <p:sldId id="411" r:id="rId26"/>
    <p:sldId id="412" r:id="rId27"/>
    <p:sldId id="420" r:id="rId28"/>
    <p:sldId id="421" r:id="rId29"/>
    <p:sldId id="422" r:id="rId30"/>
    <p:sldId id="424" r:id="rId31"/>
    <p:sldId id="425" r:id="rId32"/>
    <p:sldId id="606" r:id="rId33"/>
    <p:sldId id="607" r:id="rId34"/>
    <p:sldId id="608" r:id="rId35"/>
    <p:sldId id="609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426" r:id="rId46"/>
    <p:sldId id="427" r:id="rId47"/>
    <p:sldId id="428" r:id="rId48"/>
    <p:sldId id="429" r:id="rId49"/>
    <p:sldId id="430" r:id="rId50"/>
    <p:sldId id="431" r:id="rId51"/>
    <p:sldId id="433" r:id="rId52"/>
    <p:sldId id="435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9" r:id="rId65"/>
    <p:sldId id="450" r:id="rId66"/>
    <p:sldId id="452" r:id="rId67"/>
    <p:sldId id="453" r:id="rId68"/>
    <p:sldId id="454" r:id="rId69"/>
    <p:sldId id="456" r:id="rId70"/>
    <p:sldId id="457" r:id="rId71"/>
    <p:sldId id="459" r:id="rId72"/>
    <p:sldId id="460" r:id="rId73"/>
    <p:sldId id="461" r:id="rId74"/>
    <p:sldId id="463" r:id="rId75"/>
    <p:sldId id="464" r:id="rId76"/>
    <p:sldId id="466" r:id="rId77"/>
    <p:sldId id="620" r:id="rId78"/>
    <p:sldId id="621" r:id="rId79"/>
    <p:sldId id="622" r:id="rId80"/>
    <p:sldId id="623" r:id="rId81"/>
    <p:sldId id="624" r:id="rId82"/>
    <p:sldId id="625" r:id="rId83"/>
    <p:sldId id="626" r:id="rId84"/>
    <p:sldId id="490" r:id="rId85"/>
    <p:sldId id="491" r:id="rId86"/>
    <p:sldId id="492" r:id="rId87"/>
    <p:sldId id="494" r:id="rId88"/>
    <p:sldId id="495" r:id="rId89"/>
    <p:sldId id="627" r:id="rId90"/>
    <p:sldId id="468" r:id="rId91"/>
    <p:sldId id="469" r:id="rId92"/>
    <p:sldId id="470" r:id="rId93"/>
    <p:sldId id="471" r:id="rId94"/>
    <p:sldId id="628" r:id="rId95"/>
    <p:sldId id="629" r:id="rId96"/>
    <p:sldId id="472" r:id="rId97"/>
    <p:sldId id="630" r:id="rId98"/>
    <p:sldId id="475" r:id="rId99"/>
    <p:sldId id="473" r:id="rId100"/>
    <p:sldId id="477" r:id="rId101"/>
    <p:sldId id="479" r:id="rId102"/>
    <p:sldId id="480" r:id="rId103"/>
    <p:sldId id="481" r:id="rId104"/>
    <p:sldId id="482" r:id="rId105"/>
    <p:sldId id="483" r:id="rId106"/>
    <p:sldId id="484" r:id="rId107"/>
    <p:sldId id="485" r:id="rId108"/>
    <p:sldId id="486" r:id="rId109"/>
    <p:sldId id="487" r:id="rId110"/>
    <p:sldId id="488" r:id="rId111"/>
    <p:sldId id="489" r:id="rId112"/>
    <p:sldId id="631" r:id="rId113"/>
    <p:sldId id="632" r:id="rId114"/>
    <p:sldId id="633" r:id="rId115"/>
    <p:sldId id="634" r:id="rId116"/>
    <p:sldId id="635" r:id="rId117"/>
    <p:sldId id="636" r:id="rId118"/>
    <p:sldId id="639" r:id="rId119"/>
    <p:sldId id="641" r:id="rId120"/>
    <p:sldId id="642" r:id="rId121"/>
    <p:sldId id="496" r:id="rId122"/>
    <p:sldId id="497" r:id="rId123"/>
    <p:sldId id="498" r:id="rId124"/>
    <p:sldId id="499" r:id="rId125"/>
    <p:sldId id="500" r:id="rId126"/>
    <p:sldId id="640" r:id="rId127"/>
    <p:sldId id="501" r:id="rId128"/>
    <p:sldId id="502" r:id="rId129"/>
    <p:sldId id="503" r:id="rId130"/>
    <p:sldId id="504" r:id="rId131"/>
    <p:sldId id="505" r:id="rId132"/>
    <p:sldId id="506" r:id="rId133"/>
    <p:sldId id="507" r:id="rId134"/>
    <p:sldId id="508" r:id="rId135"/>
    <p:sldId id="509" r:id="rId136"/>
    <p:sldId id="510" r:id="rId137"/>
    <p:sldId id="511" r:id="rId138"/>
    <p:sldId id="512" r:id="rId139"/>
    <p:sldId id="513" r:id="rId140"/>
    <p:sldId id="515" r:id="rId141"/>
    <p:sldId id="516" r:id="rId142"/>
    <p:sldId id="517" r:id="rId143"/>
    <p:sldId id="518" r:id="rId144"/>
    <p:sldId id="519" r:id="rId145"/>
    <p:sldId id="520" r:id="rId146"/>
    <p:sldId id="524" r:id="rId147"/>
    <p:sldId id="536" r:id="rId148"/>
    <p:sldId id="537" r:id="rId149"/>
    <p:sldId id="538" r:id="rId150"/>
    <p:sldId id="539" r:id="rId151"/>
    <p:sldId id="540" r:id="rId152"/>
    <p:sldId id="542" r:id="rId153"/>
    <p:sldId id="543" r:id="rId154"/>
    <p:sldId id="544" r:id="rId155"/>
    <p:sldId id="545" r:id="rId156"/>
    <p:sldId id="546" r:id="rId157"/>
    <p:sldId id="547" r:id="rId158"/>
    <p:sldId id="548" r:id="rId159"/>
    <p:sldId id="549" r:id="rId160"/>
    <p:sldId id="550" r:id="rId161"/>
    <p:sldId id="551" r:id="rId162"/>
    <p:sldId id="552" r:id="rId163"/>
    <p:sldId id="553" r:id="rId164"/>
    <p:sldId id="555" r:id="rId165"/>
    <p:sldId id="556" r:id="rId166"/>
    <p:sldId id="557" r:id="rId167"/>
    <p:sldId id="558" r:id="rId168"/>
    <p:sldId id="559" r:id="rId169"/>
    <p:sldId id="560" r:id="rId170"/>
    <p:sldId id="561" r:id="rId171"/>
    <p:sldId id="562" r:id="rId172"/>
    <p:sldId id="563" r:id="rId173"/>
    <p:sldId id="564" r:id="rId174"/>
    <p:sldId id="565" r:id="rId175"/>
    <p:sldId id="566" r:id="rId176"/>
    <p:sldId id="567" r:id="rId177"/>
    <p:sldId id="568" r:id="rId178"/>
    <p:sldId id="569" r:id="rId179"/>
    <p:sldId id="570" r:id="rId180"/>
    <p:sldId id="571" r:id="rId181"/>
    <p:sldId id="572" r:id="rId182"/>
    <p:sldId id="573" r:id="rId183"/>
    <p:sldId id="574" r:id="rId184"/>
    <p:sldId id="575" r:id="rId185"/>
    <p:sldId id="576" r:id="rId186"/>
    <p:sldId id="577" r:id="rId187"/>
    <p:sldId id="578" r:id="rId188"/>
    <p:sldId id="579" r:id="rId189"/>
    <p:sldId id="580" r:id="rId190"/>
    <p:sldId id="581" r:id="rId191"/>
    <p:sldId id="582" r:id="rId192"/>
    <p:sldId id="583" r:id="rId193"/>
    <p:sldId id="584" r:id="rId194"/>
    <p:sldId id="585" r:id="rId195"/>
    <p:sldId id="586" r:id="rId196"/>
    <p:sldId id="587" r:id="rId197"/>
    <p:sldId id="588" r:id="rId198"/>
    <p:sldId id="589" r:id="rId199"/>
    <p:sldId id="590" r:id="rId200"/>
    <p:sldId id="591" r:id="rId201"/>
    <p:sldId id="592" r:id="rId202"/>
    <p:sldId id="593" r:id="rId203"/>
    <p:sldId id="594" r:id="rId204"/>
    <p:sldId id="596" r:id="rId205"/>
    <p:sldId id="637" r:id="rId206"/>
    <p:sldId id="638" r:id="rId207"/>
    <p:sldId id="525" r:id="rId208"/>
    <p:sldId id="526" r:id="rId209"/>
    <p:sldId id="527" r:id="rId210"/>
    <p:sldId id="528" r:id="rId211"/>
    <p:sldId id="529" r:id="rId212"/>
    <p:sldId id="530" r:id="rId213"/>
    <p:sldId id="531" r:id="rId214"/>
    <p:sldId id="532" r:id="rId215"/>
    <p:sldId id="533" r:id="rId216"/>
    <p:sldId id="534" r:id="rId217"/>
    <p:sldId id="535" r:id="rId2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89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6105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Science Engineering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444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950914"/>
            <a:ext cx="9667875" cy="550703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 late 70s, ORACLE appeared and was probably first commercial RDBMS based on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1987, ANSI and ISO published an initial standard for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1989, ISO published an addendum that defined an ‘Integrity Enhancement Feature’.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1992, first major revision to ISO standard occurred, referred to as SQL2 or SQL/92.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1999, SQL:1999 was released with support for object-oriented data management.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2003, SQL:2003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summer 2008, SQL:2008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2011, SQL:2011 was released.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294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3019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1509402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4. 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353966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75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057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98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>
                <a:latin typeface="+mj-lt"/>
              </a:rPr>
              <a:t>	List branches and properties that are in same city along with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any unmatched properties.</a:t>
            </a:r>
          </a:p>
          <a:p>
            <a:pPr algn="just"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5580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746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branches and properties in same city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17162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3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the programming language used for accessing and manipulating data and objects in relational databases.</a:t>
            </a:r>
          </a:p>
          <a:p>
            <a:r>
              <a:rPr lang="en-US" dirty="0">
                <a:latin typeface="+mj-lt"/>
              </a:rPr>
              <a:t>The first versions of SQL were developed by IBM in the 1970s.</a:t>
            </a:r>
          </a:p>
          <a:p>
            <a:r>
              <a:rPr lang="en-US" dirty="0">
                <a:latin typeface="+mj-lt"/>
              </a:rPr>
              <a:t>SQL  first became an ANSI standard in 1986 and an ISO standard in 1987.</a:t>
            </a:r>
          </a:p>
          <a:p>
            <a:r>
              <a:rPr lang="en-US" dirty="0">
                <a:latin typeface="+mj-lt"/>
              </a:rPr>
              <a:t>There was a major revision to the standard in 1992.</a:t>
            </a:r>
          </a:p>
          <a:p>
            <a:r>
              <a:rPr lang="en-US" dirty="0">
                <a:latin typeface="+mj-lt"/>
              </a:rPr>
              <a:t>Additional modifications were made in 1999, 2003, and 2006.</a:t>
            </a:r>
          </a:p>
        </p:txBody>
      </p:sp>
    </p:spTree>
    <p:extLst>
      <p:ext uri="{BB962C8B-B14F-4D97-AF65-F5344CB8AC3E}">
        <p14:creationId xmlns:p14="http://schemas.microsoft.com/office/powerpoint/2010/main" val="19837532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/>
              <a:t>	List branches and properties in same city and </a:t>
            </a:r>
            <a:r>
              <a:rPr lang="en-US" altLang="en-US" dirty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88726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82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s that have no sessions scheduled.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36116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2122254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...)</a:t>
            </a:r>
          </a:p>
        </p:txBody>
      </p:sp>
    </p:spTree>
    <p:extLst>
      <p:ext uri="{BB962C8B-B14F-4D97-AF65-F5344CB8AC3E}">
        <p14:creationId xmlns:p14="http://schemas.microsoft.com/office/powerpoint/2010/main" val="30718242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Value&gt;,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7488103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9363596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>
                <a:latin typeface="+mj-lt"/>
              </a:rPr>
              <a:t>Also, referential integrity may prevent a deletion. You cannot delete a parent that has children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3916764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COUNT(*)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example shows subqueries used in the SELECT clause to return Aggregate values.</a:t>
            </a:r>
          </a:p>
        </p:txBody>
      </p:sp>
    </p:spTree>
    <p:extLst>
      <p:ext uri="{BB962C8B-B14F-4D97-AF65-F5344CB8AC3E}">
        <p14:creationId xmlns:p14="http://schemas.microsoft.com/office/powerpoint/2010/main" val="2518978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Locating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SQL finds duplicate values in in a table.</a:t>
            </a:r>
          </a:p>
        </p:txBody>
      </p:sp>
    </p:spTree>
    <p:extLst>
      <p:ext uri="{BB962C8B-B14F-4D97-AF65-F5344CB8AC3E}">
        <p14:creationId xmlns:p14="http://schemas.microsoft.com/office/powerpoint/2010/main" val="29273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302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92405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has become part of application architectures such as IBM’s Systems Application Architecture.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is strategic choice of many large and influential organizations (e.g. X/OPEN).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is Federal Information Processing Standard (FIPS) to which conformance is required for all sales of databases to American Government. </a:t>
            </a:r>
          </a:p>
        </p:txBody>
      </p:sp>
    </p:spTree>
    <p:extLst>
      <p:ext uri="{BB962C8B-B14F-4D97-AF65-F5344CB8AC3E}">
        <p14:creationId xmlns:p14="http://schemas.microsoft.com/office/powerpoint/2010/main" val="191200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Documentation: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>
                <a:latin typeface="+mj-lt"/>
              </a:rPr>
              <a:t>On the next slide is a sample of a test table, showing the test and results.</a:t>
            </a:r>
          </a:p>
        </p:txBody>
      </p:sp>
    </p:spTree>
    <p:extLst>
      <p:ext uri="{BB962C8B-B14F-4D97-AF65-F5344CB8AC3E}">
        <p14:creationId xmlns:p14="http://schemas.microsoft.com/office/powerpoint/2010/main" val="34626491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Two tables must be </a:t>
            </a:r>
            <a:r>
              <a:rPr lang="en-US" altLang="en-US" i="1" dirty="0">
                <a:latin typeface="+mj-lt"/>
              </a:rPr>
              <a:t>union compatible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105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24047645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637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596803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8658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UNION query joins the tables Student and  into a single result and writes them to the table Contact.</a:t>
            </a:r>
          </a:p>
        </p:txBody>
      </p:sp>
    </p:spTree>
    <p:extLst>
      <p:ext uri="{BB962C8B-B14F-4D97-AF65-F5344CB8AC3E}">
        <p14:creationId xmlns:p14="http://schemas.microsoft.com/office/powerpoint/2010/main" val="25222870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7697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35335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47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Nature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a declarative language.</a:t>
            </a:r>
          </a:p>
          <a:p>
            <a:r>
              <a:rPr lang="en-US" dirty="0">
                <a:latin typeface="+mj-lt"/>
              </a:rPr>
              <a:t>Procedural languages like C# or Java describe how to accomplish a task step by step. </a:t>
            </a:r>
          </a:p>
          <a:p>
            <a:r>
              <a:rPr lang="en-US" dirty="0">
                <a:latin typeface="+mj-lt"/>
              </a:rPr>
              <a:t>In a declarative language, you say </a:t>
            </a:r>
            <a:r>
              <a:rPr lang="en-US" i="1" dirty="0">
                <a:latin typeface="+mj-lt"/>
              </a:rPr>
              <a:t>what</a:t>
            </a:r>
            <a:r>
              <a:rPr lang="en-US" dirty="0">
                <a:latin typeface="+mj-lt"/>
              </a:rPr>
              <a:t> you want to do, not </a:t>
            </a:r>
            <a:r>
              <a:rPr lang="en-US" i="1" dirty="0">
                <a:latin typeface="+mj-lt"/>
              </a:rPr>
              <a:t>how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9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820051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5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62694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619250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match </a:t>
            </a: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data type of each item in </a:t>
            </a:r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994438159"/>
      </p:ext>
    </p:extLst>
  </p:cSld>
  <p:clrMapOvr>
    <a:masterClrMapping/>
  </p:clrMapOvr>
  <p:transition>
    <p:wipe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42040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59641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5543271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Assume there is a table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Populate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using Staff and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820486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770303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7383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not case sensitive.</a:t>
            </a:r>
          </a:p>
          <a:p>
            <a:r>
              <a:rPr lang="en-US" dirty="0">
                <a:latin typeface="+mj-lt"/>
              </a:rPr>
              <a:t>In some environments SQL statements must be ended with a semicolon.</a:t>
            </a:r>
          </a:p>
          <a:p>
            <a:r>
              <a:rPr lang="en-US" dirty="0">
                <a:latin typeface="+mj-lt"/>
              </a:rPr>
              <a:t>SQL is usually divided into two broad areas of functionality:</a:t>
            </a:r>
          </a:p>
          <a:p>
            <a:pPr lvl="1"/>
            <a:r>
              <a:rPr lang="en-US" sz="2800" dirty="0">
                <a:latin typeface="+mj-lt"/>
              </a:rPr>
              <a:t>DDL (Data Definition Language)</a:t>
            </a:r>
          </a:p>
          <a:p>
            <a:pPr lvl="1"/>
            <a:r>
              <a:rPr lang="en-US" sz="2800" dirty="0">
                <a:latin typeface="+mj-lt"/>
              </a:rPr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0960179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968015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specified, only those rows that satisfy </a:t>
            </a:r>
            <a:r>
              <a:rPr lang="en-US" altLang="en-US" sz="2800" i="1" dirty="0" err="1">
                <a:latin typeface="+mj-lt"/>
              </a:rPr>
              <a:t>searchCondition</a:t>
            </a:r>
            <a:r>
              <a:rPr lang="en-US" altLang="en-US" sz="2800" dirty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</a:t>
            </a:r>
            <a:r>
              <a:rPr lang="en-US" altLang="en-US" i="1" dirty="0" err="1">
                <a:latin typeface="+mj-lt"/>
              </a:rPr>
              <a:t>dataValue</a:t>
            </a:r>
            <a:r>
              <a:rPr lang="en-US" altLang="en-US" i="1" dirty="0">
                <a:latin typeface="+mj-lt"/>
              </a:rPr>
              <a:t>(s)</a:t>
            </a:r>
            <a:r>
              <a:rPr lang="en-US" altLang="en-US" dirty="0">
                <a:latin typeface="+mj-lt"/>
              </a:rPr>
              <a:t> must be compatible with data type for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8675165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89031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Promote David Ford (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8513236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>
                <a:latin typeface="+mj-lt"/>
              </a:rPr>
              <a:t>search_condition</a:t>
            </a:r>
            <a:r>
              <a:rPr lang="en-US" altLang="en-US" dirty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2211310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176308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44212"/>
      </p:ext>
    </p:extLst>
  </p:cSld>
  <p:clrMapOvr>
    <a:masterClrMapping/>
  </p:clrMapOvr>
  <p:transition>
    <p:wipe dir="d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547811" y="1225551"/>
            <a:ext cx="9110663" cy="49672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SCHEMA		DROP SCHEMA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DOMAIN	DROP DOMAIN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TABLE	DROP TABLE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INDEX	DROP INDEX</a:t>
            </a:r>
          </a:p>
        </p:txBody>
      </p:sp>
    </p:spTree>
    <p:extLst>
      <p:ext uri="{BB962C8B-B14F-4D97-AF65-F5344CB8AC3E}">
        <p14:creationId xmlns:p14="http://schemas.microsoft.com/office/powerpoint/2010/main" val="31750032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795462" y="1382712"/>
            <a:ext cx="8305800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Relations and other database objects exist in an </a:t>
            </a:r>
            <a:r>
              <a:rPr lang="en-US" altLang="en-US" i="1" dirty="0">
                <a:latin typeface="+mj-lt"/>
              </a:rPr>
              <a:t>environment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environment contains one or more </a:t>
            </a:r>
            <a:r>
              <a:rPr lang="en-US" altLang="en-US" i="1" dirty="0">
                <a:latin typeface="+mj-lt"/>
              </a:rPr>
              <a:t>catalogs</a:t>
            </a:r>
            <a:r>
              <a:rPr lang="en-US" altLang="en-US" dirty="0">
                <a:latin typeface="+mj-lt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Objects in a schema can be tables, views, domains, assertions, collations, translations, and character sets. All have same owner. </a:t>
            </a:r>
          </a:p>
        </p:txBody>
      </p:sp>
    </p:spTree>
    <p:extLst>
      <p:ext uri="{BB962C8B-B14F-4D97-AF65-F5344CB8AC3E}">
        <p14:creationId xmlns:p14="http://schemas.microsoft.com/office/powerpoint/2010/main" val="104673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385888" y="1397001"/>
            <a:ext cx="8901112" cy="49180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SCHEMA [Name |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AUTHORIZATION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CreatorId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75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5541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definition language is the set of SQL keywords and commands used to create, alter, and remove database objects.</a:t>
            </a:r>
          </a:p>
          <a:p>
            <a:r>
              <a:rPr lang="en-US" dirty="0">
                <a:latin typeface="+mj-lt"/>
              </a:rPr>
              <a:t>An example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command: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TestTable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(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IDENTITY </a:t>
            </a:r>
            <a:r>
              <a:rPr lang="en-US" dirty="0">
                <a:latin typeface="+mj-lt"/>
              </a:rPr>
              <a:t>(1,1),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TestDescription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NVARCHAR(255)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0965348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6312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173956" y="1225551"/>
            <a:ext cx="9958388" cy="5027613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[PRIMARY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{[UNIQUE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{[FOREIGN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listOfFKColumns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REFERENCES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DELETE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{[CHECK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126995"/>
      </p:ext>
    </p:extLst>
  </p:cSld>
  <p:clrMapOvr>
    <a:masterClrMapping/>
  </p:clrMapOvr>
  <p:transition>
    <p:wipe dir="d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87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54139"/>
            <a:ext cx="82296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Creates a table with one or more columns of the specified </a:t>
            </a:r>
            <a:r>
              <a:rPr lang="en-US" altLang="en-US" i="1" dirty="0" err="1">
                <a:latin typeface="+mj-lt"/>
              </a:rPr>
              <a:t>dataType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specify a DEFAULT value for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562820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1054101"/>
            <a:ext cx="10077450" cy="4760913"/>
          </a:xfrm>
        </p:spPr>
        <p:txBody>
          <a:bodyPr>
            <a:noAutofit/>
          </a:bodyPr>
          <a:lstStyle/>
          <a:p>
            <a:pPr algn="just"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NOT NULL,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rooms		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 	DEFAULT 4,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rent		    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NOT NULL, 	DEFAULT 600,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PRIMARY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FOREIGN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ON DELETE SET NULL ON UPDATE CASCADE ….);</a:t>
            </a:r>
          </a:p>
        </p:txBody>
      </p:sp>
    </p:spTree>
    <p:extLst>
      <p:ext uri="{BB962C8B-B14F-4D97-AF65-F5344CB8AC3E}">
        <p14:creationId xmlns:p14="http://schemas.microsoft.com/office/powerpoint/2010/main" val="2192037804"/>
      </p:ext>
    </p:extLst>
  </p:cSld>
  <p:clrMapOvr>
    <a:masterClrMapping/>
  </p:clrMapOvr>
  <p:transition>
    <p:wipe dir="d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730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35413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Add a new column to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column from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Add a new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a default for a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default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3393087090"/>
      </p:ext>
    </p:extLst>
  </p:cSld>
  <p:clrMapOvr>
    <a:masterClrMapping/>
  </p:clrMapOvr>
  <p:transition>
    <p:wipe dir="d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0350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2098675" y="1311275"/>
            <a:ext cx="7937500" cy="35385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position DROP DEFAULT;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sex SET DEFAULT ‘F’;</a:t>
            </a:r>
          </a:p>
        </p:txBody>
      </p:sp>
    </p:spTree>
    <p:extLst>
      <p:ext uri="{BB962C8B-B14F-4D97-AF65-F5344CB8AC3E}">
        <p14:creationId xmlns:p14="http://schemas.microsoft.com/office/powerpoint/2010/main" val="12698710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719262" y="1325563"/>
            <a:ext cx="9767888" cy="4114800"/>
          </a:xfrm>
        </p:spPr>
        <p:txBody>
          <a:bodyPr>
            <a:normAutofit/>
          </a:bodyPr>
          <a:lstStyle/>
          <a:p>
            <a:pPr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Remove constraint from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that staff are not allowed to handle more than 100 properties at a time. Add new column to Client table.</a:t>
            </a:r>
          </a:p>
          <a:p>
            <a:pPr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CONSTRAINT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Client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prefNoRooms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81727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566862" y="1296988"/>
            <a:ext cx="8305800" cy="46799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DROP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e.g.	DROP TABLE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Removes named table and all rows within 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RESTRICT, if any other objects depend for their existence on continued existence of this table, SQL does not allow request.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CASCADE, SQL drops all dependent objects (and objects dependent on these objects).</a:t>
            </a:r>
          </a:p>
        </p:txBody>
      </p:sp>
    </p:spTree>
    <p:extLst>
      <p:ext uri="{BB962C8B-B14F-4D97-AF65-F5344CB8AC3E}">
        <p14:creationId xmlns:p14="http://schemas.microsoft.com/office/powerpoint/2010/main" val="2651160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282700"/>
            <a:ext cx="890905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View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Dynamic result of one or more relational operations operating on base relations to produce another relation. 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Virtual relation that does not necessarily actually exist in the database but is produced upon request, at time of request.</a:t>
            </a:r>
          </a:p>
        </p:txBody>
      </p:sp>
    </p:spTree>
    <p:extLst>
      <p:ext uri="{BB962C8B-B14F-4D97-AF65-F5344CB8AC3E}">
        <p14:creationId xmlns:p14="http://schemas.microsoft.com/office/powerpoint/2010/main" val="42163347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42557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Contents of a view are defined as a query on one or more base relations.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resolution</a:t>
            </a:r>
            <a:r>
              <a:rPr lang="en-US" altLang="en-US" dirty="0">
                <a:latin typeface="+mj-lt"/>
              </a:rPr>
              <a:t>, any operations on view are automatically translated into operations on relations from which it is derived.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materialization</a:t>
            </a:r>
            <a:r>
              <a:rPr lang="en-US" altLang="en-US" dirty="0">
                <a:latin typeface="+mj-lt"/>
              </a:rPr>
              <a:t>, the view is stored as a temporary table, which is maintained as the underlying base tables are updated. </a:t>
            </a:r>
          </a:p>
        </p:txBody>
      </p:sp>
    </p:spTree>
    <p:extLst>
      <p:ext uri="{BB962C8B-B14F-4D97-AF65-F5344CB8AC3E}">
        <p14:creationId xmlns:p14="http://schemas.microsoft.com/office/powerpoint/2010/main" val="12969846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606551" y="1154113"/>
            <a:ext cx="9237662" cy="4608513"/>
          </a:xfrm>
        </p:spPr>
        <p:txBody>
          <a:bodyPr>
            <a:normAutofit/>
          </a:bodyPr>
          <a:lstStyle/>
          <a:p>
            <a:pPr marL="288925" indent="-288925" algn="just">
              <a:buNone/>
            </a:pPr>
            <a:r>
              <a:rPr lang="en-US" altLang="en-US" dirty="0">
                <a:latin typeface="+mj-lt"/>
              </a:rPr>
              <a:t>CREATE VIEW </a:t>
            </a:r>
            <a:r>
              <a:rPr lang="en-US" altLang="en-US" dirty="0" err="1">
                <a:latin typeface="+mj-lt"/>
              </a:rPr>
              <a:t>ViewName</a:t>
            </a:r>
            <a:r>
              <a:rPr lang="en-US" altLang="en-US" dirty="0">
                <a:latin typeface="+mj-lt"/>
              </a:rPr>
              <a:t> [ (</a:t>
            </a:r>
            <a:r>
              <a:rPr lang="en-US" altLang="en-US" dirty="0" err="1">
                <a:latin typeface="+mj-lt"/>
              </a:rPr>
              <a:t>newColumnName</a:t>
            </a:r>
            <a:r>
              <a:rPr lang="en-US" altLang="en-US" dirty="0">
                <a:latin typeface="+mj-lt"/>
              </a:rPr>
              <a:t> [,...]) ]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AS </a:t>
            </a:r>
            <a:r>
              <a:rPr lang="en-US" altLang="en-US" sz="2800" dirty="0" err="1">
                <a:latin typeface="+mj-lt"/>
              </a:rPr>
              <a:t>subselect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[WITH [CASCADED | LOCAL] CHECK OPTION]</a:t>
            </a:r>
          </a:p>
          <a:p>
            <a:pPr marL="288925" indent="-288925" algn="just">
              <a:lnSpc>
                <a:spcPct val="30000"/>
              </a:lnSpc>
              <a:buNone/>
            </a:pPr>
            <a:endParaRPr lang="en-US" altLang="en-US" dirty="0">
              <a:latin typeface="+mj-lt"/>
            </a:endParaRP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Can assign a name to each column in view.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list of column names is specified, it must have same number of items as number of columns produced by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omitted, each column takes name of corresponding column in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931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manipulation language is the set of key words and commands used to retrieve and modify data.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UPDATE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INSERT</a:t>
            </a:r>
            <a:r>
              <a:rPr lang="en-US" dirty="0">
                <a:latin typeface="+mj-lt"/>
              </a:rPr>
              <a:t>, and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DELETE</a:t>
            </a:r>
            <a:r>
              <a:rPr lang="en-US" dirty="0">
                <a:latin typeface="+mj-lt"/>
              </a:rPr>
              <a:t> are the primary actions of DML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>
          <a:xfrm>
            <a:off x="1720851" y="1425577"/>
            <a:ext cx="8229600" cy="48244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List must be specified if there is any ambiguity in a column name.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is known as the </a:t>
            </a:r>
            <a:r>
              <a:rPr lang="en-US" altLang="en-US" u="sng" dirty="0">
                <a:latin typeface="+mj-lt"/>
              </a:rPr>
              <a:t>defining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CHECK OPTION ensures that if a row fails to satisfy WHERE clause of defining query, it is not added to underlying base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Need SELECT privilege on all tables referenced in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and USAGE privilege on any domains used in referenced columns.</a:t>
            </a:r>
          </a:p>
        </p:txBody>
      </p:sp>
    </p:spTree>
    <p:extLst>
      <p:ext uri="{BB962C8B-B14F-4D97-AF65-F5344CB8AC3E}">
        <p14:creationId xmlns:p14="http://schemas.microsoft.com/office/powerpoint/2010/main" val="3561945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1136" y="429420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695448" y="1468438"/>
            <a:ext cx="8696327" cy="2860675"/>
          </a:xfrm>
        </p:spPr>
        <p:txBody>
          <a:bodyPr>
            <a:normAutofit/>
          </a:bodyPr>
          <a:lstStyle/>
          <a:p>
            <a:pPr marL="374650" lvl="1" indent="0" algn="just">
              <a:buNone/>
            </a:pPr>
            <a:r>
              <a:rPr lang="en-US" altLang="en-US" sz="2800" dirty="0">
                <a:latin typeface="+mj-lt"/>
              </a:rPr>
              <a:t>Create view so that manager at branch B003 can only see details for staff who work in his or her office.</a:t>
            </a:r>
          </a:p>
          <a:p>
            <a:pPr marL="374650" lvl="1" indent="0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dirty="0">
                <a:latin typeface="+mj-lt"/>
              </a:rPr>
              <a:t>	CREATE VIEW Manager3Staff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AS	SELECT *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FROM 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WHERE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‘B003’;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4441825"/>
            <a:ext cx="78581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26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1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66914" y="1125538"/>
            <a:ext cx="8161337" cy="29527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details at branch B003 excluding salaries.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CREATE VIEW Staff3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sex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92638"/>
            <a:ext cx="62738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67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5445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Grouped 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482727"/>
            <a:ext cx="9577388" cy="4289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who manage properties for rent, including branch number they work at, staff number, and number of properties they manage.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6523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7731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81174" y="1954213"/>
            <a:ext cx="8920163" cy="2757488"/>
          </a:xfrm>
        </p:spPr>
        <p:txBody>
          <a:bodyPr>
            <a:normAutofit/>
          </a:bodyPr>
          <a:lstStyle/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Causes definition of view to be deleted from  database.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 example:</a:t>
            </a:r>
          </a:p>
          <a:p>
            <a:pPr marL="552450" lvl="1" indent="-95250" algn="just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VIEW Manager3Staff;</a:t>
            </a:r>
          </a:p>
        </p:txBody>
      </p:sp>
    </p:spTree>
    <p:extLst>
      <p:ext uri="{BB962C8B-B14F-4D97-AF65-F5344CB8AC3E}">
        <p14:creationId xmlns:p14="http://schemas.microsoft.com/office/powerpoint/2010/main" val="489054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5873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54164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With CASCADE, all related dependent objects are deleted; i.e. any views defined on view being dropped.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 (default), if any other objects depend for their existence on continued existence of view being dropped, command is rejected.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6419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159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1443037" y="1397001"/>
            <a:ext cx="9101138" cy="4114800"/>
          </a:xfrm>
        </p:spPr>
        <p:txBody>
          <a:bodyPr>
            <a:normAutofit/>
          </a:bodyPr>
          <a:lstStyle/>
          <a:p>
            <a:pPr marL="101600" indent="-101600" algn="just">
              <a:buNone/>
            </a:pPr>
            <a:r>
              <a:rPr lang="en-US" altLang="en-US" dirty="0">
                <a:latin typeface="+mj-lt"/>
              </a:rPr>
              <a:t>	Count number of properties managed by each member at branch B003.</a:t>
            </a:r>
          </a:p>
          <a:p>
            <a:pPr marL="101600" indent="-101600" algn="just">
              <a:buNone/>
            </a:pPr>
            <a:endParaRPr lang="en-US" altLang="en-US" dirty="0">
              <a:latin typeface="+mj-lt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50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620837" y="1468438"/>
            <a:ext cx="8666163" cy="3606800"/>
          </a:xfrm>
        </p:spPr>
        <p:txBody>
          <a:bodyPr>
            <a:normAutofit/>
          </a:bodyPr>
          <a:lstStyle/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(a) View column names in SELECT list are translated into their corresponding column names in the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As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COUNT(*) As </a:t>
            </a:r>
            <a:r>
              <a:rPr lang="en-US" altLang="en-US" sz="2800" dirty="0" err="1">
                <a:latin typeface="+mj-lt"/>
              </a:rPr>
              <a:t>cnt</a:t>
            </a:r>
            <a:endParaRPr lang="en-US" altLang="en-US" sz="2800" dirty="0">
              <a:latin typeface="+mj-lt"/>
            </a:endParaRPr>
          </a:p>
          <a:p>
            <a:pPr marL="663575" indent="-663575"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(b) View names in FROM are replaced with corresponding FROM lists of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FROM Staff s,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7353299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869281" y="1323975"/>
            <a:ext cx="8567737" cy="5151438"/>
          </a:xfrm>
        </p:spPr>
        <p:txBody>
          <a:bodyPr>
            <a:normAutofit/>
          </a:bodyPr>
          <a:lstStyle/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(c) WHERE from user query is combined with WHERE of defining query using AND: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WHERE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err="1">
                <a:latin typeface="+mj-lt"/>
              </a:rPr>
              <a:t>p.staffNo</a:t>
            </a:r>
            <a:r>
              <a:rPr lang="en-US" altLang="en-US" sz="2800" dirty="0">
                <a:latin typeface="+mj-lt"/>
              </a:rPr>
              <a:t> AND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</a:t>
            </a:r>
          </a:p>
          <a:p>
            <a:pPr marL="577850" indent="-577850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(d) GROUP BY and HAVING clauses copied from defining query: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	GROUP BY </a:t>
            </a:r>
            <a:r>
              <a:rPr lang="en-US" altLang="en-US" sz="2800" dirty="0" err="1">
                <a:latin typeface="+mj-lt"/>
              </a:rPr>
              <a:t>s.branchNo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  <a:p>
            <a:pPr marL="577850" indent="-577850" algn="just">
              <a:lnSpc>
                <a:spcPct val="100000"/>
              </a:lnSpc>
              <a:buNone/>
            </a:pPr>
            <a:r>
              <a:rPr lang="en-US" altLang="en-US" dirty="0">
                <a:latin typeface="+mj-lt"/>
              </a:rPr>
              <a:t>(e)  ORDER BY copied from query with view column name translated into defining query column name</a:t>
            </a:r>
          </a:p>
          <a:p>
            <a:pPr marL="1054100" lvl="1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>
              <a:buNone/>
            </a:pPr>
            <a:r>
              <a:rPr lang="en-US" altLang="en-US" sz="2800" dirty="0">
                <a:latin typeface="+mj-lt"/>
              </a:rPr>
              <a:t>	ORDER BY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2904977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880393" y="1468439"/>
            <a:ext cx="8431213" cy="4162425"/>
          </a:xfrm>
        </p:spPr>
        <p:txBody>
          <a:bodyPr/>
          <a:lstStyle/>
          <a:p>
            <a:pPr marL="490538" indent="-490538" algn="just">
              <a:buNone/>
            </a:pPr>
            <a:r>
              <a:rPr lang="en-US" altLang="en-US" dirty="0">
                <a:latin typeface="+mj-lt"/>
              </a:rPr>
              <a:t>(f) Final merged query is now executed to produce the result:</a:t>
            </a:r>
          </a:p>
          <a:p>
            <a:pPr marL="490538" indent="-490538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90538" indent="-490538" algn="just">
              <a:buNone/>
            </a:pPr>
            <a:endParaRPr lang="en-US" altLang="en-US" sz="2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3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109282118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587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757363" y="1482725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is used in other standards and even influences development of other standards as a definitional tool. Examples include: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ISO’s Information Resource Directory System (IRDS) Standard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Remote Data Access (RDA) Standard. </a:t>
            </a:r>
          </a:p>
        </p:txBody>
      </p:sp>
    </p:spTree>
    <p:extLst>
      <p:ext uri="{BB962C8B-B14F-4D97-AF65-F5344CB8AC3E}">
        <p14:creationId xmlns:p14="http://schemas.microsoft.com/office/powerpoint/2010/main" val="19764803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5588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466849" y="1668463"/>
            <a:ext cx="9363075" cy="4114800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	SQL imposes several restrictions on creation and use of views.</a:t>
            </a:r>
          </a:p>
          <a:p>
            <a:pPr marL="571500" indent="-571500" algn="just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(a) If column in view is based on an aggregate function: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appear only in SELECT and ORDER BY clauses of queries that access view.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not be used in WHERE nor be an argument to an aggregate function in any query based on view. </a:t>
            </a:r>
          </a:p>
        </p:txBody>
      </p:sp>
    </p:spTree>
    <p:extLst>
      <p:ext uri="{BB962C8B-B14F-4D97-AF65-F5344CB8AC3E}">
        <p14:creationId xmlns:p14="http://schemas.microsoft.com/office/powerpoint/2010/main" val="26238479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5445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7012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For example, following query would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COUNT(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Similarly, following query would also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WHERE 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 &gt; 2;</a:t>
            </a:r>
          </a:p>
        </p:txBody>
      </p:sp>
    </p:spTree>
    <p:extLst>
      <p:ext uri="{BB962C8B-B14F-4D97-AF65-F5344CB8AC3E}">
        <p14:creationId xmlns:p14="http://schemas.microsoft.com/office/powerpoint/2010/main" val="255801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39862"/>
            <a:ext cx="8147050" cy="4114800"/>
          </a:xfrm>
        </p:spPr>
        <p:txBody>
          <a:bodyPr/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(b) Grouped view may never be joined with a base table or a view.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 </a:t>
            </a:r>
          </a:p>
          <a:p>
            <a:pPr marL="571500" indent="-571500" algn="just">
              <a:buNone/>
            </a:pPr>
            <a:endParaRPr lang="en-US" altLang="en-US" sz="2400" dirty="0">
              <a:latin typeface="+mj-lt"/>
              <a:cs typeface="Consolas" panose="020B0609020204030204" pitchFamily="49" charset="0"/>
            </a:endParaRPr>
          </a:p>
          <a:p>
            <a:pPr marL="571500" indent="-571500" algn="just">
              <a:buFontTx/>
              <a:buChar char="•"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For example, </a:t>
            </a:r>
            <a:r>
              <a:rPr lang="en-US" altLang="en-US" dirty="0" err="1">
                <a:latin typeface="+mj-lt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+mj-lt"/>
                <a:cs typeface="Consolas" panose="020B0609020204030204" pitchFamily="49" charset="0"/>
              </a:rPr>
              <a:t> view is a grouped view, so any attempt to join this view with another table or view fails.</a:t>
            </a:r>
          </a:p>
        </p:txBody>
      </p:sp>
    </p:spTree>
    <p:extLst>
      <p:ext uri="{BB962C8B-B14F-4D97-AF65-F5344CB8AC3E}">
        <p14:creationId xmlns:p14="http://schemas.microsoft.com/office/powerpoint/2010/main" val="2955331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144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54162"/>
            <a:ext cx="8142288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All updates to base table reflected in all views that encompass base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Similarly, may expect that if view is updated then base table(s) will reflect change.</a:t>
            </a:r>
          </a:p>
        </p:txBody>
      </p:sp>
    </p:spTree>
    <p:extLst>
      <p:ext uri="{BB962C8B-B14F-4D97-AF65-F5344CB8AC3E}">
        <p14:creationId xmlns:p14="http://schemas.microsoft.com/office/powerpoint/2010/main" val="14950558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3444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1"/>
            <a:ext cx="80645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However, consider again view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we tried to insert record showing that at branch B003, SG5 manages 2 properties: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2);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Have to insert 2 records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showing which properties SG5 manages. However, do not know which properties they are; i.e. do not know primary keys! </a:t>
            </a:r>
          </a:p>
        </p:txBody>
      </p:sp>
    </p:spTree>
    <p:extLst>
      <p:ext uri="{BB962C8B-B14F-4D97-AF65-F5344CB8AC3E}">
        <p14:creationId xmlns:p14="http://schemas.microsoft.com/office/powerpoint/2010/main" val="963119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3873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762125" y="1411287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change definition of view and replace count with actual property numbers: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p.propertyNo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FROM Staff 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7825840"/>
      </p:ext>
    </p:extLst>
  </p:cSld>
  <p:clrMapOvr>
    <a:masterClrMapping/>
  </p:clrMapOvr>
  <p:transition>
    <p:wipe dir="d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6588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5600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Now try to insert the record: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StaffPropList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‘PG19’);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Still problem, because in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all columns except postcode/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are not allowed nulls.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have no way of giving remaining non-null columns values.</a:t>
            </a:r>
          </a:p>
        </p:txBody>
      </p:sp>
    </p:spTree>
    <p:extLst>
      <p:ext uri="{BB962C8B-B14F-4D97-AF65-F5344CB8AC3E}">
        <p14:creationId xmlns:p14="http://schemas.microsoft.com/office/powerpoint/2010/main" val="1613363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016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663701" y="1268412"/>
            <a:ext cx="8229600" cy="45354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specifies that a view is updatable if and only if: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DISTINCT is not specified.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Every element in SELECT list of defining query is a column name and no column appears more than once.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FROM clause specifies only one table, excluding any views based on a join, union, intersection or difference.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nested SELECT referencing outer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GROUP BY or HAVING clause.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Also, every row added through view must not violate integrity constraints of base table. </a:t>
            </a:r>
          </a:p>
          <a:p>
            <a:pPr algn="just" eaLnBrk="1" hangingPunct="1">
              <a:buFont typeface="Monotype Sorts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555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9063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Updatable View</a:t>
            </a:r>
          </a:p>
        </p:txBody>
      </p:sp>
      <p:sp>
        <p:nvSpPr>
          <p:cNvPr id="80899" name="Rectangle 2051"/>
          <p:cNvSpPr>
            <a:spLocks noGrp="1" noChangeArrowheads="1"/>
          </p:cNvSpPr>
          <p:nvPr>
            <p:ph idx="1"/>
          </p:nvPr>
        </p:nvSpPr>
        <p:spPr>
          <a:xfrm>
            <a:off x="1819275" y="1482725"/>
            <a:ext cx="799306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view to be updatable, DBMS must be able to trace any row or column back to its row or column in the source table.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56337"/>
      </p:ext>
    </p:extLst>
  </p:cSld>
  <p:clrMapOvr>
    <a:masterClrMapping/>
  </p:clrMapOvr>
  <p:transition>
    <p:wipe dir="d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445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400175" y="1311277"/>
            <a:ext cx="9201150" cy="51831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Rows exist in a view because they satisfy WHERE condition of defining query.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 row changes and no longer satisfies condition, it disappears from the view.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rows appear within view when insert/update on view cause them to satisfy WHERE condition.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Rows that enter or leave a view are called </a:t>
            </a:r>
            <a:r>
              <a:rPr lang="en-US" altLang="en-US" i="1" dirty="0">
                <a:latin typeface="+mj-lt"/>
              </a:rPr>
              <a:t>migrating rows</a:t>
            </a:r>
            <a:r>
              <a:rPr lang="en-US" altLang="en-US" dirty="0">
                <a:latin typeface="+mj-lt"/>
              </a:rPr>
              <a:t>.</a:t>
            </a:r>
          </a:p>
          <a:p>
            <a:pPr eaLnBrk="1" hangingPunct="1"/>
            <a:r>
              <a:rPr lang="en-US" altLang="en-US" dirty="0">
                <a:latin typeface="+mj-lt"/>
              </a:rPr>
              <a:t>WITH CHECK OPTION prohibits a row migrating out of the view.</a:t>
            </a:r>
          </a:p>
        </p:txBody>
      </p:sp>
    </p:spTree>
    <p:extLst>
      <p:ext uri="{BB962C8B-B14F-4D97-AF65-F5344CB8AC3E}">
        <p14:creationId xmlns:p14="http://schemas.microsoft.com/office/powerpoint/2010/main" val="36400385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statement consists of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reserved words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user-defined words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Reserved words are a fixed part of SQL and must be spelt exactly as required and cannot be split across lines. </a:t>
            </a: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User-defined words are made up by user and represent names of various database objects such as relations, columns, views.</a:t>
            </a:r>
          </a:p>
        </p:txBody>
      </p:sp>
    </p:spTree>
    <p:extLst>
      <p:ext uri="{BB962C8B-B14F-4D97-AF65-F5344CB8AC3E}">
        <p14:creationId xmlns:p14="http://schemas.microsoft.com/office/powerpoint/2010/main" val="29523239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4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396999"/>
            <a:ext cx="9467850" cy="48958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LOCAL/CASCADED apply to view hierarchies.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>
              <a:spcBef>
                <a:spcPts val="12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</a:rPr>
              <a:t>With CASCADED (default), any row insert/ update on this view and on any view directly or indirectly defined on this view must not cause row to disappear from the view.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04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497012"/>
            <a:ext cx="8229600" cy="517048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AS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WITH CHECK OPTION;</a:t>
            </a:r>
          </a:p>
          <a:p>
            <a:pPr lvl="1" algn="just" eaLnBrk="1" hangingPunct="1"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Cannot update branch number of row B003 to B002 as this would cause row to migrate from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Also cannot insert a row into view with a branch number that does not equal B003.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2506454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244" y="2587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614487" y="1055689"/>
            <a:ext cx="9158288" cy="5251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Now consider the following: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Staff WHERE salary &gt; 9000;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salary &gt; 10000	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LOCAL CHECK OPTION;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8307633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747837" y="1411289"/>
            <a:ext cx="8782050" cy="49688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UPDATE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SET salary = 9500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‘SG37’;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This update would fail: although update would cause row to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, row would not disappear from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if update tried to set salary to 8000, update would succeed as row would no longer be part of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1324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7159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492251" y="1782761"/>
            <a:ext cx="8780462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 had specified WITH CASCADED CHECK OPTION, setting salary to 9500 or 8000 would be rejected because row would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prevent anomalies like this, each view should be created using WITH CASCADED CHECK OPTION.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5004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Advantages of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12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Data independence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Currency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Improved security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Reduced complexity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Convenience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Customization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Data integrity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069801"/>
      </p:ext>
    </p:extLst>
  </p:cSld>
  <p:clrMapOvr>
    <a:masterClrMapping/>
  </p:clrMapOvr>
  <p:transition>
    <p:wipe dir="d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3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Disadvantages of 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990725" y="1497012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Update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Structure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Performance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10222"/>
      </p:ext>
    </p:extLst>
  </p:cSld>
  <p:clrMapOvr>
    <a:masterClrMapping/>
  </p:clrMapOvr>
  <p:transition>
    <p:wipe dir="d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1539875"/>
            <a:ext cx="91106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View resolution mechanism may be slow, particularly if view is accessed frequently.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View materialization stores view as temporary table when view is first queried.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Thereafter, queries based on materialized view can be faster than </a:t>
            </a:r>
            <a:r>
              <a:rPr lang="en-US" altLang="en-US" dirty="0" err="1">
                <a:latin typeface="+mj-lt"/>
              </a:rPr>
              <a:t>recomputing</a:t>
            </a:r>
            <a:r>
              <a:rPr lang="en-US" altLang="en-US" dirty="0">
                <a:latin typeface="+mj-lt"/>
              </a:rPr>
              <a:t> view each time.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Difficulty is maintaining the currency of view while base tables(s) are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4234730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3259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31912" y="1430338"/>
            <a:ext cx="9126537" cy="379888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>
                <a:latin typeface="+mj-lt"/>
              </a:rPr>
              <a:t>View maintenance</a:t>
            </a:r>
            <a:r>
              <a:rPr lang="en-US" altLang="en-US" dirty="0">
                <a:latin typeface="+mj-lt"/>
              </a:rPr>
              <a:t> aims to apply only those changes necessary to keep view current.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view: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 AND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rent &gt; 400;</a:t>
            </a:r>
          </a:p>
        </p:txBody>
      </p:sp>
    </p:spTree>
    <p:extLst>
      <p:ext uri="{BB962C8B-B14F-4D97-AF65-F5344CB8AC3E}">
        <p14:creationId xmlns:p14="http://schemas.microsoft.com/office/powerpoint/2010/main" val="590318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335087" y="1282700"/>
            <a:ext cx="9366250" cy="467995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If insert row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with rent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+mj-lt"/>
              </a:rPr>
              <a:t>400 then view would be unchanged.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PG24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SG19 and rent = 550, then row would appear in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PG54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SG37 and rent = 450, then no new row would need to be added to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PG24, row should be deleted from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PG54, then row for PG37 should not be deleted (because of existing property PG21).</a:t>
            </a:r>
          </a:p>
          <a:p>
            <a:pPr algn="just" eaLnBrk="1" hangingPunct="1">
              <a:buFont typeface="Monotype Sorts"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114848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462087" y="1325564"/>
            <a:ext cx="9767888" cy="4897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Most components of an SQL statement are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case insensitive</a:t>
            </a:r>
            <a:r>
              <a:rPr lang="en-US" altLang="en-US" dirty="0">
                <a:latin typeface="+mj-lt"/>
              </a:rPr>
              <a:t>, except for literal character data.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More readable with indentation and lineation: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Each clause should begin on a new line.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Start of a clause should line up with start of other clauses.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clause has several parts, should each appear on a separate line and be indented under start of clause.</a:t>
            </a:r>
          </a:p>
        </p:txBody>
      </p:sp>
    </p:spTree>
    <p:extLst>
      <p:ext uri="{BB962C8B-B14F-4D97-AF65-F5344CB8AC3E}">
        <p14:creationId xmlns:p14="http://schemas.microsoft.com/office/powerpoint/2010/main" val="122615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243013" y="1454151"/>
            <a:ext cx="10244138" cy="51831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defines transaction model based on COMMIT and ROLLBACK.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Transaction is logical unit of work with one or more SQL statements guaranteed to be atomic with respect to recovery.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An SQL transaction automatically begins with a </a:t>
            </a:r>
            <a:r>
              <a:rPr lang="en-US" altLang="en-US" i="1" dirty="0">
                <a:latin typeface="+mj-lt"/>
              </a:rPr>
              <a:t>transaction-initiating</a:t>
            </a:r>
            <a:r>
              <a:rPr lang="en-US" altLang="en-US" dirty="0">
                <a:latin typeface="+mj-lt"/>
              </a:rPr>
              <a:t> SQL statement (e.g., SELECT, INSERT).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Changes made by transaction are not visible to other concurrently executing transactions until transaction completes. </a:t>
            </a:r>
          </a:p>
        </p:txBody>
      </p:sp>
    </p:spTree>
    <p:extLst>
      <p:ext uri="{BB962C8B-B14F-4D97-AF65-F5344CB8AC3E}">
        <p14:creationId xmlns:p14="http://schemas.microsoft.com/office/powerpoint/2010/main" val="1545161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6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1477961" y="1095377"/>
            <a:ext cx="8623301" cy="51847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Transaction can complete in one of four ways: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COMMIT ends transaction successfully, making changes permanent.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ROLLBACK aborts transaction, backing out any changes made by transaction.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successful program termination ends final transaction successfully, even if COMMIT has not been executed.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abnormal program end aborts transaction.</a:t>
            </a:r>
          </a:p>
        </p:txBody>
      </p:sp>
    </p:spTree>
    <p:extLst>
      <p:ext uri="{BB962C8B-B14F-4D97-AF65-F5344CB8AC3E}">
        <p14:creationId xmlns:p14="http://schemas.microsoft.com/office/powerpoint/2010/main" val="14086224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325563"/>
            <a:ext cx="925195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New transaction starts with next transaction-initiating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transactions cannot be nested.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TRANSACTION configures transaction: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SET TRANSACTION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[READ ONLY | READ WRITE] |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[ISOLATION LEVEL READ UNCOMMITTED |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READ COMMITTED|REPEATABLE READ |SERIALIZABLE ]</a:t>
            </a:r>
          </a:p>
        </p:txBody>
      </p:sp>
    </p:spTree>
    <p:extLst>
      <p:ext uri="{BB962C8B-B14F-4D97-AF65-F5344CB8AC3E}">
        <p14:creationId xmlns:p14="http://schemas.microsoft.com/office/powerpoint/2010/main" val="1499046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573089"/>
            <a:ext cx="9539288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348582" y="1382713"/>
            <a:ext cx="9195594" cy="51117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Do not always want constraints to be checked immediately, but instead at transaction commit.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Constraint may be defined as INITIALLY IMMEDIATE or INITIALLY DEFERRED, indicating mode the constraint assumes at start of each transaction.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former case, also possible to specify whether mode can be changed subsequently using qualifier [NOT] DEFERRABLE.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Default mode is INITIALLY IMMEDIATE.</a:t>
            </a:r>
          </a:p>
        </p:txBody>
      </p:sp>
    </p:spTree>
    <p:extLst>
      <p:ext uri="{BB962C8B-B14F-4D97-AF65-F5344CB8AC3E}">
        <p14:creationId xmlns:p14="http://schemas.microsoft.com/office/powerpoint/2010/main" val="22261886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67520"/>
            <a:ext cx="9667875" cy="4984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938338" y="1497013"/>
            <a:ext cx="9048749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SET CONSTRAINTS statement used to set mode for specified constraints for current transaction: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SET CONSTRAINTS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{ALL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constraintName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[, . . . ]}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{DEFERRED ¦ IMMEDIATE}</a:t>
            </a:r>
          </a:p>
        </p:txBody>
      </p:sp>
    </p:spTree>
    <p:extLst>
      <p:ext uri="{BB962C8B-B14F-4D97-AF65-F5344CB8AC3E}">
        <p14:creationId xmlns:p14="http://schemas.microsoft.com/office/powerpoint/2010/main" val="3630272421"/>
      </p:ext>
    </p:extLst>
  </p:cSld>
  <p:clrMapOvr>
    <a:masterClrMapping/>
  </p:clrMapOvr>
  <p:transition>
    <p:wipe dir="d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1651"/>
            <a:ext cx="10467976" cy="415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Access Control - Authorization and Ownership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1254125"/>
            <a:ext cx="8229600" cy="48244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Authorization identifier is normal SQL identifier used to establish identity of a user. Usually has an associated password.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Used to determine which objects user may reference and what operations may be performed on those objects.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object created in SQL has an owner, as defined in AUTHORIZATION clause of schema to which object belongs.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is only person who may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973954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493043" y="1325563"/>
            <a:ext cx="9205913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Actions user permitted to carry out on given base table or view: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SELECT	Retrieve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INSERT	Insert new rows into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UPDATE	Modify rows of data in a table.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	Delete rows of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REFERENCES	Reference columns of named table in integrity constraints.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USAGE	Use domains, collations, character sets,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32028762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404938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9139" name="Rectangle 2051"/>
          <p:cNvSpPr>
            <a:spLocks noGrp="1" noChangeArrowheads="1"/>
          </p:cNvSpPr>
          <p:nvPr>
            <p:ph idx="1"/>
          </p:nvPr>
        </p:nvSpPr>
        <p:spPr>
          <a:xfrm>
            <a:off x="1638300" y="1711324"/>
            <a:ext cx="83058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restrict INSERT/UPDATE/REFERENCES to named columns.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of table must grant other users the necessary privileges using GRANT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create view, user must have SELECT privilege on all tables that make up view and REFERENCES privilege on the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31909809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6445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625600"/>
            <a:ext cx="8953500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GRANT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PrivilegeList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TO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AuthorizationIdList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PUBLIC}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[WITH GRANT OPTION]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PrivilegeList</a:t>
            </a:r>
            <a:r>
              <a:rPr lang="en-US" altLang="en-US" dirty="0">
                <a:latin typeface="+mj-lt"/>
              </a:rPr>
              <a:t> consists of one or more of above privileges separated by commas.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ALL PRIVILEGES grants all privileges to a user.</a:t>
            </a:r>
          </a:p>
        </p:txBody>
      </p:sp>
    </p:spTree>
    <p:extLst>
      <p:ext uri="{BB962C8B-B14F-4D97-AF65-F5344CB8AC3E}">
        <p14:creationId xmlns:p14="http://schemas.microsoft.com/office/powerpoint/2010/main" val="2574886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9302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  <a:endParaRPr sz="4000" i="1" dirty="0">
              <a:solidFill>
                <a:srgbClr val="CD000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03993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PUBLIC allows access to be granted to all present and future authorized users.</a:t>
            </a:r>
            <a:endParaRPr lang="en-US" altLang="en-US" i="1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ObjectName</a:t>
            </a:r>
            <a:r>
              <a:rPr lang="en-US" altLang="en-US" dirty="0">
                <a:latin typeface="+mj-lt"/>
              </a:rPr>
              <a:t> can be a base table, view, domain, character set, collation or translation.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GRANT OPTION allows privileges to be passed on.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48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325563"/>
            <a:ext cx="864393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extended form of BNF notation: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Upper-case letters represent reserved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Lower-case letters represent user-defined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| indicates a </a:t>
            </a:r>
            <a:r>
              <a:rPr lang="en-US" altLang="en-US" i="1" dirty="0">
                <a:latin typeface="+mj-lt"/>
              </a:rPr>
              <a:t>choice</a:t>
            </a:r>
            <a:r>
              <a:rPr lang="en-US" altLang="en-US" dirty="0">
                <a:latin typeface="+mj-lt"/>
              </a:rPr>
              <a:t> among alternatives.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Curly braces indicate a </a:t>
            </a:r>
            <a:r>
              <a:rPr lang="en-US" altLang="en-US" i="1" dirty="0">
                <a:latin typeface="+mj-lt"/>
              </a:rPr>
              <a:t>required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Square brackets indicate an </a:t>
            </a:r>
            <a:r>
              <a:rPr lang="en-US" altLang="en-US" i="1" dirty="0">
                <a:latin typeface="+mj-lt"/>
              </a:rPr>
              <a:t>optional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… indicates </a:t>
            </a:r>
            <a:r>
              <a:rPr lang="en-US" altLang="en-US" i="1" dirty="0">
                <a:latin typeface="+mj-lt"/>
              </a:rPr>
              <a:t>optional repetition</a:t>
            </a:r>
            <a:r>
              <a:rPr lang="en-US" altLang="en-US" dirty="0">
                <a:latin typeface="+mj-lt"/>
              </a:rPr>
              <a:t> (0 or more). </a:t>
            </a:r>
          </a:p>
        </p:txBody>
      </p:sp>
    </p:spTree>
    <p:extLst>
      <p:ext uri="{BB962C8B-B14F-4D97-AF65-F5344CB8AC3E}">
        <p14:creationId xmlns:p14="http://schemas.microsoft.com/office/powerpoint/2010/main" val="24963142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Example GRANT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2043112" y="912813"/>
            <a:ext cx="9001125" cy="5638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endParaRPr lang="en-US" altLang="en-US" b="1" dirty="0"/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Manager full privileges to Staff table.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ALL PRIVILEGES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Manager WITH GRANT OPTION;</a:t>
            </a:r>
          </a:p>
          <a:p>
            <a:pPr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algn="just">
              <a:lnSpc>
                <a:spcPct val="20000"/>
              </a:lnSpc>
              <a:buNone/>
            </a:pPr>
            <a:r>
              <a:rPr lang="en-US" altLang="en-US" dirty="0">
                <a:latin typeface="+mj-lt"/>
              </a:rPr>
              <a:t>	</a:t>
            </a:r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users Personnel and Director SELECT and UPDATE on column salary of Staff.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SELECT, UPDATE (salary)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Personnel, Director;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220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687388"/>
            <a:ext cx="8382000" cy="442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 Specific Privileges to PUBLIC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730375" y="1825625"/>
            <a:ext cx="8229600" cy="22590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Give all users SELECT on Branch table.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PUBLIC;</a:t>
            </a:r>
          </a:p>
        </p:txBody>
      </p:sp>
    </p:spTree>
    <p:extLst>
      <p:ext uri="{BB962C8B-B14F-4D97-AF65-F5344CB8AC3E}">
        <p14:creationId xmlns:p14="http://schemas.microsoft.com/office/powerpoint/2010/main" val="18943506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320801" y="1282700"/>
            <a:ext cx="9194800" cy="45862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REVOKE takes away privileges granted with GRANT. 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REVOKE [GRANT OPTION FOR]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{</a:t>
            </a:r>
            <a:r>
              <a:rPr lang="en-US" altLang="en-US" sz="2800" dirty="0" err="1">
                <a:latin typeface="+mj-lt"/>
              </a:rPr>
              <a:t>PrivilegeList</a:t>
            </a:r>
            <a:r>
              <a:rPr lang="en-US" altLang="en-US" sz="2800" dirty="0">
                <a:latin typeface="+mj-lt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ON </a:t>
            </a:r>
            <a:r>
              <a:rPr lang="en-US" altLang="en-US" sz="2800" dirty="0" err="1">
                <a:latin typeface="+mj-lt"/>
              </a:rPr>
              <a:t>ObjectName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FROM {</a:t>
            </a:r>
            <a:r>
              <a:rPr lang="en-US" altLang="en-US" sz="2800" dirty="0" err="1">
                <a:latin typeface="+mj-lt"/>
              </a:rPr>
              <a:t>AuthorizationIdList</a:t>
            </a:r>
            <a:r>
              <a:rPr lang="en-US" altLang="en-US" sz="2800" dirty="0">
                <a:latin typeface="+mj-lt"/>
              </a:rPr>
              <a:t> | PUBLIC}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  [RESTRICT | CASCADE]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ALL PRIVILEGES refers to all privileges granted to a user by user revoking privileges. </a:t>
            </a:r>
          </a:p>
        </p:txBody>
      </p:sp>
    </p:spTree>
    <p:extLst>
      <p:ext uri="{BB962C8B-B14F-4D97-AF65-F5344CB8AC3E}">
        <p14:creationId xmlns:p14="http://schemas.microsoft.com/office/powerpoint/2010/main" val="3638100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682750"/>
            <a:ext cx="9220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GRANT OPTION FOR allows privileges passed on via WITH GRANT OPTION of GRANT to be revoked separately from the privileges themselves.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REVOKE fails if it results in an abandoned object, such as a view, unless the CASCADE keyword has been specified.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Privileges granted to this user by other users are not affected.</a:t>
            </a:r>
          </a:p>
        </p:txBody>
      </p:sp>
    </p:spTree>
    <p:extLst>
      <p:ext uri="{BB962C8B-B14F-4D97-AF65-F5344CB8AC3E}">
        <p14:creationId xmlns:p14="http://schemas.microsoft.com/office/powerpoint/2010/main" val="27286652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9590"/>
            <a:ext cx="8382000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 Specific Privileges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643063" y="1325563"/>
            <a:ext cx="9472612" cy="50149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privilege SELECT on Branch table from all users.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PUBLIC;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all privileges given to Director on Staff table.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ALL PRIVILEGES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Director;</a:t>
            </a:r>
          </a:p>
        </p:txBody>
      </p:sp>
    </p:spTree>
    <p:extLst>
      <p:ext uri="{BB962C8B-B14F-4D97-AF65-F5344CB8AC3E}">
        <p14:creationId xmlns:p14="http://schemas.microsoft.com/office/powerpoint/2010/main" val="8870207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Creating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982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Triggers are programs that are triggered by an event, typically INSERT, UPDATE, or DELETE.</a:t>
            </a:r>
          </a:p>
          <a:p>
            <a:r>
              <a:rPr lang="en-US" dirty="0">
                <a:latin typeface="+mj-lt"/>
              </a:rPr>
              <a:t>They can be used to enforce business rules that referential integrity and constraints alone cannot enforce.</a:t>
            </a:r>
          </a:p>
          <a:p>
            <a:r>
              <a:rPr lang="en-US" dirty="0">
                <a:latin typeface="+mj-lt"/>
              </a:rPr>
              <a:t>The basic syntax for creating a trigger is:</a:t>
            </a:r>
          </a:p>
          <a:p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&lt;trigger_name&gt;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&lt;table_name&gt;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[FOR, AFTER, INSTEAD OF] [INSERT, UPDATE, DELETE]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{SQL Code}</a:t>
            </a:r>
          </a:p>
        </p:txBody>
      </p:sp>
    </p:spTree>
    <p:extLst>
      <p:ext uri="{BB962C8B-B14F-4D97-AF65-F5344CB8AC3E}">
        <p14:creationId xmlns:p14="http://schemas.microsoft.com/office/powerpoint/2010/main" val="36477241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222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Advanced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6478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a powerful language and there is much more that can be done with it.</a:t>
            </a:r>
          </a:p>
          <a:p>
            <a:r>
              <a:rPr lang="en-US" dirty="0">
                <a:latin typeface="+mj-lt"/>
              </a:rPr>
              <a:t>Subqueries allow a user to embed whole independent SELECT statements in the SELECT clause or as a criterion in the WHERE clause.</a:t>
            </a:r>
          </a:p>
          <a:p>
            <a:r>
              <a:rPr lang="en-US" dirty="0">
                <a:latin typeface="+mj-lt"/>
              </a:rPr>
              <a:t>Unions allow a user to blend the results of a two-result set into a single tabular output.</a:t>
            </a:r>
          </a:p>
          <a:p>
            <a:r>
              <a:rPr lang="en-US" dirty="0">
                <a:latin typeface="+mj-lt"/>
              </a:rPr>
              <a:t>You can use SQL to find and remove duplicates.</a:t>
            </a:r>
          </a:p>
          <a:p>
            <a:r>
              <a:rPr lang="en-US" dirty="0">
                <a:latin typeface="+mj-lt"/>
              </a:rPr>
              <a:t>Indexes help a database administrator speed up query results and optimize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16487840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62918" y="1482724"/>
            <a:ext cx="8751888" cy="45608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Consider five types of integrity constraints:</a:t>
            </a:r>
          </a:p>
          <a:p>
            <a:pPr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eaLnBrk="1" hangingPunct="1"/>
            <a:r>
              <a:rPr lang="en-US" altLang="en-US" sz="2800" dirty="0">
                <a:latin typeface="+mj-lt"/>
              </a:rPr>
              <a:t>required data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domain constraints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entity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referential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general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9855533"/>
      </p:ext>
    </p:extLst>
  </p:cSld>
  <p:clrMapOvr>
    <a:masterClrMapping/>
  </p:clrMapOvr>
  <p:transition>
    <p:wipe dir="d"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684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Required Data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position	VARCHAR(10)	NOT NULL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Domain Constraints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(a) </a:t>
            </a:r>
            <a:r>
              <a:rPr lang="en-US" altLang="en-US" sz="2800" u="sng" dirty="0">
                <a:latin typeface="+mj-lt"/>
              </a:rPr>
              <a:t>CHECK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sex	CHAR	NOT NULL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	CHECK (sex IN (‘M’, ‘F’))</a:t>
            </a:r>
          </a:p>
        </p:txBody>
      </p:sp>
    </p:spTree>
    <p:extLst>
      <p:ext uri="{BB962C8B-B14F-4D97-AF65-F5344CB8AC3E}">
        <p14:creationId xmlns:p14="http://schemas.microsoft.com/office/powerpoint/2010/main" val="11303398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978024" y="1282700"/>
            <a:ext cx="8751887" cy="4464050"/>
          </a:xfrm>
        </p:spPr>
        <p:txBody>
          <a:bodyPr>
            <a:normAutofit/>
          </a:bodyPr>
          <a:lstStyle/>
          <a:p>
            <a:pPr marL="765175" lvl="1" indent="-487363" algn="just">
              <a:buNone/>
            </a:pPr>
            <a:r>
              <a:rPr lang="en-US" altLang="en-US" sz="2800" dirty="0">
                <a:latin typeface="+mj-lt"/>
              </a:rPr>
              <a:t>(b) </a:t>
            </a:r>
            <a:r>
              <a:rPr lang="en-US" altLang="en-US" sz="2800" u="sng" dirty="0">
                <a:latin typeface="+mj-lt"/>
              </a:rPr>
              <a:t>CREATE DOMAIN</a:t>
            </a:r>
          </a:p>
          <a:p>
            <a:pPr marL="765175" lvl="1" indent="-487363" algn="just">
              <a:buNone/>
            </a:pPr>
            <a:endParaRPr lang="en-US" altLang="en-US" sz="2800" dirty="0">
              <a:latin typeface="+mj-lt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[AS]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87313" indent="-87313" algn="just">
              <a:lnSpc>
                <a:spcPct val="20000"/>
              </a:lnSpc>
              <a:buNone/>
            </a:pPr>
            <a:endParaRPr lang="en-US" altLang="en-US" dirty="0">
              <a:latin typeface="+mj-lt"/>
            </a:endParaRPr>
          </a:p>
          <a:p>
            <a:pPr marL="87313" indent="-87313" algn="just">
              <a:buNone/>
            </a:pPr>
            <a:r>
              <a:rPr lang="en-US" altLang="en-US" dirty="0">
                <a:latin typeface="+mj-lt"/>
              </a:rPr>
              <a:t>	  For example:</a:t>
            </a:r>
          </a:p>
          <a:p>
            <a:pPr marL="765175" lvl="1" indent="-487363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CHECK (VALUE IN (‘M’, ‘F’));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sex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NOT NULL</a:t>
            </a:r>
          </a:p>
        </p:txBody>
      </p:sp>
    </p:spTree>
    <p:extLst>
      <p:ext uri="{BB962C8B-B14F-4D97-AF65-F5344CB8AC3E}">
        <p14:creationId xmlns:p14="http://schemas.microsoft.com/office/powerpoint/2010/main" val="36294627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62075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800225" y="1428751"/>
            <a:ext cx="8077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numeric literals must not be enclosed in quotes (e.g. 650.00).</a:t>
            </a:r>
          </a:p>
        </p:txBody>
      </p:sp>
    </p:spTree>
    <p:extLst>
      <p:ext uri="{BB962C8B-B14F-4D97-AF65-F5344CB8AC3E}">
        <p14:creationId xmlns:p14="http://schemas.microsoft.com/office/powerpoint/2010/main" val="1582376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  <a:r>
              <a:rPr sz="4000" i="1" dirty="0">
                <a:solidFill>
                  <a:srgbClr val="CD0000"/>
                </a:solidFill>
              </a:rPr>
              <a:t> 	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892299" y="1738313"/>
            <a:ext cx="8694737" cy="44259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(VALUE IN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[RESTRICT | CASCADE]</a:t>
            </a:r>
          </a:p>
        </p:txBody>
      </p:sp>
    </p:spTree>
    <p:extLst>
      <p:ext uri="{BB962C8B-B14F-4D97-AF65-F5344CB8AC3E}">
        <p14:creationId xmlns:p14="http://schemas.microsoft.com/office/powerpoint/2010/main" val="2510073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377950" y="1368425"/>
            <a:ext cx="9123362" cy="49799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Primary key of a table must contain a unique, non-null value for each row.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FOREIGN KEY clause in CREATE and ALTER TABLE statements: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 only have one PRIMARY KEY clause per table. Can still ensure uniqueness for alternate keys using UNIQUE: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UNIQUE(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0460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254126"/>
            <a:ext cx="8677275" cy="48244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FK is column or set of columns that links each row in child table containing foreign FK to row of parent table containing matching PK.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Referential integrity means that, if FK contains a value, that value must refer to existing row in parent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FOREIGN KEY(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) REFERENCES Branch</a:t>
            </a:r>
          </a:p>
        </p:txBody>
      </p:sp>
    </p:spTree>
    <p:extLst>
      <p:ext uri="{BB962C8B-B14F-4D97-AF65-F5344CB8AC3E}">
        <p14:creationId xmlns:p14="http://schemas.microsoft.com/office/powerpoint/2010/main" val="2374022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743074" y="1354139"/>
            <a:ext cx="8886825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Any INSERT/UPDATE attempting to create FK value in child table without matching CK value in parent is rejected.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Action taken attempting to update/delete a CK value in parent table with matching rows in child is dependent on </a:t>
            </a:r>
            <a:r>
              <a:rPr lang="en-US" altLang="en-US" u="sng" dirty="0">
                <a:latin typeface="+mj-lt"/>
              </a:rPr>
              <a:t>referential action</a:t>
            </a:r>
            <a:r>
              <a:rPr lang="en-US" altLang="en-US" dirty="0">
                <a:latin typeface="+mj-lt"/>
              </a:rPr>
              <a:t> specified using ON UPDATE and ON DELETE </a:t>
            </a:r>
            <a:r>
              <a:rPr lang="en-US" altLang="en-US" dirty="0" err="1">
                <a:latin typeface="+mj-lt"/>
              </a:rPr>
              <a:t>subclauses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CASCADE			-  SET NULL</a:t>
            </a: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DEFAULT		-  NO ACTION</a:t>
            </a:r>
          </a:p>
        </p:txBody>
      </p:sp>
    </p:spTree>
    <p:extLst>
      <p:ext uri="{BB962C8B-B14F-4D97-AF65-F5344CB8AC3E}">
        <p14:creationId xmlns:p14="http://schemas.microsoft.com/office/powerpoint/2010/main" val="9257691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652587" y="1368426"/>
            <a:ext cx="8886825" cy="5170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CASCADE</a:t>
            </a:r>
            <a:r>
              <a:rPr lang="en-US" altLang="en-US" dirty="0">
                <a:latin typeface="+mj-lt"/>
              </a:rPr>
              <a:t>: Delete row from parent and delete matching rows in child, and so on in cascading manner.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NULL</a:t>
            </a:r>
            <a:r>
              <a:rPr lang="en-US" altLang="en-US" dirty="0">
                <a:latin typeface="+mj-lt"/>
              </a:rPr>
              <a:t>: Delete row from parent and set FK column(s) in child to NULL. Only valid if FK columns are NOT NULL.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DEFAULT</a:t>
            </a:r>
            <a:r>
              <a:rPr lang="en-US" altLang="en-US" dirty="0">
                <a:latin typeface="+mj-lt"/>
              </a:rPr>
              <a:t>: Delete row from parent and set each component of FK in child to specified default. Only valid if DEFAULT specified for FK columns.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NO ACTION</a:t>
            </a:r>
            <a:r>
              <a:rPr lang="en-US" altLang="en-US" dirty="0">
                <a:latin typeface="+mj-lt"/>
              </a:rPr>
              <a:t>: Reject delete from parent. Default. </a:t>
            </a:r>
          </a:p>
        </p:txBody>
      </p:sp>
    </p:spTree>
    <p:extLst>
      <p:ext uri="{BB962C8B-B14F-4D97-AF65-F5344CB8AC3E}">
        <p14:creationId xmlns:p14="http://schemas.microsoft.com/office/powerpoint/2010/main" val="1664991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5414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           ON DELETE SET NULL</a:t>
            </a:r>
          </a:p>
          <a:p>
            <a:pPr lvl="1" algn="just" eaLnBrk="1" hangingPunct="1">
              <a:lnSpc>
                <a:spcPct val="20000"/>
              </a:lnSpc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Owner       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4263473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5612"/>
            <a:ext cx="8229600" cy="25479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AssertionName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0360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71624" y="1739901"/>
            <a:ext cx="8486775" cy="2817812"/>
          </a:xfrm>
        </p:spPr>
        <p:txBody>
          <a:bodyPr>
            <a:normAutofit/>
          </a:bodyPr>
          <a:lstStyle/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CHECK (NOT EXISTS   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HAVING COUNT(*) &gt; 100))</a:t>
            </a:r>
          </a:p>
        </p:txBody>
      </p:sp>
    </p:spTree>
    <p:extLst>
      <p:ext uri="{BB962C8B-B14F-4D97-AF65-F5344CB8AC3E}">
        <p14:creationId xmlns:p14="http://schemas.microsoft.com/office/powerpoint/2010/main" val="3530800529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SELECT statement is used to retrieve data from the database.</a:t>
            </a:r>
          </a:p>
          <a:p>
            <a:r>
              <a:rPr lang="en-US" dirty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230110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5667573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4127962839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371060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76789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42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16301520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8902594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151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*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*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>
                <a:latin typeface="+mj-lt"/>
              </a:rPr>
              <a:t>With the * you return all the columns in the order they have in the underlying table.</a:t>
            </a:r>
          </a:p>
        </p:txBody>
      </p:sp>
    </p:spTree>
    <p:extLst>
      <p:ext uri="{BB962C8B-B14F-4D97-AF65-F5344CB8AC3E}">
        <p14:creationId xmlns:p14="http://schemas.microsoft.com/office/powerpoint/2010/main" val="14600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a query will return multiple duplicate values.</a:t>
            </a:r>
          </a:p>
          <a:p>
            <a:r>
              <a:rPr lang="en-US" dirty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Key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Could return numerous instances of each customer.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>
                <a:latin typeface="+mj-lt"/>
              </a:rPr>
              <a:t>It only returns distinct rows.</a:t>
            </a:r>
          </a:p>
        </p:txBody>
      </p:sp>
    </p:spTree>
    <p:extLst>
      <p:ext uri="{BB962C8B-B14F-4D97-AF65-F5344CB8AC3E}">
        <p14:creationId xmlns:p14="http://schemas.microsoft.com/office/powerpoint/2010/main" val="644101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351501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And finally all addition and subtraction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097306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>
                <a:latin typeface="+mj-lt"/>
              </a:rPr>
              <a:t>does an ascending A-Z, 1-10, etc. sort by default.</a:t>
            </a:r>
          </a:p>
          <a:p>
            <a:r>
              <a:rPr lang="en-US" dirty="0">
                <a:latin typeface="+mj-lt"/>
              </a:rPr>
              <a:t>You can change the direction by using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 keyword after the field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251265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>
                <a:latin typeface="+mj-lt"/>
              </a:rPr>
              <a:t>Double quotes “ “ can be used instead of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73092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allows you to limit the rows you return in a query.</a:t>
            </a:r>
          </a:p>
          <a:p>
            <a:r>
              <a:rPr lang="en-US" dirty="0">
                <a:latin typeface="+mj-lt"/>
              </a:rPr>
              <a:t>You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2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8542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the language of relational databases.</a:t>
            </a:r>
          </a:p>
          <a:p>
            <a:r>
              <a:rPr lang="en-US" dirty="0">
                <a:latin typeface="+mj-lt"/>
              </a:rPr>
              <a:t>It is used for every aspect of database development and management.</a:t>
            </a:r>
          </a:p>
          <a:p>
            <a:r>
              <a:rPr lang="en-US" dirty="0">
                <a:latin typeface="+mj-lt"/>
              </a:rPr>
              <a:t>Anyone who works with relational databases is expected to have a knowledge of SQL.</a:t>
            </a:r>
          </a:p>
        </p:txBody>
      </p:sp>
    </p:spTree>
    <p:extLst>
      <p:ext uri="{BB962C8B-B14F-4D97-AF65-F5344CB8AC3E}">
        <p14:creationId xmlns:p14="http://schemas.microsoft.com/office/powerpoint/2010/main" val="13685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Other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=&lt;</a:t>
            </a:r>
          </a:p>
          <a:p>
            <a:r>
              <a:rPr lang="en-US" dirty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3259709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>
                <a:latin typeface="+mj-lt"/>
              </a:rPr>
              <a:t> keyword used in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</a:p>
        </p:txBody>
      </p:sp>
    </p:spTree>
    <p:extLst>
      <p:ext uri="{BB962C8B-B14F-4D97-AF65-F5344CB8AC3E}">
        <p14:creationId xmlns:p14="http://schemas.microsoft.com/office/powerpoint/2010/main" val="112682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</a:p>
        </p:txBody>
      </p:sp>
    </p:spTree>
    <p:extLst>
      <p:ext uri="{BB962C8B-B14F-4D97-AF65-F5344CB8AC3E}">
        <p14:creationId xmlns:p14="http://schemas.microsoft.com/office/powerpoint/2010/main" val="1650571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AND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use keywords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to combine criteria in a query.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is exclusive.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is Inclusive.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 = 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City=‘Boston’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excludes.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3156100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>
                <a:latin typeface="+mj-lt"/>
              </a:rPr>
              <a:t>To locate nulls you can use the IS keyword in a criteria: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2712024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3951601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>
                <a:solidFill>
                  <a:srgbClr val="CD0000"/>
                </a:solidFill>
              </a:rPr>
              <a:t>Select </a:t>
            </a:r>
            <a:r>
              <a:rPr sz="36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355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>
                <a:latin typeface="+mj-lt"/>
              </a:rPr>
              <a:t>Glasgow</a:t>
            </a:r>
            <a:r>
              <a:rPr lang="en-US" altLang="en-US" dirty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47798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19924530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6384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397002"/>
            <a:ext cx="81534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simple and complex queries.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must be portable.</a:t>
            </a:r>
          </a:p>
        </p:txBody>
      </p:sp>
    </p:spTree>
    <p:extLst>
      <p:ext uri="{BB962C8B-B14F-4D97-AF65-F5344CB8AC3E}">
        <p14:creationId xmlns:p14="http://schemas.microsoft.com/office/powerpoint/2010/main" val="1508612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280437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3350411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5572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23072763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2948626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2411386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1875072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97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viewDate BETWEEN ‘1-May-13’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	AND ‘31-May-13’;</a:t>
            </a: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591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473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0" y="615952"/>
            <a:ext cx="8382000" cy="55403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000" dirty="0">
                <a:solidFill>
                  <a:srgbClr val="CD0000"/>
                </a:solidFill>
              </a:rPr>
              <a:t>Non-procedural </a:t>
            </a:r>
            <a:r>
              <a:rPr sz="4000" dirty="0">
                <a:solidFill>
                  <a:srgbClr val="CD0000"/>
                </a:solidFill>
              </a:rPr>
              <a:t>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882776"/>
            <a:ext cx="8153400" cy="4114800"/>
          </a:xfrm>
        </p:spPr>
        <p:txBody>
          <a:bodyPr>
            <a:normAutofit/>
          </a:bodyPr>
          <a:lstStyle/>
          <a:p>
            <a:pPr marL="457200" lvl="1" indent="0" algn="just" eaLnBrk="1" hangingPunct="1">
              <a:buNone/>
            </a:pPr>
            <a:r>
              <a:rPr lang="en-US" altLang="en-US" sz="2800" dirty="0">
                <a:latin typeface="+mj-lt"/>
              </a:rPr>
              <a:t>It is non-procedural - you specify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what</a:t>
            </a:r>
            <a:r>
              <a:rPr lang="en-US" altLang="en-US" sz="2800" dirty="0">
                <a:latin typeface="+mj-lt"/>
              </a:rPr>
              <a:t> information you require, rather than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how</a:t>
            </a:r>
            <a:r>
              <a:rPr lang="en-US" altLang="en-US" sz="2800" dirty="0">
                <a:latin typeface="+mj-lt"/>
              </a:rPr>
              <a:t> to get it;</a:t>
            </a:r>
          </a:p>
          <a:p>
            <a:pPr marL="457200" lvl="1" indent="0" algn="just" eaLnBrk="1" hangingPunct="1">
              <a:buNone/>
            </a:pP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705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	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292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SELECT and GROUP BY closely integrated: each item in SELECT list must be </a:t>
            </a:r>
            <a:r>
              <a:rPr lang="en-US" altLang="en-US" i="1" dirty="0">
                <a:latin typeface="+mj-lt"/>
              </a:rPr>
              <a:t>single-valued per group</a:t>
            </a:r>
            <a:r>
              <a:rPr lang="en-US" altLang="en-US" dirty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3177218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06489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808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921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30305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nested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latin typeface="+mj-lt"/>
              </a:rPr>
              <a:t>Subselects</a:t>
            </a:r>
            <a:r>
              <a:rPr lang="en-US" altLang="en-US" dirty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206371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7126759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437009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814029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36842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1) CREATE TABLE Staff(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salary DECIMAL(7,2));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2) INSERT INTO Staff VALUES (‘SG16’, ‘Brown’, 8300);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3) SELECT 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, 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, salary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FROM Staff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WHERE salary &gt; 10000;</a:t>
            </a:r>
          </a:p>
        </p:txBody>
      </p:sp>
    </p:spTree>
    <p:extLst>
      <p:ext uri="{BB962C8B-B14F-4D97-AF65-F5344CB8AC3E}">
        <p14:creationId xmlns:p14="http://schemas.microsoft.com/office/powerpoint/2010/main" val="24150729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Instead, 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     salary – 17000 As </a:t>
            </a:r>
            <a:r>
              <a:rPr lang="en-US" altLang="en-US" sz="2800" dirty="0" err="1">
                <a:latin typeface="+mj-lt"/>
              </a:rPr>
              <a:t>salDiff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1965029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ORDER BY clause may not be used in 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By default, column names refer to table name in FROM clause of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Can refer to a table in FROM using an </a:t>
            </a:r>
            <a:r>
              <a:rPr lang="en-US" altLang="en-US" i="1" dirty="0">
                <a:latin typeface="+mj-lt"/>
              </a:rPr>
              <a:t>alias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1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When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an operand in a comparison,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21239241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3122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ANY and ALL may be used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ALL, condition will only be true if it is satisfied by </a:t>
            </a:r>
            <a:r>
              <a:rPr lang="en-US" altLang="en-US" i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ANY, condition will be true if it is satisfied by </a:t>
            </a:r>
            <a:r>
              <a:rPr lang="en-US" altLang="en-US" i="1" dirty="0">
                <a:latin typeface="+mj-lt"/>
              </a:rPr>
              <a:t>any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22343125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553154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426432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&lt;function name&gt;(function arguments)</a:t>
            </a:r>
          </a:p>
          <a:p>
            <a:r>
              <a:rPr lang="en-US" dirty="0">
                <a:latin typeface="+mj-lt"/>
              </a:rPr>
              <a:t>There are hundreds of built-in functions.</a:t>
            </a:r>
          </a:p>
          <a:p>
            <a:r>
              <a:rPr lang="en-US" dirty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>
                <a:latin typeface="+mj-lt"/>
              </a:rPr>
              <a:t>Scalar functions</a:t>
            </a:r>
          </a:p>
          <a:p>
            <a:pPr lvl="1"/>
            <a:r>
              <a:rPr lang="en-US" dirty="0"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830521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Scalar functions operate on a single row at a time.</a:t>
            </a:r>
          </a:p>
          <a:p>
            <a:r>
              <a:rPr lang="en-US" dirty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0178"/>
              </p:ext>
            </p:extLst>
          </p:nvPr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an 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four-digit 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15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time.</a:t>
            </a:r>
          </a:p>
          <a:p>
            <a:r>
              <a:rPr lang="en-US" dirty="0">
                <a:latin typeface="+mj-lt"/>
              </a:rPr>
              <a:t>Here is a table of common aggregate functions: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3200400"/>
          <a:ext cx="6705600" cy="313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COUNT(columnName)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values: 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413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425576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 1974, D. Chamberlin (IBM San Jose Laboratory) defined language called ‘Structured English Query Language’ (SEQUEL).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 revised version, SEQUEL/2, was defined in 1976 but name was subsequently changed to SQL for legal reasons.</a:t>
            </a:r>
          </a:p>
        </p:txBody>
      </p:sp>
    </p:spTree>
    <p:extLst>
      <p:ext uri="{BB962C8B-B14F-4D97-AF65-F5344CB8AC3E}">
        <p14:creationId xmlns:p14="http://schemas.microsoft.com/office/powerpoint/2010/main" val="29611193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Using Distinct in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can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with aggregate functions.</a:t>
            </a:r>
          </a:p>
          <a:p>
            <a:r>
              <a:rPr lang="en-US" dirty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4186521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>
                <a:latin typeface="+mj-lt"/>
              </a:rPr>
              <a:t>This is necessary because you are mixing functions that operate on multiple rows with columns that refer to values in individual rows only.</a:t>
            </a:r>
          </a:p>
        </p:txBody>
      </p:sp>
    </p:spTree>
    <p:extLst>
      <p:ext uri="{BB962C8B-B14F-4D97-AF65-F5344CB8AC3E}">
        <p14:creationId xmlns:p14="http://schemas.microsoft.com/office/powerpoint/2010/main" val="2526996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6625112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4155890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EXISTS and NOT EXISTS are for use only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False 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13950089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As (NOT) EXISTS check only for existence or non-existence of rows in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result table,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Common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(SELECT * ...)</a:t>
            </a:r>
          </a:p>
        </p:txBody>
      </p:sp>
    </p:spTree>
    <p:extLst>
      <p:ext uri="{BB962C8B-B14F-4D97-AF65-F5344CB8AC3E}">
        <p14:creationId xmlns:p14="http://schemas.microsoft.com/office/powerpoint/2010/main" val="42927511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825861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Note, search condition </a:t>
            </a:r>
            <a:r>
              <a:rPr lang="en-US" altLang="en-US" dirty="0" err="1">
                <a:latin typeface="+mj-lt"/>
              </a:rPr>
              <a:t>s.branchNo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b.branchNo</a:t>
            </a:r>
            <a:r>
              <a:rPr lang="en-US" altLang="en-US" dirty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omitted, would get all staff records listed out because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3904981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3715377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>
                <a:latin typeface="+mj-lt"/>
              </a:rPr>
              <a:t>Inner joins</a:t>
            </a:r>
          </a:p>
          <a:p>
            <a:pPr lvl="1"/>
            <a:r>
              <a:rPr lang="en-US" sz="2800" dirty="0">
                <a:latin typeface="+mj-lt"/>
              </a:rPr>
              <a:t>Equi joins</a:t>
            </a:r>
          </a:p>
          <a:p>
            <a:pPr lvl="1"/>
            <a:r>
              <a:rPr lang="en-US" sz="2800" dirty="0">
                <a:latin typeface="+mj-lt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410734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066132" y="1425575"/>
            <a:ext cx="8229600" cy="4114800"/>
          </a:xfrm>
        </p:spPr>
        <p:txBody>
          <a:bodyPr/>
          <a:lstStyle/>
          <a:p>
            <a:pPr algn="just"/>
            <a:r>
              <a:rPr lang="en-US" altLang="en-US" dirty="0">
                <a:latin typeface="+mj-lt"/>
              </a:rPr>
              <a:t>Still pronounced ‘see-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though official pronunciation is ‘S-Q-L’.  (or squirrel or ‘s-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)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IBM subsequently produced a prototype DBMS called </a:t>
            </a:r>
            <a:r>
              <a:rPr lang="en-US" altLang="en-US" i="1" dirty="0">
                <a:latin typeface="+mj-lt"/>
              </a:rPr>
              <a:t>System R</a:t>
            </a:r>
            <a:r>
              <a:rPr lang="en-US" altLang="en-US" dirty="0">
                <a:latin typeface="+mj-lt"/>
              </a:rPr>
              <a:t>, based on SEQUEL/2.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Roots of SQL, however, are in SQUARE (Specifying Queries as Relational Expressions), which predates System R project.</a:t>
            </a:r>
          </a:p>
        </p:txBody>
      </p:sp>
    </p:spTree>
    <p:extLst>
      <p:ext uri="{BB962C8B-B14F-4D97-AF65-F5344CB8AC3E}">
        <p14:creationId xmlns:p14="http://schemas.microsoft.com/office/powerpoint/2010/main" val="3965260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23960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1881123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16255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Only those rows from both tables that have identical values in the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 (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r>
              <a:rPr lang="en-US" altLang="en-US" dirty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>
                <a:latin typeface="+mj-lt"/>
              </a:rPr>
              <a:t>Equivalent to </a:t>
            </a:r>
            <a:r>
              <a:rPr lang="en-US" altLang="en-US" dirty="0" err="1">
                <a:latin typeface="+mj-lt"/>
              </a:rPr>
              <a:t>equi</a:t>
            </a:r>
            <a:r>
              <a:rPr lang="en-US" altLang="en-US" dirty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257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Basic 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194911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.Key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34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200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Equi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+mj-lt"/>
              </a:rPr>
              <a:t>Equi 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‘Brown’</a:t>
            </a:r>
          </a:p>
        </p:txBody>
      </p:sp>
    </p:spTree>
    <p:extLst>
      <p:ext uri="{BB962C8B-B14F-4D97-AF65-F5344CB8AC3E}">
        <p14:creationId xmlns:p14="http://schemas.microsoft.com/office/powerpoint/2010/main" val="634072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01295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308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6943</Words>
  <Application>Microsoft Macintosh PowerPoint</Application>
  <PresentationFormat>Widescreen</PresentationFormat>
  <Paragraphs>1493</Paragraphs>
  <Slides>217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217</vt:i4>
      </vt:variant>
    </vt:vector>
  </HeadingPairs>
  <TitlesOfParts>
    <vt:vector size="227" baseType="lpstr">
      <vt:lpstr>ＭＳ Ｐゴシック</vt:lpstr>
      <vt:lpstr>Arial</vt:lpstr>
      <vt:lpstr>Calibri</vt:lpstr>
      <vt:lpstr>Calibri Light</vt:lpstr>
      <vt:lpstr>Consolas</vt:lpstr>
      <vt:lpstr>Monotype Sorts</vt:lpstr>
      <vt:lpstr>Segoe UI</vt:lpstr>
      <vt:lpstr>Symbol</vt:lpstr>
      <vt:lpstr>Times New Roman</vt:lpstr>
      <vt:lpstr>Office Theme</vt:lpstr>
      <vt:lpstr>INFO 6105  Data Science Engineering Methods </vt:lpstr>
      <vt:lpstr>Topics</vt:lpstr>
      <vt:lpstr>Relational algebra and relational calculus</vt:lpstr>
      <vt:lpstr>SQL Overview</vt:lpstr>
      <vt:lpstr>Objectives of SQL</vt:lpstr>
      <vt:lpstr>Non-procedural SQL</vt:lpstr>
      <vt:lpstr>Objectives of SQL</vt:lpstr>
      <vt:lpstr>History of SQL</vt:lpstr>
      <vt:lpstr>History of SQL</vt:lpstr>
      <vt:lpstr>History of SQL</vt:lpstr>
      <vt:lpstr>SQL History</vt:lpstr>
      <vt:lpstr>Importance of SQL</vt:lpstr>
      <vt:lpstr>Nature of SQL</vt:lpstr>
      <vt:lpstr>SQL Functionality</vt:lpstr>
      <vt:lpstr>DDL</vt:lpstr>
      <vt:lpstr>DML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Definition</vt:lpstr>
      <vt:lpstr>Data Definition</vt:lpstr>
      <vt:lpstr>CREATE SCHEMA</vt:lpstr>
      <vt:lpstr>CREATE TABLE</vt:lpstr>
      <vt:lpstr>CREATE TABLE</vt:lpstr>
      <vt:lpstr>CREATE TABLE</vt:lpstr>
      <vt:lpstr>ALTER TABLE</vt:lpstr>
      <vt:lpstr>ALTER TABLE</vt:lpstr>
      <vt:lpstr>ALTER TABLE</vt:lpstr>
      <vt:lpstr>DROP TABLE</vt:lpstr>
      <vt:lpstr>Views</vt:lpstr>
      <vt:lpstr>Views</vt:lpstr>
      <vt:lpstr>SQL - CREATE VIEW</vt:lpstr>
      <vt:lpstr>SQL - CREATE VIEW</vt:lpstr>
      <vt:lpstr>Create Horizontal View</vt:lpstr>
      <vt:lpstr>Create Vertical View</vt:lpstr>
      <vt:lpstr>Grouped and Joined Views</vt:lpstr>
      <vt:lpstr>SQL - DROP VIEW</vt:lpstr>
      <vt:lpstr>SQL - DROP VIEW</vt:lpstr>
      <vt:lpstr>View Resolution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WITH CHECK OPTION</vt:lpstr>
      <vt:lpstr>WITH CHECK OPTION</vt:lpstr>
      <vt:lpstr>WITH CHECK OPTION</vt:lpstr>
      <vt:lpstr>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and Ownership</vt:lpstr>
      <vt:lpstr>Privileges</vt:lpstr>
      <vt:lpstr>Privileges</vt:lpstr>
      <vt:lpstr>GRANT</vt:lpstr>
      <vt:lpstr>GRANT</vt:lpstr>
      <vt:lpstr>Example GRANT </vt:lpstr>
      <vt:lpstr>GRANT Specific Privileges to PUBLIC</vt:lpstr>
      <vt:lpstr>REVOKE</vt:lpstr>
      <vt:lpstr>REVOKE</vt:lpstr>
      <vt:lpstr>REVOKE Specific Privileges </vt:lpstr>
      <vt:lpstr>Creating a Trigger</vt:lpstr>
      <vt:lpstr>Advanced SQL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</vt:vector>
  </TitlesOfParts>
  <Company>CCIS - Northeastern University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469</cp:revision>
  <dcterms:created xsi:type="dcterms:W3CDTF">2013-09-03T20:38:17Z</dcterms:created>
  <dcterms:modified xsi:type="dcterms:W3CDTF">2018-09-10T01:56:50Z</dcterms:modified>
</cp:coreProperties>
</file>