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charset="0"/>
      <p:bold r:id="rId7"/>
    </p:embeddedFont>
    <p:embeddedFont>
      <p:font typeface="Franklin Gothic Book" pitchFamily="34" charset="0"/>
      <p:regular r:id="rId8"/>
      <p:italic r:id="rId9"/>
    </p:embeddedFont>
    <p:embeddedFont>
      <p:font typeface="Libre Franklin" charset="0"/>
      <p:regular r:id="rId10"/>
      <p:bold r:id="rId11"/>
      <p:italic r:id="rId12"/>
      <p:boldItalic r:id="rId13"/>
    </p:embeddedFont>
    <p:embeddedFont>
      <p:font typeface="Wingdings 2" pitchFamily="18" charset="2"/>
      <p:regular r:id="rId14"/>
    </p:embeddedFont>
    <p:embeddedFont>
      <p:font typeface="Constantia" pitchFamily="18" charset="0"/>
      <p:regular r:id="rId15"/>
      <p:bold r:id="rId16"/>
      <p:italic r:id="rId17"/>
      <p:bold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2DF19-A86E-4728-B850-9B4B0B4300BA}" v="4" dt="2023-03-14T14:59:10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-946" y="-2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oday" userId="f1b81b877d020e8e" providerId="LiveId" clId="{FA92DF19-A86E-4728-B850-9B4B0B4300BA}"/>
    <pc:docChg chg="undo custSel modSld">
      <pc:chgData name="arun oday" userId="f1b81b877d020e8e" providerId="LiveId" clId="{FA92DF19-A86E-4728-B850-9B4B0B4300BA}" dt="2023-03-14T14:59:00.886" v="366" actId="20577"/>
      <pc:docMkLst>
        <pc:docMk/>
      </pc:docMkLst>
      <pc:sldChg chg="modSp mod">
        <pc:chgData name="arun oday" userId="f1b81b877d020e8e" providerId="LiveId" clId="{FA92DF19-A86E-4728-B850-9B4B0B4300BA}" dt="2023-03-14T14:45:59.743" v="281" actId="2711"/>
        <pc:sldMkLst>
          <pc:docMk/>
          <pc:sldMk cId="0" sldId="256"/>
        </pc:sldMkLst>
        <pc:spChg chg="mod">
          <ac:chgData name="arun oday" userId="f1b81b877d020e8e" providerId="LiveId" clId="{FA92DF19-A86E-4728-B850-9B4B0B4300BA}" dt="2023-03-14T14:45:59.743" v="281" actId="2711"/>
          <ac:spMkLst>
            <pc:docMk/>
            <pc:sldMk cId="0" sldId="256"/>
            <ac:spMk id="211" creationId="{00000000-0000-0000-0000-000000000000}"/>
          </ac:spMkLst>
        </pc:spChg>
      </pc:sldChg>
      <pc:sldChg chg="modSp mod">
        <pc:chgData name="arun oday" userId="f1b81b877d020e8e" providerId="LiveId" clId="{FA92DF19-A86E-4728-B850-9B4B0B4300BA}" dt="2023-03-14T14:54:31.080" v="343" actId="14100"/>
        <pc:sldMkLst>
          <pc:docMk/>
          <pc:sldMk cId="0" sldId="257"/>
        </pc:sldMkLst>
        <pc:spChg chg="mod">
          <ac:chgData name="arun oday" userId="f1b81b877d020e8e" providerId="LiveId" clId="{FA92DF19-A86E-4728-B850-9B4B0B4300BA}" dt="2023-03-14T14:41:33.816" v="276" actId="1076"/>
          <ac:spMkLst>
            <pc:docMk/>
            <pc:sldMk cId="0" sldId="257"/>
            <ac:spMk id="2" creationId="{85D21C4F-8319-ADB0-8001-0DF5DC17439C}"/>
          </ac:spMkLst>
        </pc:spChg>
        <pc:spChg chg="mod">
          <ac:chgData name="arun oday" userId="f1b81b877d020e8e" providerId="LiveId" clId="{FA92DF19-A86E-4728-B850-9B4B0B4300BA}" dt="2023-03-14T14:53:58.346" v="340" actId="255"/>
          <ac:spMkLst>
            <pc:docMk/>
            <pc:sldMk cId="0" sldId="257"/>
            <ac:spMk id="218" creationId="{00000000-0000-0000-0000-000000000000}"/>
          </ac:spMkLst>
        </pc:spChg>
        <pc:spChg chg="mod">
          <ac:chgData name="arun oday" userId="f1b81b877d020e8e" providerId="LiveId" clId="{FA92DF19-A86E-4728-B850-9B4B0B4300BA}" dt="2023-03-14T14:54:31.080" v="343" actId="14100"/>
          <ac:spMkLst>
            <pc:docMk/>
            <pc:sldMk cId="0" sldId="257"/>
            <ac:spMk id="219" creationId="{00000000-0000-0000-0000-000000000000}"/>
          </ac:spMkLst>
        </pc:spChg>
        <pc:picChg chg="mod">
          <ac:chgData name="arun oday" userId="f1b81b877d020e8e" providerId="LiveId" clId="{FA92DF19-A86E-4728-B850-9B4B0B4300BA}" dt="2023-03-14T14:41:13.189" v="274" actId="1076"/>
          <ac:picMkLst>
            <pc:docMk/>
            <pc:sldMk cId="0" sldId="257"/>
            <ac:picMk id="8" creationId="{00000000-0000-0000-0000-000000000000}"/>
          </ac:picMkLst>
        </pc:picChg>
      </pc:sldChg>
      <pc:sldChg chg="modSp mod">
        <pc:chgData name="arun oday" userId="f1b81b877d020e8e" providerId="LiveId" clId="{FA92DF19-A86E-4728-B850-9B4B0B4300BA}" dt="2023-03-14T14:55:15.891" v="349" actId="1076"/>
        <pc:sldMkLst>
          <pc:docMk/>
          <pc:sldMk cId="0" sldId="258"/>
        </pc:sldMkLst>
        <pc:spChg chg="mod">
          <ac:chgData name="arun oday" userId="f1b81b877d020e8e" providerId="LiveId" clId="{FA92DF19-A86E-4728-B850-9B4B0B4300BA}" dt="2023-03-14T14:48:17.581" v="296" actId="113"/>
          <ac:spMkLst>
            <pc:docMk/>
            <pc:sldMk cId="0" sldId="258"/>
            <ac:spMk id="11" creationId="{00000000-0000-0000-0000-000000000000}"/>
          </ac:spMkLst>
        </pc:spChg>
        <pc:spChg chg="mod">
          <ac:chgData name="arun oday" userId="f1b81b877d020e8e" providerId="LiveId" clId="{FA92DF19-A86E-4728-B850-9B4B0B4300BA}" dt="2023-03-14T14:55:00.274" v="348" actId="14100"/>
          <ac:spMkLst>
            <pc:docMk/>
            <pc:sldMk cId="0" sldId="258"/>
            <ac:spMk id="13" creationId="{00000000-0000-0000-0000-000000000000}"/>
          </ac:spMkLst>
        </pc:spChg>
        <pc:spChg chg="mod">
          <ac:chgData name="arun oday" userId="f1b81b877d020e8e" providerId="LiveId" clId="{FA92DF19-A86E-4728-B850-9B4B0B4300BA}" dt="2023-03-14T14:55:15.891" v="349" actId="1076"/>
          <ac:spMkLst>
            <pc:docMk/>
            <pc:sldMk cId="0" sldId="258"/>
            <ac:spMk id="228" creationId="{00000000-0000-0000-0000-000000000000}"/>
          </ac:spMkLst>
        </pc:spChg>
        <pc:spChg chg="mod">
          <ac:chgData name="arun oday" userId="f1b81b877d020e8e" providerId="LiveId" clId="{FA92DF19-A86E-4728-B850-9B4B0B4300BA}" dt="2023-03-14T14:54:47.377" v="344" actId="14100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arun oday" userId="f1b81b877d020e8e" providerId="LiveId" clId="{FA92DF19-A86E-4728-B850-9B4B0B4300BA}" dt="2023-03-14T14:48:09.282" v="294" actId="2711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arun oday" userId="f1b81b877d020e8e" providerId="LiveId" clId="{FA92DF19-A86E-4728-B850-9B4B0B4300BA}" dt="2023-03-14T14:54:55.831" v="347" actId="14100"/>
          <ac:spMkLst>
            <pc:docMk/>
            <pc:sldMk cId="0" sldId="258"/>
            <ac:spMk id="232" creationId="{00000000-0000-0000-0000-000000000000}"/>
          </ac:spMkLst>
        </pc:spChg>
      </pc:sldChg>
      <pc:sldChg chg="modSp mod">
        <pc:chgData name="arun oday" userId="f1b81b877d020e8e" providerId="LiveId" clId="{FA92DF19-A86E-4728-B850-9B4B0B4300BA}" dt="2023-03-14T14:59:00.886" v="366" actId="20577"/>
        <pc:sldMkLst>
          <pc:docMk/>
          <pc:sldMk cId="0" sldId="259"/>
        </pc:sldMkLst>
        <pc:graphicFrameChg chg="mod modGraphic">
          <ac:chgData name="arun oday" userId="f1b81b877d020e8e" providerId="LiveId" clId="{FA92DF19-A86E-4728-B850-9B4B0B4300BA}" dt="2023-03-14T14:59:00.886" v="366" actId="20577"/>
          <ac:graphicFrameMkLst>
            <pc:docMk/>
            <pc:sldMk cId="0" sldId="259"/>
            <ac:graphicFrameMk id="2" creationId="{00000000-0000-0000-0000-000000000000}"/>
          </ac:graphicFrameMkLst>
        </pc:graphicFrameChg>
        <pc:graphicFrameChg chg="modGraphic">
          <ac:chgData name="arun oday" userId="f1b81b877d020e8e" providerId="LiveId" clId="{FA92DF19-A86E-4728-B850-9B4B0B4300BA}" dt="2023-03-14T11:11:15.766" v="30" actId="20577"/>
          <ac:graphicFrameMkLst>
            <pc:docMk/>
            <pc:sldMk cId="0" sldId="259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79431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73207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687756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2447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1767016" y="543696"/>
            <a:ext cx="9662984" cy="92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dirty="0"/>
              <a:t>Basic Details of the Team and Problem Statement</a:t>
            </a:r>
            <a:endParaRPr sz="3200"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1441174" y="1470990"/>
            <a:ext cx="10438210" cy="439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PSID: 				GLAPS26</a:t>
            </a:r>
            <a:endParaRPr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lvl="0" indent="0"/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Problem Statement Title:		Enhancing student experience and career outcomes in 						universities by overcoming placement, internship, alumni 					engagement, and event organization challenges.</a:t>
            </a:r>
          </a:p>
          <a:p>
            <a:pPr marL="0" lvl="0" indent="0"/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Team Name: 			ALPHA CODERS</a:t>
            </a:r>
            <a:endParaRPr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Team Leader Name:		Atharv Bharadwaj</a:t>
            </a:r>
            <a:endParaRPr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Institute Code (AISHE): 		U-0513</a:t>
            </a:r>
            <a:endParaRPr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Institute Name: 			GLA University , Mathura</a:t>
            </a:r>
            <a:endParaRPr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3891" y="1260388"/>
            <a:ext cx="10663881" cy="4880919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115696" y="5498756"/>
            <a:ext cx="2174789" cy="12357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Picture 2" descr="GLA University - Wikip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932" y="0"/>
            <a:ext cx="1117171" cy="1075038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06606946-c950-440d-a8da-25de8049510a.jpg"/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92" t="573" r="125" b="684"/>
          <a:stretch/>
        </p:blipFill>
        <p:spPr>
          <a:xfrm>
            <a:off x="7315247" y="1031478"/>
            <a:ext cx="4815792" cy="2395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4228" y="144261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4228" y="1031478"/>
            <a:ext cx="7165215" cy="5548394"/>
          </a:xfrm>
          <a:prstGeom prst="rect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300" b="1" dirty="0">
              <a:solidFill>
                <a:schemeClr val="tx1"/>
              </a:solidFill>
              <a:latin typeface="Franklin Gothic Book" panose="020B0503020102020204" pitchFamily="34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900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sz="19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Introducing a web-based platform that connects alumni and students with other students who have similar interests, enabling them to collaborate on projects and contribute their skills towards achieving common goals.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Provide </a:t>
            </a:r>
            <a:r>
              <a:rPr lang="en-US" b="1" i="1" dirty="0"/>
              <a:t>Placement </a:t>
            </a:r>
            <a:r>
              <a:rPr lang="en-US" dirty="0"/>
              <a:t>related</a:t>
            </a:r>
            <a:r>
              <a:rPr lang="en-US" b="1" dirty="0"/>
              <a:t> </a:t>
            </a:r>
            <a:r>
              <a:rPr lang="en-US" dirty="0"/>
              <a:t>information of companies  visiting in Campus and eligibility criteria along with Resume samples to help Students.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IN" dirty="0"/>
              <a:t>Fresher’s will get to  know about </a:t>
            </a:r>
            <a:r>
              <a:rPr lang="en-IN" b="1" i="1" dirty="0"/>
              <a:t>Clubs </a:t>
            </a:r>
            <a:r>
              <a:rPr lang="en-IN" i="1" dirty="0"/>
              <a:t>&amp; </a:t>
            </a:r>
            <a:r>
              <a:rPr lang="en-IN" b="1" i="1" dirty="0"/>
              <a:t>Societies</a:t>
            </a:r>
            <a:r>
              <a:rPr lang="en-IN" i="1" dirty="0"/>
              <a:t> </a:t>
            </a:r>
            <a:r>
              <a:rPr lang="en-IN" dirty="0"/>
              <a:t>with  their functionalities.</a:t>
            </a:r>
            <a:endParaRPr lang="en-US" b="1" dirty="0"/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Students can get Information of Upcoming/Ongoing </a:t>
            </a:r>
            <a:r>
              <a:rPr lang="en-US" b="1" i="1" dirty="0"/>
              <a:t>Events</a:t>
            </a:r>
            <a:r>
              <a:rPr lang="en-US" b="1" dirty="0"/>
              <a:t> </a:t>
            </a:r>
            <a:r>
              <a:rPr lang="en-US" dirty="0"/>
              <a:t>in the Campus along with information related to ticket prices and venue as well as Students will get to know about the purpose of events.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IN" dirty="0"/>
              <a:t>Easily accessible </a:t>
            </a:r>
            <a:r>
              <a:rPr lang="en-IN" b="1" i="1" dirty="0"/>
              <a:t>Internship</a:t>
            </a:r>
            <a:r>
              <a:rPr lang="en-IN" dirty="0"/>
              <a:t> related drives.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IN" dirty="0"/>
              <a:t>Students can access Notes, PYQ‘s, Projects related Drives.</a:t>
            </a:r>
            <a:endParaRPr lang="en-US" dirty="0"/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An  </a:t>
            </a:r>
            <a:r>
              <a:rPr lang="en-US" b="1" i="1" dirty="0"/>
              <a:t>Alumni</a:t>
            </a:r>
            <a:r>
              <a:rPr lang="en-US" dirty="0"/>
              <a:t> network designed to support students in their Academics as well as in their Internships and Placements.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Query solving and information gathering using</a:t>
            </a:r>
            <a:r>
              <a:rPr lang="en-US" i="1" dirty="0"/>
              <a:t> </a:t>
            </a:r>
            <a:r>
              <a:rPr lang="en-US" b="1" i="1" dirty="0"/>
              <a:t>Chatbot</a:t>
            </a:r>
            <a:r>
              <a:rPr lang="en-US" dirty="0"/>
              <a:t>.</a:t>
            </a:r>
          </a:p>
          <a:p>
            <a:pPr marL="285750" lvl="0" indent="-285750"/>
            <a:r>
              <a:rPr lang="en-US" dirty="0"/>
              <a:t/>
            </a:r>
            <a:br>
              <a:rPr lang="en-US" dirty="0"/>
            </a:br>
            <a:endParaRPr b="1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51230" y="6332221"/>
            <a:ext cx="52324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667497"/>
            <a:ext cx="4689138" cy="2912374"/>
          </a:xfrm>
          <a:prstGeom prst="rect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smtClean="0">
                <a:solidFill>
                  <a:schemeClr val="dk1"/>
                </a:solidFill>
                <a:latin typeface="Libre Franklin"/>
                <a:sym typeface="Libre Franklin"/>
              </a:rPr>
              <a:t>HTML,CSS,JS:-   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Web interfaces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Bootstrap:-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For creating responsive web 		             pages easily and quickly.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Firebase:-    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It is a Cloud-based platform by 		             Google that provides database 		              management ,authentication,	          	              hosting</a:t>
            </a:r>
            <a:r>
              <a:rPr lang="en-US" sz="1600" dirty="0" smtClean="0"/>
              <a:t>.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 smtClean="0">
                <a:solidFill>
                  <a:schemeClr val="dk1"/>
                </a:solidFill>
                <a:latin typeface="Libre Franklin"/>
                <a:sym typeface="Libre Franklin"/>
              </a:rPr>
              <a:t>Chatbot:-    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It will be trained to solve the issues</a:t>
            </a:r>
            <a:endParaRPr lang="en-US" sz="1600" b="1" dirty="0">
              <a:solidFill>
                <a:schemeClr val="dk1"/>
              </a:solidFill>
              <a:latin typeface="Libre Franklin"/>
              <a:sym typeface="Libre Frankl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D21C4F-8319-ADB0-8001-0DF5DC17439C}"/>
              </a:ext>
            </a:extLst>
          </p:cNvPr>
          <p:cNvSpPr txBox="1"/>
          <p:nvPr/>
        </p:nvSpPr>
        <p:spPr>
          <a:xfrm>
            <a:off x="7668708" y="3182210"/>
            <a:ext cx="99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</a:rPr>
              <a:t>PLACEMENT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760BD9C-FD38-064D-06F5-5586927D2899}"/>
              </a:ext>
            </a:extLst>
          </p:cNvPr>
          <p:cNvSpPr txBox="1"/>
          <p:nvPr/>
        </p:nvSpPr>
        <p:spPr>
          <a:xfrm>
            <a:off x="8860197" y="3182210"/>
            <a:ext cx="802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F76149-E53A-4FF5-B23A-2C72DE092E94}"/>
              </a:ext>
            </a:extLst>
          </p:cNvPr>
          <p:cNvSpPr txBox="1"/>
          <p:nvPr/>
        </p:nvSpPr>
        <p:spPr>
          <a:xfrm>
            <a:off x="9809528" y="3196385"/>
            <a:ext cx="949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</a:rPr>
              <a:t>INTERNSHIP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FE3F2C-F39C-BC17-3880-B01416497BFE}"/>
              </a:ext>
            </a:extLst>
          </p:cNvPr>
          <p:cNvSpPr txBox="1"/>
          <p:nvPr/>
        </p:nvSpPr>
        <p:spPr>
          <a:xfrm>
            <a:off x="11052822" y="3187114"/>
            <a:ext cx="802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1"/>
                </a:solidFill>
              </a:rPr>
              <a:t>MORE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07C820-54E6-6D61-35AE-6AA05BB1B7A4}"/>
              </a:ext>
            </a:extLst>
          </p:cNvPr>
          <p:cNvSpPr txBox="1"/>
          <p:nvPr/>
        </p:nvSpPr>
        <p:spPr>
          <a:xfrm>
            <a:off x="9108125" y="1363570"/>
            <a:ext cx="1230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1"/>
                </a:solidFill>
              </a:rPr>
              <a:t>GLA UNIVERSITY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0" y="1"/>
            <a:ext cx="5780809" cy="55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121920" y="1000897"/>
            <a:ext cx="5658889" cy="5566617"/>
          </a:xfrm>
          <a:prstGeom prst="rect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IN" dirty="0"/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IN" b="1" dirty="0"/>
              <a:t>Use Case 1 : </a:t>
            </a:r>
            <a:r>
              <a:rPr lang="en-US" dirty="0"/>
              <a:t>Students can find and connect with others who have similar interests, enabling them to collaborate on projects and contribute their skills towards achieving common goals.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IN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Use Case 2 : </a:t>
            </a:r>
            <a:r>
              <a:rPr lang="en-US" dirty="0"/>
              <a:t>Students can take overview of placement opportunities within the university so that they can adequately prepare themselves.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IN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IN" dirty="0"/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IN" b="1" dirty="0"/>
              <a:t>Use Case 3 :  </a:t>
            </a:r>
            <a:r>
              <a:rPr lang="en-IN" dirty="0"/>
              <a:t>Students </a:t>
            </a:r>
            <a:r>
              <a:rPr lang="en-US" dirty="0"/>
              <a:t>remain up-to-date with the latest internship notifications so that they can grab the opportunity as soon as possible.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IN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IN" b="1" dirty="0"/>
              <a:t>Use Case 4:  </a:t>
            </a:r>
            <a:r>
              <a:rPr lang="en-IN" dirty="0"/>
              <a:t>Anyone in the campus can get the details of Clubs, Events ,Placements going on  in the University.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IN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IN" b="1" dirty="0"/>
              <a:t>Use Cases 5 : </a:t>
            </a:r>
            <a:r>
              <a:rPr lang="en-IN" dirty="0"/>
              <a:t>Easy availability of Study Material such as PYQ’s, Courses , Notes.</a:t>
            </a: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233680" y="638985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Describe your Use Cases here </a:t>
            </a:r>
            <a:endParaRPr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248399" y="638985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1" i="0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Describe your Dependencies </a:t>
            </a:r>
            <a:endParaRPr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5780809" y="1013255"/>
            <a:ext cx="6289271" cy="2187145"/>
          </a:xfrm>
          <a:prstGeom prst="rect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Firebase based authentication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Users database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 JS for User Interfaces</a:t>
            </a:r>
            <a:endParaRPr lang="en-IN" dirty="0">
              <a:ea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5795319" y="3687416"/>
            <a:ext cx="6396681" cy="2882349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231;p3"/>
          <p:cNvSpPr txBox="1"/>
          <p:nvPr/>
        </p:nvSpPr>
        <p:spPr>
          <a:xfrm>
            <a:off x="6421909" y="3284562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1800" b="1" dirty="0">
                <a:latin typeface="Franklin Gothic Book" panose="020B0503020102020204" pitchFamily="34" charset="0"/>
              </a:rPr>
              <a:t>Show stopper here</a:t>
            </a:r>
            <a:endParaRPr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Google Shape;232;p3"/>
          <p:cNvSpPr txBox="1"/>
          <p:nvPr/>
        </p:nvSpPr>
        <p:spPr>
          <a:xfrm>
            <a:off x="5780809" y="3690194"/>
            <a:ext cx="6411191" cy="2869632"/>
          </a:xfrm>
          <a:prstGeom prst="rect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sp>
        <p:nvSpPr>
          <p:cNvPr id="13" name="Google Shape;232;p3"/>
          <p:cNvSpPr txBox="1"/>
          <p:nvPr/>
        </p:nvSpPr>
        <p:spPr>
          <a:xfrm>
            <a:off x="5780809" y="3710072"/>
            <a:ext cx="6289271" cy="2859693"/>
          </a:xfrm>
          <a:prstGeom prst="rect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600" dirty="0" err="1">
              <a:latin typeface="Libre Franklin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Libre Franklin" charset="0"/>
              </a:rPr>
              <a:t>The primary showstopper for this project is the challenge of attracting a critical mass of users to the platform.</a:t>
            </a:r>
          </a:p>
          <a:p>
            <a:endParaRPr lang="en-US" sz="1600" dirty="0">
              <a:latin typeface="Libre Franklin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Libre Franklin" charset="0"/>
              </a:rPr>
              <a:t>Without a sufficient number of users, the platform would not be able to achieve its goal of connecting alumni and students with similar interests and enabling collaboration on projects.</a:t>
            </a:r>
          </a:p>
          <a:p>
            <a:endParaRPr lang="en-US" sz="1600" dirty="0">
              <a:latin typeface="Libre Franklin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Libre Franklin" charset="0"/>
              </a:rPr>
              <a:t>Effective marketing and user acquisition strategies would be crucial to the success of the project.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221908" y="254594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09028807"/>
              </p:ext>
            </p:extLst>
          </p:nvPr>
        </p:nvGraphicFramePr>
        <p:xfrm>
          <a:off x="221907" y="888930"/>
          <a:ext cx="11748184" cy="35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78">
                  <a:extLst>
                    <a:ext uri="{9D8B030D-6E8A-4147-A177-3AD203B41FA5}">
                      <a16:colId xmlns="" xmlns:a16="http://schemas.microsoft.com/office/drawing/2014/main" val="2824836338"/>
                    </a:ext>
                  </a:extLst>
                </a:gridCol>
                <a:gridCol w="2984595">
                  <a:extLst>
                    <a:ext uri="{9D8B030D-6E8A-4147-A177-3AD203B41FA5}">
                      <a16:colId xmlns="" xmlns:a16="http://schemas.microsoft.com/office/drawing/2014/main" val="648567316"/>
                    </a:ext>
                  </a:extLst>
                </a:gridCol>
                <a:gridCol w="2072640">
                  <a:extLst>
                    <a:ext uri="{9D8B030D-6E8A-4147-A177-3AD203B41FA5}">
                      <a16:colId xmlns="" xmlns:a16="http://schemas.microsoft.com/office/drawing/2014/main" val="414414887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3526582794"/>
                    </a:ext>
                  </a:extLst>
                </a:gridCol>
                <a:gridCol w="1249680">
                  <a:extLst>
                    <a:ext uri="{9D8B030D-6E8A-4147-A177-3AD203B41FA5}">
                      <a16:colId xmlns="" xmlns:a16="http://schemas.microsoft.com/office/drawing/2014/main" val="79086586"/>
                    </a:ext>
                  </a:extLst>
                </a:gridCol>
                <a:gridCol w="2826091">
                  <a:extLst>
                    <a:ext uri="{9D8B030D-6E8A-4147-A177-3AD203B41FA5}">
                      <a16:colId xmlns="" xmlns:a16="http://schemas.microsoft.com/office/drawing/2014/main" val="3249055975"/>
                    </a:ext>
                  </a:extLst>
                </a:gridCol>
              </a:tblGrid>
              <a:tr h="960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Team Member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dirty="0"/>
                        <a:t>(Btech/</a:t>
                      </a:r>
                      <a:r>
                        <a:rPr lang="en-US" sz="1800"/>
                        <a:t>Mtech</a:t>
                      </a:r>
                      <a:r>
                        <a:rPr lang="en-US" sz="1800" dirty="0"/>
                        <a:t>/</a:t>
                      </a:r>
                    </a:p>
                    <a:p>
                      <a:pPr algn="ctr"/>
                      <a:r>
                        <a:rPr lang="en-US" sz="1800" dirty="0"/>
                        <a:t>PhD etc):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Stream </a:t>
                      </a:r>
                    </a:p>
                    <a:p>
                      <a:pPr algn="ctr"/>
                      <a:r>
                        <a:rPr lang="en-US" sz="1800" dirty="0"/>
                        <a:t>(ECE, CSE etc):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  <a:r>
                        <a:rPr lang="en-US" baseline="0" dirty="0"/>
                        <a:t> in team </a:t>
                      </a:r>
                    </a:p>
                    <a:p>
                      <a:pPr algn="ctr"/>
                      <a:r>
                        <a:rPr lang="en-US" sz="1200" baseline="0" dirty="0"/>
                        <a:t>(Team Leader, Front end Developer, Back end Developer, Full Stack, </a:t>
                      </a:r>
                    </a:p>
                    <a:p>
                      <a:pPr algn="ctr"/>
                      <a:r>
                        <a:rPr lang="en-US" sz="1200" baseline="0" dirty="0"/>
                        <a:t>Data base management etc.)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3876814"/>
                  </a:ext>
                </a:extLst>
              </a:tr>
              <a:tr h="5359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Atharv Bharadwaj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  <a:r>
                        <a:rPr lang="en-IN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 Leader</a:t>
                      </a:r>
                      <a:r>
                        <a:rPr lang="en-US" sz="1400" baseline="0" dirty="0"/>
                        <a:t> ,              </a:t>
                      </a:r>
                    </a:p>
                    <a:p>
                      <a:pPr algn="ctr"/>
                      <a:r>
                        <a:rPr lang="en-US" sz="1400" baseline="0" dirty="0"/>
                        <a:t>Full Stack </a:t>
                      </a:r>
                      <a:r>
                        <a:rPr lang="en-US" sz="1200" baseline="0" dirty="0"/>
                        <a:t>Developer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475727"/>
                  </a:ext>
                </a:extLst>
              </a:tr>
              <a:tr h="368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Abhishek Sharma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  <a:r>
                        <a:rPr lang="en-IN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Front end Developer , Bug Solver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1725522"/>
                  </a:ext>
                </a:extLst>
              </a:tr>
              <a:tr h="359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Kanishk Patel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  <a:r>
                        <a:rPr lang="en-IN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Front 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9168005"/>
                  </a:ext>
                </a:extLst>
              </a:tr>
              <a:tr h="5092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Arunodaya Pratap 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  <a:r>
                        <a:rPr lang="en-IN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</a:t>
                      </a:r>
                      <a:r>
                        <a:rPr lang="en-US" sz="1400" baseline="0" dirty="0"/>
                        <a:t> end Developer , </a:t>
                      </a:r>
                      <a:r>
                        <a:rPr lang="en-IN" sz="1400" dirty="0"/>
                        <a:t>Database management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007208"/>
                  </a:ext>
                </a:extLst>
              </a:tr>
              <a:tr h="359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Chitranshi sharma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  <a:r>
                        <a:rPr lang="en-IN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Front 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3030234"/>
                  </a:ext>
                </a:extLst>
              </a:tr>
              <a:tr h="4796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Deepesh Saraswat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  <a:r>
                        <a:rPr lang="en-IN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Front 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19242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5240559"/>
              </p:ext>
            </p:extLst>
          </p:nvPr>
        </p:nvGraphicFramePr>
        <p:xfrm>
          <a:off x="221909" y="5259966"/>
          <a:ext cx="1168759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838">
                  <a:extLst>
                    <a:ext uri="{9D8B030D-6E8A-4147-A177-3AD203B41FA5}">
                      <a16:colId xmlns="" xmlns:a16="http://schemas.microsoft.com/office/drawing/2014/main" val="2824836338"/>
                    </a:ext>
                  </a:extLst>
                </a:gridCol>
                <a:gridCol w="3572199">
                  <a:extLst>
                    <a:ext uri="{9D8B030D-6E8A-4147-A177-3AD203B41FA5}">
                      <a16:colId xmlns="" xmlns:a16="http://schemas.microsoft.com/office/drawing/2014/main" val="648567316"/>
                    </a:ext>
                  </a:extLst>
                </a:gridCol>
                <a:gridCol w="2337519">
                  <a:extLst>
                    <a:ext uri="{9D8B030D-6E8A-4147-A177-3AD203B41FA5}">
                      <a16:colId xmlns="" xmlns:a16="http://schemas.microsoft.com/office/drawing/2014/main" val="414414887"/>
                    </a:ext>
                  </a:extLst>
                </a:gridCol>
                <a:gridCol w="2337519">
                  <a:extLst>
                    <a:ext uri="{9D8B030D-6E8A-4147-A177-3AD203B41FA5}">
                      <a16:colId xmlns="" xmlns:a16="http://schemas.microsoft.com/office/drawing/2014/main" val="3526582794"/>
                    </a:ext>
                  </a:extLst>
                </a:gridCol>
                <a:gridCol w="2337519">
                  <a:extLst>
                    <a:ext uri="{9D8B030D-6E8A-4147-A177-3AD203B41FA5}">
                      <a16:colId xmlns="" xmlns:a16="http://schemas.microsoft.com/office/drawing/2014/main" val="79086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Mentor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Category </a:t>
                      </a:r>
                      <a:r>
                        <a:rPr lang="en-US" sz="1600" dirty="0"/>
                        <a:t>(Academic/Industry):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Expertise </a:t>
                      </a:r>
                      <a:r>
                        <a:rPr lang="en-US" sz="1400" dirty="0"/>
                        <a:t>(AI/ML/Blockchain etc):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Domain Experience  </a:t>
                      </a:r>
                      <a:r>
                        <a:rPr lang="en-US" sz="1600" dirty="0"/>
                        <a:t>(in Years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387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Mr. Mohd Amir Khan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IOT,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9+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Year</a:t>
                      </a:r>
                      <a:r>
                        <a:rPr kumimoji="0" lang="en-US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475727"/>
                  </a:ext>
                </a:extLst>
              </a:tr>
            </a:tbl>
          </a:graphicData>
        </a:graphic>
      </p:graphicFrame>
      <p:sp>
        <p:nvSpPr>
          <p:cNvPr id="7" name="Google Shape;237;p4"/>
          <p:cNvSpPr txBox="1">
            <a:spLocks/>
          </p:cNvSpPr>
          <p:nvPr/>
        </p:nvSpPr>
        <p:spPr>
          <a:xfrm>
            <a:off x="221909" y="4720281"/>
            <a:ext cx="6475454" cy="4819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 fontScale="925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kern="120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3900" dirty="0"/>
              <a:t>Team Mentor/s </a:t>
            </a:r>
            <a:r>
              <a:rPr lang="en-US" sz="3900" dirty="0" smtClean="0"/>
              <a:t>Details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1192</TotalTime>
  <Words>544</Words>
  <Application>Microsoft Office PowerPoint</Application>
  <PresentationFormat>Custom</PresentationFormat>
  <Paragraphs>120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Franklin Gothic</vt:lpstr>
      <vt:lpstr>Franklin Gothic Book</vt:lpstr>
      <vt:lpstr>Libre Franklin</vt:lpstr>
      <vt:lpstr>Wingdings 2</vt:lpstr>
      <vt:lpstr>Constantia</vt:lpstr>
      <vt:lpstr>Noto Sans Symbols</vt:lpstr>
      <vt:lpstr>Wingdings</vt:lpstr>
      <vt:lpstr>Calibri</vt:lpstr>
      <vt:lpstr>Flow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Anushkk Mishrag</cp:lastModifiedBy>
  <cp:revision>88</cp:revision>
  <dcterms:created xsi:type="dcterms:W3CDTF">2022-02-11T07:14:46Z</dcterms:created>
  <dcterms:modified xsi:type="dcterms:W3CDTF">2023-04-23T22:38:01Z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