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8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EB3"/>
    <a:srgbClr val="88A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85015" autoAdjust="0"/>
  </p:normalViewPr>
  <p:slideViewPr>
    <p:cSldViewPr snapToGrid="0">
      <p:cViewPr varScale="1">
        <p:scale>
          <a:sx n="94" d="100"/>
          <a:sy n="94" d="100"/>
        </p:scale>
        <p:origin x="1176" y="516"/>
      </p:cViewPr>
      <p:guideLst/>
    </p:cSldViewPr>
  </p:slideViewPr>
  <p:outlineViewPr>
    <p:cViewPr>
      <p:scale>
        <a:sx n="33" d="100"/>
        <a:sy n="33" d="100"/>
      </p:scale>
      <p:origin x="0" y="-856"/>
    </p:cViewPr>
  </p:outlineViewPr>
  <p:notesTextViewPr>
    <p:cViewPr>
      <p:scale>
        <a:sx n="3" d="2"/>
        <a:sy n="3" d="2"/>
      </p:scale>
      <p:origin x="0" y="-18"/>
    </p:cViewPr>
  </p:notesTextViewPr>
  <p:notesViewPr>
    <p:cSldViewPr snapToGrid="0">
      <p:cViewPr varScale="1">
        <p:scale>
          <a:sx n="70" d="100"/>
          <a:sy n="70" d="100"/>
        </p:scale>
        <p:origin x="292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F9CBA2C-8986-F47C-1754-2FF3F97688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616A2D-57B6-4593-1E7A-D4BE642706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590A-D609-4523-BA5E-907E798E83F0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0EE55C-9EE0-B9EA-0B28-0D01AB4F76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1051C6-22E7-91E6-036F-CF4EB92CA3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0438-C39B-4E00-881B-D09BF2DC2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4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6E30D-668B-4D9C-865D-D0333573C76C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F0742-77B0-4636-A5D7-212C4AD92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大家好，我们是第</a:t>
            </a:r>
            <a:r>
              <a:rPr lang="en-US" altLang="zh-CN" b="0" dirty="0">
                <a:effectLst/>
              </a:rPr>
              <a:t>13</a:t>
            </a:r>
            <a:r>
              <a:rPr lang="zh-CN" altLang="en-US" b="0" dirty="0">
                <a:effectLst/>
              </a:rPr>
              <a:t>组，我是</a:t>
            </a:r>
            <a:r>
              <a:rPr lang="en-US" altLang="zh-CN" b="0" dirty="0">
                <a:effectLst/>
              </a:rPr>
              <a:t>xx</a:t>
            </a:r>
            <a:r>
              <a:rPr lang="zh-CN" altLang="en-US" b="0" dirty="0">
                <a:effectLst/>
              </a:rPr>
              <a:t>，为大家带来关于</a:t>
            </a:r>
            <a:r>
              <a:rPr lang="en-US" altLang="zh-CN" b="0" dirty="0">
                <a:effectLst/>
              </a:rPr>
              <a:t>Python</a:t>
            </a:r>
            <a:r>
              <a:rPr lang="zh-CN" altLang="en-US" b="0" dirty="0">
                <a:effectLst/>
              </a:rPr>
              <a:t>中“公有方法、私有方法与方法重载”的讲解。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我们将通过一个实际项目</a:t>
            </a:r>
            <a:r>
              <a:rPr lang="en-US" altLang="zh-CN" b="0" dirty="0">
                <a:effectLst/>
              </a:rPr>
              <a:t>——Translator</a:t>
            </a:r>
            <a:r>
              <a:rPr lang="zh-CN" altLang="en-US" b="0" dirty="0">
                <a:effectLst/>
              </a:rPr>
              <a:t>类的实现，来展示这些概念在实际编程中的应用。希望大家能从中获得启发和收获！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3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上面这种实现“同一个方法可以处理不同数据类型甚至不同数量参数”的技术，我们称之为</a:t>
            </a:r>
            <a:r>
              <a:rPr lang="zh-CN" altLang="en-US" b="1" dirty="0">
                <a:effectLst/>
              </a:rPr>
              <a:t>方法重载</a:t>
            </a:r>
            <a:r>
              <a:rPr lang="zh-CN" altLang="en-US" b="0" dirty="0">
                <a:effectLst/>
              </a:rPr>
              <a:t>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en-US" altLang="zh-CN" b="0" dirty="0">
                <a:effectLst/>
              </a:rPr>
              <a:t>Python</a:t>
            </a:r>
            <a:r>
              <a:rPr lang="zh-CN" altLang="en-US" b="0" dirty="0">
                <a:effectLst/>
              </a:rPr>
              <a:t>本身并不像其它语言那样直接支持方法重载，但我们可以通过默认参数、可变参数等方式模拟实现。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例如</a:t>
            </a:r>
            <a:r>
              <a:rPr lang="en-US" altLang="zh-CN" b="0" dirty="0">
                <a:effectLst/>
              </a:rPr>
              <a:t>Python</a:t>
            </a:r>
            <a:r>
              <a:rPr lang="zh-CN" altLang="en-US" b="0" dirty="0">
                <a:effectLst/>
              </a:rPr>
              <a:t>内置的</a:t>
            </a:r>
            <a:r>
              <a:rPr lang="en-US" altLang="zh-CN" b="0" dirty="0">
                <a:effectLst/>
              </a:rPr>
              <a:t>print()</a:t>
            </a:r>
            <a:r>
              <a:rPr lang="zh-CN" altLang="en-US" b="0" dirty="0">
                <a:effectLst/>
              </a:rPr>
              <a:t>和</a:t>
            </a:r>
            <a:r>
              <a:rPr lang="en-US" altLang="zh-CN" b="0" dirty="0">
                <a:effectLst/>
              </a:rPr>
              <a:t>max()</a:t>
            </a:r>
            <a:r>
              <a:rPr lang="zh-CN" altLang="en-US" b="0" dirty="0">
                <a:effectLst/>
              </a:rPr>
              <a:t>函数就展示了类似的功能。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24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总结一下，我们通过实现</a:t>
            </a:r>
            <a:r>
              <a:rPr lang="en-US" altLang="zh-CN" b="0" dirty="0">
                <a:effectLst/>
              </a:rPr>
              <a:t>Translator</a:t>
            </a:r>
            <a:r>
              <a:rPr lang="zh-CN" altLang="en-US" b="0" dirty="0">
                <a:effectLst/>
              </a:rPr>
              <a:t>类，展示了</a:t>
            </a:r>
            <a:r>
              <a:rPr lang="en-US" altLang="zh-CN" b="0" dirty="0">
                <a:effectLst/>
              </a:rPr>
              <a:t>Python</a:t>
            </a:r>
            <a:r>
              <a:rPr lang="zh-CN" altLang="en-US" b="0" dirty="0">
                <a:effectLst/>
              </a:rPr>
              <a:t>中</a:t>
            </a:r>
            <a:r>
              <a:rPr lang="zh-CN" altLang="en-US" b="1" dirty="0">
                <a:effectLst/>
              </a:rPr>
              <a:t>公有方法</a:t>
            </a:r>
            <a:r>
              <a:rPr lang="zh-CN" altLang="en-US" b="0" dirty="0">
                <a:effectLst/>
              </a:rPr>
              <a:t>与</a:t>
            </a:r>
            <a:r>
              <a:rPr lang="zh-CN" altLang="en-US" b="1" dirty="0">
                <a:effectLst/>
              </a:rPr>
              <a:t>私有方法</a:t>
            </a:r>
            <a:r>
              <a:rPr lang="zh-CN" altLang="en-US" b="0" dirty="0">
                <a:effectLst/>
              </a:rPr>
              <a:t>的区别，以及如何通过参数设计实现</a:t>
            </a:r>
            <a:r>
              <a:rPr lang="zh-CN" altLang="en-US" b="1" dirty="0">
                <a:effectLst/>
              </a:rPr>
              <a:t>方法重载</a:t>
            </a:r>
            <a:r>
              <a:rPr lang="zh-CN" altLang="en-US" b="0" dirty="0">
                <a:effectLst/>
              </a:rPr>
              <a:t>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这些技术不仅提升了代码的安全性和可维护性，也增强了程序的灵活性。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接下来是提问环节，欢迎大家提出问题，我们将尽力解答！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4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感谢大家的聆听！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希望我们的分享能帮助大家更好地理解</a:t>
            </a:r>
            <a:r>
              <a:rPr lang="en-US" altLang="zh-CN" b="0" dirty="0">
                <a:effectLst/>
              </a:rPr>
              <a:t>Python</a:t>
            </a:r>
            <a:r>
              <a:rPr lang="zh-CN" altLang="en-US" b="0" dirty="0">
                <a:effectLst/>
              </a:rPr>
              <a:t>中的类设计与方法使用。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谢谢！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4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我们的项目目标是实现一个</a:t>
            </a:r>
            <a:r>
              <a:rPr lang="en-US" altLang="zh-CN" b="0" dirty="0">
                <a:effectLst/>
              </a:rPr>
              <a:t>Translator</a:t>
            </a:r>
            <a:r>
              <a:rPr lang="zh-CN" altLang="en-US" b="0" dirty="0">
                <a:effectLst/>
              </a:rPr>
              <a:t>类，它可以将任意语言的文字翻译成指定语言。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这个类需要处理不同的输入格式，比如字符串、字符串列表或者文件。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同时，“指定语言”在大多数情况下是英文，但在某些特殊场景下，用户可能会有其他语言需求。</a:t>
            </a:r>
          </a:p>
          <a:p>
            <a:pPr>
              <a:spcAft>
                <a:spcPts val="375"/>
              </a:spcAft>
              <a:buNone/>
            </a:pPr>
            <a:br>
              <a:rPr lang="zh-CN" altLang="en-US" dirty="0"/>
            </a:br>
            <a:r>
              <a:rPr lang="zh-CN" altLang="en-US" b="0" dirty="0">
                <a:effectLst/>
              </a:rPr>
              <a:t>在实现过程中，我们遇到了一些挑战。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首先是输入数据格式的多样性，我们需要处理字符串、列表和文件等多种形式。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其次，是关于“指定语言”的处理，虽然大多数情况是英文，但也要支持其他语言的灵活切换。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这些挑战促使我们思考如何设计一个结构清晰、可维护性强的类。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557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36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8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为了实现翻译功能，我们决定使用百度翻译</a:t>
            </a:r>
            <a:r>
              <a:rPr lang="en-US" altLang="zh-CN" b="0" dirty="0">
                <a:effectLst/>
              </a:rPr>
              <a:t>API</a:t>
            </a:r>
            <a:r>
              <a:rPr lang="zh-CN" altLang="en-US" b="0" dirty="0">
                <a:effectLst/>
              </a:rPr>
              <a:t>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根据文档说明，每次请求都需要生成随机数和验证签名。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我们考虑将这个功能封装为类方法</a:t>
            </a:r>
            <a:r>
              <a:rPr lang="zh-CN" altLang="en-US" b="0">
                <a:effectLst/>
              </a:rPr>
              <a:t>，使整个项目的代码</a:t>
            </a:r>
            <a:r>
              <a:rPr lang="zh-CN" altLang="en-US" b="0" dirty="0">
                <a:effectLst/>
              </a:rPr>
              <a:t>结构更清晰。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但随之而来的问题是：我们不希望这个方法被外部随意调用，因为它们涉及鉴权信息，存在安全风险。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1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我们对比了两种实现方式：一种是将生成签名的方法作为公有方法暴露出来，另一种是将其设置为私有方法。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显然，后者更加安全，也更符合封装的设计原则。通过将敏感操作限制在类内部，我们提升了代码的安全性和可维护性。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5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在</a:t>
            </a:r>
            <a:r>
              <a:rPr lang="en-US" altLang="zh-CN" b="0" dirty="0">
                <a:effectLst/>
              </a:rPr>
              <a:t>Python</a:t>
            </a:r>
            <a:r>
              <a:rPr lang="zh-CN" altLang="en-US" b="0" dirty="0">
                <a:effectLst/>
              </a:rPr>
              <a:t>中，我们可以通过在方法名前加双下划线“</a:t>
            </a:r>
            <a:r>
              <a:rPr lang="en-US" altLang="zh-CN" b="0" dirty="0">
                <a:effectLst/>
              </a:rPr>
              <a:t>__”</a:t>
            </a:r>
            <a:r>
              <a:rPr lang="zh-CN" altLang="en-US" b="0" dirty="0">
                <a:effectLst/>
              </a:rPr>
              <a:t>来定义私有方法。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例如，</a:t>
            </a:r>
            <a:r>
              <a:rPr lang="en-US" altLang="zh-CN" b="0" dirty="0">
                <a:effectLst/>
              </a:rPr>
              <a:t>__make_md5</a:t>
            </a:r>
            <a:r>
              <a:rPr lang="zh-CN" altLang="en-US" b="0" dirty="0">
                <a:effectLst/>
              </a:rPr>
              <a:t>和</a:t>
            </a:r>
            <a:r>
              <a:rPr lang="en-US" altLang="zh-CN" b="0" dirty="0">
                <a:effectLst/>
              </a:rPr>
              <a:t>__</a:t>
            </a:r>
            <a:r>
              <a:rPr lang="en-US" altLang="zh-CN" b="0" dirty="0" err="1">
                <a:effectLst/>
              </a:rPr>
              <a:t>get_salt_and_sign</a:t>
            </a:r>
            <a:r>
              <a:rPr lang="zh-CN" altLang="en-US" b="0" dirty="0">
                <a:effectLst/>
              </a:rPr>
              <a:t>就是我们定义的私有方法。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这些方法只能在类内部调用，外部无法直接访问。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需要注意的是，以双下划线开头且以双下划线结尾的方法是“魔法方法”，如</a:t>
            </a:r>
            <a:r>
              <a:rPr lang="en-US" altLang="zh-CN" b="0" dirty="0">
                <a:effectLst/>
              </a:rPr>
              <a:t>__</a:t>
            </a:r>
            <a:r>
              <a:rPr lang="en-US" altLang="zh-CN" b="0" dirty="0" err="1">
                <a:effectLst/>
              </a:rPr>
              <a:t>init</a:t>
            </a:r>
            <a:r>
              <a:rPr lang="en-US" altLang="zh-CN" b="0" dirty="0">
                <a:effectLst/>
              </a:rPr>
              <a:t>__</a:t>
            </a:r>
            <a:r>
              <a:rPr lang="zh-CN" altLang="en-US" b="0" dirty="0">
                <a:effectLst/>
              </a:rPr>
              <a:t>，它们有特殊用途，不属于私有方法范畴。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4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为了支持不同类型的输入，我们对</a:t>
            </a:r>
            <a:r>
              <a:rPr lang="en-US" altLang="zh-CN" b="0" dirty="0">
                <a:effectLst/>
              </a:rPr>
              <a:t>translate</a:t>
            </a:r>
            <a:r>
              <a:rPr lang="zh-CN" altLang="en-US" b="0" dirty="0">
                <a:effectLst/>
              </a:rPr>
              <a:t>方法进行了扩展。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通过</a:t>
            </a:r>
            <a:r>
              <a:rPr lang="en-US" altLang="zh-CN" b="0" dirty="0" err="1">
                <a:effectLst/>
              </a:rPr>
              <a:t>isinstance</a:t>
            </a:r>
            <a:r>
              <a:rPr lang="zh-CN" altLang="en-US" b="0" dirty="0">
                <a:effectLst/>
              </a:rPr>
              <a:t>来判断传入文字的类型，并统一将其转换为字符串。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这种灵活性使得我们的</a:t>
            </a:r>
            <a:r>
              <a:rPr lang="en-US" altLang="zh-CN" b="0" dirty="0">
                <a:effectLst/>
              </a:rPr>
              <a:t>Translator</a:t>
            </a:r>
            <a:r>
              <a:rPr lang="zh-CN" altLang="en-US" b="0" dirty="0">
                <a:effectLst/>
              </a:rPr>
              <a:t>类可以适应多种使用场景。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1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在大多数情况下，用户只需要翻译成英文，因此我们在代码中设置了默认语言参数。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如果用户没有特别指定目标语言，则自动翻译为英文。</a:t>
            </a: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endParaRPr lang="en-US" altLang="zh-CN" b="0" dirty="0">
              <a:effectLst/>
            </a:endParaRPr>
          </a:p>
          <a:p>
            <a:pPr>
              <a:spcAft>
                <a:spcPts val="375"/>
              </a:spcAft>
              <a:buNone/>
            </a:pPr>
            <a:r>
              <a:rPr lang="zh-CN" altLang="en-US" b="0" dirty="0">
                <a:effectLst/>
              </a:rPr>
              <a:t>当然，用户也可以通过参数显式指定其他语言，从而满足个性化需求。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0742-77B0-4636-A5D7-212C4AD92F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4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E2BB-CFB3-B78C-FE91-E28D35B1493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22300" y="1858963"/>
            <a:ext cx="11150600" cy="2387600"/>
          </a:xfrm>
        </p:spPr>
        <p:txBody>
          <a:bodyPr anchor="b"/>
          <a:lstStyle>
            <a:lvl1pPr algn="l">
              <a:defRPr sz="60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6AF6C4-EE80-E3D3-E11B-8615D62938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22300" y="4473575"/>
            <a:ext cx="11150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0237-D42D-76EA-C535-1DBD7A28B730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F568D-7AA1-BA5B-9E19-17DB91C8CDD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B0FAD-078B-E357-23C9-3DF5A6076ED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998830-F94F-1FC5-83C0-DA4F1EBAE94C}"/>
              </a:ext>
            </a:extLst>
          </p:cNvPr>
          <p:cNvCxnSpPr/>
          <p:nvPr userDrawn="1"/>
        </p:nvCxnSpPr>
        <p:spPr>
          <a:xfrm>
            <a:off x="622300" y="4356100"/>
            <a:ext cx="1115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66512EC-9C40-BF35-0420-0A8E176C01A5}"/>
              </a:ext>
            </a:extLst>
          </p:cNvPr>
          <p:cNvSpPr/>
          <p:nvPr userDrawn="1"/>
        </p:nvSpPr>
        <p:spPr>
          <a:xfrm>
            <a:off x="-647700" y="-939800"/>
            <a:ext cx="10134600" cy="843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3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C8E15-E863-9B0B-7C2F-84B8D8F4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3C1503-682C-131E-5DB4-382EFCA0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E3BF8-896A-6DF6-EF99-619F9204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F8BE-80FE-50CA-CE75-D09459DE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3596B-D94F-FD55-2127-5288D9AA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0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38B057-1834-90FC-4BFD-A431CC4F2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8DBF1-9FD2-6E49-723A-88556827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4B52A-5ADE-6BE2-EEB1-53D5AEB2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A9F8E-FC06-5B1F-0265-D2DC846B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14EE6-C185-CFC4-0DAD-F7C93B48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0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C0800-3519-2A65-31ED-BB9CC18D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1C1F2-5A98-A7A1-88A9-BD296711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44279-641E-1AD6-3C7D-F6925CEC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A3D9F-06B1-6612-65D8-0957165A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53AF5-B518-E76F-C670-D894F44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C21FE9-2E80-FC06-2E1A-D9BC41F3D7EA}"/>
              </a:ext>
            </a:extLst>
          </p:cNvPr>
          <p:cNvSpPr/>
          <p:nvPr userDrawn="1"/>
        </p:nvSpPr>
        <p:spPr>
          <a:xfrm>
            <a:off x="6299200" y="-765175"/>
            <a:ext cx="7219950" cy="544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8D51A-0CC6-5259-AFFF-891766D5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25489-7ED6-E918-0DC0-BC1ACB3B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DB542-B96B-0691-0642-5C29DA49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F2802-161A-F572-8A17-E39890C9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EF25F-7C02-5561-12A7-724371A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3F936-9011-2BE3-0A07-4ECA5132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C5318-F1C8-BB12-8214-8DED3998C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8D273-9E05-EAD8-1715-2B907563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26A22-80B7-7847-F45E-BE940A8B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CB362-64CA-5F27-EEC2-BD50577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81106-20B2-5B27-3CC0-B1AC3B93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3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85417-532A-6D52-B7B3-466F13E3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103D3-18D9-6DD8-BDF6-8F4C0FE3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9751"/>
            <a:ext cx="5157787" cy="40005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E5F6F8-D797-7E5B-D9E2-CDC7E5C4A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9801"/>
            <a:ext cx="5157787" cy="39798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5D2CB-BA2B-5A72-5CC5-41CE85EBD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9751"/>
            <a:ext cx="5183188" cy="400050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FB5151-F42E-3FBF-B7FB-D3A6C11C8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9801"/>
            <a:ext cx="5183188" cy="39798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2294DD-F1EE-DD4F-46E2-5321D89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AE4A0-7AB2-887D-403E-E423235A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F1228B-2D87-E188-52D5-A4FE455D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2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8A02-83BB-0BD4-D1FC-16177ADA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6E4729-0D85-B202-EA22-3341C872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8F7491-6097-8F44-9C18-EA6F22D8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A5E7EC-2E85-8475-C983-4EB7F27A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4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D73BF-DEE4-481B-8CF7-918C5929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238DB0-4DD4-2D13-076D-65FEFC81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D3724-5235-BE02-E318-D784435E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1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46703-7342-CD3C-0EC9-A965FC21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r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CFC71-25F0-0625-296D-9032CCFD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9C8388-3C8B-699E-15FF-5271F080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A5F85-A55A-5103-CAB4-98E46067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C9368-7798-0D8F-DFB2-BEF73DDF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C940C-9786-C7D9-6E8F-A0DE36ED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9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58862-AF4A-BC4B-A92F-9228CA8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DD55C-C665-5140-24C8-E0174FFC8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9F21E-BE65-66F0-EA35-787AF49A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78AF8-6821-0608-5863-028B55B7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37122-8F2E-69DB-FC11-B2FB9553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A345D-916C-DBB4-04CA-74313C6F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9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1FA8463-5717-BE4F-2AD0-4997F804045E}"/>
              </a:ext>
            </a:extLst>
          </p:cNvPr>
          <p:cNvGrpSpPr/>
          <p:nvPr userDrawn="1"/>
        </p:nvGrpSpPr>
        <p:grpSpPr>
          <a:xfrm>
            <a:off x="0" y="-34859"/>
            <a:ext cx="12192001" cy="6892859"/>
            <a:chOff x="0" y="-34859"/>
            <a:chExt cx="12192001" cy="6892859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85FFB13-6A00-318F-2F95-EB26185FB553}"/>
                </a:ext>
              </a:extLst>
            </p:cNvPr>
            <p:cNvSpPr/>
            <p:nvPr userDrawn="1"/>
          </p:nvSpPr>
          <p:spPr>
            <a:xfrm>
              <a:off x="0" y="0"/>
              <a:ext cx="8947136" cy="6858000"/>
            </a:xfrm>
            <a:custGeom>
              <a:avLst/>
              <a:gdLst>
                <a:gd name="connsiteX0" fmla="*/ 0 w 8947136"/>
                <a:gd name="connsiteY0" fmla="*/ 0 h 6858000"/>
                <a:gd name="connsiteX1" fmla="*/ 263759 w 8947136"/>
                <a:gd name="connsiteY1" fmla="*/ 0 h 6858000"/>
                <a:gd name="connsiteX2" fmla="*/ 255223 w 8947136"/>
                <a:gd name="connsiteY2" fmla="*/ 31603 h 6858000"/>
                <a:gd name="connsiteX3" fmla="*/ 177800 w 8947136"/>
                <a:gd name="connsiteY3" fmla="*/ 431800 h 6858000"/>
                <a:gd name="connsiteX4" fmla="*/ 215900 w 8947136"/>
                <a:gd name="connsiteY4" fmla="*/ 1117600 h 6858000"/>
                <a:gd name="connsiteX5" fmla="*/ 381000 w 8947136"/>
                <a:gd name="connsiteY5" fmla="*/ 1511300 h 6858000"/>
                <a:gd name="connsiteX6" fmla="*/ 838200 w 8947136"/>
                <a:gd name="connsiteY6" fmla="*/ 2235200 h 6858000"/>
                <a:gd name="connsiteX7" fmla="*/ 1181100 w 8947136"/>
                <a:gd name="connsiteY7" fmla="*/ 2679700 h 6858000"/>
                <a:gd name="connsiteX8" fmla="*/ 1943100 w 8947136"/>
                <a:gd name="connsiteY8" fmla="*/ 3263900 h 6858000"/>
                <a:gd name="connsiteX9" fmla="*/ 2413000 w 8947136"/>
                <a:gd name="connsiteY9" fmla="*/ 3390900 h 6858000"/>
                <a:gd name="connsiteX10" fmla="*/ 2832100 w 8947136"/>
                <a:gd name="connsiteY10" fmla="*/ 3492500 h 6858000"/>
                <a:gd name="connsiteX11" fmla="*/ 3746500 w 8947136"/>
                <a:gd name="connsiteY11" fmla="*/ 3670300 h 6858000"/>
                <a:gd name="connsiteX12" fmla="*/ 4089400 w 8947136"/>
                <a:gd name="connsiteY12" fmla="*/ 3771900 h 6858000"/>
                <a:gd name="connsiteX13" fmla="*/ 4432300 w 8947136"/>
                <a:gd name="connsiteY13" fmla="*/ 3949700 h 6858000"/>
                <a:gd name="connsiteX14" fmla="*/ 4940300 w 8947136"/>
                <a:gd name="connsiteY14" fmla="*/ 4330700 h 6858000"/>
                <a:gd name="connsiteX15" fmla="*/ 5143500 w 8947136"/>
                <a:gd name="connsiteY15" fmla="*/ 4597400 h 6858000"/>
                <a:gd name="connsiteX16" fmla="*/ 5422900 w 8947136"/>
                <a:gd name="connsiteY16" fmla="*/ 4902200 h 6858000"/>
                <a:gd name="connsiteX17" fmla="*/ 5867400 w 8947136"/>
                <a:gd name="connsiteY17" fmla="*/ 5422900 h 6858000"/>
                <a:gd name="connsiteX18" fmla="*/ 6083300 w 8947136"/>
                <a:gd name="connsiteY18" fmla="*/ 5588000 h 6858000"/>
                <a:gd name="connsiteX19" fmla="*/ 6261100 w 8947136"/>
                <a:gd name="connsiteY19" fmla="*/ 5613400 h 6858000"/>
                <a:gd name="connsiteX20" fmla="*/ 6794500 w 8947136"/>
                <a:gd name="connsiteY20" fmla="*/ 5575300 h 6858000"/>
                <a:gd name="connsiteX21" fmla="*/ 7124700 w 8947136"/>
                <a:gd name="connsiteY21" fmla="*/ 5486400 h 6858000"/>
                <a:gd name="connsiteX22" fmla="*/ 7620000 w 8947136"/>
                <a:gd name="connsiteY22" fmla="*/ 5461000 h 6858000"/>
                <a:gd name="connsiteX23" fmla="*/ 7823200 w 8947136"/>
                <a:gd name="connsiteY23" fmla="*/ 5473700 h 6858000"/>
                <a:gd name="connsiteX24" fmla="*/ 8280400 w 8947136"/>
                <a:gd name="connsiteY24" fmla="*/ 5829300 h 6858000"/>
                <a:gd name="connsiteX25" fmla="*/ 8432800 w 8947136"/>
                <a:gd name="connsiteY25" fmla="*/ 6007100 h 6858000"/>
                <a:gd name="connsiteX26" fmla="*/ 8559800 w 8947136"/>
                <a:gd name="connsiteY26" fmla="*/ 6172200 h 6858000"/>
                <a:gd name="connsiteX27" fmla="*/ 8902768 w 8947136"/>
                <a:gd name="connsiteY27" fmla="*/ 6769455 h 6858000"/>
                <a:gd name="connsiteX28" fmla="*/ 8947136 w 8947136"/>
                <a:gd name="connsiteY28" fmla="*/ 6858000 h 6858000"/>
                <a:gd name="connsiteX29" fmla="*/ 0 w 8947136"/>
                <a:gd name="connsiteY2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947136" h="6858000">
                  <a:moveTo>
                    <a:pt x="0" y="0"/>
                  </a:moveTo>
                  <a:lnTo>
                    <a:pt x="263759" y="0"/>
                  </a:lnTo>
                  <a:lnTo>
                    <a:pt x="255223" y="31603"/>
                  </a:lnTo>
                  <a:cubicBezTo>
                    <a:pt x="233553" y="122085"/>
                    <a:pt x="219943" y="221084"/>
                    <a:pt x="177800" y="431800"/>
                  </a:cubicBezTo>
                  <a:cubicBezTo>
                    <a:pt x="167811" y="691516"/>
                    <a:pt x="141573" y="859643"/>
                    <a:pt x="215900" y="1117600"/>
                  </a:cubicBezTo>
                  <a:cubicBezTo>
                    <a:pt x="255300" y="1254342"/>
                    <a:pt x="311770" y="1386969"/>
                    <a:pt x="381000" y="1511300"/>
                  </a:cubicBezTo>
                  <a:cubicBezTo>
                    <a:pt x="519842" y="1760648"/>
                    <a:pt x="663879" y="2009228"/>
                    <a:pt x="838200" y="2235200"/>
                  </a:cubicBezTo>
                  <a:cubicBezTo>
                    <a:pt x="952500" y="2383367"/>
                    <a:pt x="1057213" y="2539451"/>
                    <a:pt x="1181100" y="2679700"/>
                  </a:cubicBezTo>
                  <a:cubicBezTo>
                    <a:pt x="1390403" y="2916647"/>
                    <a:pt x="1650443" y="3136120"/>
                    <a:pt x="1943100" y="3263900"/>
                  </a:cubicBezTo>
                  <a:cubicBezTo>
                    <a:pt x="2091798" y="3328824"/>
                    <a:pt x="2255859" y="3350492"/>
                    <a:pt x="2413000" y="3390900"/>
                  </a:cubicBezTo>
                  <a:cubicBezTo>
                    <a:pt x="2552217" y="3426699"/>
                    <a:pt x="2691145" y="3464309"/>
                    <a:pt x="2832100" y="3492500"/>
                  </a:cubicBezTo>
                  <a:cubicBezTo>
                    <a:pt x="3609434" y="3647967"/>
                    <a:pt x="2852254" y="3443402"/>
                    <a:pt x="3746500" y="3670300"/>
                  </a:cubicBezTo>
                  <a:cubicBezTo>
                    <a:pt x="3862050" y="3699619"/>
                    <a:pt x="3978999" y="3726922"/>
                    <a:pt x="4089400" y="3771900"/>
                  </a:cubicBezTo>
                  <a:cubicBezTo>
                    <a:pt x="4208636" y="3820478"/>
                    <a:pt x="4320084" y="3886578"/>
                    <a:pt x="4432300" y="3949700"/>
                  </a:cubicBezTo>
                  <a:cubicBezTo>
                    <a:pt x="4639151" y="4066053"/>
                    <a:pt x="4777591" y="4154044"/>
                    <a:pt x="4940300" y="4330700"/>
                  </a:cubicBezTo>
                  <a:cubicBezTo>
                    <a:pt x="5016017" y="4412907"/>
                    <a:pt x="5071393" y="4512010"/>
                    <a:pt x="5143500" y="4597400"/>
                  </a:cubicBezTo>
                  <a:cubicBezTo>
                    <a:pt x="5232424" y="4702704"/>
                    <a:pt x="5333976" y="4796896"/>
                    <a:pt x="5422900" y="4902200"/>
                  </a:cubicBezTo>
                  <a:cubicBezTo>
                    <a:pt x="5673451" y="5198906"/>
                    <a:pt x="5573598" y="5153582"/>
                    <a:pt x="5867400" y="5422900"/>
                  </a:cubicBezTo>
                  <a:cubicBezTo>
                    <a:pt x="5934184" y="5484119"/>
                    <a:pt x="6001748" y="5548539"/>
                    <a:pt x="6083300" y="5588000"/>
                  </a:cubicBezTo>
                  <a:cubicBezTo>
                    <a:pt x="6137191" y="5614076"/>
                    <a:pt x="6201833" y="5604933"/>
                    <a:pt x="6261100" y="5613400"/>
                  </a:cubicBezTo>
                  <a:cubicBezTo>
                    <a:pt x="6438900" y="5600700"/>
                    <a:pt x="6618144" y="5601235"/>
                    <a:pt x="6794500" y="5575300"/>
                  </a:cubicBezTo>
                  <a:cubicBezTo>
                    <a:pt x="6907273" y="5558716"/>
                    <a:pt x="7011791" y="5502034"/>
                    <a:pt x="7124700" y="5486400"/>
                  </a:cubicBezTo>
                  <a:cubicBezTo>
                    <a:pt x="7288455" y="5463726"/>
                    <a:pt x="7620000" y="5461000"/>
                    <a:pt x="7620000" y="5461000"/>
                  </a:cubicBezTo>
                  <a:cubicBezTo>
                    <a:pt x="7687733" y="5465233"/>
                    <a:pt x="7758092" y="5454551"/>
                    <a:pt x="7823200" y="5473700"/>
                  </a:cubicBezTo>
                  <a:cubicBezTo>
                    <a:pt x="8055002" y="5541877"/>
                    <a:pt x="8117925" y="5650578"/>
                    <a:pt x="8280400" y="5829300"/>
                  </a:cubicBezTo>
                  <a:cubicBezTo>
                    <a:pt x="8332908" y="5887059"/>
                    <a:pt x="8383492" y="5946586"/>
                    <a:pt x="8432800" y="6007100"/>
                  </a:cubicBezTo>
                  <a:cubicBezTo>
                    <a:pt x="8476658" y="6060926"/>
                    <a:pt x="8521286" y="6114429"/>
                    <a:pt x="8559800" y="6172200"/>
                  </a:cubicBezTo>
                  <a:cubicBezTo>
                    <a:pt x="8713430" y="6402645"/>
                    <a:pt x="8790256" y="6545845"/>
                    <a:pt x="8902768" y="6769455"/>
                  </a:cubicBezTo>
                  <a:lnTo>
                    <a:pt x="894713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88A95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7306D80-4375-0178-8ECA-8204C98E7CBB}"/>
                </a:ext>
              </a:extLst>
            </p:cNvPr>
            <p:cNvSpPr/>
            <p:nvPr userDrawn="1"/>
          </p:nvSpPr>
          <p:spPr>
            <a:xfrm>
              <a:off x="1" y="3394140"/>
              <a:ext cx="7335751" cy="3463860"/>
            </a:xfrm>
            <a:custGeom>
              <a:avLst/>
              <a:gdLst>
                <a:gd name="connsiteX0" fmla="*/ 0 w 7335751"/>
                <a:gd name="connsiteY0" fmla="*/ 0 h 3463860"/>
                <a:gd name="connsiteX1" fmla="*/ 90008 w 7335751"/>
                <a:gd name="connsiteY1" fmla="*/ 93835 h 3463860"/>
                <a:gd name="connsiteX2" fmla="*/ 685800 w 7335751"/>
                <a:gd name="connsiteY2" fmla="*/ 504760 h 3463860"/>
                <a:gd name="connsiteX3" fmla="*/ 1155700 w 7335751"/>
                <a:gd name="connsiteY3" fmla="*/ 631760 h 3463860"/>
                <a:gd name="connsiteX4" fmla="*/ 1574800 w 7335751"/>
                <a:gd name="connsiteY4" fmla="*/ 733360 h 3463860"/>
                <a:gd name="connsiteX5" fmla="*/ 2489200 w 7335751"/>
                <a:gd name="connsiteY5" fmla="*/ 911160 h 3463860"/>
                <a:gd name="connsiteX6" fmla="*/ 2832100 w 7335751"/>
                <a:gd name="connsiteY6" fmla="*/ 1012760 h 3463860"/>
                <a:gd name="connsiteX7" fmla="*/ 3175000 w 7335751"/>
                <a:gd name="connsiteY7" fmla="*/ 1190560 h 3463860"/>
                <a:gd name="connsiteX8" fmla="*/ 3683000 w 7335751"/>
                <a:gd name="connsiteY8" fmla="*/ 1571560 h 3463860"/>
                <a:gd name="connsiteX9" fmla="*/ 3886200 w 7335751"/>
                <a:gd name="connsiteY9" fmla="*/ 1838260 h 3463860"/>
                <a:gd name="connsiteX10" fmla="*/ 4165600 w 7335751"/>
                <a:gd name="connsiteY10" fmla="*/ 2143060 h 3463860"/>
                <a:gd name="connsiteX11" fmla="*/ 4610100 w 7335751"/>
                <a:gd name="connsiteY11" fmla="*/ 2663760 h 3463860"/>
                <a:gd name="connsiteX12" fmla="*/ 4826000 w 7335751"/>
                <a:gd name="connsiteY12" fmla="*/ 2828860 h 3463860"/>
                <a:gd name="connsiteX13" fmla="*/ 5003800 w 7335751"/>
                <a:gd name="connsiteY13" fmla="*/ 2854260 h 3463860"/>
                <a:gd name="connsiteX14" fmla="*/ 5537200 w 7335751"/>
                <a:gd name="connsiteY14" fmla="*/ 2816160 h 3463860"/>
                <a:gd name="connsiteX15" fmla="*/ 5867400 w 7335751"/>
                <a:gd name="connsiteY15" fmla="*/ 2727260 h 3463860"/>
                <a:gd name="connsiteX16" fmla="*/ 6362700 w 7335751"/>
                <a:gd name="connsiteY16" fmla="*/ 2701860 h 3463860"/>
                <a:gd name="connsiteX17" fmla="*/ 6565900 w 7335751"/>
                <a:gd name="connsiteY17" fmla="*/ 2714560 h 3463860"/>
                <a:gd name="connsiteX18" fmla="*/ 7023100 w 7335751"/>
                <a:gd name="connsiteY18" fmla="*/ 3070160 h 3463860"/>
                <a:gd name="connsiteX19" fmla="*/ 7175500 w 7335751"/>
                <a:gd name="connsiteY19" fmla="*/ 3247960 h 3463860"/>
                <a:gd name="connsiteX20" fmla="*/ 7302500 w 7335751"/>
                <a:gd name="connsiteY20" fmla="*/ 3413060 h 3463860"/>
                <a:gd name="connsiteX21" fmla="*/ 7335751 w 7335751"/>
                <a:gd name="connsiteY21" fmla="*/ 3463860 h 3463860"/>
                <a:gd name="connsiteX22" fmla="*/ 0 w 7335751"/>
                <a:gd name="connsiteY22" fmla="*/ 3463860 h 346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35751" h="3463860">
                  <a:moveTo>
                    <a:pt x="0" y="0"/>
                  </a:moveTo>
                  <a:lnTo>
                    <a:pt x="90008" y="93835"/>
                  </a:lnTo>
                  <a:cubicBezTo>
                    <a:pt x="265162" y="261513"/>
                    <a:pt x="466307" y="408925"/>
                    <a:pt x="685800" y="504760"/>
                  </a:cubicBezTo>
                  <a:cubicBezTo>
                    <a:pt x="834498" y="569684"/>
                    <a:pt x="998559" y="591352"/>
                    <a:pt x="1155700" y="631760"/>
                  </a:cubicBezTo>
                  <a:cubicBezTo>
                    <a:pt x="1294917" y="667559"/>
                    <a:pt x="1433845" y="705169"/>
                    <a:pt x="1574800" y="733360"/>
                  </a:cubicBezTo>
                  <a:cubicBezTo>
                    <a:pt x="2352134" y="888827"/>
                    <a:pt x="1594954" y="684262"/>
                    <a:pt x="2489200" y="911160"/>
                  </a:cubicBezTo>
                  <a:cubicBezTo>
                    <a:pt x="2604750" y="940479"/>
                    <a:pt x="2721699" y="967782"/>
                    <a:pt x="2832100" y="1012760"/>
                  </a:cubicBezTo>
                  <a:cubicBezTo>
                    <a:pt x="2951336" y="1061338"/>
                    <a:pt x="3062783" y="1127438"/>
                    <a:pt x="3175000" y="1190560"/>
                  </a:cubicBezTo>
                  <a:cubicBezTo>
                    <a:pt x="3381851" y="1306913"/>
                    <a:pt x="3520291" y="1394904"/>
                    <a:pt x="3683000" y="1571560"/>
                  </a:cubicBezTo>
                  <a:cubicBezTo>
                    <a:pt x="3758717" y="1653767"/>
                    <a:pt x="3814093" y="1752870"/>
                    <a:pt x="3886200" y="1838260"/>
                  </a:cubicBezTo>
                  <a:cubicBezTo>
                    <a:pt x="3975124" y="1943564"/>
                    <a:pt x="4076676" y="2037756"/>
                    <a:pt x="4165600" y="2143060"/>
                  </a:cubicBezTo>
                  <a:cubicBezTo>
                    <a:pt x="4416151" y="2439766"/>
                    <a:pt x="4316298" y="2394442"/>
                    <a:pt x="4610100" y="2663760"/>
                  </a:cubicBezTo>
                  <a:cubicBezTo>
                    <a:pt x="4676884" y="2724979"/>
                    <a:pt x="4744448" y="2789399"/>
                    <a:pt x="4826000" y="2828860"/>
                  </a:cubicBezTo>
                  <a:cubicBezTo>
                    <a:pt x="4879891" y="2854936"/>
                    <a:pt x="4944533" y="2845793"/>
                    <a:pt x="5003800" y="2854260"/>
                  </a:cubicBezTo>
                  <a:cubicBezTo>
                    <a:pt x="5181600" y="2841560"/>
                    <a:pt x="5360844" y="2842095"/>
                    <a:pt x="5537200" y="2816160"/>
                  </a:cubicBezTo>
                  <a:cubicBezTo>
                    <a:pt x="5649973" y="2799576"/>
                    <a:pt x="5754491" y="2742894"/>
                    <a:pt x="5867400" y="2727260"/>
                  </a:cubicBezTo>
                  <a:cubicBezTo>
                    <a:pt x="6031155" y="2704586"/>
                    <a:pt x="6362700" y="2701860"/>
                    <a:pt x="6362700" y="2701860"/>
                  </a:cubicBezTo>
                  <a:cubicBezTo>
                    <a:pt x="6430433" y="2706093"/>
                    <a:pt x="6500792" y="2695411"/>
                    <a:pt x="6565900" y="2714560"/>
                  </a:cubicBezTo>
                  <a:cubicBezTo>
                    <a:pt x="6797702" y="2782737"/>
                    <a:pt x="6860625" y="2891438"/>
                    <a:pt x="7023100" y="3070160"/>
                  </a:cubicBezTo>
                  <a:cubicBezTo>
                    <a:pt x="7075608" y="3127919"/>
                    <a:pt x="7126192" y="3187446"/>
                    <a:pt x="7175500" y="3247960"/>
                  </a:cubicBezTo>
                  <a:cubicBezTo>
                    <a:pt x="7219358" y="3301786"/>
                    <a:pt x="7263986" y="3355289"/>
                    <a:pt x="7302500" y="3413060"/>
                  </a:cubicBezTo>
                  <a:lnTo>
                    <a:pt x="7335751" y="3463860"/>
                  </a:lnTo>
                  <a:lnTo>
                    <a:pt x="0" y="3463860"/>
                  </a:lnTo>
                  <a:close/>
                </a:path>
              </a:pathLst>
            </a:custGeom>
            <a:solidFill>
              <a:srgbClr val="C5CE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2E34730-53C7-9551-D08C-E130411C2ACF}"/>
                </a:ext>
              </a:extLst>
            </p:cNvPr>
            <p:cNvSpPr/>
            <p:nvPr userDrawn="1"/>
          </p:nvSpPr>
          <p:spPr>
            <a:xfrm>
              <a:off x="8170822" y="-34859"/>
              <a:ext cx="4021179" cy="1524759"/>
            </a:xfrm>
            <a:custGeom>
              <a:avLst/>
              <a:gdLst>
                <a:gd name="connsiteX0" fmla="*/ 0 w 4021179"/>
                <a:gd name="connsiteY0" fmla="*/ 0 h 1524759"/>
                <a:gd name="connsiteX1" fmla="*/ 4021179 w 4021179"/>
                <a:gd name="connsiteY1" fmla="*/ 0 h 1524759"/>
                <a:gd name="connsiteX2" fmla="*/ 4021179 w 4021179"/>
                <a:gd name="connsiteY2" fmla="*/ 1524759 h 1524759"/>
                <a:gd name="connsiteX3" fmla="*/ 3623352 w 4021179"/>
                <a:gd name="connsiteY3" fmla="*/ 1501170 h 1524759"/>
                <a:gd name="connsiteX4" fmla="*/ 3051711 w 4021179"/>
                <a:gd name="connsiteY4" fmla="*/ 1471548 h 1524759"/>
                <a:gd name="connsiteX5" fmla="*/ 2023011 w 4021179"/>
                <a:gd name="connsiteY5" fmla="*/ 1408048 h 1524759"/>
                <a:gd name="connsiteX6" fmla="*/ 194211 w 4021179"/>
                <a:gd name="connsiteY6" fmla="*/ 836548 h 1524759"/>
                <a:gd name="connsiteX7" fmla="*/ 29111 w 4021179"/>
                <a:gd name="connsiteY7" fmla="*/ 417448 h 1524759"/>
                <a:gd name="connsiteX8" fmla="*/ 1323 w 4021179"/>
                <a:gd name="connsiteY8" fmla="*/ 19959 h 152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21179" h="1524759">
                  <a:moveTo>
                    <a:pt x="0" y="0"/>
                  </a:moveTo>
                  <a:lnTo>
                    <a:pt x="4021179" y="0"/>
                  </a:lnTo>
                  <a:lnTo>
                    <a:pt x="4021179" y="1524759"/>
                  </a:lnTo>
                  <a:lnTo>
                    <a:pt x="3623352" y="1501170"/>
                  </a:lnTo>
                  <a:cubicBezTo>
                    <a:pt x="3432789" y="1491574"/>
                    <a:pt x="3242180" y="1482687"/>
                    <a:pt x="3051711" y="1471548"/>
                  </a:cubicBezTo>
                  <a:lnTo>
                    <a:pt x="2023011" y="1408048"/>
                  </a:lnTo>
                  <a:cubicBezTo>
                    <a:pt x="1679325" y="1332075"/>
                    <a:pt x="576058" y="1187601"/>
                    <a:pt x="194211" y="836548"/>
                  </a:cubicBezTo>
                  <a:cubicBezTo>
                    <a:pt x="83677" y="734927"/>
                    <a:pt x="84144" y="557148"/>
                    <a:pt x="29111" y="417448"/>
                  </a:cubicBezTo>
                  <a:cubicBezTo>
                    <a:pt x="17849" y="252266"/>
                    <a:pt x="8560" y="125317"/>
                    <a:pt x="1323" y="19959"/>
                  </a:cubicBezTo>
                  <a:close/>
                </a:path>
              </a:pathLst>
            </a:custGeom>
            <a:solidFill>
              <a:srgbClr val="88A95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BAE1491-15FD-BCB0-7FDE-B2C061C11E93}"/>
                </a:ext>
              </a:extLst>
            </p:cNvPr>
            <p:cNvSpPr/>
            <p:nvPr userDrawn="1"/>
          </p:nvSpPr>
          <p:spPr>
            <a:xfrm>
              <a:off x="9200429" y="0"/>
              <a:ext cx="2991571" cy="936846"/>
            </a:xfrm>
            <a:custGeom>
              <a:avLst/>
              <a:gdLst>
                <a:gd name="connsiteX0" fmla="*/ 0 w 2991571"/>
                <a:gd name="connsiteY0" fmla="*/ 0 h 936846"/>
                <a:gd name="connsiteX1" fmla="*/ 2991571 w 2991571"/>
                <a:gd name="connsiteY1" fmla="*/ 0 h 936846"/>
                <a:gd name="connsiteX2" fmla="*/ 2991571 w 2991571"/>
                <a:gd name="connsiteY2" fmla="*/ 936846 h 936846"/>
                <a:gd name="connsiteX3" fmla="*/ 2987304 w 2991571"/>
                <a:gd name="connsiteY3" fmla="*/ 936625 h 936846"/>
                <a:gd name="connsiteX4" fmla="*/ 1958604 w 2991571"/>
                <a:gd name="connsiteY4" fmla="*/ 873125 h 936846"/>
                <a:gd name="connsiteX5" fmla="*/ 129804 w 2991571"/>
                <a:gd name="connsiteY5" fmla="*/ 301625 h 936846"/>
                <a:gd name="connsiteX6" fmla="*/ 26441 w 2991571"/>
                <a:gd name="connsiteY6" fmla="*/ 106355 h 9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1571" h="936846">
                  <a:moveTo>
                    <a:pt x="0" y="0"/>
                  </a:moveTo>
                  <a:lnTo>
                    <a:pt x="2991571" y="0"/>
                  </a:lnTo>
                  <a:lnTo>
                    <a:pt x="2991571" y="936846"/>
                  </a:lnTo>
                  <a:lnTo>
                    <a:pt x="2987304" y="936625"/>
                  </a:lnTo>
                  <a:lnTo>
                    <a:pt x="1958604" y="873125"/>
                  </a:lnTo>
                  <a:cubicBezTo>
                    <a:pt x="1614918" y="797152"/>
                    <a:pt x="511651" y="652678"/>
                    <a:pt x="129804" y="301625"/>
                  </a:cubicBezTo>
                  <a:cubicBezTo>
                    <a:pt x="74537" y="250815"/>
                    <a:pt x="47020" y="180965"/>
                    <a:pt x="26441" y="106355"/>
                  </a:cubicBezTo>
                  <a:close/>
                </a:path>
              </a:pathLst>
            </a:custGeom>
            <a:solidFill>
              <a:srgbClr val="88A95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0E6658-DE71-0FF7-5E22-CF0B9D6B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FF2F6-2FD9-8838-CDD4-EC8AA3EA6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F0E36-49BA-E43A-55B4-134FF87AE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AC9B-B247-42C9-8CDC-02FA63802D37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31CAC-1E83-363F-7CC4-C3FF30E83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AB3B0-326A-9E52-1F4A-32257E988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1F9F-97C8-4994-81F3-5DBE721CF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BBE83-6585-493D-BD47-60CB03FDF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公有方法、私有方法与</a:t>
            </a:r>
            <a:br>
              <a:rPr lang="en-US" altLang="zh-CN" dirty="0"/>
            </a:br>
            <a:r>
              <a:rPr lang="zh-CN" altLang="en-US" dirty="0"/>
              <a:t>方法重载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8D3FFE-87DB-17E9-9E9F-022A4D4BE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 翻转课堂 第 </a:t>
            </a:r>
            <a:r>
              <a:rPr lang="en-US" altLang="zh-CN" dirty="0"/>
              <a:t>13 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陶唐 李明钰 马翔 张耀函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087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4D97-6A17-45AF-A247-31288FA2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讲解：重载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162DA-F37B-92B6-2431-9146AA05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上面这种实现“明明是同一个方法，但是可以处理不同的数据类型乃至不同数量参数”的技术叫做“重载”。</a:t>
            </a:r>
            <a:endParaRPr lang="en-US" altLang="zh-CN" dirty="0"/>
          </a:p>
          <a:p>
            <a:r>
              <a:rPr lang="en-US" altLang="zh-CN" dirty="0"/>
              <a:t>print()</a:t>
            </a:r>
          </a:p>
          <a:p>
            <a:r>
              <a:rPr lang="en-US" altLang="zh-CN" dirty="0"/>
              <a:t>max()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7C885C-A3C6-D68E-E8EA-DB26A505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25" y="2320925"/>
            <a:ext cx="94297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C4E56-43F4-B840-E7DD-AA49D142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对比：与其它支持</a:t>
            </a:r>
            <a:r>
              <a:rPr lang="en-US" altLang="zh-CN" dirty="0"/>
              <a:t>OOP</a:t>
            </a:r>
            <a:r>
              <a:rPr lang="zh-CN" altLang="en-US" dirty="0"/>
              <a:t>的语言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6E03E-D376-10A3-9698-2B41A4D2E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2D1682-C2B5-A9A9-0462-9E128439F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740D89A2-8393-3C59-9FB9-A001AA696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8087" y="3043522"/>
            <a:ext cx="5473543" cy="2312418"/>
          </a:xfrm>
        </p:spPr>
      </p:pic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2A82239A-3CDA-9300-8C53-2582E94A86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00055" y="3043523"/>
            <a:ext cx="5941841" cy="2312417"/>
          </a:xfrm>
        </p:spPr>
      </p:pic>
    </p:spTree>
    <p:extLst>
      <p:ext uri="{BB962C8B-B14F-4D97-AF65-F5344CB8AC3E}">
        <p14:creationId xmlns:p14="http://schemas.microsoft.com/office/powerpoint/2010/main" val="389213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79487-2B64-D6F6-1850-57DBA76F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FE875-7C9C-DF28-C4EA-65B85893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5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A7012-0E51-E8D9-1E7A-86B6D1666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BFF47-078A-369E-B7E7-1B68900B7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8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B825-DBF5-5CB9-D37C-908BC980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项目要求：</a:t>
            </a:r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013A-204B-5AD0-4FD2-6F27863C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实现一个</a:t>
            </a:r>
            <a:r>
              <a:rPr lang="en-US" altLang="zh-CN" dirty="0"/>
              <a:t>Translator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可以将任意语言的文字翻译为指定语言。</a:t>
            </a:r>
            <a:endParaRPr lang="en-US" altLang="zh-CN" dirty="0"/>
          </a:p>
          <a:p>
            <a:r>
              <a:rPr lang="zh-CN" altLang="en-US" dirty="0"/>
              <a:t>一些挑战</a:t>
            </a:r>
            <a:endParaRPr lang="en-US" altLang="zh-CN" dirty="0"/>
          </a:p>
          <a:p>
            <a:pPr lvl="1"/>
            <a:r>
              <a:rPr lang="zh-CN" altLang="en-US" dirty="0"/>
              <a:t>文字的类型不一定</a:t>
            </a:r>
            <a:endParaRPr lang="en-US" altLang="zh-CN" dirty="0"/>
          </a:p>
          <a:p>
            <a:pPr lvl="2"/>
            <a:r>
              <a:rPr lang="zh-CN" altLang="en-US" dirty="0"/>
              <a:t>字符串</a:t>
            </a:r>
            <a:endParaRPr lang="en-US" altLang="zh-CN" dirty="0"/>
          </a:p>
          <a:p>
            <a:pPr lvl="2"/>
            <a:r>
              <a:rPr lang="zh-CN" altLang="en-US" dirty="0"/>
              <a:t>字符串列表</a:t>
            </a:r>
            <a:endParaRPr lang="en-US" altLang="zh-CN" dirty="0"/>
          </a:p>
          <a:p>
            <a:pPr lvl="2"/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指定语言</a:t>
            </a:r>
            <a:endParaRPr lang="en-US" altLang="zh-CN" dirty="0"/>
          </a:p>
          <a:p>
            <a:pPr lvl="2"/>
            <a:r>
              <a:rPr lang="zh-CN" altLang="en-US" dirty="0"/>
              <a:t>大部分场景下都是英文</a:t>
            </a:r>
            <a:endParaRPr lang="en-US" altLang="zh-CN" dirty="0"/>
          </a:p>
          <a:p>
            <a:pPr lvl="2"/>
            <a:r>
              <a:rPr lang="zh-CN" altLang="en-US" dirty="0"/>
              <a:t>少数场景下会有指定要求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53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98974-3214-51BC-DE84-F21332DC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项目要求：</a:t>
            </a:r>
            <a:r>
              <a:rPr lang="en-US" altLang="zh-CN" dirty="0"/>
              <a:t>Translator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3386105-D2E2-4C43-858C-017ABBB6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437" y="1124527"/>
            <a:ext cx="10751126" cy="5753534"/>
          </a:xfrm>
        </p:spPr>
      </p:pic>
    </p:spTree>
    <p:extLst>
      <p:ext uri="{BB962C8B-B14F-4D97-AF65-F5344CB8AC3E}">
        <p14:creationId xmlns:p14="http://schemas.microsoft.com/office/powerpoint/2010/main" val="1180592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D74-1674-0599-E5FC-DECB93DC4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B00B4-756A-9EA8-68AE-81338355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项目要求：</a:t>
            </a:r>
            <a:r>
              <a:rPr lang="en-US" altLang="zh-CN" dirty="0"/>
              <a:t>Translator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E28D7A-A03D-3DC0-AC71-1D8F12F7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258"/>
            <a:ext cx="12192000" cy="59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60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3965A-1A75-366C-DD72-B96DE3B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实现：百度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D8F8-F0A7-71F1-4C45-9C7683A6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使用百度的翻译</a:t>
            </a:r>
            <a:r>
              <a:rPr lang="en-US" altLang="zh-CN" dirty="0"/>
              <a:t>API</a:t>
            </a:r>
            <a:r>
              <a:rPr lang="zh-CN" altLang="en-US" dirty="0"/>
              <a:t>来完成</a:t>
            </a:r>
            <a:endParaRPr lang="en-US" altLang="zh-CN" dirty="0"/>
          </a:p>
          <a:p>
            <a:r>
              <a:rPr lang="zh-CN" altLang="en-US" dirty="0"/>
              <a:t>百度翻译平台的文档：每一次请求都需要生成随机数和验证签名。</a:t>
            </a:r>
            <a:endParaRPr lang="en-US" altLang="zh-CN" dirty="0"/>
          </a:p>
          <a:p>
            <a:r>
              <a:rPr lang="zh-CN" altLang="en-US" dirty="0"/>
              <a:t>把生成随机数和验证签名的函数写成一个类方法</a:t>
            </a:r>
            <a:endParaRPr lang="en-US" altLang="zh-CN" dirty="0"/>
          </a:p>
          <a:p>
            <a:r>
              <a:rPr lang="zh-CN" altLang="en-US" b="1" dirty="0"/>
              <a:t>等等！</a:t>
            </a:r>
            <a:endParaRPr lang="en-US" altLang="zh-CN" b="1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Translator</a:t>
            </a:r>
            <a:r>
              <a:rPr lang="zh-CN" altLang="en-US" dirty="0"/>
              <a:t>类的程序员不应该随便调用这个方法</a:t>
            </a:r>
            <a:endParaRPr lang="en-US" altLang="zh-CN" dirty="0"/>
          </a:p>
          <a:p>
            <a:pPr lvl="1"/>
            <a:r>
              <a:rPr lang="zh-CN" altLang="en-US" dirty="0"/>
              <a:t>因为这个验证签名含有敏感鉴权信息</a:t>
            </a:r>
            <a:endParaRPr lang="en-US" altLang="zh-CN" dirty="0"/>
          </a:p>
          <a:p>
            <a:pPr lvl="1"/>
            <a:r>
              <a:rPr lang="zh-CN" altLang="en-US" dirty="0"/>
              <a:t>这个方法应当只能在这个类内部调用，而不在外部调用。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352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BC324-1779-D04E-6E94-0A3346A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实现：随机数和验证签名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213F1-9F03-ED3D-E659-FED82DE1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176" y="2000251"/>
            <a:ext cx="5157787" cy="4000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Good</a:t>
            </a:r>
            <a:r>
              <a:rPr lang="zh-CN" altLang="en-US" dirty="0"/>
              <a:t>！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6FD9C7-A061-FAA1-B1A1-1CE3FC08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5037" y="1986757"/>
            <a:ext cx="5183188" cy="4000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Bad</a:t>
            </a:r>
            <a:r>
              <a:rPr lang="zh-CN" altLang="en-US" dirty="0"/>
              <a:t>！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EED8FCF-4676-FC51-4633-A5867B74B4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2313" y="2510368"/>
            <a:ext cx="6005912" cy="3153832"/>
          </a:xfrm>
        </p:spPr>
      </p:pic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1E262F90-9D0C-48F4-CF05-65E0B774E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2551033"/>
            <a:ext cx="6215522" cy="3072502"/>
          </a:xfrm>
        </p:spPr>
      </p:pic>
    </p:spTree>
    <p:extLst>
      <p:ext uri="{BB962C8B-B14F-4D97-AF65-F5344CB8AC3E}">
        <p14:creationId xmlns:p14="http://schemas.microsoft.com/office/powerpoint/2010/main" val="372855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742B3-6EC7-ED98-2E39-9D20C3FD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实现：内部代码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E6E512-FC52-B41F-321D-25408565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中，一个以双下划线开头，不以双下划线结尾的方法被视为是一个内部方法。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以双下划线开头又以双下划线结尾的方法被称为“魔法方法”。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 </a:t>
            </a:r>
            <a:r>
              <a:rPr lang="en-US" altLang="zh-CN" dirty="0"/>
              <a:t>__make_md5 </a:t>
            </a:r>
            <a:r>
              <a:rPr lang="zh-CN" altLang="en-US" dirty="0"/>
              <a:t>和 </a:t>
            </a:r>
            <a:r>
              <a:rPr lang="en-US" altLang="zh-CN" dirty="0"/>
              <a:t>__</a:t>
            </a:r>
            <a:r>
              <a:rPr lang="en-US" altLang="zh-CN" dirty="0" err="1"/>
              <a:t>get_salt_and_sign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 err="1"/>
              <a:t>BaiduTranslator</a:t>
            </a:r>
            <a:r>
              <a:rPr lang="en-US" altLang="zh-CN" dirty="0"/>
              <a:t> </a:t>
            </a:r>
            <a:r>
              <a:rPr lang="zh-CN" altLang="en-US" dirty="0"/>
              <a:t>的私有方法，只可以在内部调用。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而 </a:t>
            </a:r>
            <a:r>
              <a:rPr lang="en-US" altLang="zh-CN" dirty="0"/>
              <a:t>translate </a:t>
            </a:r>
            <a:r>
              <a:rPr lang="zh-CN" altLang="en-US" dirty="0"/>
              <a:t>方法是公有方法，可以在外部调用。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4554C8AF-B098-4599-5E2E-3AC213F11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2073" y="59408"/>
            <a:ext cx="7154430" cy="6729660"/>
          </a:xfrm>
        </p:spPr>
      </p:pic>
    </p:spTree>
    <p:extLst>
      <p:ext uri="{BB962C8B-B14F-4D97-AF65-F5344CB8AC3E}">
        <p14:creationId xmlns:p14="http://schemas.microsoft.com/office/powerpoint/2010/main" val="103009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52C0-F63A-0D0F-5590-B56D9B4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实现：不同类型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4904620-09B8-80C3-C92F-A8CDDABB9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47059"/>
            <a:ext cx="10515600" cy="5708470"/>
          </a:xfrm>
        </p:spPr>
      </p:pic>
    </p:spTree>
    <p:extLst>
      <p:ext uri="{BB962C8B-B14F-4D97-AF65-F5344CB8AC3E}">
        <p14:creationId xmlns:p14="http://schemas.microsoft.com/office/powerpoint/2010/main" val="50109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7E007-6C79-2640-77AB-25A51B0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实现：默认语言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90FAA9-A944-07D1-CF38-9C01B1CD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3520232"/>
            <a:ext cx="9032860" cy="3706067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BEED60-D294-F8F2-9A08-23164B56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4640" y="836325"/>
            <a:ext cx="8015622" cy="4351338"/>
          </a:xfrm>
        </p:spPr>
      </p:pic>
    </p:spTree>
    <p:extLst>
      <p:ext uri="{BB962C8B-B14F-4D97-AF65-F5344CB8AC3E}">
        <p14:creationId xmlns:p14="http://schemas.microsoft.com/office/powerpoint/2010/main" val="131954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1011</Words>
  <Application>Microsoft Office PowerPoint</Application>
  <PresentationFormat>宽屏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Georgia</vt:lpstr>
      <vt:lpstr>Wingdings</vt:lpstr>
      <vt:lpstr>Office 主题​​</vt:lpstr>
      <vt:lpstr>公有方法、私有方法与 方法重载</vt:lpstr>
      <vt:lpstr>项目要求：Translator</vt:lpstr>
      <vt:lpstr>项目要求：Translator</vt:lpstr>
      <vt:lpstr>项目要求：Translator</vt:lpstr>
      <vt:lpstr>实现：百度API</vt:lpstr>
      <vt:lpstr>实现：随机数和验证签名</vt:lpstr>
      <vt:lpstr>实现：内部代码</vt:lpstr>
      <vt:lpstr>实现：不同类型</vt:lpstr>
      <vt:lpstr>实现：默认语言</vt:lpstr>
      <vt:lpstr>讲解：重载</vt:lpstr>
      <vt:lpstr>对比：与其它支持OOP的语言</vt:lpstr>
      <vt:lpstr>Q&amp;A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yrr.tt@outlook.com</dc:creator>
  <cp:lastModifiedBy>yrr.tt@outlook.com</cp:lastModifiedBy>
  <cp:revision>108</cp:revision>
  <cp:lastPrinted>2025-05-16T05:33:49Z</cp:lastPrinted>
  <dcterms:created xsi:type="dcterms:W3CDTF">2025-05-15T11:30:53Z</dcterms:created>
  <dcterms:modified xsi:type="dcterms:W3CDTF">2025-05-23T05:24:57Z</dcterms:modified>
</cp:coreProperties>
</file>