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302" r:id="rId3"/>
    <p:sldId id="258" r:id="rId4"/>
    <p:sldId id="285" r:id="rId5"/>
    <p:sldId id="27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301" r:id="rId15"/>
    <p:sldId id="297" r:id="rId16"/>
    <p:sldId id="303" r:id="rId17"/>
    <p:sldId id="294" r:id="rId18"/>
    <p:sldId id="295" r:id="rId19"/>
    <p:sldId id="296" r:id="rId20"/>
    <p:sldId id="274" r:id="rId21"/>
    <p:sldId id="273" r:id="rId22"/>
    <p:sldId id="299" r:id="rId23"/>
    <p:sldId id="300" r:id="rId24"/>
    <p:sldId id="29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Peng" initials="LP" lastIdx="0" clrIdx="0">
    <p:extLst>
      <p:ext uri="{19B8F6BF-5375-455C-9EA6-DF929625EA0E}">
        <p15:presenceInfo xmlns:p15="http://schemas.microsoft.com/office/powerpoint/2012/main" userId="70c5c844-10ec-44b8-bc20-f07b2b0f66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E1"/>
    <a:srgbClr val="1B8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43"/>
    <p:restoredTop sz="95221"/>
  </p:normalViewPr>
  <p:slideViewPr>
    <p:cSldViewPr snapToGrid="0" snapToObjects="1">
      <p:cViewPr varScale="1">
        <p:scale>
          <a:sx n="97" d="100"/>
          <a:sy n="97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D1217-9C01-3947-9DB8-99E92F155AD8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F3FCC-7ECA-5348-BD78-C2464D64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19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1" dirty="0"/>
                  <a:t>Our target:</a:t>
                </a:r>
                <a:endParaRPr lang="en-US" sz="1200" dirty="0"/>
              </a:p>
              <a:p>
                <a:pPr marL="342900" indent="-342900">
                  <a:buFontTx/>
                  <a:buChar char="-"/>
                </a:pPr>
                <a:r>
                  <a:rPr lang="en-US" sz="1200" dirty="0"/>
                  <a:t>find a set</a:t>
                </a:r>
                <a:r>
                  <a:rPr lang="en-US" sz="1200" b="0" dirty="0"/>
                  <a:t>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1200" dirty="0"/>
                  <a:t> of size-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/>
                  <a:t> GFCs that best distinguish true and false facts.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1200" dirty="0"/>
                  <a:t>each GFC rule passes the thresholds of support and confidence.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1200" dirty="0"/>
                  <a:t> should have most total significance and least redundancy.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1" dirty="0"/>
                  <a:t>Our target:</a:t>
                </a:r>
                <a:endParaRPr lang="en-US" sz="1200" dirty="0"/>
              </a:p>
              <a:p>
                <a:pPr marL="342900" indent="-342900">
                  <a:buFontTx/>
                  <a:buChar char="-"/>
                </a:pPr>
                <a:r>
                  <a:rPr lang="en-US" sz="1200" dirty="0"/>
                  <a:t>find a set</a:t>
                </a:r>
                <a:r>
                  <a:rPr lang="en-US" sz="1200" b="0" dirty="0"/>
                  <a:t> 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𝑺</a:t>
                </a:r>
                <a:r>
                  <a:rPr lang="en-US" sz="1200" dirty="0"/>
                  <a:t> of size-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𝑘</a:t>
                </a:r>
                <a:r>
                  <a:rPr lang="en-US" sz="1200" dirty="0"/>
                  <a:t> GFCs that best distinguish true and false facts.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1200" dirty="0"/>
                  <a:t>each GFC rule passes the thresholds of support and confidence.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1200" b="1" i="0">
                    <a:latin typeface="Cambria Math" panose="02040503050406030204" pitchFamily="18" charset="0"/>
                  </a:rPr>
                  <a:t>𝑺</a:t>
                </a:r>
                <a:r>
                  <a:rPr lang="en-US" sz="1200" dirty="0"/>
                  <a:t> should have most total significance and least redundancy.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07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1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1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dirty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Marginal gain has anti-monotonicity with GFC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For any 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𝑺_</a:t>
                </a:r>
                <a:r>
                  <a:rPr lang="en-US" sz="1200" i="0">
                    <a:latin typeface="Cambria Math" panose="02040503050406030204" pitchFamily="18" charset="0"/>
                  </a:rPr>
                  <a:t>1</a:t>
                </a:r>
                <a:r>
                  <a:rPr lang="en-US" sz="1200" b="1" i="0">
                    <a:latin typeface="Cambria Math" panose="02040503050406030204" pitchFamily="18" charset="0"/>
                  </a:rPr>
                  <a:t>⊆</a:t>
                </a:r>
                <a:r>
                  <a:rPr lang="en-US" sz="1200" b="1" dirty="0"/>
                  <a:t> 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𝑺_</a:t>
                </a:r>
                <a:r>
                  <a:rPr lang="en-US" sz="1200" i="0">
                    <a:latin typeface="Cambria Math" panose="02040503050406030204" pitchFamily="18" charset="0"/>
                  </a:rPr>
                  <a:t>2</a:t>
                </a:r>
                <a:r>
                  <a:rPr lang="en-US" sz="1200" dirty="0"/>
                  <a:t>, </a:t>
                </a:r>
                <a:r>
                  <a:rPr lang="en-US" sz="1200" i="0" dirty="0">
                    <a:latin typeface="Cambria Math" panose="02040503050406030204" pitchFamily="18" charset="0"/>
                  </a:rPr>
                  <a:t>F</a:t>
                </a:r>
                <a:r>
                  <a:rPr lang="en-US" sz="1200" i="0">
                    <a:latin typeface="Cambria Math" panose="02040503050406030204" pitchFamily="18" charset="0"/>
                  </a:rPr>
                  <a:t>(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𝑺_</a:t>
                </a:r>
                <a:r>
                  <a:rPr lang="en-US" sz="1200" b="0" i="0">
                    <a:latin typeface="Cambria Math" panose="02040503050406030204" pitchFamily="18" charset="0"/>
                  </a:rPr>
                  <a:t>1 )</a:t>
                </a:r>
                <a:r>
                  <a:rPr lang="en-US" sz="1200" i="0">
                    <a:latin typeface="Cambria Math" panose="02040503050406030204" pitchFamily="18" charset="0"/>
                  </a:rPr>
                  <a:t>≤</a:t>
                </a:r>
                <a:r>
                  <a:rPr lang="en-US" sz="1200" b="0" i="0">
                    <a:latin typeface="Cambria Math" panose="02040503050406030204" pitchFamily="18" charset="0"/>
                  </a:rPr>
                  <a:t>F</a:t>
                </a:r>
                <a:r>
                  <a:rPr lang="en-US" sz="1200" i="0">
                    <a:latin typeface="Cambria Math" panose="02040503050406030204" pitchFamily="18" charset="0"/>
                  </a:rPr>
                  <a:t>(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𝑺_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i="0">
                    <a:latin typeface="Cambria Math" panose="02040503050406030204" pitchFamily="18" charset="0"/>
                  </a:rPr>
                  <a:t>)</a:t>
                </a:r>
                <a:r>
                  <a:rPr lang="en-US" sz="1200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Marginal gain has anti-monotonicity with GFC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35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It is infeasible to enumerate every size-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/>
                  <a:t> subset of patterns to find the optimal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1200" dirty="0"/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cov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, since there can be exponentially large number of graph patterns.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Still, </a:t>
                </a:r>
                <a:r>
                  <a:rPr lang="en-US" sz="1200" dirty="0" err="1"/>
                  <a:t>GFC_batch</a:t>
                </a:r>
                <a:r>
                  <a:rPr lang="en-US" sz="1200" dirty="0"/>
                  <a:t> requires to mine all patterns first!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It is infeasible to enumerate every size-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𝑘</a:t>
                </a:r>
                <a:r>
                  <a:rPr lang="en-US" sz="1200" dirty="0"/>
                  <a:t> subset of patterns to find the optimal 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𝑺</a:t>
                </a:r>
                <a:r>
                  <a:rPr lang="en-US" sz="1200" dirty="0"/>
                  <a:t> for </a:t>
                </a:r>
                <a:r>
                  <a:rPr lang="en-US" sz="1200" b="0" i="0">
                    <a:latin typeface="Cambria Math" panose="02040503050406030204" pitchFamily="18" charset="0"/>
                  </a:rPr>
                  <a:t>cov(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𝑺</a:t>
                </a:r>
                <a:r>
                  <a:rPr lang="en-US" sz="1200" b="0" i="0">
                    <a:latin typeface="Cambria Math" panose="02040503050406030204" pitchFamily="18" charset="0"/>
                  </a:rPr>
                  <a:t>)</a:t>
                </a:r>
                <a:r>
                  <a:rPr lang="en-US" sz="1200" dirty="0"/>
                  <a:t>, since there can be exponentially large number of graph patterns.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Still, </a:t>
                </a:r>
                <a:r>
                  <a:rPr lang="en-US" sz="1200" dirty="0" err="1"/>
                  <a:t>GFC_batch</a:t>
                </a:r>
                <a:r>
                  <a:rPr lang="en-US" sz="1200" dirty="0"/>
                  <a:t> requires to mine all patterns first!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39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49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arrow fast compute!</a:t>
            </a:r>
          </a:p>
          <a:p>
            <a:endParaRPr lang="en-US" dirty="0"/>
          </a:p>
          <a:p>
            <a:r>
              <a:rPr lang="en-US" dirty="0"/>
              <a:t>Why is that? We found that anti-monotonicity for size-1 pattern. But this let us kickstart stream but the final patterns much larger size-1 pattern.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71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99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31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73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 how to set k. Binary search.</a:t>
            </a:r>
          </a:p>
          <a:p>
            <a:endParaRPr lang="en-US" dirty="0"/>
          </a:p>
          <a:p>
            <a:r>
              <a:rPr lang="en-US" dirty="0"/>
              <a:t>Feature set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02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examples</a:t>
            </a:r>
          </a:p>
          <a:p>
            <a:endParaRPr lang="en-US" dirty="0"/>
          </a:p>
          <a:p>
            <a:r>
              <a:rPr lang="en-US" dirty="0"/>
              <a:t>Fix one unchanged.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7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/>
              <a:t>Question: Is there a missing relationship between two philosophers Cicero and Plato?</a:t>
            </a:r>
          </a:p>
          <a:p>
            <a:r>
              <a:rPr lang="en-US" sz="1200" dirty="0"/>
              <a:t>E.g., a true fact is a triple predicate &lt;</a:t>
            </a:r>
            <a:r>
              <a:rPr lang="en-US" sz="1200" i="1" dirty="0"/>
              <a:t>Philosopher, </a:t>
            </a:r>
            <a:r>
              <a:rPr lang="en-US" sz="1200" i="1" dirty="0" err="1"/>
              <a:t>influencedBy</a:t>
            </a:r>
            <a:r>
              <a:rPr lang="en-US" sz="1200" dirty="0"/>
              <a:t>, </a:t>
            </a:r>
            <a:r>
              <a:rPr lang="en-US" sz="1200" i="1" dirty="0"/>
              <a:t>Philosopher&gt;.</a:t>
            </a:r>
          </a:p>
          <a:p>
            <a:endParaRPr lang="en-US" sz="1200" dirty="0"/>
          </a:p>
          <a:p>
            <a:r>
              <a:rPr lang="en-US" sz="1200" dirty="0"/>
              <a:t>Notion maps. </a:t>
            </a:r>
          </a:p>
          <a:p>
            <a:endParaRPr lang="en-US" sz="1200" dirty="0"/>
          </a:p>
          <a:p>
            <a:r>
              <a:rPr lang="en-US" sz="1200" dirty="0"/>
              <a:t>Let’s look at the example. What is graph and what is fact? How do we know. Usually a fact can be identified by substructures. Regularities.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6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Evaluated with real-world rule and pattern models.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Find useful GFCs </a:t>
            </a: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on-the-fly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in one pass.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67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 based AMIE</a:t>
            </a:r>
          </a:p>
          <a:p>
            <a:r>
              <a:rPr lang="en-US" dirty="0"/>
              <a:t>Learning PRA</a:t>
            </a:r>
          </a:p>
          <a:p>
            <a:endParaRPr lang="en-US" dirty="0"/>
          </a:p>
          <a:p>
            <a:r>
              <a:rPr lang="en-US" dirty="0"/>
              <a:t>Okay. That’s all. I am ready for question.</a:t>
            </a:r>
          </a:p>
          <a:p>
            <a:endParaRPr lang="en-US" dirty="0"/>
          </a:p>
          <a:p>
            <a:r>
              <a:rPr lang="en-US" dirty="0"/>
              <a:t>Related work:</a:t>
            </a:r>
          </a:p>
          <a:p>
            <a:r>
              <a:rPr lang="en-US" dirty="0" err="1"/>
              <a:t>GStream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One related work is from our group, which is a real online-style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1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 based AMIE</a:t>
            </a:r>
          </a:p>
          <a:p>
            <a:r>
              <a:rPr lang="en-US" dirty="0"/>
              <a:t>Learning PRA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49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 based AMIE</a:t>
            </a:r>
          </a:p>
          <a:p>
            <a:r>
              <a:rPr lang="en-US" dirty="0"/>
              <a:t>Learning PRA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51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 based AMIE</a:t>
            </a:r>
          </a:p>
          <a:p>
            <a:r>
              <a:rPr lang="en-US" dirty="0"/>
              <a:t>Learning PRA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2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Let’s look at the example. What is graph and what is fact? How do we know.. Usually a fact can be substructures. Regularities.</a:t>
            </a:r>
          </a:p>
          <a:p>
            <a:endParaRPr lang="en-US" sz="1200" i="1" dirty="0"/>
          </a:p>
          <a:p>
            <a:endParaRPr lang="en-US" sz="1200" i="1" dirty="0"/>
          </a:p>
          <a:p>
            <a:r>
              <a:rPr lang="en-US" sz="1200" i="1" dirty="0"/>
              <a:t>Question: Is there a missing relationship between two philosophers Cicero and Plato?</a:t>
            </a:r>
          </a:p>
          <a:p>
            <a:r>
              <a:rPr lang="en-US" sz="1200" dirty="0"/>
              <a:t>E.g., a true fact is a triple predicate &lt;</a:t>
            </a:r>
            <a:r>
              <a:rPr lang="en-US" sz="1200" i="1" dirty="0"/>
              <a:t>Philosopher, </a:t>
            </a:r>
            <a:r>
              <a:rPr lang="en-US" sz="1200" i="1" dirty="0" err="1"/>
              <a:t>influencedBy</a:t>
            </a:r>
            <a:r>
              <a:rPr lang="en-US" sz="1200" dirty="0"/>
              <a:t>, </a:t>
            </a:r>
            <a:r>
              <a:rPr lang="en-US" sz="1200" i="1" dirty="0"/>
              <a:t>Philosopher&gt;.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pattern P occurs many times.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1" dirty="0"/>
                  <a:t>Speech has two matches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2 questions: ranking and discovery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dirty="0">
                    <a:solidFill>
                      <a:srgbClr val="C00000"/>
                    </a:solidFill>
                  </a:rPr>
                  <a:t>Note: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i="1" dirty="0"/>
                  <a:t> 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200" i="1" dirty="0"/>
                  <a:t> are node labels.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i="1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Question 2: what graph patterns best distinguish true and false facts?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Question 3: how can we discover rules efficiently?</a:t>
                </a:r>
                <a:endParaRPr lang="en-US" sz="1200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2 questions: ranking and discovery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dirty="0">
                    <a:solidFill>
                      <a:srgbClr val="C00000"/>
                    </a:solidFill>
                  </a:rPr>
                  <a:t>Note: </a:t>
                </a:r>
                <a:r>
                  <a:rPr lang="en-US" sz="1200" b="1" i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𝒙</a:t>
                </a:r>
                <a:r>
                  <a:rPr lang="en-US" sz="1200" i="1" dirty="0"/>
                  <a:t> and </a:t>
                </a:r>
                <a:r>
                  <a:rPr lang="en-US" sz="1200" b="1" i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𝒚</a:t>
                </a:r>
                <a:r>
                  <a:rPr lang="en-US" sz="1200" i="1" dirty="0"/>
                  <a:t> are node labels.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i="1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Question 1: the possibility to do fact checking with graph association rules?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Question 2: what graph patterns best distinguish true and false facts?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Question 3: how can we discover rules efficiently?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i="1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38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914400" lvl="1" indent="-4572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are two graph patterns.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 triple pattern not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914400" lvl="1" indent="-4572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share two anchored nodes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𝑢𝑦</m:t>
                        </m:r>
                      </m:e>
                    </m:d>
                  </m:oMath>
                </a14:m>
                <a:r>
                  <a:rPr lang="en-US" sz="2400" dirty="0"/>
                  <a:t> (like two pins).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914400" lvl="1" indent="-457200">
                  <a:buFont typeface="Wingdings" pitchFamily="2" charset="2"/>
                  <a:buChar char="§"/>
                </a:pPr>
                <a:r>
                  <a:rPr lang="en-US" sz="2400" b="0" i="0">
                    <a:latin typeface="Cambria Math" panose="02040503050406030204" pitchFamily="18" charset="0"/>
                  </a:rPr>
                  <a:t>𝑃</a:t>
                </a:r>
                <a:r>
                  <a:rPr lang="en-US" sz="2400" dirty="0"/>
                  <a:t> and </a:t>
                </a:r>
                <a:r>
                  <a:rPr lang="en-US" sz="2400" b="0" i="0">
                    <a:latin typeface="Cambria Math" panose="02040503050406030204" pitchFamily="18" charset="0"/>
                  </a:rPr>
                  <a:t>𝑟 </a:t>
                </a:r>
                <a:r>
                  <a:rPr lang="en-US" sz="2400" dirty="0"/>
                  <a:t>are two graph patterns. </a:t>
                </a:r>
                <a:r>
                  <a:rPr lang="en-US" sz="2400" b="0" i="0">
                    <a:latin typeface="Cambria Math" panose="02040503050406030204" pitchFamily="18" charset="0"/>
                  </a:rPr>
                  <a:t>𝑟 </a:t>
                </a:r>
                <a:r>
                  <a:rPr lang="en-US" sz="2400" dirty="0"/>
                  <a:t>is a triple pattern not in </a:t>
                </a:r>
                <a:r>
                  <a:rPr lang="en-US" sz="2400" b="0" i="0">
                    <a:latin typeface="Cambria Math" panose="02040503050406030204" pitchFamily="18" charset="0"/>
                  </a:rPr>
                  <a:t>𝑃</a:t>
                </a:r>
                <a:r>
                  <a:rPr lang="en-US" sz="2400" dirty="0"/>
                  <a:t>.</a:t>
                </a:r>
              </a:p>
              <a:p>
                <a:pPr marL="914400" lvl="1" indent="-457200">
                  <a:buFont typeface="Wingdings" pitchFamily="2" charset="2"/>
                  <a:buChar char="§"/>
                </a:pPr>
                <a:r>
                  <a:rPr lang="en-US" sz="2400" b="0" i="0">
                    <a:latin typeface="Cambria Math" panose="02040503050406030204" pitchFamily="18" charset="0"/>
                  </a:rPr>
                  <a:t>𝑃</a:t>
                </a:r>
                <a:r>
                  <a:rPr lang="en-US" sz="2400" dirty="0"/>
                  <a:t> and </a:t>
                </a:r>
                <a:r>
                  <a:rPr lang="en-US" sz="2400" b="0" i="0">
                    <a:latin typeface="Cambria Math" panose="02040503050406030204" pitchFamily="18" charset="0"/>
                  </a:rPr>
                  <a:t>𝑟 </a:t>
                </a:r>
                <a:r>
                  <a:rPr lang="en-US" sz="2400" dirty="0"/>
                  <a:t>share two anchored nodes </a:t>
                </a:r>
                <a:r>
                  <a:rPr lang="en-US" sz="2400" b="0" i="0">
                    <a:latin typeface="Cambria Math" panose="02040503050406030204" pitchFamily="18" charset="0"/>
                  </a:rPr>
                  <a:t>(𝑢</a:t>
                </a:r>
                <a:r>
                  <a:rPr lang="en-US" sz="2400" b="0" i="0" baseline="-25000">
                    <a:latin typeface="Cambria Math" panose="02040503050406030204" pitchFamily="18" charset="0"/>
                  </a:rPr>
                  <a:t>𝑥</a:t>
                </a:r>
                <a:r>
                  <a:rPr lang="en-US" sz="2400" b="0" i="0">
                    <a:latin typeface="Cambria Math" panose="02040503050406030204" pitchFamily="18" charset="0"/>
                  </a:rPr>
                  <a:t>, 𝑢𝑦)</a:t>
                </a:r>
                <a:r>
                  <a:rPr lang="en-US" sz="2400" dirty="0"/>
                  <a:t> (like two pins).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4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48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endParaRPr lang="en-US" sz="1200" i="1" dirty="0"/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lang="en-US" sz="1200" i="1" dirty="0"/>
                  <a:t> Anti-monotonicity holds.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endParaRPr lang="en-US" sz="1200" b="1" dirty="0">
                  <a:solidFill>
                    <a:srgbClr val="00B050"/>
                  </a:solidFill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lang="en-US" sz="1200" b="1" dirty="0">
                    <a:solidFill>
                      <a:srgbClr val="00B050"/>
                    </a:solidFill>
                  </a:rPr>
                  <a:t>The number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sz="1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b="1" dirty="0">
                    <a:solidFill>
                      <a:srgbClr val="00B050"/>
                    </a:solidFill>
                  </a:rPr>
                  <a:t> pairs covered by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200" b="1" dirty="0">
                    <a:solidFill>
                      <a:srgbClr val="00B050"/>
                    </a:solidFill>
                  </a:rPr>
                  <a:t>, normalized by the total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sz="1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b="1" dirty="0">
                    <a:solidFill>
                      <a:srgbClr val="00B050"/>
                    </a:solidFill>
                  </a:rPr>
                  <a:t>, under Partial Closed World Assumption (PCA).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/>
                  <a:t>PCA assumes that every false fact should have at least one true counter part.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/>
                  <a:t>PCA is a convention to generate false facts in fact checking tasks (see AMIE WWW 2013, Knowledge Vault KDD 2014).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/>
                  <a:t>E.g. &lt;Beijing, </a:t>
                </a:r>
                <a:r>
                  <a:rPr lang="en-US" dirty="0" err="1"/>
                  <a:t>isCapitcalOf</a:t>
                </a:r>
                <a:r>
                  <a:rPr lang="en-US" dirty="0"/>
                  <a:t>, China&gt; is true, and then &lt;Beijing, </a:t>
                </a:r>
                <a:r>
                  <a:rPr lang="en-US" dirty="0" err="1"/>
                  <a:t>isCapitcalOf</a:t>
                </a:r>
                <a:r>
                  <a:rPr lang="en-US" dirty="0"/>
                  <a:t>, France&gt; is false.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/>
                  <a:t>However, &lt;Beijing, </a:t>
                </a:r>
                <a:r>
                  <a:rPr lang="en-US" dirty="0" err="1"/>
                  <a:t>isCapitcalOf</a:t>
                </a:r>
                <a:r>
                  <a:rPr lang="en-US" dirty="0"/>
                  <a:t>, </a:t>
                </a:r>
                <a:r>
                  <a:rPr lang="en-US" dirty="0" err="1"/>
                  <a:t>AmazonRiver</a:t>
                </a:r>
                <a:r>
                  <a:rPr lang="en-US" dirty="0"/>
                  <a:t>&gt; cannot be sampled as false, </a:t>
                </a:r>
              </a:p>
              <a:p>
                <a:pPr lvl="1"/>
                <a:r>
                  <a:rPr lang="en-US" dirty="0"/>
                  <a:t>since no true fact of &lt;city, </a:t>
                </a:r>
                <a:r>
                  <a:rPr lang="en-US" dirty="0" err="1"/>
                  <a:t>isCapitcalOf</a:t>
                </a:r>
                <a:r>
                  <a:rPr lang="en-US" dirty="0"/>
                  <a:t>, river&gt; exists.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lang="en-US" sz="1200" i="1" dirty="0"/>
                  <a:t> Anti-monotonicity holds.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endParaRPr lang="en-US" sz="1200" b="1" dirty="0">
                  <a:solidFill>
                    <a:srgbClr val="00B050"/>
                  </a:solidFill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lang="en-US" sz="1200" b="1" dirty="0">
                    <a:solidFill>
                      <a:srgbClr val="00B050"/>
                    </a:solidFill>
                  </a:rPr>
                  <a:t>The number </a:t>
                </a:r>
                <a:r>
                  <a:rPr lang="en-US" sz="1200" b="1" i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(𝒗_𝒙, 𝒗_𝒚 )</a:t>
                </a:r>
                <a:r>
                  <a:rPr lang="en-US" sz="1200" b="1" dirty="0">
                    <a:solidFill>
                      <a:srgbClr val="00B050"/>
                    </a:solidFill>
                  </a:rPr>
                  <a:t> pairs covered by </a:t>
                </a:r>
                <a:r>
                  <a:rPr lang="en-US" sz="1200" b="1" i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𝑷</a:t>
                </a:r>
                <a:r>
                  <a:rPr lang="en-US" sz="1200" b="1" dirty="0">
                    <a:solidFill>
                      <a:srgbClr val="00B050"/>
                    </a:solidFill>
                  </a:rPr>
                  <a:t>, normalized by the total pairs of </a:t>
                </a:r>
                <a:r>
                  <a:rPr lang="en-US" sz="1200" b="1" i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(𝒗_𝒙, 𝒗_𝒚 )</a:t>
                </a:r>
                <a:r>
                  <a:rPr lang="en-US" sz="1200" b="1" dirty="0">
                    <a:solidFill>
                      <a:srgbClr val="00B050"/>
                    </a:solidFill>
                  </a:rPr>
                  <a:t>, under Partial Closed World Assumption (PCA).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/>
                  <a:t>PCA assumes that every false fact should have at least one true counter part.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/>
                  <a:t>PCA is a convention to generate false facts in fact checking tasks (see AMIE WWW 2013, Knowledge Vault KDD 2014).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/>
                  <a:t>E.g. &lt;Beijing, </a:t>
                </a:r>
                <a:r>
                  <a:rPr lang="en-US" dirty="0" err="1"/>
                  <a:t>isCapitcalOf</a:t>
                </a:r>
                <a:r>
                  <a:rPr lang="en-US" dirty="0"/>
                  <a:t>, China&gt; is true, and then &lt;Beijing, </a:t>
                </a:r>
                <a:r>
                  <a:rPr lang="en-US" dirty="0" err="1"/>
                  <a:t>isCapitcalOf</a:t>
                </a:r>
                <a:r>
                  <a:rPr lang="en-US" dirty="0"/>
                  <a:t>, France&gt; is false.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/>
                  <a:t>However, &lt;Beijing, </a:t>
                </a:r>
                <a:r>
                  <a:rPr lang="en-US" dirty="0" err="1"/>
                  <a:t>isCapitcalOf</a:t>
                </a:r>
                <a:r>
                  <a:rPr lang="en-US" dirty="0"/>
                  <a:t>, </a:t>
                </a:r>
                <a:r>
                  <a:rPr lang="en-US" dirty="0" err="1"/>
                  <a:t>AmazonRiver</a:t>
                </a:r>
                <a:r>
                  <a:rPr lang="en-US" dirty="0"/>
                  <a:t>&gt; cannot be sampled as false, </a:t>
                </a:r>
              </a:p>
              <a:p>
                <a:pPr lvl="1"/>
                <a:r>
                  <a:rPr lang="en-US" dirty="0"/>
                  <a:t>since no true fact of &lt;city, </a:t>
                </a:r>
                <a:r>
                  <a:rPr lang="en-US" dirty="0" err="1"/>
                  <a:t>isCapitcalOf</a:t>
                </a:r>
                <a:r>
                  <a:rPr lang="en-US" dirty="0"/>
                  <a:t>, river&gt; exists.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75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1" dirty="0"/>
                  <a:t>Only support and confidence is not enough.</a:t>
                </a:r>
              </a:p>
              <a:p>
                <a:r>
                  <a:rPr lang="en-US" sz="1200" b="1" dirty="0"/>
                  <a:t>- So many redundant patterns are on the decision boundary, which cannot tell true or false facts.</a:t>
                </a:r>
              </a:p>
              <a:p>
                <a:endParaRPr lang="en-US" sz="1200" b="1" dirty="0">
                  <a:solidFill>
                    <a:srgbClr val="00B050"/>
                  </a:solidFill>
                </a:endParaRPr>
              </a:p>
              <a:p>
                <a:endParaRPr lang="en-US" sz="1200" b="1" dirty="0">
                  <a:solidFill>
                    <a:srgbClr val="00B050"/>
                  </a:solidFill>
                </a:endParaRPr>
              </a:p>
              <a:p>
                <a:r>
                  <a:rPr lang="en-US" sz="1200" b="1" dirty="0">
                    <a:solidFill>
                      <a:srgbClr val="00B050"/>
                    </a:solidFill>
                  </a:rPr>
                  <a:t>G-Test: the significance of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200" b="1" dirty="0">
                    <a:solidFill>
                      <a:srgbClr val="00B050"/>
                    </a:solidFill>
                  </a:rPr>
                  <a:t> between true and false facts.</a:t>
                </a:r>
              </a:p>
              <a:p>
                <a:r>
                  <a:rPr lang="en-US" sz="1200" b="1" dirty="0">
                    <a:solidFill>
                      <a:srgbClr val="00B050"/>
                    </a:solidFill>
                  </a:rPr>
                  <a:t>The larger, the stronger evidence to distinguish facts.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1200" b="1" dirty="0">
                    <a:solidFill>
                      <a:srgbClr val="00B05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200" b="1" dirty="0">
                    <a:solidFill>
                      <a:srgbClr val="00B050"/>
                    </a:solidFill>
                  </a:rPr>
                  <a:t> are supports for true and false facts, respectively.</a:t>
                </a:r>
              </a:p>
              <a:p>
                <a:endParaRPr lang="en-US" sz="1200" b="1" dirty="0">
                  <a:solidFill>
                    <a:srgbClr val="00B050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In our work, we also normalize the significance in range [0, 1] by a sigmoid function.</a:t>
                </a:r>
              </a:p>
              <a:p>
                <a:endParaRPr lang="en-US" sz="1200" b="1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Low G-Test score is on the decision boundary.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 err="1">
                    <a:solidFill>
                      <a:srgbClr val="00B0F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Xifeng</a:t>
                </a:r>
                <a:r>
                  <a:rPr lang="en-US" b="1" dirty="0">
                    <a:solidFill>
                      <a:srgbClr val="00B0F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Yan, et al. Leap Search. SIGMOD 2008.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1" dirty="0"/>
                  <a:t>Only support and confidence is not enough.</a:t>
                </a:r>
              </a:p>
              <a:p>
                <a:r>
                  <a:rPr lang="en-US" sz="1200" b="1" dirty="0"/>
                  <a:t>- So many redundant patterns are on the decision boundary, which cannot tell true or false facts.</a:t>
                </a:r>
              </a:p>
              <a:p>
                <a:endParaRPr lang="en-US" sz="1200" b="1" dirty="0">
                  <a:solidFill>
                    <a:srgbClr val="00B050"/>
                  </a:solidFill>
                </a:endParaRPr>
              </a:p>
              <a:p>
                <a:endParaRPr lang="en-US" sz="1200" b="1" dirty="0">
                  <a:solidFill>
                    <a:srgbClr val="00B050"/>
                  </a:solidFill>
                </a:endParaRPr>
              </a:p>
              <a:p>
                <a:r>
                  <a:rPr lang="en-US" sz="1200" b="1" dirty="0">
                    <a:solidFill>
                      <a:srgbClr val="00B050"/>
                    </a:solidFill>
                  </a:rPr>
                  <a:t>G-Test: the significance of </a:t>
                </a:r>
                <a:r>
                  <a:rPr lang="en-US" sz="1200" b="1" i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𝑷</a:t>
                </a:r>
                <a:r>
                  <a:rPr lang="en-US" sz="1200" b="1" dirty="0">
                    <a:solidFill>
                      <a:srgbClr val="00B050"/>
                    </a:solidFill>
                  </a:rPr>
                  <a:t> between true and false facts.</a:t>
                </a:r>
              </a:p>
              <a:p>
                <a:r>
                  <a:rPr lang="en-US" sz="1200" b="1" dirty="0">
                    <a:solidFill>
                      <a:srgbClr val="00B050"/>
                    </a:solidFill>
                  </a:rPr>
                  <a:t>The larger, the stronger evidence to distinguish facts.</a:t>
                </a:r>
              </a:p>
              <a:p>
                <a:r>
                  <a:rPr lang="en-US" sz="1200" b="1" i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𝒑</a:t>
                </a:r>
                <a:r>
                  <a:rPr lang="en-US" sz="1200" b="1" dirty="0">
                    <a:solidFill>
                      <a:srgbClr val="00B050"/>
                    </a:solidFill>
                  </a:rPr>
                  <a:t> and </a:t>
                </a:r>
                <a:r>
                  <a:rPr lang="en-US" sz="1200" b="1" i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𝒏</a:t>
                </a:r>
                <a:r>
                  <a:rPr lang="en-US" sz="1200" b="1" dirty="0">
                    <a:solidFill>
                      <a:srgbClr val="00B050"/>
                    </a:solidFill>
                  </a:rPr>
                  <a:t> are supports for true and false facts, respectively.</a:t>
                </a:r>
              </a:p>
              <a:p>
                <a:endParaRPr lang="en-US" sz="1200" b="1" dirty="0">
                  <a:solidFill>
                    <a:srgbClr val="00B050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In our work, we also normalize the significance in range [0, 1] by a sigmoid function.</a:t>
                </a:r>
              </a:p>
              <a:p>
                <a:endParaRPr lang="en-US" sz="1200" b="1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Low G-Test score is on the decision boundary.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 err="1">
                    <a:solidFill>
                      <a:srgbClr val="00B0F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Xifeng</a:t>
                </a:r>
                <a:r>
                  <a:rPr lang="en-US" b="1" dirty="0">
                    <a:solidFill>
                      <a:srgbClr val="00B0F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Yan, et al. Leap Search. SIGMOD 2008.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99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1" dirty="0">
                    <a:solidFill>
                      <a:srgbClr val="00B050"/>
                    </a:solidFill>
                  </a:rPr>
                  <a:t>Diversity: a single score over all true facts to measure the total coverage for a set of rules. </a:t>
                </a:r>
              </a:p>
              <a:p>
                <a:endParaRPr lang="en-US" sz="1200" b="1" dirty="0">
                  <a:solidFill>
                    <a:srgbClr val="00B050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Intuitively,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 should be more diverse than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200" dirty="0"/>
                  <a:t> are redundant.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1" dirty="0">
                    <a:solidFill>
                      <a:srgbClr val="00B050"/>
                    </a:solidFill>
                  </a:rPr>
                  <a:t>Diversity: a single score over all true facts to measure the total coverage for a set of rules. </a:t>
                </a:r>
              </a:p>
              <a:p>
                <a:endParaRPr lang="en-US" sz="1200" b="1" dirty="0">
                  <a:solidFill>
                    <a:srgbClr val="00B050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Intuitively, 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𝑺_</a:t>
                </a:r>
                <a:r>
                  <a:rPr lang="en-US" sz="1200" i="0">
                    <a:latin typeface="Cambria Math" panose="02040503050406030204" pitchFamily="18" charset="0"/>
                  </a:rPr>
                  <a:t>1</a:t>
                </a:r>
                <a:r>
                  <a:rPr lang="en-US" sz="1200" dirty="0"/>
                  <a:t> should be more diverse than  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𝑺_</a:t>
                </a:r>
                <a:r>
                  <a:rPr lang="en-US" sz="1200" i="0">
                    <a:latin typeface="Cambria Math" panose="02040503050406030204" pitchFamily="18" charset="0"/>
                  </a:rPr>
                  <a:t>2</a:t>
                </a:r>
                <a:r>
                  <a:rPr lang="en-US" sz="1200" dirty="0"/>
                  <a:t>, since </a:t>
                </a:r>
                <a:r>
                  <a:rPr lang="en-US" sz="1200" i="0">
                    <a:latin typeface="Cambria Math" panose="02040503050406030204" pitchFamily="18" charset="0"/>
                  </a:rPr>
                  <a:t>𝑃_4</a:t>
                </a:r>
                <a:r>
                  <a:rPr lang="en-US" sz="1200" dirty="0"/>
                  <a:t> and  </a:t>
                </a:r>
                <a:r>
                  <a:rPr lang="en-US" sz="1200" i="0">
                    <a:latin typeface="Cambria Math" panose="02040503050406030204" pitchFamily="18" charset="0"/>
                  </a:rPr>
                  <a:t>𝑃_5</a:t>
                </a:r>
                <a:r>
                  <a:rPr lang="en-US" sz="1200" dirty="0"/>
                  <a:t> are redundant.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5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7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0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2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9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5/28/18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5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1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5/28/18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2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6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6A63-0949-4142-A8C9-A4B72CA3C7EC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6.emf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18.emf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svg"/><Relationship Id="rId18" Type="http://schemas.openxmlformats.org/officeDocument/2006/relationships/image" Target="../media/image82.svg"/><Relationship Id="rId3" Type="http://schemas.openxmlformats.org/officeDocument/2006/relationships/image" Target="../media/image6.png"/><Relationship Id="rId7" Type="http://schemas.openxmlformats.org/officeDocument/2006/relationships/image" Target="../media/image70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8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5.svg"/><Relationship Id="rId5" Type="http://schemas.openxmlformats.org/officeDocument/2006/relationships/image" Target="../media/image66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7.svg"/><Relationship Id="rId9" Type="http://schemas.openxmlformats.org/officeDocument/2006/relationships/image" Target="../media/image73.svg"/><Relationship Id="rId1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1.png"/><Relationship Id="rId4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emf"/><Relationship Id="rId4" Type="http://schemas.openxmlformats.org/officeDocument/2006/relationships/image" Target="../media/image9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5" Type="http://schemas.openxmlformats.org/officeDocument/2006/relationships/image" Target="../media/image18.png"/><Relationship Id="rId10" Type="http://schemas.openxmlformats.org/officeDocument/2006/relationships/image" Target="../media/image7.svg"/><Relationship Id="rId4" Type="http://schemas.openxmlformats.org/officeDocument/2006/relationships/image" Target="../media/image9.svg"/><Relationship Id="rId9" Type="http://schemas.openxmlformats.org/officeDocument/2006/relationships/image" Target="../media/image6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3.svg"/><Relationship Id="rId18" Type="http://schemas.openxmlformats.org/officeDocument/2006/relationships/image" Target="../media/image26.png"/><Relationship Id="rId3" Type="http://schemas.openxmlformats.org/officeDocument/2006/relationships/image" Target="../media/image14.jpg"/><Relationship Id="rId7" Type="http://schemas.openxmlformats.org/officeDocument/2006/relationships/image" Target="../media/image15.png"/><Relationship Id="rId12" Type="http://schemas.openxmlformats.org/officeDocument/2006/relationships/image" Target="../media/image12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9.svg"/><Relationship Id="rId5" Type="http://schemas.openxmlformats.org/officeDocument/2006/relationships/image" Target="../media/image6.png"/><Relationship Id="rId15" Type="http://schemas.openxmlformats.org/officeDocument/2006/relationships/image" Target="../media/image11.svg"/><Relationship Id="rId10" Type="http://schemas.openxmlformats.org/officeDocument/2006/relationships/image" Target="../media/image8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4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F78F-A137-AB4C-AE67-48491E3D5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671" y="1197061"/>
            <a:ext cx="8203464" cy="108942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Discovering Graph Patterns </a:t>
            </a:r>
            <a:b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Fact Checking in Knowledge Graphs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DD214D-6F51-8942-AD1D-50D2D36F0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347" y="7344"/>
            <a:ext cx="2177653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E0B427-1380-3B41-9569-01C15E2AAC51}"/>
              </a:ext>
            </a:extLst>
          </p:cNvPr>
          <p:cNvCxnSpPr>
            <a:cxnSpLocks/>
          </p:cNvCxnSpPr>
          <p:nvPr/>
        </p:nvCxnSpPr>
        <p:spPr>
          <a:xfrm>
            <a:off x="404261" y="2455402"/>
            <a:ext cx="8222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C9A00B2-A96A-9444-BD93-AD9507FDE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01" y="137457"/>
            <a:ext cx="2857500" cy="6762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B83C98-FCC0-F446-A851-62396D9044DB}"/>
              </a:ext>
            </a:extLst>
          </p:cNvPr>
          <p:cNvSpPr txBox="1"/>
          <p:nvPr/>
        </p:nvSpPr>
        <p:spPr>
          <a:xfrm>
            <a:off x="404262" y="3270627"/>
            <a:ext cx="822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Peng Lin     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Qi Song        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Jialiang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Shen                 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Yinghui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Wu</a:t>
            </a:r>
            <a:endParaRPr lang="en-US" sz="2400" b="1" baseline="30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88B69-67E9-8D40-906B-4A5EA5568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126" y="4804484"/>
            <a:ext cx="781050" cy="9620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0097B2-9100-FD4B-B3C0-588F6B723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922" y="4800402"/>
            <a:ext cx="781050" cy="962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99AD09-9DF9-F943-8DA8-8CFC3349DB9B}"/>
              </a:ext>
            </a:extLst>
          </p:cNvPr>
          <p:cNvSpPr txBox="1"/>
          <p:nvPr/>
        </p:nvSpPr>
        <p:spPr>
          <a:xfrm>
            <a:off x="496987" y="4009852"/>
            <a:ext cx="24437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Washington State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D4266-3050-7140-852F-95746AE0C44A}"/>
              </a:ext>
            </a:extLst>
          </p:cNvPr>
          <p:cNvSpPr txBox="1"/>
          <p:nvPr/>
        </p:nvSpPr>
        <p:spPr>
          <a:xfrm>
            <a:off x="3052617" y="4018659"/>
            <a:ext cx="2629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/>
              <a:t>Beijing University of</a:t>
            </a:r>
          </a:p>
          <a:p>
            <a:pPr algn="ctr"/>
            <a:r>
              <a:rPr lang="en-US" sz="1500" b="1" dirty="0"/>
              <a:t>Posts and Telecommunications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88A895-04E8-6F4C-A042-D097657A85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2525" y="4786493"/>
            <a:ext cx="989844" cy="9898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036C7D9-B4F1-B34C-BFC8-FD8F0AFC5655}"/>
              </a:ext>
            </a:extLst>
          </p:cNvPr>
          <p:cNvSpPr txBox="1"/>
          <p:nvPr/>
        </p:nvSpPr>
        <p:spPr>
          <a:xfrm>
            <a:off x="5665022" y="4018659"/>
            <a:ext cx="32222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/>
              <a:t>Washington State University</a:t>
            </a:r>
          </a:p>
          <a:p>
            <a:pPr algn="ctr"/>
            <a:r>
              <a:rPr lang="en-US" sz="1500" b="1" dirty="0"/>
              <a:t>Pacific Northwest National Laboratory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9674B1-E918-AA4E-A905-E6B79FEEB3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6137" y="4795687"/>
            <a:ext cx="851893" cy="85189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48869F1-E464-2E43-8F19-D1B260AD2619}"/>
              </a:ext>
            </a:extLst>
          </p:cNvPr>
          <p:cNvGrpSpPr/>
          <p:nvPr/>
        </p:nvGrpSpPr>
        <p:grpSpPr>
          <a:xfrm>
            <a:off x="-885" y="6056519"/>
            <a:ext cx="9144000" cy="792118"/>
            <a:chOff x="0" y="6179419"/>
            <a:chExt cx="12192000" cy="6785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C3ED7C-8814-9F44-A4EF-4CEFD9E4404A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0129B0F-E3C4-614B-851F-C52016CB9885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1143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773F75-5A9C-0943-918B-50A503CB66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4714" y="342895"/>
                <a:ext cx="8294570" cy="693495"/>
              </a:xfrm>
            </p:spPr>
            <p:txBody>
              <a:bodyPr>
                <a:normAutofit/>
              </a:bodyPr>
              <a:lstStyle/>
              <a:p>
                <a:r>
                  <a:rPr lang="en-US" sz="27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Top-</a:t>
                </a:r>
                <a14:m>
                  <m:oMath xmlns:m="http://schemas.openxmlformats.org/officeDocument/2006/math">
                    <m:r>
                      <a:rPr lang="en-US" sz="27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7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GFC Discovery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773F75-5A9C-0943-918B-50A503CB6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4714" y="342895"/>
                <a:ext cx="8294570" cy="693495"/>
              </a:xfrm>
              <a:blipFill>
                <a:blip r:embed="rId3"/>
                <a:stretch>
                  <a:fillRect l="-1221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957150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142056-C9CB-184C-933A-11DD4AD29A17}"/>
                  </a:ext>
                </a:extLst>
              </p:cNvPr>
              <p:cNvSpPr txBox="1"/>
              <p:nvPr/>
            </p:nvSpPr>
            <p:spPr>
              <a:xfrm>
                <a:off x="224685" y="3415090"/>
                <a:ext cx="871928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Problem formulation:</a:t>
                </a:r>
              </a:p>
              <a:p>
                <a:r>
                  <a:rPr lang="en-US" sz="2400" dirty="0"/>
                  <a:t>Given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, support threshold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and confidence threshold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, and a set of true facts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and a set of false facts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400" dirty="0"/>
                  <a:t>, and integer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, identify a size-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set of GFCs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r>
                  <a:rPr lang="en-US" sz="2400" dirty="0"/>
                  <a:t>such that:</a:t>
                </a:r>
              </a:p>
              <a:p>
                <a:r>
                  <a:rPr lang="en-US" sz="2400" dirty="0"/>
                  <a:t>(a) For each GFC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supp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conf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(b)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sz="2400" dirty="0"/>
                  <a:t> is maximized.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142056-C9CB-184C-933A-11DD4AD2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85" y="3415090"/>
                <a:ext cx="8719287" cy="2677656"/>
              </a:xfrm>
              <a:prstGeom prst="rect">
                <a:avLst/>
              </a:prstGeom>
              <a:blipFill>
                <a:blip r:embed="rId4"/>
                <a:stretch>
                  <a:fillRect l="-1019" t="-1887" r="-1019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B1598B-62B4-2648-A70F-4245BE3F55E4}"/>
                  </a:ext>
                </a:extLst>
              </p:cNvPr>
              <p:cNvSpPr txBox="1"/>
              <p:nvPr/>
            </p:nvSpPr>
            <p:spPr>
              <a:xfrm>
                <a:off x="224685" y="1134528"/>
                <a:ext cx="8330331" cy="781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To cope with diversity, the total significance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sig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200" b="1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sig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B1598B-62B4-2648-A70F-4245BE3F5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85" y="1134528"/>
                <a:ext cx="8330331" cy="781304"/>
              </a:xfrm>
              <a:prstGeom prst="rect">
                <a:avLst/>
              </a:prstGeom>
              <a:blipFill>
                <a:blip r:embed="rId5"/>
                <a:stretch>
                  <a:fillRect l="-913" t="-44444" b="-79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B98B15-F3D8-3E46-B434-9AA2F9FB760C}"/>
                  </a:ext>
                </a:extLst>
              </p:cNvPr>
              <p:cNvSpPr txBox="1"/>
              <p:nvPr/>
            </p:nvSpPr>
            <p:spPr>
              <a:xfrm>
                <a:off x="224685" y="2366028"/>
                <a:ext cx="6687830" cy="66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Coverage function: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sig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div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B98B15-F3D8-3E46-B434-9AA2F9FB7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85" y="2366028"/>
                <a:ext cx="6687830" cy="669414"/>
              </a:xfrm>
              <a:prstGeom prst="rect">
                <a:avLst/>
              </a:prstGeom>
              <a:blipFill>
                <a:blip r:embed="rId6"/>
                <a:stretch>
                  <a:fillRect l="-1328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3858B2F-A0F3-FA4D-8C62-CA83BF5A2AB3}"/>
              </a:ext>
            </a:extLst>
          </p:cNvPr>
          <p:cNvGrpSpPr/>
          <p:nvPr/>
        </p:nvGrpSpPr>
        <p:grpSpPr>
          <a:xfrm>
            <a:off x="-1" y="6065882"/>
            <a:ext cx="9144000" cy="792118"/>
            <a:chOff x="0" y="6179419"/>
            <a:chExt cx="12192000" cy="6785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3A2E58-6309-8046-A918-B43775FA29D9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More significance, less redundancy.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4BEA1C-46B8-254F-A663-1B6CAEABF10E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25610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773F75-5A9C-0943-918B-50A503CB66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4714" y="414330"/>
                <a:ext cx="8294570" cy="693495"/>
              </a:xfrm>
            </p:spPr>
            <p:txBody>
              <a:bodyPr>
                <a:normAutofit/>
              </a:bodyPr>
              <a:lstStyle/>
              <a:p>
                <a:r>
                  <a:rPr lang="en-US" sz="27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Properties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cov</m:t>
                    </m:r>
                    <m:r>
                      <a:rPr lang="en-US" sz="27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7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773F75-5A9C-0943-918B-50A503CB6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4714" y="414330"/>
                <a:ext cx="8294570" cy="693495"/>
              </a:xfrm>
              <a:blipFill>
                <a:blip r:embed="rId3"/>
                <a:stretch>
                  <a:fillRect l="-1221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1028585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142056-C9CB-184C-933A-11DD4AD29A17}"/>
              </a:ext>
            </a:extLst>
          </p:cNvPr>
          <p:cNvSpPr txBox="1"/>
          <p:nvPr/>
        </p:nvSpPr>
        <p:spPr>
          <a:xfrm>
            <a:off x="424714" y="1523348"/>
            <a:ext cx="8017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itchFamily="2" charset="2"/>
              <a:buChar char="§"/>
            </a:pPr>
            <a:endParaRPr lang="en-US" sz="2400" dirty="0">
              <a:latin typeface="Cambria Math" panose="02040503050406030204" pitchFamily="18" charset="0"/>
            </a:endParaRP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3BC8C6-B40D-644A-955E-F44D4FD61069}"/>
                  </a:ext>
                </a:extLst>
              </p:cNvPr>
              <p:cNvSpPr txBox="1"/>
              <p:nvPr/>
            </p:nvSpPr>
            <p:spPr>
              <a:xfrm>
                <a:off x="424714" y="1624097"/>
                <a:ext cx="6898620" cy="1161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57175" indent="-257175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sz="3200" dirty="0"/>
                  <a:t> is a set function.</a:t>
                </a:r>
              </a:p>
              <a:p>
                <a:pPr lvl="1"/>
                <a:r>
                  <a:rPr lang="en-US" sz="2400" dirty="0"/>
                  <a:t>marginal gain: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mg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∪{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3BC8C6-B40D-644A-955E-F44D4FD61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4" y="1624097"/>
                <a:ext cx="6898620" cy="1161857"/>
              </a:xfrm>
              <a:prstGeom prst="rect">
                <a:avLst/>
              </a:prstGeom>
              <a:blipFill>
                <a:blip r:embed="rId4"/>
                <a:stretch>
                  <a:fillRect l="-1835" t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FF3620-13DB-144B-9C34-8762C422AD67}"/>
                  </a:ext>
                </a:extLst>
              </p:cNvPr>
              <p:cNvSpPr txBox="1"/>
              <p:nvPr/>
            </p:nvSpPr>
            <p:spPr>
              <a:xfrm>
                <a:off x="424713" y="3009092"/>
                <a:ext cx="6710170" cy="1161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57175" indent="-257175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sz="3200" dirty="0"/>
                  <a:t> is monotone.</a:t>
                </a:r>
              </a:p>
              <a:p>
                <a:pPr lvl="1"/>
                <a:r>
                  <a:rPr lang="en-US" sz="2400" dirty="0"/>
                  <a:t>Adding elements to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dirty="0"/>
                  <a:t> does not decrease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cov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FF3620-13DB-144B-9C34-8762C422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3" y="3009092"/>
                <a:ext cx="6710170" cy="1161857"/>
              </a:xfrm>
              <a:prstGeom prst="rect">
                <a:avLst/>
              </a:prstGeom>
              <a:blipFill>
                <a:blip r:embed="rId5"/>
                <a:stretch>
                  <a:fillRect l="-1887" t="-6522" r="-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F21CC7-A20B-564F-87FF-7AC721A13CC6}"/>
                  </a:ext>
                </a:extLst>
              </p:cNvPr>
              <p:cNvSpPr txBox="1"/>
              <p:nvPr/>
            </p:nvSpPr>
            <p:spPr>
              <a:xfrm>
                <a:off x="424713" y="4333934"/>
                <a:ext cx="6829114" cy="1161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57175" indent="-257175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sz="3200" dirty="0"/>
                  <a:t> is submodular.</a:t>
                </a:r>
              </a:p>
              <a:p>
                <a:pPr lvl="1"/>
                <a:r>
                  <a:rPr lang="en-US" sz="2400" dirty="0"/>
                  <a:t>If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mg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mg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F21CC7-A20B-564F-87FF-7AC721A1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3" y="4333934"/>
                <a:ext cx="6829114" cy="1161857"/>
              </a:xfrm>
              <a:prstGeom prst="rect">
                <a:avLst/>
              </a:prstGeom>
              <a:blipFill>
                <a:blip r:embed="rId6"/>
                <a:stretch>
                  <a:fillRect l="-1855" t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9C186BA-2CB9-0044-8E28-FC06CEFC69B8}"/>
              </a:ext>
            </a:extLst>
          </p:cNvPr>
          <p:cNvGrpSpPr/>
          <p:nvPr/>
        </p:nvGrpSpPr>
        <p:grpSpPr>
          <a:xfrm>
            <a:off x="0" y="6046698"/>
            <a:ext cx="9144000" cy="792118"/>
            <a:chOff x="0" y="6179419"/>
            <a:chExt cx="12192000" cy="6785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AA11C8-4E3B-4E4D-BAB3-C3F5A3F8AEFF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Submodularity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is a good property for set optimization problem.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C9AAFB-B58B-0448-AA56-384C9F72ED33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46546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257169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Discovery Algorithms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871424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FCA6A8-6AF0-794D-A9B8-BBADEB89F909}"/>
                  </a:ext>
                </a:extLst>
              </p:cNvPr>
              <p:cNvSpPr txBox="1"/>
              <p:nvPr/>
            </p:nvSpPr>
            <p:spPr>
              <a:xfrm>
                <a:off x="424714" y="1313218"/>
                <a:ext cx="8619271" cy="2585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§"/>
                </a:pPr>
                <a:r>
                  <a:rPr lang="en-US" sz="3200" dirty="0"/>
                  <a:t>OPT = max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cov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</m:e>
                    </m:d>
                  </m:oMath>
                </a14:m>
                <a:endParaRPr lang="en-US" sz="3200" dirty="0"/>
              </a:p>
              <a:p>
                <a:pPr lvl="1"/>
                <a:r>
                  <a:rPr lang="en-US" sz="2400" dirty="0"/>
                  <a:t>- Cannot afford to enumerate every size-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set of GFCs.</a:t>
                </a:r>
              </a:p>
              <a:p>
                <a:pPr lvl="1"/>
                <a:r>
                  <a:rPr lang="en-US" sz="2400" dirty="0"/>
                  <a:t>-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sz="2400" dirty="0"/>
                  <a:t> is a monotone submodular function.</a:t>
                </a:r>
              </a:p>
              <a:p>
                <a:pPr lvl="1"/>
                <a:r>
                  <a:rPr lang="en-US" sz="2400" dirty="0"/>
                  <a:t>- A greedy algorithm can have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approximation of OPT.</a:t>
                </a:r>
              </a:p>
              <a:p>
                <a:pPr marL="942975" lvl="2" indent="-257175">
                  <a:buFont typeface="Wingdings" pitchFamily="2" charset="2"/>
                  <a:buChar char="§"/>
                </a:pPr>
                <a:endParaRPr lang="en-US" sz="2400" dirty="0"/>
              </a:p>
              <a:p>
                <a:pPr marL="257175" indent="-257175">
                  <a:buFont typeface="Wingdings" pitchFamily="2" charset="2"/>
                  <a:buChar char="§"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FCA6A8-6AF0-794D-A9B8-BBADEB89F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4" y="1313218"/>
                <a:ext cx="8619271" cy="2585644"/>
              </a:xfrm>
              <a:prstGeom prst="rect">
                <a:avLst/>
              </a:prstGeom>
              <a:blipFill>
                <a:blip r:embed="rId3"/>
                <a:stretch>
                  <a:fillRect l="-1471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BDE3479-564F-584D-AABA-065B5A3DD5FE}"/>
                  </a:ext>
                </a:extLst>
              </p:cNvPr>
              <p:cNvSpPr/>
              <p:nvPr/>
            </p:nvSpPr>
            <p:spPr>
              <a:xfrm>
                <a:off x="424714" y="3312604"/>
                <a:ext cx="9344025" cy="2046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indent="-257175">
                  <a:buFont typeface="Wingdings" pitchFamily="2" charset="2"/>
                  <a:buChar char="§"/>
                </a:pPr>
                <a:endParaRPr lang="en-US" sz="15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Wingdings" pitchFamily="2" charset="2"/>
                  <a:buChar char="§"/>
                </a:pPr>
                <a:r>
                  <a:rPr lang="en-US" sz="32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GFC_batch</a:t>
                </a:r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</a:t>
                </a:r>
                <a:endParaRPr lang="en-US" sz="3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28600" indent="-3429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Mine all the patterns satisfying support and confidence.</a:t>
                </a:r>
              </a:p>
              <a:p>
                <a:pPr marL="228600" indent="-342900">
                  <a:buFont typeface="+mj-lt"/>
                  <a:buAutoNum type="arabicPeriod"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28600" indent="-3429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While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do</a:t>
                </a:r>
              </a:p>
              <a:p>
                <a:pPr marL="228600" indent="-3429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Select the pattern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with the largest marginal gain.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BDE3479-564F-584D-AABA-065B5A3DD5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4" y="3312604"/>
                <a:ext cx="9344025" cy="2046714"/>
              </a:xfrm>
              <a:prstGeom prst="rect">
                <a:avLst/>
              </a:prstGeom>
              <a:blipFill>
                <a:blip r:embed="rId4"/>
                <a:stretch>
                  <a:fillRect l="-1357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687F5E8-A3A9-EB4F-B17F-A6A63F12B012}"/>
              </a:ext>
            </a:extLst>
          </p:cNvPr>
          <p:cNvGrpSpPr/>
          <p:nvPr/>
        </p:nvGrpSpPr>
        <p:grpSpPr>
          <a:xfrm>
            <a:off x="0" y="6065882"/>
            <a:ext cx="9144000" cy="792118"/>
            <a:chOff x="0" y="6179419"/>
            <a:chExt cx="12192000" cy="6785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1C6236-7408-9646-BA0F-AD4A763798EB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GFC_batch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: mining in batch and selecting greedily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72BADF-0936-234C-B49D-58DA93398D83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3305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214305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Discovery Algorithms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828560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FCA6A8-6AF0-794D-A9B8-BBADEB89F909}"/>
              </a:ext>
            </a:extLst>
          </p:cNvPr>
          <p:cNvSpPr txBox="1"/>
          <p:nvPr/>
        </p:nvSpPr>
        <p:spPr>
          <a:xfrm>
            <a:off x="424714" y="953450"/>
            <a:ext cx="800491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3200" dirty="0" err="1"/>
              <a:t>GFC_batch</a:t>
            </a:r>
            <a:r>
              <a:rPr lang="en-US" sz="3200" dirty="0"/>
              <a:t> is infeasible and slow.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3200" dirty="0"/>
              <a:t>Still, it requires mine all patterns first.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3200" dirty="0"/>
              <a:t>Can we do better?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1500" i="1" dirty="0"/>
          </a:p>
          <a:p>
            <a:pPr marL="257175" indent="-257175">
              <a:buFont typeface="Wingdings" pitchFamily="2" charset="2"/>
              <a:buChar char="§"/>
            </a:pPr>
            <a:endParaRPr lang="en-US" sz="15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5A744A-EE11-2746-A3E0-0EF8BEBCEF1E}"/>
              </a:ext>
            </a:extLst>
          </p:cNvPr>
          <p:cNvGrpSpPr/>
          <p:nvPr/>
        </p:nvGrpSpPr>
        <p:grpSpPr>
          <a:xfrm>
            <a:off x="0" y="6065882"/>
            <a:ext cx="9144000" cy="792118"/>
            <a:chOff x="0" y="6179419"/>
            <a:chExt cx="12192000" cy="6785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370648-2B18-AD49-B846-C4A7A9F893D2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GFC_stream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: mining and selecting </a:t>
              </a:r>
              <a:r>
                <a:rPr lang="en-US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on-the-fly!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ED4BF0-AE5C-B24D-87FA-8AEA287C0C69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3AC9A9-4694-7E43-B0CA-65CD7E7D30AB}"/>
                  </a:ext>
                </a:extLst>
              </p:cNvPr>
              <p:cNvSpPr/>
              <p:nvPr/>
            </p:nvSpPr>
            <p:spPr>
              <a:xfrm>
                <a:off x="424714" y="3772319"/>
                <a:ext cx="8004912" cy="2214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 sz="3200" b="1" dirty="0"/>
                  <a:t>GFC_stream</a:t>
                </a:r>
                <a:r>
                  <a:rPr lang="en-US" sz="3200" dirty="0"/>
                  <a:t>:</a:t>
                </a:r>
              </a:p>
              <a:p>
                <a:pPr marL="600075" lvl="1" indent="-257175">
                  <a:buFont typeface="Wingdings" pitchFamily="2" charset="2"/>
                  <a:buChar char="§"/>
                </a:pPr>
                <a:r>
                  <a:rPr lang="en-US" sz="2400" dirty="0"/>
                  <a:t>Interleave pattern generation and rule selection.</a:t>
                </a:r>
              </a:p>
              <a:p>
                <a:pPr marL="600075" lvl="1" indent="-257175">
                  <a:buFont typeface="Wingdings" pitchFamily="2" charset="2"/>
                  <a:buChar char="§"/>
                </a:pPr>
                <a:r>
                  <a:rPr lang="en-US" sz="2400" dirty="0"/>
                  <a:t>Find the top-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GFCs </a:t>
                </a:r>
                <a:r>
                  <a:rPr lang="en-US" sz="2400" i="1" dirty="0"/>
                  <a:t>on-the-fly</a:t>
                </a:r>
                <a:r>
                  <a:rPr lang="en-US" sz="2400" dirty="0"/>
                  <a:t>.</a:t>
                </a:r>
              </a:p>
              <a:p>
                <a:pPr marL="600075" lvl="1" indent="-257175">
                  <a:buFont typeface="Wingdings" pitchFamily="2" charset="2"/>
                  <a:buChar char="§"/>
                </a:pPr>
                <a:r>
                  <a:rPr lang="en-US" sz="2400" dirty="0"/>
                  <a:t>One pass of pattern mining.</a:t>
                </a:r>
              </a:p>
              <a:p>
                <a:pPr marL="600075" lvl="1" indent="-257175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approximation of OPT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3AC9A9-4694-7E43-B0CA-65CD7E7D3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4" y="3772319"/>
                <a:ext cx="8004912" cy="2214324"/>
              </a:xfrm>
              <a:prstGeom prst="rect">
                <a:avLst/>
              </a:prstGeom>
              <a:blipFill>
                <a:blip r:embed="rId3"/>
                <a:stretch>
                  <a:fillRect l="-1582" t="-3429" b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45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200016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Discovery Algorithms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814271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FCA6A8-6AF0-794D-A9B8-BBADEB89F909}"/>
              </a:ext>
            </a:extLst>
          </p:cNvPr>
          <p:cNvSpPr txBox="1"/>
          <p:nvPr/>
        </p:nvSpPr>
        <p:spPr>
          <a:xfrm>
            <a:off x="142875" y="929178"/>
            <a:ext cx="69727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 err="1"/>
              <a:t>PGen</a:t>
            </a:r>
            <a:r>
              <a:rPr lang="en-US" sz="2400" b="1" dirty="0"/>
              <a:t>: pattern generation</a:t>
            </a:r>
          </a:p>
          <a:p>
            <a:pPr marL="685800" lvl="1" indent="-342900">
              <a:buFont typeface="Wingdings" pitchFamily="2" charset="2"/>
              <a:buChar char="§"/>
            </a:pPr>
            <a:r>
              <a:rPr lang="en-US" sz="2400" dirty="0"/>
              <a:t>Generates patterns </a:t>
            </a:r>
            <a:r>
              <a:rPr lang="en-US" sz="2400" i="1" dirty="0"/>
              <a:t>in a </a:t>
            </a:r>
            <a:r>
              <a:rPr lang="en-US" sz="2400" b="1" i="1" dirty="0"/>
              <a:t>stream</a:t>
            </a:r>
            <a:r>
              <a:rPr lang="en-US" sz="2400" i="1" dirty="0"/>
              <a:t> way.</a:t>
            </a:r>
          </a:p>
          <a:p>
            <a:pPr marL="685800" lvl="1" indent="-342900">
              <a:buFont typeface="Wingdings" pitchFamily="2" charset="2"/>
              <a:buChar char="§"/>
            </a:pPr>
            <a:r>
              <a:rPr lang="en-US" sz="2400" dirty="0"/>
              <a:t>Pass the patterns for selection</a:t>
            </a:r>
            <a:endParaRPr lang="en-US" sz="2400" i="1" dirty="0"/>
          </a:p>
          <a:p>
            <a:pPr marL="685800" lvl="1" indent="-342900">
              <a:buFont typeface="Wingdings" pitchFamily="2" charset="2"/>
              <a:buChar char="§"/>
            </a:pPr>
            <a:r>
              <a:rPr lang="en-US" sz="2400" dirty="0"/>
              <a:t>Can be in any order, e.g., </a:t>
            </a:r>
            <a:r>
              <a:rPr lang="en-US" sz="2400" dirty="0" err="1"/>
              <a:t>Apriori</a:t>
            </a:r>
            <a:r>
              <a:rPr lang="en-US" sz="2400" dirty="0"/>
              <a:t>, DFS, or random.</a:t>
            </a:r>
          </a:p>
          <a:p>
            <a:pPr marL="257175" indent="-257175"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3DCD49-84BE-A44B-B07C-312B09CD5C7D}"/>
              </a:ext>
            </a:extLst>
          </p:cNvPr>
          <p:cNvSpPr/>
          <p:nvPr/>
        </p:nvSpPr>
        <p:spPr>
          <a:xfrm>
            <a:off x="7507876" y="1482990"/>
            <a:ext cx="1016876" cy="54391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err="1"/>
              <a:t>PGen</a:t>
            </a:r>
            <a:endParaRPr lang="en-US" sz="21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46B34C-A028-E848-9A20-88954CBB823C}"/>
              </a:ext>
            </a:extLst>
          </p:cNvPr>
          <p:cNvSpPr/>
          <p:nvPr/>
        </p:nvSpPr>
        <p:spPr>
          <a:xfrm>
            <a:off x="7521671" y="3153444"/>
            <a:ext cx="989286" cy="54391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err="1"/>
              <a:t>PSel</a:t>
            </a:r>
            <a:endParaRPr lang="en-US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0C42CC-44FA-9143-9F83-A01994CD4E9D}"/>
                  </a:ext>
                </a:extLst>
              </p:cNvPr>
              <p:cNvSpPr/>
              <p:nvPr/>
            </p:nvSpPr>
            <p:spPr>
              <a:xfrm>
                <a:off x="142875" y="3105782"/>
                <a:ext cx="8786814" cy="13837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sz="2400" b="1" dirty="0"/>
                  <a:t>PSel: pattern selection</a:t>
                </a:r>
              </a:p>
              <a:p>
                <a:pPr marL="685800" lvl="1" indent="-342900">
                  <a:buFont typeface="Wingdings" pitchFamily="2" charset="2"/>
                  <a:buChar char="§"/>
                </a:pPr>
                <a:r>
                  <a:rPr lang="en-US" sz="2400" dirty="0"/>
                  <a:t>Selects and constructs GFCs </a:t>
                </a:r>
                <a:r>
                  <a:rPr lang="en-US" sz="2400" i="1" dirty="0"/>
                  <a:t>on-the-fly.</a:t>
                </a:r>
              </a:p>
              <a:p>
                <a:pPr marL="685800" lvl="1" indent="-342900">
                  <a:buFont typeface="Wingdings" pitchFamily="2" charset="2"/>
                  <a:buChar char="§"/>
                </a:pPr>
                <a:r>
                  <a:rPr lang="en-US" sz="2400" dirty="0"/>
                  <a:t>Based on a “sieve” strategy,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0C42CC-44FA-9143-9F83-A01994CD4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" y="3105782"/>
                <a:ext cx="8786814" cy="1383712"/>
              </a:xfrm>
              <a:prstGeom prst="rect">
                <a:avLst/>
              </a:prstGeom>
              <a:blipFill>
                <a:blip r:embed="rId3"/>
                <a:stretch>
                  <a:fillRect l="-866" t="-3636" b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E9D7E7-4E33-C641-9A5A-A1034C410067}"/>
              </a:ext>
            </a:extLst>
          </p:cNvPr>
          <p:cNvCxnSpPr/>
          <p:nvPr/>
        </p:nvCxnSpPr>
        <p:spPr>
          <a:xfrm>
            <a:off x="7739928" y="2026901"/>
            <a:ext cx="0" cy="1126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35B4FA-D25E-9B41-B835-55CB4A7036D1}"/>
              </a:ext>
            </a:extLst>
          </p:cNvPr>
          <p:cNvCxnSpPr>
            <a:cxnSpLocks/>
          </p:cNvCxnSpPr>
          <p:nvPr/>
        </p:nvCxnSpPr>
        <p:spPr>
          <a:xfrm flipV="1">
            <a:off x="8225207" y="2026901"/>
            <a:ext cx="0" cy="112622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808F9C7-2314-3C44-888D-9F18DFF4BBA6}"/>
              </a:ext>
            </a:extLst>
          </p:cNvPr>
          <p:cNvSpPr txBox="1"/>
          <p:nvPr/>
        </p:nvSpPr>
        <p:spPr>
          <a:xfrm>
            <a:off x="6833615" y="2304323"/>
            <a:ext cx="959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pattern</a:t>
            </a:r>
          </a:p>
          <a:p>
            <a:pPr algn="ctr"/>
            <a:r>
              <a:rPr lang="en-US" sz="2000" dirty="0"/>
              <a:t>stream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E06041-C64B-FE41-96A2-CE1980447A78}"/>
              </a:ext>
            </a:extLst>
          </p:cNvPr>
          <p:cNvSpPr txBox="1"/>
          <p:nvPr/>
        </p:nvSpPr>
        <p:spPr>
          <a:xfrm>
            <a:off x="8172197" y="2367054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49C95C1-3D73-4D47-8B13-50BD7A610CC8}"/>
                  </a:ext>
                </a:extLst>
              </p:cNvPr>
              <p:cNvSpPr/>
              <p:nvPr/>
            </p:nvSpPr>
            <p:spPr>
              <a:xfrm>
                <a:off x="142875" y="4454966"/>
                <a:ext cx="8576408" cy="1569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71563" lvl="2" indent="-385763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Estimate the range of OPT by max{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cov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  <a:p>
                <a:pPr marL="1071563" lvl="2" indent="-385763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Each one is a size-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sieve with an estimation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1071563" lvl="2" indent="-385763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While the sieves are not full</a:t>
                </a:r>
              </a:p>
              <a:p>
                <a:pPr marL="1071563" lvl="2" indent="-385763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mg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cov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– |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), add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𝑃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to sieve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𝑺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1071563" lvl="2" indent="-385763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Signal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PGen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to stop and output the sieve with largest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cov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49C95C1-3D73-4D47-8B13-50BD7A610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" y="4454966"/>
                <a:ext cx="8576408" cy="1569469"/>
              </a:xfrm>
              <a:prstGeom prst="rect">
                <a:avLst/>
              </a:prstGeom>
              <a:blipFill>
                <a:blip r:embed="rId4"/>
                <a:stretch>
                  <a:fillRect t="-1613" b="-5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6BD7B12-2A29-E24C-A7C1-6A39A827CF65}"/>
              </a:ext>
            </a:extLst>
          </p:cNvPr>
          <p:cNvGrpSpPr/>
          <p:nvPr/>
        </p:nvGrpSpPr>
        <p:grpSpPr>
          <a:xfrm>
            <a:off x="-10335" y="6053845"/>
            <a:ext cx="9144000" cy="792118"/>
            <a:chOff x="0" y="6179419"/>
            <a:chExt cx="12192000" cy="6785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B5F199-2C8C-CA4F-A9B4-B268FFAA5BA0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GFC_stream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: mining and selecting </a:t>
              </a:r>
              <a:r>
                <a:rPr lang="en-US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on-the-fly!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3CC613-E8B2-B541-8289-1E6D8CF34EB8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7" name="Left Arrow 6">
            <a:extLst>
              <a:ext uri="{FF2B5EF4-FFF2-40B4-BE49-F238E27FC236}">
                <a16:creationId xmlns:a16="http://schemas.microsoft.com/office/drawing/2014/main" id="{F329A1FA-9003-E441-8FDA-7AAE142166B3}"/>
              </a:ext>
            </a:extLst>
          </p:cNvPr>
          <p:cNvSpPr/>
          <p:nvPr/>
        </p:nvSpPr>
        <p:spPr>
          <a:xfrm rot="21055342">
            <a:off x="5999804" y="3957698"/>
            <a:ext cx="2468298" cy="702284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Fast compute!</a:t>
            </a:r>
          </a:p>
        </p:txBody>
      </p:sp>
    </p:spTree>
    <p:extLst>
      <p:ext uri="{BB962C8B-B14F-4D97-AF65-F5344CB8AC3E}">
        <p14:creationId xmlns:p14="http://schemas.microsoft.com/office/powerpoint/2010/main" val="68379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9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514346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GFC-based fact checking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1128601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EB8DB9-0D66-D646-A203-7D430EACC3A3}"/>
                  </a:ext>
                </a:extLst>
              </p:cNvPr>
              <p:cNvSpPr txBox="1"/>
              <p:nvPr/>
            </p:nvSpPr>
            <p:spPr>
              <a:xfrm>
                <a:off x="424714" y="1265593"/>
                <a:ext cx="8294570" cy="2946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buFont typeface="Wingdings" pitchFamily="2" charset="2"/>
                  <a:buChar char="Ø"/>
                </a:pPr>
                <a:r>
                  <a:rPr lang="en-US" sz="2800" b="1" dirty="0" err="1"/>
                  <a:t>GFact</a:t>
                </a:r>
                <a:r>
                  <a:rPr lang="en-US" sz="2800" b="1" i="1" baseline="-25000" dirty="0" err="1"/>
                  <a:t>R</a:t>
                </a:r>
                <a:r>
                  <a:rPr lang="en-US" sz="2800" b="1" dirty="0"/>
                  <a:t>: Using GFCs as rules:</a:t>
                </a:r>
              </a:p>
              <a:p>
                <a:pPr marL="557213" lvl="1" indent="-214313">
                  <a:buFont typeface="Wingdings" pitchFamily="2" charset="2"/>
                  <a:buChar char="§"/>
                </a:pPr>
                <a:r>
                  <a:rPr lang="en-US" sz="2400" dirty="0"/>
                  <a:t>Invokes </a:t>
                </a:r>
                <a:r>
                  <a:rPr lang="en-US" sz="2400" dirty="0" err="1"/>
                  <a:t>GFC_stream</a:t>
                </a:r>
                <a:r>
                  <a:rPr lang="en-US" sz="2400" dirty="0"/>
                  <a:t> to find top-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GFCs.</a:t>
                </a:r>
              </a:p>
              <a:p>
                <a:pPr marL="557213" lvl="1" indent="-214313">
                  <a:buFont typeface="Wingdings" pitchFamily="2" charset="2"/>
                  <a:buChar char="§"/>
                </a:pPr>
                <a:r>
                  <a:rPr lang="en-US" sz="2400" dirty="0"/>
                  <a:t>“Hit and miss”</a:t>
                </a:r>
              </a:p>
              <a:p>
                <a:pPr marL="900113" lvl="2" indent="-214313">
                  <a:buFont typeface="Wingdings" pitchFamily="2" charset="2"/>
                  <a:buChar char="§"/>
                </a:pPr>
                <a:r>
                  <a:rPr lang="en-US" sz="2400" dirty="0"/>
                  <a:t>True if a fact is covered by one GFC.</a:t>
                </a:r>
              </a:p>
              <a:p>
                <a:pPr marL="900113" lvl="2" indent="-214313">
                  <a:buFont typeface="Wingdings" pitchFamily="2" charset="2"/>
                  <a:buChar char="§"/>
                </a:pPr>
                <a:r>
                  <a:rPr lang="en-US" sz="2400" dirty="0"/>
                  <a:t>False If no GFC can cover the fact.</a:t>
                </a:r>
              </a:p>
              <a:p>
                <a:pPr marL="557213" lvl="1" indent="-214313">
                  <a:buFont typeface="Wingdings" pitchFamily="2" charset="2"/>
                  <a:buChar char="§"/>
                </a:pPr>
                <a:r>
                  <a:rPr lang="en-US" sz="2400" dirty="0"/>
                  <a:t>A typical rule model to compare with: AMIE+</a:t>
                </a:r>
              </a:p>
              <a:p>
                <a:endParaRPr lang="en-US" sz="2400" dirty="0"/>
              </a:p>
              <a:p>
                <a:pPr marL="214313" indent="-214313">
                  <a:buFont typeface="Wingdings" pitchFamily="2" charset="2"/>
                  <a:buChar char="Ø"/>
                </a:pPr>
                <a:endParaRPr lang="en-US" sz="135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EB8DB9-0D66-D646-A203-7D430EACC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4" y="1265593"/>
                <a:ext cx="8294570" cy="2946961"/>
              </a:xfrm>
              <a:prstGeom prst="rect">
                <a:avLst/>
              </a:prstGeom>
              <a:blipFill>
                <a:blip r:embed="rId3"/>
                <a:stretch>
                  <a:fillRect l="-1221" t="-2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3D5985-9770-F443-A810-65F860FC86ED}"/>
                  </a:ext>
                </a:extLst>
              </p:cNvPr>
              <p:cNvSpPr txBox="1"/>
              <p:nvPr/>
            </p:nvSpPr>
            <p:spPr>
              <a:xfrm>
                <a:off x="424714" y="3684311"/>
                <a:ext cx="7513082" cy="2416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350" dirty="0"/>
              </a:p>
              <a:p>
                <a:pPr marL="214313" indent="-214313">
                  <a:buFont typeface="Wingdings" pitchFamily="2" charset="2"/>
                  <a:buChar char="Ø"/>
                </a:pPr>
                <a:r>
                  <a:rPr lang="en-US" sz="2800" b="1" dirty="0" err="1"/>
                  <a:t>GFact</a:t>
                </a:r>
                <a:r>
                  <a:rPr lang="en-US" sz="2800" b="1" dirty="0"/>
                  <a:t>: Using GFCs in supervised link prediction:</a:t>
                </a:r>
              </a:p>
              <a:p>
                <a:pPr marL="557213" lvl="1" indent="-214313">
                  <a:buFont typeface="Wingdings" pitchFamily="2" charset="2"/>
                  <a:buChar char="§"/>
                </a:pPr>
                <a:r>
                  <a:rPr lang="en-US" sz="2400" dirty="0"/>
                  <a:t>A feature vector of size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557213" lvl="1" indent="-214313">
                  <a:buFont typeface="Wingdings" pitchFamily="2" charset="2"/>
                  <a:buChar char="§"/>
                </a:pPr>
                <a:r>
                  <a:rPr lang="en-US" sz="2400" dirty="0"/>
                  <a:t>Each entry encodes the presence of one GFC.</a:t>
                </a:r>
              </a:p>
              <a:p>
                <a:pPr marL="557213" lvl="1" indent="-214313">
                  <a:buFont typeface="Wingdings" pitchFamily="2" charset="2"/>
                  <a:buChar char="§"/>
                </a:pPr>
                <a:r>
                  <a:rPr lang="en-US" sz="2400" dirty="0"/>
                  <a:t>Build a classifier, by default, Logistic Regression.</a:t>
                </a:r>
              </a:p>
              <a:p>
                <a:pPr marL="557213" lvl="1" indent="-214313">
                  <a:buFont typeface="Wingdings" pitchFamily="2" charset="2"/>
                  <a:buChar char="§"/>
                </a:pPr>
                <a:r>
                  <a:rPr lang="en-US" sz="2400" dirty="0"/>
                  <a:t>A typical rule models to compare with: PRA</a:t>
                </a:r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3D5985-9770-F443-A810-65F860FC8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4" y="3684311"/>
                <a:ext cx="7513082" cy="2416046"/>
              </a:xfrm>
              <a:prstGeom prst="rect">
                <a:avLst/>
              </a:prstGeom>
              <a:blipFill>
                <a:blip r:embed="rId4"/>
                <a:stretch>
                  <a:fillRect l="-1349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C4FAEBF-5807-5349-80B8-59D7FD1FBE6D}"/>
              </a:ext>
            </a:extLst>
          </p:cNvPr>
          <p:cNvGrpSpPr/>
          <p:nvPr/>
        </p:nvGrpSpPr>
        <p:grpSpPr>
          <a:xfrm>
            <a:off x="0" y="6065882"/>
            <a:ext cx="9144000" cy="792118"/>
            <a:chOff x="0" y="6179419"/>
            <a:chExt cx="12192000" cy="6785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8F9CC8-E04A-F446-8AD6-1760788C00C4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4F1EDE-7F14-084D-A88E-B2C52684ABFD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39915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144697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settings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758952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4FAEBF-5807-5349-80B8-59D7FD1FBE6D}"/>
              </a:ext>
            </a:extLst>
          </p:cNvPr>
          <p:cNvGrpSpPr/>
          <p:nvPr/>
        </p:nvGrpSpPr>
        <p:grpSpPr>
          <a:xfrm>
            <a:off x="0" y="6065882"/>
            <a:ext cx="9144000" cy="792118"/>
            <a:chOff x="0" y="6179419"/>
            <a:chExt cx="12192000" cy="6785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8F9CC8-E04A-F446-8AD6-1760788C00C4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4F1EDE-7F14-084D-A88E-B2C52684ABFD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0E5C877-DFB3-6841-A509-713E952083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3167888"/>
                  </p:ext>
                </p:extLst>
              </p:nvPr>
            </p:nvGraphicFramePr>
            <p:xfrm>
              <a:off x="223734" y="881046"/>
              <a:ext cx="8735439" cy="225720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943585">
                      <a:extLst>
                        <a:ext uri="{9D8B030D-6E8A-4147-A177-3AD203B41FA5}">
                          <a16:colId xmlns:a16="http://schemas.microsoft.com/office/drawing/2014/main" val="4196531931"/>
                        </a:ext>
                      </a:extLst>
                    </a:gridCol>
                    <a:gridCol w="1809345">
                      <a:extLst>
                        <a:ext uri="{9D8B030D-6E8A-4147-A177-3AD203B41FA5}">
                          <a16:colId xmlns:a16="http://schemas.microsoft.com/office/drawing/2014/main" val="568499303"/>
                        </a:ext>
                      </a:extLst>
                    </a:gridCol>
                    <a:gridCol w="797668">
                      <a:extLst>
                        <a:ext uri="{9D8B030D-6E8A-4147-A177-3AD203B41FA5}">
                          <a16:colId xmlns:a16="http://schemas.microsoft.com/office/drawing/2014/main" val="699868123"/>
                        </a:ext>
                      </a:extLst>
                    </a:gridCol>
                    <a:gridCol w="836579">
                      <a:extLst>
                        <a:ext uri="{9D8B030D-6E8A-4147-A177-3AD203B41FA5}">
                          <a16:colId xmlns:a16="http://schemas.microsoft.com/office/drawing/2014/main" val="691827837"/>
                        </a:ext>
                      </a:extLst>
                    </a:gridCol>
                    <a:gridCol w="1400783">
                      <a:extLst>
                        <a:ext uri="{9D8B030D-6E8A-4147-A177-3AD203B41FA5}">
                          <a16:colId xmlns:a16="http://schemas.microsoft.com/office/drawing/2014/main" val="1707557928"/>
                        </a:ext>
                      </a:extLst>
                    </a:gridCol>
                    <a:gridCol w="1392378">
                      <a:extLst>
                        <a:ext uri="{9D8B030D-6E8A-4147-A177-3AD203B41FA5}">
                          <a16:colId xmlns:a16="http://schemas.microsoft.com/office/drawing/2014/main" val="269206299"/>
                        </a:ext>
                      </a:extLst>
                    </a:gridCol>
                    <a:gridCol w="1555101">
                      <a:extLst>
                        <a:ext uri="{9D8B030D-6E8A-4147-A177-3AD203B41FA5}">
                          <a16:colId xmlns:a16="http://schemas.microsoft.com/office/drawing/2014/main" val="1931171555"/>
                        </a:ext>
                      </a:extLst>
                    </a:gridCol>
                  </a:tblGrid>
                  <a:tr h="40300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Dataset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|V|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|E|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# node labels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# edge labels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#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600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035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Yago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Knowledge base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2.1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4.0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2273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15.5 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52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DBpedia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Knowledge base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2.2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7.4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8240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185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Wikidata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Knowledge base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10.8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41.4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18383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209 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174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MAG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Academic network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0.6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1.71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8665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11742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4505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Offshore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Social network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1.0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3.3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697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0E5C877-DFB3-6841-A509-713E952083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3167888"/>
                  </p:ext>
                </p:extLst>
              </p:nvPr>
            </p:nvGraphicFramePr>
            <p:xfrm>
              <a:off x="223734" y="881046"/>
              <a:ext cx="8735439" cy="225720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943585">
                      <a:extLst>
                        <a:ext uri="{9D8B030D-6E8A-4147-A177-3AD203B41FA5}">
                          <a16:colId xmlns:a16="http://schemas.microsoft.com/office/drawing/2014/main" val="4196531931"/>
                        </a:ext>
                      </a:extLst>
                    </a:gridCol>
                    <a:gridCol w="1809345">
                      <a:extLst>
                        <a:ext uri="{9D8B030D-6E8A-4147-A177-3AD203B41FA5}">
                          <a16:colId xmlns:a16="http://schemas.microsoft.com/office/drawing/2014/main" val="568499303"/>
                        </a:ext>
                      </a:extLst>
                    </a:gridCol>
                    <a:gridCol w="797668">
                      <a:extLst>
                        <a:ext uri="{9D8B030D-6E8A-4147-A177-3AD203B41FA5}">
                          <a16:colId xmlns:a16="http://schemas.microsoft.com/office/drawing/2014/main" val="699868123"/>
                        </a:ext>
                      </a:extLst>
                    </a:gridCol>
                    <a:gridCol w="836579">
                      <a:extLst>
                        <a:ext uri="{9D8B030D-6E8A-4147-A177-3AD203B41FA5}">
                          <a16:colId xmlns:a16="http://schemas.microsoft.com/office/drawing/2014/main" val="691827837"/>
                        </a:ext>
                      </a:extLst>
                    </a:gridCol>
                    <a:gridCol w="1400783">
                      <a:extLst>
                        <a:ext uri="{9D8B030D-6E8A-4147-A177-3AD203B41FA5}">
                          <a16:colId xmlns:a16="http://schemas.microsoft.com/office/drawing/2014/main" val="1707557928"/>
                        </a:ext>
                      </a:extLst>
                    </a:gridCol>
                    <a:gridCol w="1392378">
                      <a:extLst>
                        <a:ext uri="{9D8B030D-6E8A-4147-A177-3AD203B41FA5}">
                          <a16:colId xmlns:a16="http://schemas.microsoft.com/office/drawing/2014/main" val="269206299"/>
                        </a:ext>
                      </a:extLst>
                    </a:gridCol>
                    <a:gridCol w="1555101">
                      <a:extLst>
                        <a:ext uri="{9D8B030D-6E8A-4147-A177-3AD203B41FA5}">
                          <a16:colId xmlns:a16="http://schemas.microsoft.com/office/drawing/2014/main" val="1931171555"/>
                        </a:ext>
                      </a:extLst>
                    </a:gridCol>
                  </a:tblGrid>
                  <a:tr h="40300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Dataset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|V|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|E|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# node labels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# edge labels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0163" t="-3125" b="-46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8035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Yago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Knowledge base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2.1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4.0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2273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15.5 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52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DBpedia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Knowledge base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2.2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7.4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8240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185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Wikidata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Knowledge base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10.8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41.4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18383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209 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174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MAG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Academic network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0.6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1.71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8665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11742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4505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Offshore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Social network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1.0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3.3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6977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C9C4424-2F09-974B-BB38-12E5336454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496789"/>
                  </p:ext>
                </p:extLst>
              </p:nvPr>
            </p:nvGraphicFramePr>
            <p:xfrm>
              <a:off x="223733" y="4030589"/>
              <a:ext cx="8735440" cy="14833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400840">
                      <a:extLst>
                        <a:ext uri="{9D8B030D-6E8A-4147-A177-3AD203B41FA5}">
                          <a16:colId xmlns:a16="http://schemas.microsoft.com/office/drawing/2014/main" val="1629605729"/>
                        </a:ext>
                      </a:extLst>
                    </a:gridCol>
                    <a:gridCol w="2641419">
                      <a:extLst>
                        <a:ext uri="{9D8B030D-6E8A-4147-A177-3AD203B41FA5}">
                          <a16:colId xmlns:a16="http://schemas.microsoft.com/office/drawing/2014/main" val="2585696261"/>
                        </a:ext>
                      </a:extLst>
                    </a:gridCol>
                    <a:gridCol w="3693181">
                      <a:extLst>
                        <a:ext uri="{9D8B030D-6E8A-4147-A177-3AD203B41FA5}">
                          <a16:colId xmlns:a16="http://schemas.microsoft.com/office/drawing/2014/main" val="22755032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Tasks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Rule Mining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Fact Checking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1519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Our 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err="1"/>
                            <a:t>GFC_batch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b="1" dirty="0" err="1"/>
                            <a:t>GFC_stream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/>
                            <a:t>GFact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b="1" dirty="0" err="1"/>
                            <a:t>GFact</a:t>
                          </a:r>
                          <a:r>
                            <a:rPr lang="en-US" b="1" baseline="-25000" dirty="0" err="1"/>
                            <a:t>R</a:t>
                          </a:r>
                          <a:endParaRPr lang="en-US" b="1" i="1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3723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Baselines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AMIE+, PRA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AMIE+, PRA, </a:t>
                          </a:r>
                          <a:r>
                            <a:rPr lang="en-US" dirty="0" err="1"/>
                            <a:t>KGMiner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0080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Evaluation Metrics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running time</a:t>
                          </a:r>
                          <a:r>
                            <a:rPr lang="en-US" baseline="0" dirty="0"/>
                            <a:t> vs.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dirty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p>
                                      <m:r>
                                        <a:rPr lang="en-US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prediction rate, precision, recall, F1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0032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C9C4424-2F09-974B-BB38-12E5336454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496789"/>
                  </p:ext>
                </p:extLst>
              </p:nvPr>
            </p:nvGraphicFramePr>
            <p:xfrm>
              <a:off x="223733" y="4030589"/>
              <a:ext cx="8735440" cy="14833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400840">
                      <a:extLst>
                        <a:ext uri="{9D8B030D-6E8A-4147-A177-3AD203B41FA5}">
                          <a16:colId xmlns:a16="http://schemas.microsoft.com/office/drawing/2014/main" val="1629605729"/>
                        </a:ext>
                      </a:extLst>
                    </a:gridCol>
                    <a:gridCol w="2641419">
                      <a:extLst>
                        <a:ext uri="{9D8B030D-6E8A-4147-A177-3AD203B41FA5}">
                          <a16:colId xmlns:a16="http://schemas.microsoft.com/office/drawing/2014/main" val="2585696261"/>
                        </a:ext>
                      </a:extLst>
                    </a:gridCol>
                    <a:gridCol w="3693181">
                      <a:extLst>
                        <a:ext uri="{9D8B030D-6E8A-4147-A177-3AD203B41FA5}">
                          <a16:colId xmlns:a16="http://schemas.microsoft.com/office/drawing/2014/main" val="22755032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Tasks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Rule Mining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Fact Checking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1519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Our 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err="1"/>
                            <a:t>GFC_batch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b="1" dirty="0" err="1"/>
                            <a:t>GFC_stream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/>
                            <a:t>GFact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b="1" dirty="0" err="1"/>
                            <a:t>GFact</a:t>
                          </a:r>
                          <a:r>
                            <a:rPr lang="en-US" b="1" baseline="-25000" dirty="0" err="1"/>
                            <a:t>R</a:t>
                          </a:r>
                          <a:endParaRPr lang="en-US" b="1" i="1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3723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Baselines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AMIE+, PRA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AMIE+, PRA, </a:t>
                          </a:r>
                          <a:r>
                            <a:rPr lang="en-US" dirty="0" err="1"/>
                            <a:t>KGMiner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0080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Evaluation Metrics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431" t="-313793" r="-139234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prediction rate, precision, recall, F1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0032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7334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200015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Experiment: efficiency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814270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1031F54-C9F2-264A-B4E8-AF691AAF9571}"/>
              </a:ext>
            </a:extLst>
          </p:cNvPr>
          <p:cNvGrpSpPr>
            <a:grpSpLocks noChangeAspect="1"/>
          </p:cNvGrpSpPr>
          <p:nvPr/>
        </p:nvGrpSpPr>
        <p:grpSpPr>
          <a:xfrm>
            <a:off x="424714" y="2777910"/>
            <a:ext cx="3847280" cy="3233071"/>
            <a:chOff x="1550277" y="1001662"/>
            <a:chExt cx="3938768" cy="33099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DD1E0D-BD8D-604A-B18C-22AFCBB89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0277" y="1001662"/>
              <a:ext cx="3938768" cy="27534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B67A5DA-932B-2145-B1E0-083AF19778C3}"/>
                    </a:ext>
                  </a:extLst>
                </p:cNvPr>
                <p:cNvSpPr txBox="1"/>
                <p:nvPr/>
              </p:nvSpPr>
              <p:spPr>
                <a:xfrm>
                  <a:off x="2204079" y="3838972"/>
                  <a:ext cx="2948506" cy="4726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Varying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a14:m>
                  <a:r>
                    <a:rPr lang="en-US" sz="2400" dirty="0"/>
                    <a:t> (</a:t>
                  </a:r>
                  <a:r>
                    <a:rPr lang="en-US" sz="2400" dirty="0" err="1"/>
                    <a:t>DBPedia</a:t>
                  </a:r>
                  <a:r>
                    <a:rPr lang="en-US" sz="2400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B67A5DA-932B-2145-B1E0-083AF19778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79" y="3838972"/>
                  <a:ext cx="2948506" cy="472643"/>
                </a:xfrm>
                <a:prstGeom prst="rect">
                  <a:avLst/>
                </a:prstGeom>
                <a:blipFill>
                  <a:blip r:embed="rId4"/>
                  <a:stretch>
                    <a:fillRect l="-3540" t="-8108" r="-2212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B2919FB-D096-A042-96F6-CEC40906892E}"/>
              </a:ext>
            </a:extLst>
          </p:cNvPr>
          <p:cNvGrpSpPr/>
          <p:nvPr/>
        </p:nvGrpSpPr>
        <p:grpSpPr>
          <a:xfrm>
            <a:off x="4710931" y="2755422"/>
            <a:ext cx="4070141" cy="3263570"/>
            <a:chOff x="6700342" y="1001662"/>
            <a:chExt cx="4166930" cy="350541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8D40967-7488-DA42-91A4-555CAB883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0342" y="1001662"/>
              <a:ext cx="4166930" cy="291299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6F6A89D-43C3-6A4B-9667-E3971506D70F}"/>
                    </a:ext>
                  </a:extLst>
                </p:cNvPr>
                <p:cNvSpPr txBox="1"/>
                <p:nvPr/>
              </p:nvSpPr>
              <p:spPr>
                <a:xfrm>
                  <a:off x="7527675" y="4011198"/>
                  <a:ext cx="3111437" cy="495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Varying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sz="2400" dirty="0"/>
                    <a:t> (</a:t>
                  </a:r>
                  <a:r>
                    <a:rPr lang="en-US" sz="2400" dirty="0" err="1"/>
                    <a:t>DBpedia</a:t>
                  </a:r>
                  <a:r>
                    <a:rPr lang="en-US" sz="2400" dirty="0"/>
                    <a:t>)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6F6A89D-43C3-6A4B-9667-E3971506D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7675" y="4011198"/>
                  <a:ext cx="3111437" cy="495876"/>
                </a:xfrm>
                <a:prstGeom prst="rect">
                  <a:avLst/>
                </a:prstGeom>
                <a:blipFill>
                  <a:blip r:embed="rId6"/>
                  <a:stretch>
                    <a:fillRect l="-2917" t="-8108" r="-2083" b="-27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ounded Rectangular Callout 5">
            <a:extLst>
              <a:ext uri="{FF2B5EF4-FFF2-40B4-BE49-F238E27FC236}">
                <a16:creationId xmlns:a16="http://schemas.microsoft.com/office/drawing/2014/main" id="{3C06ADFA-23ED-E34E-A880-66D5525C3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1018243"/>
            <a:ext cx="8001000" cy="1555540"/>
          </a:xfrm>
          <a:prstGeom prst="wedgeRoundRectCallout">
            <a:avLst>
              <a:gd name="adj1" fmla="val -13450"/>
              <a:gd name="adj2" fmla="val -3474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400" b="1" dirty="0">
                <a:solidFill>
                  <a:srgbClr val="0070C0"/>
                </a:solidFill>
                <a:latin typeface="Calibri" panose="020F0502020204030204" pitchFamily="34" charset="0"/>
              </a:rPr>
              <a:t>Overview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en-US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GFC_stream</a:t>
            </a:r>
            <a:r>
              <a:rPr lang="en-US" alt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 takes 25.7 seconds to discover 200 GFCs over </a:t>
            </a:r>
            <a:r>
              <a:rPr lang="en-US" altLang="en-US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Wikidata</a:t>
            </a:r>
            <a:r>
              <a:rPr lang="en-US" alt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 with 41.4 million edges and 6000 training facts.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On average, </a:t>
            </a:r>
            <a:r>
              <a:rPr lang="en-US" altLang="en-US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GFC_stream</a:t>
            </a:r>
            <a:r>
              <a:rPr lang="en-US" alt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 is 3.2 times faster than AMIE+ over </a:t>
            </a:r>
            <a:r>
              <a:rPr lang="en-US" altLang="en-US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DBpedia</a:t>
            </a:r>
            <a:r>
              <a:rPr lang="en-US" alt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.</a:t>
            </a:r>
          </a:p>
          <a:p>
            <a:pPr eaLnBrk="1" hangingPunct="1"/>
            <a:endParaRPr lang="en-US" altLang="en-US" sz="2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430F15-A9EC-2241-8EC1-73CB6C7AF780}"/>
              </a:ext>
            </a:extLst>
          </p:cNvPr>
          <p:cNvSpPr/>
          <p:nvPr/>
        </p:nvSpPr>
        <p:spPr>
          <a:xfrm>
            <a:off x="3000374" y="2777910"/>
            <a:ext cx="942975" cy="115114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0C40985-1831-CF47-89F7-1F0802A2A722}"/>
              </a:ext>
            </a:extLst>
          </p:cNvPr>
          <p:cNvSpPr/>
          <p:nvPr/>
        </p:nvSpPr>
        <p:spPr>
          <a:xfrm rot="8616052">
            <a:off x="8179767" y="4338746"/>
            <a:ext cx="756890" cy="265734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1D75DF-8210-824B-ACF3-E22B28B82D2F}"/>
              </a:ext>
            </a:extLst>
          </p:cNvPr>
          <p:cNvGrpSpPr/>
          <p:nvPr/>
        </p:nvGrpSpPr>
        <p:grpSpPr>
          <a:xfrm>
            <a:off x="0" y="6065882"/>
            <a:ext cx="9144000" cy="792118"/>
            <a:chOff x="0" y="6179419"/>
            <a:chExt cx="12192000" cy="6785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15FBC4-1DB0-2A46-8054-917E5D1A301E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D556C8C-6BEF-2743-8C51-9E8A196E8837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5983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285745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Experiment: effectiveness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900000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29B7963-CAD5-3745-8711-30351CAFAE50}"/>
              </a:ext>
            </a:extLst>
          </p:cNvPr>
          <p:cNvGrpSpPr>
            <a:grpSpLocks noChangeAspect="1"/>
          </p:cNvGrpSpPr>
          <p:nvPr/>
        </p:nvGrpSpPr>
        <p:grpSpPr>
          <a:xfrm>
            <a:off x="334876" y="2571746"/>
            <a:ext cx="4194644" cy="3443647"/>
            <a:chOff x="1119352" y="1001661"/>
            <a:chExt cx="4114950" cy="33782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7072D0-210B-914F-9567-2557DD1D6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9352" y="1001661"/>
              <a:ext cx="4114950" cy="28766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F794A33-CA43-FE48-9D09-D83B24CD39F3}"/>
                    </a:ext>
                  </a:extLst>
                </p:cNvPr>
                <p:cNvSpPr txBox="1"/>
                <p:nvPr/>
              </p:nvSpPr>
              <p:spPr>
                <a:xfrm>
                  <a:off x="1820523" y="3926987"/>
                  <a:ext cx="3036212" cy="4528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Varying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sz="2400" dirty="0"/>
                    <a:t> (</a:t>
                  </a:r>
                  <a:r>
                    <a:rPr lang="en-US" sz="2400" dirty="0" err="1"/>
                    <a:t>Wikidata</a:t>
                  </a:r>
                  <a:r>
                    <a:rPr lang="en-US" sz="2400" dirty="0"/>
                    <a:t>)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F794A33-CA43-FE48-9D09-D83B24CD39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523" y="3926987"/>
                  <a:ext cx="3036212" cy="452894"/>
                </a:xfrm>
                <a:prstGeom prst="rect">
                  <a:avLst/>
                </a:prstGeom>
                <a:blipFill>
                  <a:blip r:embed="rId4"/>
                  <a:stretch>
                    <a:fillRect l="-3279" t="-5263" r="-2049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723AC39-E6C8-6442-A26F-B1C0EFE14DBC}"/>
              </a:ext>
            </a:extLst>
          </p:cNvPr>
          <p:cNvGrpSpPr>
            <a:grpSpLocks noChangeAspect="1"/>
          </p:cNvGrpSpPr>
          <p:nvPr/>
        </p:nvGrpSpPr>
        <p:grpSpPr>
          <a:xfrm>
            <a:off x="4660105" y="2571746"/>
            <a:ext cx="4194645" cy="3443647"/>
            <a:chOff x="6423333" y="1001661"/>
            <a:chExt cx="4114950" cy="33782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63B1F8D-007B-874E-8AB1-5F0BCF6F5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3333" y="1001661"/>
              <a:ext cx="4114950" cy="28766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4BA538C-77D5-DA47-A819-7C0ABD219D80}"/>
                    </a:ext>
                  </a:extLst>
                </p:cNvPr>
                <p:cNvSpPr txBox="1"/>
                <p:nvPr/>
              </p:nvSpPr>
              <p:spPr>
                <a:xfrm>
                  <a:off x="7317373" y="3926988"/>
                  <a:ext cx="2673205" cy="4528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Varying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400" dirty="0"/>
                    <a:t> (</a:t>
                  </a:r>
                  <a:r>
                    <a:rPr lang="en-US" sz="2400" dirty="0" err="1"/>
                    <a:t>Wikidata</a:t>
                  </a:r>
                  <a:r>
                    <a:rPr lang="en-US" sz="2400" dirty="0"/>
                    <a:t>)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4BA538C-77D5-DA47-A819-7C0ABD219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7373" y="3926988"/>
                  <a:ext cx="2673205" cy="452894"/>
                </a:xfrm>
                <a:prstGeom prst="rect">
                  <a:avLst/>
                </a:prstGeom>
                <a:blipFill>
                  <a:blip r:embed="rId6"/>
                  <a:stretch>
                    <a:fillRect l="-3256" t="-5263" r="-2326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ounded Rectangular Callout 5">
            <a:extLst>
              <a:ext uri="{FF2B5EF4-FFF2-40B4-BE49-F238E27FC236}">
                <a16:creationId xmlns:a16="http://schemas.microsoft.com/office/drawing/2014/main" id="{68D77538-7912-7944-91EF-D9ED8F791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1" y="1073430"/>
            <a:ext cx="9016704" cy="1183995"/>
          </a:xfrm>
          <a:prstGeom prst="wedgeRoundRectCallout">
            <a:avLst>
              <a:gd name="adj1" fmla="val -13450"/>
              <a:gd name="adj2" fmla="val -3474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400" b="1" dirty="0">
                <a:solidFill>
                  <a:srgbClr val="0070C0"/>
                </a:solidFill>
                <a:latin typeface="Calibri" panose="020F0502020204030204" pitchFamily="34" charset="0"/>
              </a:rPr>
              <a:t>Compared with AMIE+, PRA and </a:t>
            </a:r>
            <a:r>
              <a:rPr lang="en-US" altLang="en-US" sz="2400" b="1" dirty="0" err="1">
                <a:solidFill>
                  <a:srgbClr val="0070C0"/>
                </a:solidFill>
                <a:latin typeface="Calibri" panose="020F0502020204030204" pitchFamily="34" charset="0"/>
              </a:rPr>
              <a:t>KGMiner</a:t>
            </a:r>
            <a:r>
              <a:rPr lang="en-US" altLang="en-US" sz="2400" b="1" dirty="0">
                <a:solidFill>
                  <a:srgbClr val="0070C0"/>
                </a:solidFill>
                <a:latin typeface="Calibri" panose="020F0502020204030204" pitchFamily="34" charset="0"/>
              </a:rPr>
              <a:t>, respectively, on average: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en-US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GFact</a:t>
            </a:r>
            <a:r>
              <a:rPr lang="en-US" alt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 achieves additional 30%, 20%, and 5% gains of precision over </a:t>
            </a:r>
            <a:r>
              <a:rPr lang="en-US" altLang="en-US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DBpedia</a:t>
            </a:r>
            <a:r>
              <a:rPr lang="en-US" alt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en-US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GFact</a:t>
            </a:r>
            <a:r>
              <a:rPr lang="en-US" alt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 achieves additional 20%, 15%, and 16% gains of F1-score over </a:t>
            </a:r>
            <a:r>
              <a:rPr lang="en-US" altLang="en-US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Wikidata</a:t>
            </a:r>
            <a:r>
              <a:rPr lang="en-US" alt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.</a:t>
            </a:r>
          </a:p>
          <a:p>
            <a:pPr eaLnBrk="1" hangingPunct="1"/>
            <a:endParaRPr lang="en-US" altLang="en-US" sz="15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77AD84F-573F-6443-AAD8-A6730D175327}"/>
              </a:ext>
            </a:extLst>
          </p:cNvPr>
          <p:cNvSpPr/>
          <p:nvPr/>
        </p:nvSpPr>
        <p:spPr>
          <a:xfrm rot="5400000">
            <a:off x="6688371" y="2690716"/>
            <a:ext cx="756890" cy="265734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E03202-A963-AE41-826D-3627A20283AC}"/>
              </a:ext>
            </a:extLst>
          </p:cNvPr>
          <p:cNvGrpSpPr/>
          <p:nvPr/>
        </p:nvGrpSpPr>
        <p:grpSpPr>
          <a:xfrm>
            <a:off x="0" y="6047850"/>
            <a:ext cx="9144000" cy="792118"/>
            <a:chOff x="0" y="6179419"/>
            <a:chExt cx="12192000" cy="67857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AA896D3-F2CF-9347-91FA-32B2D67AD579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24DF18-53D2-FC4C-8293-81DFD559AF6F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2541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3" y="314317"/>
            <a:ext cx="9467431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 study: are two anonymous companies same</a:t>
            </a:r>
            <a:r>
              <a:rPr lang="en-US" sz="27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(Offshore)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928572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866760-26C3-F442-804C-C9EC23D303A8}"/>
              </a:ext>
            </a:extLst>
          </p:cNvPr>
          <p:cNvCxnSpPr>
            <a:cxnSpLocks/>
          </p:cNvCxnSpPr>
          <p:nvPr/>
        </p:nvCxnSpPr>
        <p:spPr>
          <a:xfrm flipV="1">
            <a:off x="632339" y="3190267"/>
            <a:ext cx="6478" cy="81651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2AE4A2-55EF-EB4C-B7F2-D6F2EC8D47A3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 flipH="1">
            <a:off x="3181354" y="3184429"/>
            <a:ext cx="1841" cy="811579"/>
          </a:xfrm>
          <a:prstGeom prst="straightConnector1">
            <a:avLst/>
          </a:prstGeom>
          <a:ln w="19050">
            <a:solidFill>
              <a:srgbClr val="7030A0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8A11A1C3-4481-5A45-BE27-6CE8581A5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6637" y="1505679"/>
            <a:ext cx="456357" cy="4563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CCAC28A-C376-9247-AF41-279023243CAC}"/>
                  </a:ext>
                </a:extLst>
              </p:cNvPr>
              <p:cNvSpPr txBox="1"/>
              <p:nvPr/>
            </p:nvSpPr>
            <p:spPr>
              <a:xfrm>
                <a:off x="127517" y="2695197"/>
                <a:ext cx="54854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400" b="1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CCAC28A-C376-9247-AF41-279023243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7" y="2695197"/>
                <a:ext cx="548548" cy="453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ED46C4FD-C18E-664D-B725-77471B04A864}"/>
              </a:ext>
            </a:extLst>
          </p:cNvPr>
          <p:cNvSpPr txBox="1"/>
          <p:nvPr/>
        </p:nvSpPr>
        <p:spPr>
          <a:xfrm>
            <a:off x="2457574" y="2390380"/>
            <a:ext cx="1593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(A. Company)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DAB8D8E-3490-C14E-9884-A55F02AA6DF1}"/>
                  </a:ext>
                </a:extLst>
              </p:cNvPr>
              <p:cNvSpPr txBox="1"/>
              <p:nvPr/>
            </p:nvSpPr>
            <p:spPr>
              <a:xfrm>
                <a:off x="3335066" y="2709754"/>
                <a:ext cx="551754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400" b="1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400" b="1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DAB8D8E-3490-C14E-9884-A55F02AA6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066" y="2709754"/>
                <a:ext cx="551754" cy="453137"/>
              </a:xfrm>
              <a:prstGeom prst="rect">
                <a:avLst/>
              </a:prstGeom>
              <a:blipFill>
                <a:blip r:embed="rId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CDC67FC4-67CF-604E-A442-0A15E9737B32}"/>
              </a:ext>
            </a:extLst>
          </p:cNvPr>
          <p:cNvSpPr txBox="1"/>
          <p:nvPr/>
        </p:nvSpPr>
        <p:spPr>
          <a:xfrm rot="19521139">
            <a:off x="550934" y="1822889"/>
            <a:ext cx="1187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shareholder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B3924E-5F14-D24A-875A-EE2BF21DD369}"/>
              </a:ext>
            </a:extLst>
          </p:cNvPr>
          <p:cNvSpPr txBox="1"/>
          <p:nvPr/>
        </p:nvSpPr>
        <p:spPr>
          <a:xfrm>
            <a:off x="3181354" y="3336037"/>
            <a:ext cx="984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isActiveIn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DBCA04-8F73-D148-9FF0-F26D26CB8EEB}"/>
              </a:ext>
            </a:extLst>
          </p:cNvPr>
          <p:cNvSpPr txBox="1"/>
          <p:nvPr/>
        </p:nvSpPr>
        <p:spPr>
          <a:xfrm>
            <a:off x="1476150" y="1200008"/>
            <a:ext cx="1017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(officer)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127321B-87AE-6A48-9D1E-DF8A9314FED5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1108932" y="2925334"/>
            <a:ext cx="1815168" cy="5838"/>
          </a:xfrm>
          <a:prstGeom prst="straightConnector1">
            <a:avLst/>
          </a:prstGeom>
          <a:ln w="31750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56BF35D-4E06-DB4F-87FB-77DD33EFD275}"/>
              </a:ext>
            </a:extLst>
          </p:cNvPr>
          <p:cNvSpPr txBox="1"/>
          <p:nvPr/>
        </p:nvSpPr>
        <p:spPr>
          <a:xfrm>
            <a:off x="1409066" y="2557659"/>
            <a:ext cx="128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C00000">
                    <a:alpha val="50000"/>
                  </a:srgbClr>
                </a:solidFill>
              </a:rPr>
              <a:t>isSameAs</a:t>
            </a:r>
            <a:r>
              <a:rPr lang="en-US" sz="2000" dirty="0">
                <a:solidFill>
                  <a:srgbClr val="C00000">
                    <a:alpha val="50000"/>
                  </a:srgbClr>
                </a:solidFill>
              </a:rPr>
              <a:t>?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123F299-7809-2342-B909-6E45BDEF781B}"/>
              </a:ext>
            </a:extLst>
          </p:cNvPr>
          <p:cNvCxnSpPr>
            <a:cxnSpLocks/>
            <a:stCxn id="72" idx="0"/>
            <a:endCxn id="75" idx="3"/>
          </p:cNvCxnSpPr>
          <p:nvPr/>
        </p:nvCxnSpPr>
        <p:spPr>
          <a:xfrm flipH="1" flipV="1">
            <a:off x="2212994" y="1733858"/>
            <a:ext cx="1041401" cy="6565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EF7FD29-681F-C542-85E1-D17912190540}"/>
              </a:ext>
            </a:extLst>
          </p:cNvPr>
          <p:cNvSpPr txBox="1"/>
          <p:nvPr/>
        </p:nvSpPr>
        <p:spPr>
          <a:xfrm>
            <a:off x="344336" y="1007367"/>
            <a:ext cx="76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GFC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DE09309-0302-B240-90FB-0F5F8989FB13}"/>
              </a:ext>
            </a:extLst>
          </p:cNvPr>
          <p:cNvSpPr txBox="1"/>
          <p:nvPr/>
        </p:nvSpPr>
        <p:spPr>
          <a:xfrm>
            <a:off x="6208898" y="983543"/>
            <a:ext cx="1167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AMIE+</a:t>
            </a:r>
          </a:p>
        </p:txBody>
      </p:sp>
      <p:sp>
        <p:nvSpPr>
          <p:cNvPr id="133" name="Rounded Rectangular Callout 5">
            <a:extLst>
              <a:ext uri="{FF2B5EF4-FFF2-40B4-BE49-F238E27FC236}">
                <a16:creationId xmlns:a16="http://schemas.microsoft.com/office/drawing/2014/main" id="{36494F55-0406-3E4C-81C8-0457B7144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902" y="4176279"/>
            <a:ext cx="3797591" cy="1255361"/>
          </a:xfrm>
          <a:prstGeom prst="wedgeRoundRectCallout">
            <a:avLst>
              <a:gd name="adj1" fmla="val -13450"/>
              <a:gd name="adj2" fmla="val -3474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</a:rPr>
              <a:t>If two anonymous companies are registered in the same place, then they are same.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</a:rPr>
              <a:t>Low accuracy.</a:t>
            </a:r>
          </a:p>
          <a:p>
            <a:pPr eaLnBrk="1" hangingPunct="1"/>
            <a:endParaRPr lang="en-US" altLang="en-US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656639-AD79-064D-A714-EBCAC6D517B9}"/>
              </a:ext>
            </a:extLst>
          </p:cNvPr>
          <p:cNvGrpSpPr/>
          <p:nvPr/>
        </p:nvGrpSpPr>
        <p:grpSpPr>
          <a:xfrm>
            <a:off x="5538" y="6064800"/>
            <a:ext cx="9144000" cy="792118"/>
            <a:chOff x="0" y="6179419"/>
            <a:chExt cx="12192000" cy="6785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06AC4C6-845D-8C42-A277-5CD4A0800B13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3880B05-B63C-824B-AF57-98D8AA14B710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F1E56A-EDCF-CA44-9F7A-29D8FD4C92B0}"/>
              </a:ext>
            </a:extLst>
          </p:cNvPr>
          <p:cNvGrpSpPr/>
          <p:nvPr/>
        </p:nvGrpSpPr>
        <p:grpSpPr>
          <a:xfrm>
            <a:off x="4261774" y="2133898"/>
            <a:ext cx="5009648" cy="584775"/>
            <a:chOff x="3985461" y="2093238"/>
            <a:chExt cx="5009648" cy="584775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8C6C02C-EEF6-6E41-973A-A8F640B26C73}"/>
                </a:ext>
              </a:extLst>
            </p:cNvPr>
            <p:cNvSpPr txBox="1"/>
            <p:nvPr/>
          </p:nvSpPr>
          <p:spPr>
            <a:xfrm>
              <a:off x="3985461" y="2199571"/>
              <a:ext cx="2464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registerIn</a:t>
              </a:r>
              <a:r>
                <a:rPr lang="en-US" sz="2000" b="1" dirty="0"/>
                <a:t>(         ,        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3D004391-A91A-6D43-8DDE-C078B85369AD}"/>
                    </a:ext>
                  </a:extLst>
                </p:cNvPr>
                <p:cNvSpPr txBox="1"/>
                <p:nvPr/>
              </p:nvSpPr>
              <p:spPr>
                <a:xfrm>
                  <a:off x="6157257" y="2093238"/>
                  <a:ext cx="55015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</m:oMath>
                    </m:oMathPara>
                  </a14:m>
                  <a:endParaRPr lang="en-US" sz="3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3D004391-A91A-6D43-8DDE-C078B85369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257" y="2093238"/>
                  <a:ext cx="550152" cy="584775"/>
                </a:xfrm>
                <a:prstGeom prst="rect">
                  <a:avLst/>
                </a:prstGeom>
                <a:blipFill>
                  <a:blip r:embed="rId7"/>
                  <a:stretch>
                    <a:fillRect l="-2273" r="-2273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Graphic 5" descr="Meeting">
              <a:extLst>
                <a:ext uri="{FF2B5EF4-FFF2-40B4-BE49-F238E27FC236}">
                  <a16:creationId xmlns:a16="http://schemas.microsoft.com/office/drawing/2014/main" id="{3FF4B71F-D5EC-C745-86BE-538B5E784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38465" y="2115208"/>
              <a:ext cx="518190" cy="518190"/>
            </a:xfrm>
            <a:prstGeom prst="rect">
              <a:avLst/>
            </a:prstGeom>
          </p:spPr>
        </p:pic>
        <p:pic>
          <p:nvPicPr>
            <p:cNvPr id="9" name="Graphic 8" descr="World">
              <a:extLst>
                <a:ext uri="{FF2B5EF4-FFF2-40B4-BE49-F238E27FC236}">
                  <a16:creationId xmlns:a16="http://schemas.microsoft.com/office/drawing/2014/main" id="{CE1DF043-18D4-A945-98C6-AA709E029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56548" y="2146503"/>
              <a:ext cx="487942" cy="487942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3BF1C4-EB72-2443-8471-C9756E3F90D0}"/>
                </a:ext>
              </a:extLst>
            </p:cNvPr>
            <p:cNvSpPr txBox="1"/>
            <p:nvPr/>
          </p:nvSpPr>
          <p:spPr>
            <a:xfrm>
              <a:off x="6530267" y="2185441"/>
              <a:ext cx="2464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registerIn</a:t>
              </a:r>
              <a:r>
                <a:rPr lang="en-US" sz="2000" b="1" dirty="0"/>
                <a:t>(         ,        )</a:t>
              </a:r>
            </a:p>
          </p:txBody>
        </p:sp>
        <p:pic>
          <p:nvPicPr>
            <p:cNvPr id="56" name="Graphic 55" descr="Meeting">
              <a:extLst>
                <a:ext uri="{FF2B5EF4-FFF2-40B4-BE49-F238E27FC236}">
                  <a16:creationId xmlns:a16="http://schemas.microsoft.com/office/drawing/2014/main" id="{017CC7B9-A494-C14E-A5F2-D3BDEB7A0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72299" y="2113092"/>
              <a:ext cx="518190" cy="518190"/>
            </a:xfrm>
            <a:prstGeom prst="rect">
              <a:avLst/>
            </a:prstGeom>
          </p:spPr>
        </p:pic>
        <p:pic>
          <p:nvPicPr>
            <p:cNvPr id="57" name="Graphic 56" descr="World">
              <a:extLst>
                <a:ext uri="{FF2B5EF4-FFF2-40B4-BE49-F238E27FC236}">
                  <a16:creationId xmlns:a16="http://schemas.microsoft.com/office/drawing/2014/main" id="{36E7FCD0-F18F-564B-98FA-58CF83AA8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290382" y="2144387"/>
              <a:ext cx="487942" cy="487942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8102A2-4591-704F-94A8-248CF34EB0BE}"/>
              </a:ext>
            </a:extLst>
          </p:cNvPr>
          <p:cNvGrpSpPr/>
          <p:nvPr/>
        </p:nvGrpSpPr>
        <p:grpSpPr>
          <a:xfrm>
            <a:off x="5375205" y="3001280"/>
            <a:ext cx="3055128" cy="584775"/>
            <a:chOff x="5375205" y="3001280"/>
            <a:chExt cx="3055128" cy="584775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37731FA-16D5-B64A-81FD-FF89685C5C1F}"/>
                </a:ext>
              </a:extLst>
            </p:cNvPr>
            <p:cNvSpPr txBox="1"/>
            <p:nvPr/>
          </p:nvSpPr>
          <p:spPr>
            <a:xfrm>
              <a:off x="5971005" y="3122604"/>
              <a:ext cx="24593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isSameAs</a:t>
              </a:r>
              <a:r>
                <a:rPr lang="en-US" sz="2000" b="1" dirty="0"/>
                <a:t>(         ,         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6EA4C41-7FCF-9E4E-80FF-B12182F0700F}"/>
                    </a:ext>
                  </a:extLst>
                </p:cNvPr>
                <p:cNvSpPr txBox="1"/>
                <p:nvPr/>
              </p:nvSpPr>
              <p:spPr>
                <a:xfrm>
                  <a:off x="5375205" y="3001280"/>
                  <a:ext cx="7617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3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6EA4C41-7FCF-9E4E-80FF-B12182F07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205" y="3001280"/>
                  <a:ext cx="761748" cy="5847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1" name="Graphic 60" descr="Meeting">
              <a:extLst>
                <a:ext uri="{FF2B5EF4-FFF2-40B4-BE49-F238E27FC236}">
                  <a16:creationId xmlns:a16="http://schemas.microsoft.com/office/drawing/2014/main" id="{78DDEDE5-9971-E74D-B9BC-3C8CE5E07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17111" y="3038420"/>
              <a:ext cx="518190" cy="518190"/>
            </a:xfrm>
            <a:prstGeom prst="rect">
              <a:avLst/>
            </a:prstGeom>
          </p:spPr>
        </p:pic>
        <p:pic>
          <p:nvPicPr>
            <p:cNvPr id="62" name="Graphic 61" descr="Meeting">
              <a:extLst>
                <a:ext uri="{FF2B5EF4-FFF2-40B4-BE49-F238E27FC236}">
                  <a16:creationId xmlns:a16="http://schemas.microsoft.com/office/drawing/2014/main" id="{E3EE5908-94F0-0B47-90AA-476E82632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723192" y="3039708"/>
              <a:ext cx="518190" cy="518190"/>
            </a:xfrm>
            <a:prstGeom prst="rect">
              <a:avLst/>
            </a:prstGeom>
          </p:spPr>
        </p:pic>
      </p:grpSp>
      <p:pic>
        <p:nvPicPr>
          <p:cNvPr id="64" name="Graphic 63" descr="Meeting">
            <a:extLst>
              <a:ext uri="{FF2B5EF4-FFF2-40B4-BE49-F238E27FC236}">
                <a16:creationId xmlns:a16="http://schemas.microsoft.com/office/drawing/2014/main" id="{E2262862-69DC-8F44-B52F-B69995C35B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0742" y="2672077"/>
            <a:ext cx="518190" cy="518190"/>
          </a:xfrm>
          <a:prstGeom prst="rect">
            <a:avLst/>
          </a:prstGeom>
        </p:spPr>
      </p:pic>
      <p:pic>
        <p:nvPicPr>
          <p:cNvPr id="65" name="Graphic 64" descr="Meeting">
            <a:extLst>
              <a:ext uri="{FF2B5EF4-FFF2-40B4-BE49-F238E27FC236}">
                <a16:creationId xmlns:a16="http://schemas.microsoft.com/office/drawing/2014/main" id="{91F889CB-A916-F74E-9FA1-3BE610CA25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24100" y="2666239"/>
            <a:ext cx="518190" cy="518190"/>
          </a:xfrm>
          <a:prstGeom prst="rect">
            <a:avLst/>
          </a:prstGeom>
        </p:spPr>
      </p:pic>
      <p:pic>
        <p:nvPicPr>
          <p:cNvPr id="69" name="Graphic 68" descr="World">
            <a:extLst>
              <a:ext uri="{FF2B5EF4-FFF2-40B4-BE49-F238E27FC236}">
                <a16:creationId xmlns:a16="http://schemas.microsoft.com/office/drawing/2014/main" id="{B89893F0-29A1-D24D-A182-5968FDE26F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37383" y="3996008"/>
            <a:ext cx="487942" cy="487942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C882E62-9F65-2044-95F7-FA2FA63A5B33}"/>
              </a:ext>
            </a:extLst>
          </p:cNvPr>
          <p:cNvCxnSpPr>
            <a:cxnSpLocks/>
            <a:stCxn id="75" idx="1"/>
            <a:endCxn id="123" idx="0"/>
          </p:cNvCxnSpPr>
          <p:nvPr/>
        </p:nvCxnSpPr>
        <p:spPr>
          <a:xfrm flipH="1">
            <a:off x="802504" y="1733858"/>
            <a:ext cx="954133" cy="683727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3E7E2F0-5439-0A48-9EA1-2AE1714190E0}"/>
              </a:ext>
            </a:extLst>
          </p:cNvPr>
          <p:cNvSpPr txBox="1"/>
          <p:nvPr/>
        </p:nvSpPr>
        <p:spPr>
          <a:xfrm rot="1785200">
            <a:off x="2325142" y="1782964"/>
            <a:ext cx="1108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beneficiary</a:t>
            </a:r>
          </a:p>
        </p:txBody>
      </p:sp>
      <p:pic>
        <p:nvPicPr>
          <p:cNvPr id="38" name="Graphic 37" descr="Bank">
            <a:extLst>
              <a:ext uri="{FF2B5EF4-FFF2-40B4-BE49-F238E27FC236}">
                <a16:creationId xmlns:a16="http://schemas.microsoft.com/office/drawing/2014/main" id="{D5E5DA8D-9899-1E47-B268-24468A6EE6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25696" y="3306531"/>
            <a:ext cx="580317" cy="580317"/>
          </a:xfrm>
          <a:prstGeom prst="rect">
            <a:avLst/>
          </a:prstGeom>
        </p:spPr>
      </p:pic>
      <p:pic>
        <p:nvPicPr>
          <p:cNvPr id="40" name="Graphic 39" descr="Marker">
            <a:extLst>
              <a:ext uri="{FF2B5EF4-FFF2-40B4-BE49-F238E27FC236}">
                <a16:creationId xmlns:a16="http://schemas.microsoft.com/office/drawing/2014/main" id="{DE56B739-0EB8-A749-B91F-560B0FAE71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7333" y="3980632"/>
            <a:ext cx="508415" cy="50841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BDF595A-8D92-244A-AC1A-65DE475C68B2}"/>
              </a:ext>
            </a:extLst>
          </p:cNvPr>
          <p:cNvSpPr txBox="1"/>
          <p:nvPr/>
        </p:nvSpPr>
        <p:spPr>
          <a:xfrm>
            <a:off x="257982" y="4433087"/>
            <a:ext cx="1151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(address)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629DD34-DE3F-F348-9D1B-8EAC19527F0F}"/>
              </a:ext>
            </a:extLst>
          </p:cNvPr>
          <p:cNvSpPr txBox="1"/>
          <p:nvPr/>
        </p:nvSpPr>
        <p:spPr>
          <a:xfrm>
            <a:off x="2865555" y="4419954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(place)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4082DDC-C700-AB48-96CD-12CF2C2CFE06}"/>
              </a:ext>
            </a:extLst>
          </p:cNvPr>
          <p:cNvSpPr txBox="1"/>
          <p:nvPr/>
        </p:nvSpPr>
        <p:spPr>
          <a:xfrm>
            <a:off x="5683" y="2417585"/>
            <a:ext cx="1593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(A. Company)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2560456-08D7-A043-98C3-C29DC21D2BFF}"/>
              </a:ext>
            </a:extLst>
          </p:cNvPr>
          <p:cNvCxnSpPr>
            <a:cxnSpLocks/>
            <a:stCxn id="38" idx="1"/>
            <a:endCxn id="64" idx="2"/>
          </p:cNvCxnSpPr>
          <p:nvPr/>
        </p:nvCxnSpPr>
        <p:spPr>
          <a:xfrm flipH="1" flipV="1">
            <a:off x="849837" y="3190267"/>
            <a:ext cx="975859" cy="40642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5CD3BC6-F39D-8542-BADC-5220C2189A9C}"/>
              </a:ext>
            </a:extLst>
          </p:cNvPr>
          <p:cNvSpPr txBox="1"/>
          <p:nvPr/>
        </p:nvSpPr>
        <p:spPr>
          <a:xfrm rot="1373675">
            <a:off x="779278" y="3347951"/>
            <a:ext cx="1184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registeredIn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556435A-7E1E-A241-8FAF-FD6C1BF2509A}"/>
              </a:ext>
            </a:extLst>
          </p:cNvPr>
          <p:cNvSpPr txBox="1"/>
          <p:nvPr/>
        </p:nvSpPr>
        <p:spPr>
          <a:xfrm>
            <a:off x="1371619" y="3100537"/>
            <a:ext cx="1513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(jurisdiction)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4DBC715-BEF4-5943-9613-D4D758271FE8}"/>
              </a:ext>
            </a:extLst>
          </p:cNvPr>
          <p:cNvCxnSpPr>
            <a:cxnSpLocks/>
            <a:stCxn id="69" idx="1"/>
            <a:endCxn id="40" idx="3"/>
          </p:cNvCxnSpPr>
          <p:nvPr/>
        </p:nvCxnSpPr>
        <p:spPr>
          <a:xfrm flipH="1" flipV="1">
            <a:off x="885748" y="4234840"/>
            <a:ext cx="2051635" cy="5139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B714BAD-89FE-9642-8807-2D91947D50C2}"/>
              </a:ext>
            </a:extLst>
          </p:cNvPr>
          <p:cNvCxnSpPr>
            <a:cxnSpLocks/>
          </p:cNvCxnSpPr>
          <p:nvPr/>
        </p:nvCxnSpPr>
        <p:spPr>
          <a:xfrm flipH="1" flipV="1">
            <a:off x="2406013" y="3823981"/>
            <a:ext cx="577154" cy="257422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9BB564B-4660-7845-922B-56FEA736F062}"/>
              </a:ext>
            </a:extLst>
          </p:cNvPr>
          <p:cNvSpPr txBox="1"/>
          <p:nvPr/>
        </p:nvSpPr>
        <p:spPr>
          <a:xfrm>
            <a:off x="1810340" y="4176279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isIn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2B4228B-141A-A940-8C48-F50312D5386A}"/>
              </a:ext>
            </a:extLst>
          </p:cNvPr>
          <p:cNvSpPr txBox="1"/>
          <p:nvPr/>
        </p:nvSpPr>
        <p:spPr>
          <a:xfrm rot="1223558">
            <a:off x="2399209" y="383809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isIn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ounded Rectangular Callout 5">
                <a:extLst>
                  <a:ext uri="{FF2B5EF4-FFF2-40B4-BE49-F238E27FC236}">
                    <a16:creationId xmlns:a16="http://schemas.microsoft.com/office/drawing/2014/main" id="{427712FE-F479-7249-A2D4-647D87BEC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34" y="4862825"/>
                <a:ext cx="4809350" cy="1369013"/>
              </a:xfrm>
              <a:prstGeom prst="wedgeRoundRectCallout">
                <a:avLst>
                  <a:gd name="adj1" fmla="val -13450"/>
                  <a:gd name="adj2" fmla="val -3474"/>
                  <a:gd name="adj3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altLang="en-US" sz="1600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If an officer is both a shareholder of company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 baseline="-25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600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 and a beneficiary of company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baseline="-25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1600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600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 has an address and is registered through a jurisdiction in a place, and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baseline="-25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1600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 is active in the same place, then they are likely to be the same anonymous company.</a:t>
                </a:r>
              </a:p>
            </p:txBody>
          </p:sp>
        </mc:Choice>
        <mc:Fallback xmlns="">
          <p:sp>
            <p:nvSpPr>
              <p:cNvPr id="154" name="Rounded Rectangular Callout 5">
                <a:extLst>
                  <a:ext uri="{FF2B5EF4-FFF2-40B4-BE49-F238E27FC236}">
                    <a16:creationId xmlns:a16="http://schemas.microsoft.com/office/drawing/2014/main" id="{427712FE-F479-7249-A2D4-647D87BEC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534" y="4862825"/>
                <a:ext cx="4809350" cy="1369013"/>
              </a:xfrm>
              <a:prstGeom prst="wedgeRoundRectCallout">
                <a:avLst>
                  <a:gd name="adj1" fmla="val -13450"/>
                  <a:gd name="adj2" fmla="val -3474"/>
                  <a:gd name="adj3" fmla="val 16667"/>
                </a:avLst>
              </a:prstGeom>
              <a:blipFill>
                <a:blip r:embed="rId19"/>
                <a:stretch>
                  <a:fillRect b="-4545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80702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fact checking?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679604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3ACAA63D-61F5-4644-B8F6-AE264247F66C}"/>
              </a:ext>
            </a:extLst>
          </p:cNvPr>
          <p:cNvGrpSpPr/>
          <p:nvPr/>
        </p:nvGrpSpPr>
        <p:grpSpPr>
          <a:xfrm>
            <a:off x="-3806" y="6051717"/>
            <a:ext cx="9144000" cy="792118"/>
            <a:chOff x="0" y="6179419"/>
            <a:chExt cx="12192000" cy="6785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C236F9-C2C0-F942-894E-7231C58EE5BB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Fact checking answers if a fact belongs to the missing part of KG.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5D45BC-FED6-B04E-A051-AD988B32E34C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7130FBE-44C2-4642-ACE3-7C512196C364}"/>
              </a:ext>
            </a:extLst>
          </p:cNvPr>
          <p:cNvGrpSpPr/>
          <p:nvPr/>
        </p:nvGrpSpPr>
        <p:grpSpPr>
          <a:xfrm>
            <a:off x="198652" y="1257270"/>
            <a:ext cx="4683660" cy="1073802"/>
            <a:chOff x="145827" y="896826"/>
            <a:chExt cx="6244879" cy="143173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E52BBB1-04AC-FF44-B24D-11973780E69C}"/>
                </a:ext>
              </a:extLst>
            </p:cNvPr>
            <p:cNvGrpSpPr/>
            <p:nvPr/>
          </p:nvGrpSpPr>
          <p:grpSpPr>
            <a:xfrm>
              <a:off x="4274315" y="896826"/>
              <a:ext cx="2116391" cy="1418844"/>
              <a:chOff x="4457111" y="1444107"/>
              <a:chExt cx="2116391" cy="1418844"/>
            </a:xfrm>
          </p:grpSpPr>
          <p:pic>
            <p:nvPicPr>
              <p:cNvPr id="11" name="Graphic 10" descr="User">
                <a:extLst>
                  <a:ext uri="{FF2B5EF4-FFF2-40B4-BE49-F238E27FC236}">
                    <a16:creationId xmlns:a16="http://schemas.microsoft.com/office/drawing/2014/main" id="{7E087951-81EE-EA4D-BA5E-7F75BED72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4032" y="2276910"/>
                <a:ext cx="586041" cy="586041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24DA5BC-3EDF-FE4F-851C-4DDA38F8D867}"/>
                  </a:ext>
                </a:extLst>
              </p:cNvPr>
              <p:cNvGrpSpPr/>
              <p:nvPr/>
            </p:nvGrpSpPr>
            <p:grpSpPr>
              <a:xfrm>
                <a:off x="4457111" y="1444107"/>
                <a:ext cx="2116391" cy="1037717"/>
                <a:chOff x="4503334" y="1664470"/>
                <a:chExt cx="2116391" cy="103771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3646BB5-E387-D54E-9522-AD64E3916B14}"/>
                    </a:ext>
                  </a:extLst>
                </p:cNvPr>
                <p:cNvSpPr txBox="1"/>
                <p:nvPr/>
              </p:nvSpPr>
              <p:spPr>
                <a:xfrm>
                  <a:off x="4982751" y="2086634"/>
                  <a:ext cx="1093290" cy="615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Plato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B1D7237-577F-BA4B-9E45-5F3477E1F0CF}"/>
                    </a:ext>
                  </a:extLst>
                </p:cNvPr>
                <p:cNvSpPr txBox="1"/>
                <p:nvPr/>
              </p:nvSpPr>
              <p:spPr>
                <a:xfrm>
                  <a:off x="4503334" y="1664470"/>
                  <a:ext cx="2116391" cy="533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(philosopher)</a:t>
                  </a:r>
                </a:p>
              </p:txBody>
            </p: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B72EA36-94BD-0C49-B14E-79F93B2886ED}"/>
                </a:ext>
              </a:extLst>
            </p:cNvPr>
            <p:cNvGrpSpPr/>
            <p:nvPr/>
          </p:nvGrpSpPr>
          <p:grpSpPr>
            <a:xfrm>
              <a:off x="145827" y="914219"/>
              <a:ext cx="2116392" cy="1414341"/>
              <a:chOff x="375409" y="1447565"/>
              <a:chExt cx="2116392" cy="1414341"/>
            </a:xfrm>
          </p:grpSpPr>
          <p:pic>
            <p:nvPicPr>
              <p:cNvPr id="5" name="Graphic 4" descr="User">
                <a:extLst>
                  <a:ext uri="{FF2B5EF4-FFF2-40B4-BE49-F238E27FC236}">
                    <a16:creationId xmlns:a16="http://schemas.microsoft.com/office/drawing/2014/main" id="{8C9E8E52-56FD-BC40-8951-A8E21D720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08385" y="2253430"/>
                <a:ext cx="608476" cy="608476"/>
              </a:xfrm>
              <a:prstGeom prst="rect">
                <a:avLst/>
              </a:prstGeom>
            </p:spPr>
          </p:pic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7DBEC27-C01D-6B49-B4AB-C272A192FDC0}"/>
                  </a:ext>
                </a:extLst>
              </p:cNvPr>
              <p:cNvGrpSpPr/>
              <p:nvPr/>
            </p:nvGrpSpPr>
            <p:grpSpPr>
              <a:xfrm>
                <a:off x="375409" y="1447565"/>
                <a:ext cx="2116392" cy="970531"/>
                <a:chOff x="-35915" y="1764333"/>
                <a:chExt cx="2116392" cy="970531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47D7A62-48A7-B44E-9F76-EB8609396D23}"/>
                    </a:ext>
                  </a:extLst>
                </p:cNvPr>
                <p:cNvSpPr txBox="1"/>
                <p:nvPr/>
              </p:nvSpPr>
              <p:spPr>
                <a:xfrm>
                  <a:off x="377746" y="2119310"/>
                  <a:ext cx="1289070" cy="615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Cicero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549BAD3-077D-6649-B2BC-C93DF7016108}"/>
                    </a:ext>
                  </a:extLst>
                </p:cNvPr>
                <p:cNvSpPr txBox="1"/>
                <p:nvPr/>
              </p:nvSpPr>
              <p:spPr>
                <a:xfrm>
                  <a:off x="-35915" y="1764333"/>
                  <a:ext cx="2116392" cy="533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(philosopher)</a:t>
                  </a:r>
                </a:p>
              </p:txBody>
            </p:sp>
          </p:grp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90FB715-2CF2-3848-BF3B-381CD2ED35A5}"/>
              </a:ext>
            </a:extLst>
          </p:cNvPr>
          <p:cNvGrpSpPr/>
          <p:nvPr/>
        </p:nvGrpSpPr>
        <p:grpSpPr>
          <a:xfrm>
            <a:off x="1719274" y="2099135"/>
            <a:ext cx="3013733" cy="3589427"/>
            <a:chOff x="1719274" y="2099135"/>
            <a:chExt cx="3013733" cy="358942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8661962-0CEA-EA4B-9B9C-73BA9A6BD83D}"/>
                </a:ext>
              </a:extLst>
            </p:cNvPr>
            <p:cNvGrpSpPr/>
            <p:nvPr/>
          </p:nvGrpSpPr>
          <p:grpSpPr>
            <a:xfrm>
              <a:off x="3530434" y="3146408"/>
              <a:ext cx="1202573" cy="766332"/>
              <a:chOff x="4245133" y="3565521"/>
              <a:chExt cx="1603431" cy="1021775"/>
            </a:xfrm>
          </p:grpSpPr>
          <p:pic>
            <p:nvPicPr>
              <p:cNvPr id="21" name="Graphic 20" descr="OpenBook">
                <a:extLst>
                  <a:ext uri="{FF2B5EF4-FFF2-40B4-BE49-F238E27FC236}">
                    <a16:creationId xmlns:a16="http://schemas.microsoft.com/office/drawing/2014/main" id="{5DECA927-C3BD-8447-8B93-7E8C47D6C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54377" y="3565521"/>
                <a:ext cx="613141" cy="613142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23D241-44D5-D34A-87F4-2FB1E5D3560A}"/>
                  </a:ext>
                </a:extLst>
              </p:cNvPr>
              <p:cNvSpPr txBox="1"/>
              <p:nvPr/>
            </p:nvSpPr>
            <p:spPr>
              <a:xfrm>
                <a:off x="4245133" y="4053816"/>
                <a:ext cx="1603431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Dialogues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EDE7130-5D3D-2140-BF0C-0E00B6E5D315}"/>
                </a:ext>
              </a:extLst>
            </p:cNvPr>
            <p:cNvGrpSpPr/>
            <p:nvPr/>
          </p:nvGrpSpPr>
          <p:grpSpPr>
            <a:xfrm>
              <a:off x="1719274" y="4549193"/>
              <a:ext cx="1321258" cy="1139369"/>
              <a:chOff x="2599683" y="5313743"/>
              <a:chExt cx="1761677" cy="1519158"/>
            </a:xfrm>
          </p:grpSpPr>
          <p:pic>
            <p:nvPicPr>
              <p:cNvPr id="74" name="Graphic 73" descr="Chat">
                <a:extLst>
                  <a:ext uri="{FF2B5EF4-FFF2-40B4-BE49-F238E27FC236}">
                    <a16:creationId xmlns:a16="http://schemas.microsoft.com/office/drawing/2014/main" id="{C5D97C01-ABFE-8C43-BFC4-1AA27F4B0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899947" y="5313743"/>
                <a:ext cx="1338105" cy="888676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6E8DBEC-61E6-6A48-BEA9-BC87D60C0ECA}"/>
                  </a:ext>
                </a:extLst>
              </p:cNvPr>
              <p:cNvSpPr txBox="1"/>
              <p:nvPr/>
            </p:nvSpPr>
            <p:spPr>
              <a:xfrm>
                <a:off x="2599683" y="5889053"/>
                <a:ext cx="1761677" cy="943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Ancient</a:t>
                </a:r>
              </a:p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Philosophy</a:t>
                </a:r>
              </a:p>
            </p:txBody>
          </p:sp>
        </p:grp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9B503A81-772C-084B-BB9A-58C7100A8C54}"/>
                </a:ext>
              </a:extLst>
            </p:cNvPr>
            <p:cNvCxnSpPr>
              <a:cxnSpLocks/>
              <a:stCxn id="21" idx="0"/>
              <a:endCxn id="11" idx="2"/>
            </p:cNvCxnSpPr>
            <p:nvPr/>
          </p:nvCxnSpPr>
          <p:spPr>
            <a:xfrm flipH="1" flipV="1">
              <a:off x="3647475" y="2321404"/>
              <a:ext cx="569820" cy="825004"/>
            </a:xfrm>
            <a:prstGeom prst="straightConnector1">
              <a:avLst/>
            </a:prstGeom>
            <a:ln w="19050">
              <a:solidFill>
                <a:schemeClr val="accent4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9AA61229-0FA2-C645-BC51-FAFAC886BB0B}"/>
                </a:ext>
              </a:extLst>
            </p:cNvPr>
            <p:cNvCxnSpPr>
              <a:cxnSpLocks/>
              <a:stCxn id="22" idx="2"/>
              <a:endCxn id="74" idx="3"/>
            </p:cNvCxnSpPr>
            <p:nvPr/>
          </p:nvCxnSpPr>
          <p:spPr>
            <a:xfrm flipH="1">
              <a:off x="2948051" y="3912739"/>
              <a:ext cx="1183670" cy="96970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B5697AD-584F-1745-9818-3E0B49910877}"/>
                </a:ext>
              </a:extLst>
            </p:cNvPr>
            <p:cNvSpPr txBox="1"/>
            <p:nvPr/>
          </p:nvSpPr>
          <p:spPr>
            <a:xfrm rot="19210272">
              <a:off x="3121759" y="4300554"/>
              <a:ext cx="1130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belongsTo</a:t>
              </a:r>
              <a:endParaRPr lang="en-US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0225EC9-0F5E-5C4D-802B-990BF410303E}"/>
                </a:ext>
              </a:extLst>
            </p:cNvPr>
            <p:cNvSpPr txBox="1"/>
            <p:nvPr/>
          </p:nvSpPr>
          <p:spPr>
            <a:xfrm rot="3316930">
              <a:off x="3564239" y="2466864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published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FAC2FD-BF1D-7F44-B785-DC084AD2AF96}"/>
              </a:ext>
            </a:extLst>
          </p:cNvPr>
          <p:cNvGrpSpPr/>
          <p:nvPr/>
        </p:nvGrpSpPr>
        <p:grpSpPr>
          <a:xfrm>
            <a:off x="1201563" y="2331072"/>
            <a:ext cx="2785804" cy="2218121"/>
            <a:chOff x="1201563" y="2331072"/>
            <a:chExt cx="2785804" cy="2218121"/>
          </a:xfrm>
        </p:grpSpPr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A7E2BC26-F995-0A49-81D7-FE66B6901DF4}"/>
                </a:ext>
              </a:extLst>
            </p:cNvPr>
            <p:cNvCxnSpPr>
              <a:cxnSpLocks/>
              <a:stCxn id="50" idx="2"/>
              <a:endCxn id="74" idx="0"/>
            </p:cNvCxnSpPr>
            <p:nvPr/>
          </p:nvCxnSpPr>
          <p:spPr>
            <a:xfrm>
              <a:off x="2446100" y="4248574"/>
              <a:ext cx="162" cy="3006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7B66756-EEB7-264C-BD78-72F0601DE220}"/>
                </a:ext>
              </a:extLst>
            </p:cNvPr>
            <p:cNvGrpSpPr/>
            <p:nvPr/>
          </p:nvGrpSpPr>
          <p:grpSpPr>
            <a:xfrm>
              <a:off x="1201563" y="2331072"/>
              <a:ext cx="2785804" cy="1917502"/>
              <a:chOff x="1201563" y="2331072"/>
              <a:chExt cx="2785804" cy="1917502"/>
            </a:xfrm>
          </p:grpSpPr>
          <p:pic>
            <p:nvPicPr>
              <p:cNvPr id="44" name="Graphic 43" descr="Document">
                <a:extLst>
                  <a:ext uri="{FF2B5EF4-FFF2-40B4-BE49-F238E27FC236}">
                    <a16:creationId xmlns:a16="http://schemas.microsoft.com/office/drawing/2014/main" id="{EF2A1F91-6026-B14F-8107-29F2BDCA3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198509" y="3109963"/>
                <a:ext cx="477552" cy="477552"/>
              </a:xfrm>
              <a:prstGeom prst="rect">
                <a:avLst/>
              </a:prstGeom>
            </p:spPr>
          </p:pic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FD630854-A6D0-A148-B69B-654DF99D819B}"/>
                  </a:ext>
                </a:extLst>
              </p:cNvPr>
              <p:cNvCxnSpPr>
                <a:cxnSpLocks/>
                <a:stCxn id="44" idx="3"/>
                <a:endCxn id="21" idx="1"/>
              </p:cNvCxnSpPr>
              <p:nvPr/>
            </p:nvCxnSpPr>
            <p:spPr>
              <a:xfrm>
                <a:off x="2676061" y="3348739"/>
                <a:ext cx="1311306" cy="27598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1AEABD03-3A78-104B-BE56-158DAD25D96E}"/>
                  </a:ext>
                </a:extLst>
              </p:cNvPr>
              <p:cNvCxnSpPr>
                <a:cxnSpLocks/>
                <a:stCxn id="5" idx="2"/>
                <a:endCxn id="44" idx="0"/>
              </p:cNvCxnSpPr>
              <p:nvPr/>
            </p:nvCxnSpPr>
            <p:spPr>
              <a:xfrm>
                <a:off x="1201563" y="2331072"/>
                <a:ext cx="1235721" cy="778891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D8244B6-B5D6-984D-BB46-A9DF59A86068}"/>
                  </a:ext>
                </a:extLst>
              </p:cNvPr>
              <p:cNvSpPr txBox="1"/>
              <p:nvPr/>
            </p:nvSpPr>
            <p:spPr>
              <a:xfrm>
                <a:off x="2940490" y="3284147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cited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F9BF221-7914-564B-A4B1-3F94355D7577}"/>
                  </a:ext>
                </a:extLst>
              </p:cNvPr>
              <p:cNvSpPr txBox="1"/>
              <p:nvPr/>
            </p:nvSpPr>
            <p:spPr>
              <a:xfrm>
                <a:off x="1970457" y="3540687"/>
                <a:ext cx="951286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Against</a:t>
                </a:r>
              </a:p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Verres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A423DF0-BB8D-1A45-989C-138FB585C684}"/>
              </a:ext>
            </a:extLst>
          </p:cNvPr>
          <p:cNvGrpSpPr/>
          <p:nvPr/>
        </p:nvGrpSpPr>
        <p:grpSpPr>
          <a:xfrm>
            <a:off x="205860" y="2207594"/>
            <a:ext cx="3707863" cy="2674854"/>
            <a:chOff x="205860" y="2207594"/>
            <a:chExt cx="3707863" cy="2674854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B83CDEE-732F-084A-BECA-DF3252A9E54D}"/>
                </a:ext>
              </a:extLst>
            </p:cNvPr>
            <p:cNvSpPr/>
            <p:nvPr/>
          </p:nvSpPr>
          <p:spPr>
            <a:xfrm>
              <a:off x="868752" y="2831719"/>
              <a:ext cx="3044971" cy="543202"/>
            </a:xfrm>
            <a:custGeom>
              <a:avLst/>
              <a:gdLst>
                <a:gd name="connsiteX0" fmla="*/ 0 w 2816772"/>
                <a:gd name="connsiteY0" fmla="*/ 484163 h 484163"/>
                <a:gd name="connsiteX1" fmla="*/ 1387365 w 2816772"/>
                <a:gd name="connsiteY1" fmla="*/ 687 h 484163"/>
                <a:gd name="connsiteX2" fmla="*/ 2816772 w 2816772"/>
                <a:gd name="connsiteY2" fmla="*/ 379059 h 48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6772" h="484163">
                  <a:moveTo>
                    <a:pt x="0" y="484163"/>
                  </a:moveTo>
                  <a:cubicBezTo>
                    <a:pt x="458951" y="251183"/>
                    <a:pt x="917903" y="18204"/>
                    <a:pt x="1387365" y="687"/>
                  </a:cubicBezTo>
                  <a:cubicBezTo>
                    <a:pt x="1856827" y="-16830"/>
                    <a:pt x="2552262" y="305487"/>
                    <a:pt x="2816772" y="37905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C40E8B22-520B-3448-A2A2-B685B96CA2F3}"/>
                </a:ext>
              </a:extLst>
            </p:cNvPr>
            <p:cNvSpPr txBox="1"/>
            <p:nvPr/>
          </p:nvSpPr>
          <p:spPr>
            <a:xfrm>
              <a:off x="2448385" y="2502490"/>
              <a:ext cx="647037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cited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F3015B8-52D3-F74F-A236-5CF76045F0B0}"/>
                </a:ext>
              </a:extLst>
            </p:cNvPr>
            <p:cNvGrpSpPr/>
            <p:nvPr/>
          </p:nvGrpSpPr>
          <p:grpSpPr>
            <a:xfrm>
              <a:off x="205860" y="2207594"/>
              <a:ext cx="1738612" cy="2674854"/>
              <a:chOff x="205860" y="2207594"/>
              <a:chExt cx="1738612" cy="2674854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61CD581-C705-3449-9283-8BC9A55311A8}"/>
                  </a:ext>
                </a:extLst>
              </p:cNvPr>
              <p:cNvSpPr txBox="1"/>
              <p:nvPr/>
            </p:nvSpPr>
            <p:spPr>
              <a:xfrm>
                <a:off x="205860" y="3500316"/>
                <a:ext cx="95128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Against</a:t>
                </a:r>
              </a:p>
              <a:p>
                <a:pPr algn="ctr"/>
                <a:r>
                  <a:rPr lang="en-US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Piso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42" name="Graphic 41" descr="Document">
                <a:extLst>
                  <a:ext uri="{FF2B5EF4-FFF2-40B4-BE49-F238E27FC236}">
                    <a16:creationId xmlns:a16="http://schemas.microsoft.com/office/drawing/2014/main" id="{8FBD01C2-9464-2743-BE2F-1FC17C6D93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30607" y="3086869"/>
                <a:ext cx="465886" cy="465886"/>
              </a:xfrm>
              <a:prstGeom prst="rect">
                <a:avLst/>
              </a:prstGeom>
            </p:spPr>
          </p:pic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14CD4403-82E3-C94C-B1CB-3712255D21A6}"/>
                  </a:ext>
                </a:extLst>
              </p:cNvPr>
              <p:cNvCxnSpPr>
                <a:cxnSpLocks/>
                <a:stCxn id="5" idx="2"/>
                <a:endCxn id="42" idx="0"/>
              </p:cNvCxnSpPr>
              <p:nvPr/>
            </p:nvCxnSpPr>
            <p:spPr>
              <a:xfrm flipH="1">
                <a:off x="663550" y="2331072"/>
                <a:ext cx="538013" cy="755797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8C50BD28-0174-1F41-9D05-E69BDA01FECA}"/>
                  </a:ext>
                </a:extLst>
              </p:cNvPr>
              <p:cNvCxnSpPr>
                <a:cxnSpLocks/>
                <a:stCxn id="48" idx="2"/>
                <a:endCxn id="74" idx="1"/>
              </p:cNvCxnSpPr>
              <p:nvPr/>
            </p:nvCxnSpPr>
            <p:spPr>
              <a:xfrm>
                <a:off x="681504" y="4208201"/>
                <a:ext cx="1262968" cy="67424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B5D7767-EE61-614F-9E91-655748A693AA}"/>
                  </a:ext>
                </a:extLst>
              </p:cNvPr>
              <p:cNvSpPr txBox="1"/>
              <p:nvPr/>
            </p:nvSpPr>
            <p:spPr>
              <a:xfrm rot="1736355">
                <a:off x="637456" y="4492389"/>
                <a:ext cx="113075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belongsTo</a:t>
                </a:r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AD413E0-F41B-2C4C-B272-5412CF5728B7}"/>
                  </a:ext>
                </a:extLst>
              </p:cNvPr>
              <p:cNvSpPr txBox="1"/>
              <p:nvPr/>
            </p:nvSpPr>
            <p:spPr>
              <a:xfrm rot="18302267">
                <a:off x="261261" y="2443171"/>
                <a:ext cx="840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gaveBy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4533D1-14C9-8E41-9AE1-5E8D8DB39929}"/>
                  </a:ext>
                </a:extLst>
              </p:cNvPr>
              <p:cNvSpPr txBox="1"/>
              <p:nvPr/>
            </p:nvSpPr>
            <p:spPr>
              <a:xfrm>
                <a:off x="5327315" y="1303236"/>
                <a:ext cx="420579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Triple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are two nodes;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are node labels;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is a relationship;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e.g.,</a:t>
                </a:r>
              </a:p>
              <a:p>
                <a:r>
                  <a:rPr lang="en-US" sz="2400" dirty="0"/>
                  <a:t>&lt;Cicero, </a:t>
                </a:r>
                <a:r>
                  <a:rPr lang="en-US" sz="2400" dirty="0" err="1"/>
                  <a:t>influencedBy</a:t>
                </a:r>
                <a:r>
                  <a:rPr lang="en-US" sz="2400" dirty="0"/>
                  <a:t>, Plato&gt;</a:t>
                </a:r>
              </a:p>
              <a:p>
                <a:endParaRPr lang="en-US" sz="2400" dirty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= “Cicero”,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= “Plato”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= “philosopher”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= “</a:t>
                </a:r>
                <a:r>
                  <a:rPr lang="en-US" sz="2400" dirty="0" err="1"/>
                  <a:t>influencedBy</a:t>
                </a:r>
                <a:r>
                  <a:rPr lang="en-US" sz="2400" dirty="0"/>
                  <a:t>”</a:t>
                </a:r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4533D1-14C9-8E41-9AE1-5E8D8DB39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315" y="1303236"/>
                <a:ext cx="4205793" cy="4524315"/>
              </a:xfrm>
              <a:prstGeom prst="rect">
                <a:avLst/>
              </a:prstGeom>
              <a:blipFill>
                <a:blip r:embed="rId11"/>
                <a:stretch>
                  <a:fillRect l="-210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617E4EF-C401-1B4B-95A6-F273A23A4153}"/>
              </a:ext>
            </a:extLst>
          </p:cNvPr>
          <p:cNvSpPr txBox="1"/>
          <p:nvPr/>
        </p:nvSpPr>
        <p:spPr>
          <a:xfrm>
            <a:off x="253394" y="716532"/>
            <a:ext cx="4396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Knowledge Graph (KG): </a:t>
            </a:r>
            <a:r>
              <a:rPr lang="en-US" sz="2400" b="1" dirty="0">
                <a:latin typeface="Cambria Math" panose="02040503050406030204" pitchFamily="18" charset="0"/>
              </a:rPr>
              <a:t>G=(V, E, L)</a:t>
            </a:r>
            <a:endParaRPr lang="en-US" sz="28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927464-B160-6345-93F6-0905C4742D51}"/>
              </a:ext>
            </a:extLst>
          </p:cNvPr>
          <p:cNvSpPr txBox="1"/>
          <p:nvPr/>
        </p:nvSpPr>
        <p:spPr>
          <a:xfrm>
            <a:off x="5680760" y="677622"/>
            <a:ext cx="28046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Fact: a triple predicate</a:t>
            </a:r>
          </a:p>
        </p:txBody>
      </p:sp>
    </p:spTree>
    <p:extLst>
      <p:ext uri="{BB962C8B-B14F-4D97-AF65-F5344CB8AC3E}">
        <p14:creationId xmlns:p14="http://schemas.microsoft.com/office/powerpoint/2010/main" val="200968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272521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Conclusions and future work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871423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532156-4937-FF4F-AAF2-5E086E8B98AC}"/>
              </a:ext>
            </a:extLst>
          </p:cNvPr>
          <p:cNvSpPr txBox="1"/>
          <p:nvPr/>
        </p:nvSpPr>
        <p:spPr>
          <a:xfrm>
            <a:off x="449834" y="4485559"/>
            <a:ext cx="7685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Our future work: scalable GFC-based methods</a:t>
            </a:r>
          </a:p>
          <a:p>
            <a:pPr marL="600075" lvl="1" indent="-257175"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Parallel mining, Distributed learning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887EB6-D0B4-B84F-92EA-2E7C82DA5929}"/>
              </a:ext>
            </a:extLst>
          </p:cNvPr>
          <p:cNvGrpSpPr/>
          <p:nvPr/>
        </p:nvGrpSpPr>
        <p:grpSpPr>
          <a:xfrm>
            <a:off x="4944626" y="5105891"/>
            <a:ext cx="3975902" cy="834024"/>
            <a:chOff x="5430987" y="4889162"/>
            <a:chExt cx="5301203" cy="1112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16A3AF-F0B9-EA42-AD05-5E89804A9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70263" y="4889162"/>
              <a:ext cx="1107090" cy="111203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9D96B2-7343-1046-BFCE-C5224550B08E}"/>
                </a:ext>
              </a:extLst>
            </p:cNvPr>
            <p:cNvSpPr txBox="1"/>
            <p:nvPr/>
          </p:nvSpPr>
          <p:spPr>
            <a:xfrm>
              <a:off x="5430987" y="5164997"/>
              <a:ext cx="276357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</a:rPr>
                <a:t>Sponsored by: 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8656944-4382-2E41-8CD5-1892FE4DF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72782" y="4941786"/>
              <a:ext cx="1059408" cy="105940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448D35D-7CF5-9F4C-9374-3EDC62629657}"/>
              </a:ext>
            </a:extLst>
          </p:cNvPr>
          <p:cNvGrpSpPr/>
          <p:nvPr/>
        </p:nvGrpSpPr>
        <p:grpSpPr>
          <a:xfrm>
            <a:off x="424713" y="972095"/>
            <a:ext cx="7907229" cy="3436879"/>
            <a:chOff x="424713" y="972095"/>
            <a:chExt cx="7907229" cy="34368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035638-65A7-D040-AF0B-45A6B32BE0D6}"/>
                </a:ext>
              </a:extLst>
            </p:cNvPr>
            <p:cNvSpPr txBox="1"/>
            <p:nvPr/>
          </p:nvSpPr>
          <p:spPr>
            <a:xfrm>
              <a:off x="424713" y="972095"/>
              <a:ext cx="4664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Wingdings" pitchFamily="2" charset="2"/>
                <a:buChar char="Ø"/>
              </a:pPr>
              <a:r>
                <a:rPr lang="en-US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Graph Fact Checking Rules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(GFCs)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B0DC061-AB87-7E49-AD3C-EF35DAB66C12}"/>
                    </a:ext>
                  </a:extLst>
                </p:cNvPr>
                <p:cNvSpPr txBox="1"/>
                <p:nvPr/>
              </p:nvSpPr>
              <p:spPr>
                <a:xfrm>
                  <a:off x="424713" y="2602011"/>
                  <a:ext cx="5544467" cy="11300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14313" indent="-214313">
                    <a:buFont typeface="Wingdings" pitchFamily="2" charset="2"/>
                    <a:buChar char="Ø"/>
                  </a:pPr>
                  <a:r>
                    <a:rPr 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A stream-based rule discovery algorithm</a:t>
                  </a:r>
                </a:p>
                <a:p>
                  <a:pPr marL="600075" lvl="1" indent="-257175">
                    <a:buFont typeface="Wingdings" pitchFamily="2" charset="2"/>
                    <a:buChar char="§"/>
                  </a:pPr>
                  <a:r>
                    <a:rPr lang="en-US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One pass,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a14:m>
                  <a:r>
                    <a:rPr lang="en-US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OPT</a:t>
                  </a:r>
                </a:p>
                <a:p>
                  <a:endParaRPr lang="en-US" sz="135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B0DC061-AB87-7E49-AD3C-EF35DAB66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13" y="2602011"/>
                  <a:ext cx="5544467" cy="1130053"/>
                </a:xfrm>
                <a:prstGeom prst="rect">
                  <a:avLst/>
                </a:prstGeom>
                <a:blipFill>
                  <a:blip r:embed="rId5"/>
                  <a:stretch>
                    <a:fillRect l="-1370" t="-3333" r="-6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512F3-40E3-B54F-870C-ACB058A95580}"/>
                </a:ext>
              </a:extLst>
            </p:cNvPr>
            <p:cNvSpPr txBox="1"/>
            <p:nvPr/>
          </p:nvSpPr>
          <p:spPr>
            <a:xfrm>
              <a:off x="424713" y="3639533"/>
              <a:ext cx="79072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itchFamily="2" charset="2"/>
                <a:buChar char="Ø"/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Evaluation of GFCs-based techniques</a:t>
              </a:r>
            </a:p>
            <a:p>
              <a:pPr marL="685800" lvl="1" indent="-342900">
                <a:buFont typeface="Wingdings" pitchFamily="2" charset="2"/>
                <a:buChar char="§"/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Rule models, fact checking (2 methods), efficiency, and case studies.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3EEF48C-85D2-3B4B-8EBE-0DD3791FE364}"/>
                    </a:ext>
                  </a:extLst>
                </p:cNvPr>
                <p:cNvSpPr txBox="1"/>
                <p:nvPr/>
              </p:nvSpPr>
              <p:spPr>
                <a:xfrm>
                  <a:off x="424713" y="1632616"/>
                  <a:ext cx="460690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14313" indent="-214313">
                    <a:buFont typeface="Wingdings" pitchFamily="2" charset="2"/>
                    <a:buChar char="Ø"/>
                  </a:pPr>
                  <a:r>
                    <a:rPr lang="en-US" sz="2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Top-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GFCs discovery </a:t>
                  </a:r>
                  <a:r>
                    <a:rPr lang="en-US" sz="2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problem</a:t>
                  </a:r>
                  <a:endParaRPr lang="en-US" sz="2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lvl="1"/>
                  <a:r>
                    <a:rPr lang="en-US" sz="20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Maximize  a submodular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</m:oMath>
                  </a14:m>
                  <a:r>
                    <a:rPr lang="en-US" sz="20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function.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3EEF48C-85D2-3B4B-8EBE-0DD3791FE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13" y="1632616"/>
                  <a:ext cx="4606902" cy="769441"/>
                </a:xfrm>
                <a:prstGeom prst="rect">
                  <a:avLst/>
                </a:prstGeom>
                <a:blipFill>
                  <a:blip r:embed="rId6"/>
                  <a:stretch>
                    <a:fillRect l="-1648" t="-4918" r="-275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6A9AC-BB37-9940-928D-565C1742688D}"/>
              </a:ext>
            </a:extLst>
          </p:cNvPr>
          <p:cNvGrpSpPr/>
          <p:nvPr/>
        </p:nvGrpSpPr>
        <p:grpSpPr>
          <a:xfrm>
            <a:off x="0" y="6065882"/>
            <a:ext cx="9144000" cy="792118"/>
            <a:chOff x="0" y="6179419"/>
            <a:chExt cx="12192000" cy="6785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10CDAA-9D67-524B-AA03-65B63B08BC00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04125C-E210-FB40-B16B-788F16DF274E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30060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3752C0-1D59-9F4F-90F6-21CB307F7A3C}"/>
              </a:ext>
            </a:extLst>
          </p:cNvPr>
          <p:cNvGrpSpPr>
            <a:grpSpLocks noChangeAspect="1"/>
          </p:cNvGrpSpPr>
          <p:nvPr/>
        </p:nvGrpSpPr>
        <p:grpSpPr>
          <a:xfrm>
            <a:off x="6073452" y="3282903"/>
            <a:ext cx="3070548" cy="2702710"/>
            <a:chOff x="2804103" y="2375656"/>
            <a:chExt cx="4044501" cy="3559988"/>
          </a:xfrm>
        </p:grpSpPr>
        <p:pic>
          <p:nvPicPr>
            <p:cNvPr id="13" name="图片 7" descr="Tips for Increasing Online Sales - The Questions You Need to Answer to Get More Customers Now.jpg">
              <a:extLst>
                <a:ext uri="{FF2B5EF4-FFF2-40B4-BE49-F238E27FC236}">
                  <a16:creationId xmlns:a16="http://schemas.microsoft.com/office/drawing/2014/main" id="{1AC96236-5460-1348-AA01-C86F5BD6A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4103" y="2624546"/>
              <a:ext cx="4044501" cy="331109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4" name="图片 10" descr="question-answer-icon_sm.png">
              <a:extLst>
                <a:ext uri="{FF2B5EF4-FFF2-40B4-BE49-F238E27FC236}">
                  <a16:creationId xmlns:a16="http://schemas.microsoft.com/office/drawing/2014/main" id="{14FDAE8F-E9CD-4D44-B7FF-3B9DC71E4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706" y="2375656"/>
              <a:ext cx="1198049" cy="1178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4149B7-B7E7-9B4D-AC20-FD1823D62D3B}"/>
              </a:ext>
            </a:extLst>
          </p:cNvPr>
          <p:cNvSpPr txBox="1">
            <a:spLocks/>
          </p:cNvSpPr>
          <p:nvPr/>
        </p:nvSpPr>
        <p:spPr>
          <a:xfrm>
            <a:off x="469383" y="252881"/>
            <a:ext cx="8203464" cy="108942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Discovering Graph Patterns for Fact Checking</a:t>
            </a:r>
          </a:p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 Knowledge Graphs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316A54B-1447-DC45-ABF0-4C5B089EC781}"/>
              </a:ext>
            </a:extLst>
          </p:cNvPr>
          <p:cNvSpPr txBox="1">
            <a:spLocks/>
          </p:cNvSpPr>
          <p:nvPr/>
        </p:nvSpPr>
        <p:spPr>
          <a:xfrm>
            <a:off x="536948" y="1684505"/>
            <a:ext cx="8203464" cy="108942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+mn-lt"/>
                <a:cs typeface="Consolas" panose="020B0609020204030204" pitchFamily="49" charset="0"/>
              </a:rPr>
              <a:t>Thank you!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738CB4-60D8-7244-B65C-3D9040295235}"/>
              </a:ext>
            </a:extLst>
          </p:cNvPr>
          <p:cNvGrpSpPr/>
          <p:nvPr/>
        </p:nvGrpSpPr>
        <p:grpSpPr>
          <a:xfrm>
            <a:off x="-885" y="6065882"/>
            <a:ext cx="9144000" cy="792118"/>
            <a:chOff x="0" y="6179419"/>
            <a:chExt cx="12192000" cy="67857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ABD415-EDF4-D347-82A0-511BB170A6D4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EFA6CC2-A34F-B64D-B7E2-CD88EC70828A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8EB987D-10F5-504E-88BE-3DBB956D7FB6}"/>
              </a:ext>
            </a:extLst>
          </p:cNvPr>
          <p:cNvSpPr txBox="1"/>
          <p:nvPr/>
        </p:nvSpPr>
        <p:spPr>
          <a:xfrm>
            <a:off x="0" y="4737848"/>
            <a:ext cx="63799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Related work: </a:t>
            </a:r>
            <a:r>
              <a:rPr lang="en-US" sz="2000" b="1" dirty="0" err="1"/>
              <a:t>Gstream</a:t>
            </a:r>
            <a:r>
              <a:rPr lang="en-US" sz="2000" b="1" dirty="0"/>
              <a:t> (IEEE </a:t>
            </a:r>
            <a:r>
              <a:rPr lang="en-US" sz="2000" b="1" dirty="0" err="1"/>
              <a:t>BigData</a:t>
            </a:r>
            <a:r>
              <a:rPr lang="en-US" sz="2000" b="1" dirty="0"/>
              <a:t> 2017)</a:t>
            </a:r>
          </a:p>
          <a:p>
            <a:r>
              <a:rPr lang="en-US" sz="2000" i="1" dirty="0"/>
              <a:t>Event Pattern Discovery by Keywords in Graph Streams</a:t>
            </a:r>
          </a:p>
          <a:p>
            <a:r>
              <a:rPr lang="en-US" sz="2000" dirty="0"/>
              <a:t>Mohammad Hossein </a:t>
            </a:r>
            <a:r>
              <a:rPr lang="en-US" sz="2000" dirty="0" err="1"/>
              <a:t>Namaki</a:t>
            </a:r>
            <a:r>
              <a:rPr lang="en-US" sz="2000" dirty="0"/>
              <a:t>, Peng Lin, </a:t>
            </a:r>
            <a:r>
              <a:rPr lang="en-US" sz="2000" dirty="0" err="1"/>
              <a:t>Yinghui</a:t>
            </a:r>
            <a:r>
              <a:rPr lang="en-US" sz="2000" dirty="0"/>
              <a:t> Wu</a:t>
            </a:r>
          </a:p>
          <a:p>
            <a:r>
              <a:rPr lang="en-US" sz="2000" b="1" dirty="0"/>
              <a:t>https://</a:t>
            </a:r>
            <a:r>
              <a:rPr lang="en-US" sz="2000" b="1" dirty="0" err="1"/>
              <a:t>ieeexplore.ieee.org</a:t>
            </a:r>
            <a:r>
              <a:rPr lang="en-US" sz="2000" b="1" dirty="0"/>
              <a:t>/abstract/document/8258019/</a:t>
            </a:r>
          </a:p>
        </p:txBody>
      </p:sp>
    </p:spTree>
    <p:extLst>
      <p:ext uri="{BB962C8B-B14F-4D97-AF65-F5344CB8AC3E}">
        <p14:creationId xmlns:p14="http://schemas.microsoft.com/office/powerpoint/2010/main" val="1259799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AE7C4E-50DF-7840-9EAA-5FCD36CE9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7924"/>
            <a:ext cx="9144000" cy="214685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A9817BE-2836-B04C-9D45-F714930E97C7}"/>
              </a:ext>
            </a:extLst>
          </p:cNvPr>
          <p:cNvGrpSpPr/>
          <p:nvPr/>
        </p:nvGrpSpPr>
        <p:grpSpPr>
          <a:xfrm>
            <a:off x="0" y="6065882"/>
            <a:ext cx="9144000" cy="792118"/>
            <a:chOff x="0" y="6179419"/>
            <a:chExt cx="12192000" cy="6785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16A450-6E86-5F4E-BB32-EC814ADE1C49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More effectiveness results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C62216-C5C1-FC4B-A3AC-ECC5C667FB06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365179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87027E-5DFA-0E46-A058-FD1D78BC4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1" y="644789"/>
            <a:ext cx="4396489" cy="3073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64DA2-FF09-644F-862D-AD14CA9CA287}"/>
                  </a:ext>
                </a:extLst>
              </p:cNvPr>
              <p:cNvSpPr txBox="1"/>
              <p:nvPr/>
            </p:nvSpPr>
            <p:spPr>
              <a:xfrm>
                <a:off x="1928813" y="4148740"/>
                <a:ext cx="14571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Time vs.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64DA2-FF09-644F-862D-AD14CA9CA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13" y="4148740"/>
                <a:ext cx="1457130" cy="461665"/>
              </a:xfrm>
              <a:prstGeom prst="rect">
                <a:avLst/>
              </a:prstGeom>
              <a:blipFill>
                <a:blip r:embed="rId4"/>
                <a:stretch>
                  <a:fillRect l="-6034" t="-5405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223FEB6-07FF-684B-BBD3-AF06A8A85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5" y="678572"/>
            <a:ext cx="4269285" cy="29845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A1D2A9-CD89-EA42-919A-6E9B2DEB8DA7}"/>
              </a:ext>
            </a:extLst>
          </p:cNvPr>
          <p:cNvSpPr txBox="1"/>
          <p:nvPr/>
        </p:nvSpPr>
        <p:spPr>
          <a:xfrm>
            <a:off x="5697591" y="4148740"/>
            <a:ext cx="2256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vs. support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F8EC2E-5B5C-EE47-A584-5C8476C820FE}"/>
              </a:ext>
            </a:extLst>
          </p:cNvPr>
          <p:cNvGrpSpPr/>
          <p:nvPr/>
        </p:nvGrpSpPr>
        <p:grpSpPr>
          <a:xfrm>
            <a:off x="700" y="6065882"/>
            <a:ext cx="9144000" cy="792118"/>
            <a:chOff x="0" y="6179419"/>
            <a:chExt cx="12192000" cy="67857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9F6823-000C-9144-8C2C-4EF643E5454C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More efficiency results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42D853-0CCE-524F-B345-74F9CC239CE1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057690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FF93E-0DC9-1244-B6E0-5C35EA610453}"/>
              </a:ext>
            </a:extLst>
          </p:cNvPr>
          <p:cNvSpPr txBox="1"/>
          <p:nvPr/>
        </p:nvSpPr>
        <p:spPr>
          <a:xfrm>
            <a:off x="386216" y="2309813"/>
            <a:ext cx="83228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More thorough experiments to compare various methods:</a:t>
            </a:r>
          </a:p>
          <a:p>
            <a:r>
              <a:rPr lang="en-US" sz="2000" dirty="0"/>
              <a:t>http://</a:t>
            </a:r>
            <a:r>
              <a:rPr lang="en-US" sz="2000" dirty="0" err="1"/>
              <a:t>eecs.wsu.edu</a:t>
            </a:r>
            <a:r>
              <a:rPr lang="en-US" sz="2000" dirty="0"/>
              <a:t>/~plin1/pdfs/2017-Preprint-Factchecking-experiments.pdf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2E2A86-7C91-DD4D-941C-CAA6BC46FADE}"/>
              </a:ext>
            </a:extLst>
          </p:cNvPr>
          <p:cNvGrpSpPr/>
          <p:nvPr/>
        </p:nvGrpSpPr>
        <p:grpSpPr>
          <a:xfrm>
            <a:off x="0" y="6069095"/>
            <a:ext cx="9144000" cy="792118"/>
            <a:chOff x="0" y="6179419"/>
            <a:chExt cx="12192000" cy="6785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A9F90-2188-BF45-AE46-5EECAEFA5E66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3B1309-0665-2A4F-878F-0F8EF8A75862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2123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372531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 Checking in Graphs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971433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3ACAA63D-61F5-4644-B8F6-AE264247F66C}"/>
              </a:ext>
            </a:extLst>
          </p:cNvPr>
          <p:cNvGrpSpPr/>
          <p:nvPr/>
        </p:nvGrpSpPr>
        <p:grpSpPr>
          <a:xfrm>
            <a:off x="-3806" y="6051717"/>
            <a:ext cx="9144000" cy="792118"/>
            <a:chOff x="0" y="6179419"/>
            <a:chExt cx="12192000" cy="6785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C236F9-C2C0-F942-894E-7231C58EE5BB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Graph structure can be evidence for fact checking.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5D45BC-FED6-B04E-A051-AD988B32E34C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D51357B8-DAA8-7542-820A-EBBEC6A2BB60}"/>
              </a:ext>
            </a:extLst>
          </p:cNvPr>
          <p:cNvSpPr txBox="1"/>
          <p:nvPr/>
        </p:nvSpPr>
        <p:spPr>
          <a:xfrm>
            <a:off x="5050708" y="1474540"/>
            <a:ext cx="3975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“If a philosopher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gave one or more speeches, which cited a book of another philosopher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with the same topic, then the philosopher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likely to be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lnfluencedBy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130FBE-44C2-4642-ACE3-7C512196C364}"/>
              </a:ext>
            </a:extLst>
          </p:cNvPr>
          <p:cNvGrpSpPr/>
          <p:nvPr/>
        </p:nvGrpSpPr>
        <p:grpSpPr>
          <a:xfrm>
            <a:off x="198652" y="1257270"/>
            <a:ext cx="4683660" cy="1073802"/>
            <a:chOff x="145827" y="896826"/>
            <a:chExt cx="6244879" cy="143173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E52BBB1-04AC-FF44-B24D-11973780E69C}"/>
                </a:ext>
              </a:extLst>
            </p:cNvPr>
            <p:cNvGrpSpPr/>
            <p:nvPr/>
          </p:nvGrpSpPr>
          <p:grpSpPr>
            <a:xfrm>
              <a:off x="4274315" y="896826"/>
              <a:ext cx="2116391" cy="1418844"/>
              <a:chOff x="4457111" y="1444107"/>
              <a:chExt cx="2116391" cy="1418844"/>
            </a:xfrm>
          </p:grpSpPr>
          <p:pic>
            <p:nvPicPr>
              <p:cNvPr id="11" name="Graphic 10" descr="User">
                <a:extLst>
                  <a:ext uri="{FF2B5EF4-FFF2-40B4-BE49-F238E27FC236}">
                    <a16:creationId xmlns:a16="http://schemas.microsoft.com/office/drawing/2014/main" id="{7E087951-81EE-EA4D-BA5E-7F75BED72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4032" y="2276910"/>
                <a:ext cx="586041" cy="586041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24DA5BC-3EDF-FE4F-851C-4DDA38F8D867}"/>
                  </a:ext>
                </a:extLst>
              </p:cNvPr>
              <p:cNvGrpSpPr/>
              <p:nvPr/>
            </p:nvGrpSpPr>
            <p:grpSpPr>
              <a:xfrm>
                <a:off x="4457111" y="1444107"/>
                <a:ext cx="2116391" cy="1037717"/>
                <a:chOff x="4503334" y="1664470"/>
                <a:chExt cx="2116391" cy="103771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3646BB5-E387-D54E-9522-AD64E3916B14}"/>
                    </a:ext>
                  </a:extLst>
                </p:cNvPr>
                <p:cNvSpPr txBox="1"/>
                <p:nvPr/>
              </p:nvSpPr>
              <p:spPr>
                <a:xfrm>
                  <a:off x="4982751" y="2086634"/>
                  <a:ext cx="1093290" cy="615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Plato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B1D7237-577F-BA4B-9E45-5F3477E1F0CF}"/>
                    </a:ext>
                  </a:extLst>
                </p:cNvPr>
                <p:cNvSpPr txBox="1"/>
                <p:nvPr/>
              </p:nvSpPr>
              <p:spPr>
                <a:xfrm>
                  <a:off x="4503334" y="1664470"/>
                  <a:ext cx="2116391" cy="533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(philosopher)</a:t>
                  </a:r>
                </a:p>
              </p:txBody>
            </p:sp>
          </p:grp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865D176-2751-1C47-9B82-8AB077CEE1E1}"/>
                </a:ext>
              </a:extLst>
            </p:cNvPr>
            <p:cNvCxnSpPr>
              <a:cxnSpLocks/>
              <a:stCxn id="5" idx="3"/>
              <a:endCxn id="11" idx="1"/>
            </p:cNvCxnSpPr>
            <p:nvPr/>
          </p:nvCxnSpPr>
          <p:spPr>
            <a:xfrm flipV="1">
              <a:off x="1787279" y="2022650"/>
              <a:ext cx="2663957" cy="1672"/>
            </a:xfrm>
            <a:prstGeom prst="straightConnector1">
              <a:avLst/>
            </a:prstGeom>
            <a:ln w="31750">
              <a:solidFill>
                <a:srgbClr val="C00000">
                  <a:alpha val="50000"/>
                </a:srgb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B72EA36-94BD-0C49-B14E-79F93B2886ED}"/>
                </a:ext>
              </a:extLst>
            </p:cNvPr>
            <p:cNvGrpSpPr/>
            <p:nvPr/>
          </p:nvGrpSpPr>
          <p:grpSpPr>
            <a:xfrm>
              <a:off x="145827" y="914219"/>
              <a:ext cx="2116392" cy="1414341"/>
              <a:chOff x="375409" y="1447565"/>
              <a:chExt cx="2116392" cy="1414341"/>
            </a:xfrm>
          </p:grpSpPr>
          <p:pic>
            <p:nvPicPr>
              <p:cNvPr id="5" name="Graphic 4" descr="User">
                <a:extLst>
                  <a:ext uri="{FF2B5EF4-FFF2-40B4-BE49-F238E27FC236}">
                    <a16:creationId xmlns:a16="http://schemas.microsoft.com/office/drawing/2014/main" id="{8C9E8E52-56FD-BC40-8951-A8E21D720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08385" y="2253430"/>
                <a:ext cx="608476" cy="608476"/>
              </a:xfrm>
              <a:prstGeom prst="rect">
                <a:avLst/>
              </a:prstGeom>
            </p:spPr>
          </p:pic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7DBEC27-C01D-6B49-B4AB-C272A192FDC0}"/>
                  </a:ext>
                </a:extLst>
              </p:cNvPr>
              <p:cNvGrpSpPr/>
              <p:nvPr/>
            </p:nvGrpSpPr>
            <p:grpSpPr>
              <a:xfrm>
                <a:off x="375409" y="1447565"/>
                <a:ext cx="2116392" cy="970531"/>
                <a:chOff x="-35915" y="1764333"/>
                <a:chExt cx="2116392" cy="970531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47D7A62-48A7-B44E-9F76-EB8609396D23}"/>
                    </a:ext>
                  </a:extLst>
                </p:cNvPr>
                <p:cNvSpPr txBox="1"/>
                <p:nvPr/>
              </p:nvSpPr>
              <p:spPr>
                <a:xfrm>
                  <a:off x="377746" y="2119310"/>
                  <a:ext cx="1289070" cy="615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Cicero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549BAD3-077D-6649-B2BC-C93DF7016108}"/>
                    </a:ext>
                  </a:extLst>
                </p:cNvPr>
                <p:cNvSpPr txBox="1"/>
                <p:nvPr/>
              </p:nvSpPr>
              <p:spPr>
                <a:xfrm>
                  <a:off x="-35915" y="1764333"/>
                  <a:ext cx="2116392" cy="533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(philosopher)</a:t>
                  </a:r>
                </a:p>
              </p:txBody>
            </p:sp>
          </p:grp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90FB715-2CF2-3848-BF3B-381CD2ED35A5}"/>
              </a:ext>
            </a:extLst>
          </p:cNvPr>
          <p:cNvGrpSpPr/>
          <p:nvPr/>
        </p:nvGrpSpPr>
        <p:grpSpPr>
          <a:xfrm>
            <a:off x="1719274" y="2099135"/>
            <a:ext cx="3013733" cy="3589427"/>
            <a:chOff x="1719274" y="2099135"/>
            <a:chExt cx="3013733" cy="358942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8661962-0CEA-EA4B-9B9C-73BA9A6BD83D}"/>
                </a:ext>
              </a:extLst>
            </p:cNvPr>
            <p:cNvGrpSpPr/>
            <p:nvPr/>
          </p:nvGrpSpPr>
          <p:grpSpPr>
            <a:xfrm>
              <a:off x="3530434" y="3146408"/>
              <a:ext cx="1202573" cy="766332"/>
              <a:chOff x="4245133" y="3565521"/>
              <a:chExt cx="1603431" cy="1021775"/>
            </a:xfrm>
          </p:grpSpPr>
          <p:pic>
            <p:nvPicPr>
              <p:cNvPr id="21" name="Graphic 20" descr="OpenBook">
                <a:extLst>
                  <a:ext uri="{FF2B5EF4-FFF2-40B4-BE49-F238E27FC236}">
                    <a16:creationId xmlns:a16="http://schemas.microsoft.com/office/drawing/2014/main" id="{5DECA927-C3BD-8447-8B93-7E8C47D6C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54377" y="3565521"/>
                <a:ext cx="613141" cy="613142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23D241-44D5-D34A-87F4-2FB1E5D3560A}"/>
                  </a:ext>
                </a:extLst>
              </p:cNvPr>
              <p:cNvSpPr txBox="1"/>
              <p:nvPr/>
            </p:nvSpPr>
            <p:spPr>
              <a:xfrm>
                <a:off x="4245133" y="4053816"/>
                <a:ext cx="1603431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Dialogues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EDE7130-5D3D-2140-BF0C-0E00B6E5D315}"/>
                </a:ext>
              </a:extLst>
            </p:cNvPr>
            <p:cNvGrpSpPr/>
            <p:nvPr/>
          </p:nvGrpSpPr>
          <p:grpSpPr>
            <a:xfrm>
              <a:off x="1719274" y="4549193"/>
              <a:ext cx="1321258" cy="1139369"/>
              <a:chOff x="2599683" y="5313743"/>
              <a:chExt cx="1761677" cy="1519158"/>
            </a:xfrm>
          </p:grpSpPr>
          <p:pic>
            <p:nvPicPr>
              <p:cNvPr id="74" name="Graphic 73" descr="Chat">
                <a:extLst>
                  <a:ext uri="{FF2B5EF4-FFF2-40B4-BE49-F238E27FC236}">
                    <a16:creationId xmlns:a16="http://schemas.microsoft.com/office/drawing/2014/main" id="{C5D97C01-ABFE-8C43-BFC4-1AA27F4B0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899947" y="5313743"/>
                <a:ext cx="1338105" cy="888676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6E8DBEC-61E6-6A48-BEA9-BC87D60C0ECA}"/>
                  </a:ext>
                </a:extLst>
              </p:cNvPr>
              <p:cNvSpPr txBox="1"/>
              <p:nvPr/>
            </p:nvSpPr>
            <p:spPr>
              <a:xfrm>
                <a:off x="2599683" y="5889053"/>
                <a:ext cx="1761677" cy="943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Ancient</a:t>
                </a:r>
              </a:p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Philosophy</a:t>
                </a:r>
              </a:p>
            </p:txBody>
          </p:sp>
        </p:grp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9B503A81-772C-084B-BB9A-58C7100A8C54}"/>
                </a:ext>
              </a:extLst>
            </p:cNvPr>
            <p:cNvCxnSpPr>
              <a:cxnSpLocks/>
              <a:stCxn id="21" idx="0"/>
              <a:endCxn id="11" idx="2"/>
            </p:cNvCxnSpPr>
            <p:nvPr/>
          </p:nvCxnSpPr>
          <p:spPr>
            <a:xfrm flipH="1" flipV="1">
              <a:off x="3647475" y="2321404"/>
              <a:ext cx="569820" cy="825004"/>
            </a:xfrm>
            <a:prstGeom prst="straightConnector1">
              <a:avLst/>
            </a:prstGeom>
            <a:ln w="19050">
              <a:solidFill>
                <a:schemeClr val="accent4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9AA61229-0FA2-C645-BC51-FAFAC886BB0B}"/>
                </a:ext>
              </a:extLst>
            </p:cNvPr>
            <p:cNvCxnSpPr>
              <a:cxnSpLocks/>
              <a:stCxn id="22" idx="2"/>
              <a:endCxn id="74" idx="3"/>
            </p:cNvCxnSpPr>
            <p:nvPr/>
          </p:nvCxnSpPr>
          <p:spPr>
            <a:xfrm flipH="1">
              <a:off x="2948051" y="3912739"/>
              <a:ext cx="1183670" cy="96970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B5697AD-584F-1745-9818-3E0B49910877}"/>
                </a:ext>
              </a:extLst>
            </p:cNvPr>
            <p:cNvSpPr txBox="1"/>
            <p:nvPr/>
          </p:nvSpPr>
          <p:spPr>
            <a:xfrm rot="19210272">
              <a:off x="3121759" y="4300554"/>
              <a:ext cx="1130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belongsTo</a:t>
              </a:r>
              <a:endParaRPr lang="en-US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0225EC9-0F5E-5C4D-802B-990BF410303E}"/>
                </a:ext>
              </a:extLst>
            </p:cNvPr>
            <p:cNvSpPr txBox="1"/>
            <p:nvPr/>
          </p:nvSpPr>
          <p:spPr>
            <a:xfrm rot="3316930">
              <a:off x="3564239" y="2466864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published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FAC2FD-BF1D-7F44-B785-DC084AD2AF96}"/>
              </a:ext>
            </a:extLst>
          </p:cNvPr>
          <p:cNvGrpSpPr/>
          <p:nvPr/>
        </p:nvGrpSpPr>
        <p:grpSpPr>
          <a:xfrm>
            <a:off x="1201563" y="2331072"/>
            <a:ext cx="2785804" cy="2218121"/>
            <a:chOff x="1201563" y="2331072"/>
            <a:chExt cx="2785804" cy="2218121"/>
          </a:xfrm>
        </p:grpSpPr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A7E2BC26-F995-0A49-81D7-FE66B6901DF4}"/>
                </a:ext>
              </a:extLst>
            </p:cNvPr>
            <p:cNvCxnSpPr>
              <a:cxnSpLocks/>
              <a:stCxn id="50" idx="2"/>
              <a:endCxn id="74" idx="0"/>
            </p:cNvCxnSpPr>
            <p:nvPr/>
          </p:nvCxnSpPr>
          <p:spPr>
            <a:xfrm>
              <a:off x="2446100" y="4248574"/>
              <a:ext cx="162" cy="3006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7B66756-EEB7-264C-BD78-72F0601DE220}"/>
                </a:ext>
              </a:extLst>
            </p:cNvPr>
            <p:cNvGrpSpPr/>
            <p:nvPr/>
          </p:nvGrpSpPr>
          <p:grpSpPr>
            <a:xfrm>
              <a:off x="1201563" y="2331072"/>
              <a:ext cx="2785804" cy="1917502"/>
              <a:chOff x="1201563" y="2331072"/>
              <a:chExt cx="2785804" cy="1917502"/>
            </a:xfrm>
          </p:grpSpPr>
          <p:pic>
            <p:nvPicPr>
              <p:cNvPr id="44" name="Graphic 43" descr="Document">
                <a:extLst>
                  <a:ext uri="{FF2B5EF4-FFF2-40B4-BE49-F238E27FC236}">
                    <a16:creationId xmlns:a16="http://schemas.microsoft.com/office/drawing/2014/main" id="{EF2A1F91-6026-B14F-8107-29F2BDCA3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198509" y="3109963"/>
                <a:ext cx="477552" cy="477552"/>
              </a:xfrm>
              <a:prstGeom prst="rect">
                <a:avLst/>
              </a:prstGeom>
            </p:spPr>
          </p:pic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FD630854-A6D0-A148-B69B-654DF99D819B}"/>
                  </a:ext>
                </a:extLst>
              </p:cNvPr>
              <p:cNvCxnSpPr>
                <a:cxnSpLocks/>
                <a:stCxn id="44" idx="3"/>
                <a:endCxn id="21" idx="1"/>
              </p:cNvCxnSpPr>
              <p:nvPr/>
            </p:nvCxnSpPr>
            <p:spPr>
              <a:xfrm>
                <a:off x="2676061" y="3348739"/>
                <a:ext cx="1311306" cy="27598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1AEABD03-3A78-104B-BE56-158DAD25D96E}"/>
                  </a:ext>
                </a:extLst>
              </p:cNvPr>
              <p:cNvCxnSpPr>
                <a:cxnSpLocks/>
                <a:stCxn id="5" idx="2"/>
                <a:endCxn id="44" idx="0"/>
              </p:cNvCxnSpPr>
              <p:nvPr/>
            </p:nvCxnSpPr>
            <p:spPr>
              <a:xfrm>
                <a:off x="1201563" y="2331072"/>
                <a:ext cx="1235721" cy="778891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D8244B6-B5D6-984D-BB46-A9DF59A86068}"/>
                  </a:ext>
                </a:extLst>
              </p:cNvPr>
              <p:cNvSpPr txBox="1"/>
              <p:nvPr/>
            </p:nvSpPr>
            <p:spPr>
              <a:xfrm>
                <a:off x="2940490" y="3284147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cited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F9BF221-7914-564B-A4B1-3F94355D7577}"/>
                  </a:ext>
                </a:extLst>
              </p:cNvPr>
              <p:cNvSpPr txBox="1"/>
              <p:nvPr/>
            </p:nvSpPr>
            <p:spPr>
              <a:xfrm>
                <a:off x="1970457" y="3540687"/>
                <a:ext cx="951286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Against</a:t>
                </a:r>
              </a:p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Verres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A423DF0-BB8D-1A45-989C-138FB585C684}"/>
              </a:ext>
            </a:extLst>
          </p:cNvPr>
          <p:cNvGrpSpPr/>
          <p:nvPr/>
        </p:nvGrpSpPr>
        <p:grpSpPr>
          <a:xfrm>
            <a:off x="205860" y="2207594"/>
            <a:ext cx="3707863" cy="2674854"/>
            <a:chOff x="205860" y="2207594"/>
            <a:chExt cx="3707863" cy="2674854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B83CDEE-732F-084A-BECA-DF3252A9E54D}"/>
                </a:ext>
              </a:extLst>
            </p:cNvPr>
            <p:cNvSpPr/>
            <p:nvPr/>
          </p:nvSpPr>
          <p:spPr>
            <a:xfrm>
              <a:off x="868752" y="2831719"/>
              <a:ext cx="3044971" cy="543202"/>
            </a:xfrm>
            <a:custGeom>
              <a:avLst/>
              <a:gdLst>
                <a:gd name="connsiteX0" fmla="*/ 0 w 2816772"/>
                <a:gd name="connsiteY0" fmla="*/ 484163 h 484163"/>
                <a:gd name="connsiteX1" fmla="*/ 1387365 w 2816772"/>
                <a:gd name="connsiteY1" fmla="*/ 687 h 484163"/>
                <a:gd name="connsiteX2" fmla="*/ 2816772 w 2816772"/>
                <a:gd name="connsiteY2" fmla="*/ 379059 h 48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6772" h="484163">
                  <a:moveTo>
                    <a:pt x="0" y="484163"/>
                  </a:moveTo>
                  <a:cubicBezTo>
                    <a:pt x="458951" y="251183"/>
                    <a:pt x="917903" y="18204"/>
                    <a:pt x="1387365" y="687"/>
                  </a:cubicBezTo>
                  <a:cubicBezTo>
                    <a:pt x="1856827" y="-16830"/>
                    <a:pt x="2552262" y="305487"/>
                    <a:pt x="2816772" y="37905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C40E8B22-520B-3448-A2A2-B685B96CA2F3}"/>
                </a:ext>
              </a:extLst>
            </p:cNvPr>
            <p:cNvSpPr txBox="1"/>
            <p:nvPr/>
          </p:nvSpPr>
          <p:spPr>
            <a:xfrm>
              <a:off x="2448385" y="2502490"/>
              <a:ext cx="647037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cited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F3015B8-52D3-F74F-A236-5CF76045F0B0}"/>
                </a:ext>
              </a:extLst>
            </p:cNvPr>
            <p:cNvGrpSpPr/>
            <p:nvPr/>
          </p:nvGrpSpPr>
          <p:grpSpPr>
            <a:xfrm>
              <a:off x="205860" y="2207594"/>
              <a:ext cx="1738612" cy="2674854"/>
              <a:chOff x="205860" y="2207594"/>
              <a:chExt cx="1738612" cy="2674854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61CD581-C705-3449-9283-8BC9A55311A8}"/>
                  </a:ext>
                </a:extLst>
              </p:cNvPr>
              <p:cNvSpPr txBox="1"/>
              <p:nvPr/>
            </p:nvSpPr>
            <p:spPr>
              <a:xfrm>
                <a:off x="205860" y="3500316"/>
                <a:ext cx="95128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Against</a:t>
                </a:r>
              </a:p>
              <a:p>
                <a:pPr algn="ctr"/>
                <a:r>
                  <a:rPr lang="en-US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Piso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42" name="Graphic 41" descr="Document">
                <a:extLst>
                  <a:ext uri="{FF2B5EF4-FFF2-40B4-BE49-F238E27FC236}">
                    <a16:creationId xmlns:a16="http://schemas.microsoft.com/office/drawing/2014/main" id="{8FBD01C2-9464-2743-BE2F-1FC17C6D93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30607" y="3086869"/>
                <a:ext cx="465886" cy="465886"/>
              </a:xfrm>
              <a:prstGeom prst="rect">
                <a:avLst/>
              </a:prstGeom>
            </p:spPr>
          </p:pic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14CD4403-82E3-C94C-B1CB-3712255D21A6}"/>
                  </a:ext>
                </a:extLst>
              </p:cNvPr>
              <p:cNvCxnSpPr>
                <a:cxnSpLocks/>
                <a:stCxn id="5" idx="2"/>
                <a:endCxn id="42" idx="0"/>
              </p:cNvCxnSpPr>
              <p:nvPr/>
            </p:nvCxnSpPr>
            <p:spPr>
              <a:xfrm flipH="1">
                <a:off x="663550" y="2331072"/>
                <a:ext cx="538013" cy="755797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8C50BD28-0174-1F41-9D05-E69BDA01FECA}"/>
                  </a:ext>
                </a:extLst>
              </p:cNvPr>
              <p:cNvCxnSpPr>
                <a:cxnSpLocks/>
                <a:stCxn id="48" idx="2"/>
                <a:endCxn id="74" idx="1"/>
              </p:cNvCxnSpPr>
              <p:nvPr/>
            </p:nvCxnSpPr>
            <p:spPr>
              <a:xfrm>
                <a:off x="681504" y="4208201"/>
                <a:ext cx="1262968" cy="67424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B5D7767-EE61-614F-9E91-655748A693AA}"/>
                  </a:ext>
                </a:extLst>
              </p:cNvPr>
              <p:cNvSpPr txBox="1"/>
              <p:nvPr/>
            </p:nvSpPr>
            <p:spPr>
              <a:xfrm rot="1736355">
                <a:off x="637456" y="4492389"/>
                <a:ext cx="113075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belongsTo</a:t>
                </a:r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AD413E0-F41B-2C4C-B272-5412CF5728B7}"/>
                  </a:ext>
                </a:extLst>
              </p:cNvPr>
              <p:cNvSpPr txBox="1"/>
              <p:nvPr/>
            </p:nvSpPr>
            <p:spPr>
              <a:xfrm rot="18302267">
                <a:off x="261261" y="2443171"/>
                <a:ext cx="840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gaveBy</a:t>
                </a:r>
                <a:endParaRPr lang="en-US" dirty="0"/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DCD37857-4EB2-B849-B676-AE24478E4B7C}"/>
              </a:ext>
            </a:extLst>
          </p:cNvPr>
          <p:cNvSpPr txBox="1"/>
          <p:nvPr/>
        </p:nvSpPr>
        <p:spPr>
          <a:xfrm>
            <a:off x="1618374" y="1644954"/>
            <a:ext cx="165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C00000">
                    <a:alpha val="50000"/>
                  </a:srgbClr>
                </a:solidFill>
              </a:rPr>
              <a:t>influencedBy</a:t>
            </a:r>
            <a:r>
              <a:rPr lang="en-US" sz="2000" dirty="0">
                <a:solidFill>
                  <a:srgbClr val="C00000">
                    <a:alpha val="50000"/>
                  </a:srgbClr>
                </a:solidFill>
              </a:rPr>
              <a:t>?</a:t>
            </a:r>
          </a:p>
        </p:txBody>
      </p:sp>
      <p:sp>
        <p:nvSpPr>
          <p:cNvPr id="212" name="Rounded Rectangular Callout 211">
            <a:extLst>
              <a:ext uri="{FF2B5EF4-FFF2-40B4-BE49-F238E27FC236}">
                <a16:creationId xmlns:a16="http://schemas.microsoft.com/office/drawing/2014/main" id="{63633FAE-24C0-7A47-9A98-3AE750297B1D}"/>
              </a:ext>
            </a:extLst>
          </p:cNvPr>
          <p:cNvSpPr/>
          <p:nvPr/>
        </p:nvSpPr>
        <p:spPr bwMode="auto">
          <a:xfrm>
            <a:off x="4886573" y="4596402"/>
            <a:ext cx="3832711" cy="781398"/>
          </a:xfrm>
          <a:prstGeom prst="wedgeRoundRectCallout">
            <a:avLst>
              <a:gd name="adj1" fmla="val -12413"/>
              <a:gd name="adj2" fmla="val -179271"/>
              <a:gd name="adj3" fmla="val 16667"/>
            </a:avLst>
          </a:prstGeom>
          <a:ln>
            <a:solidFill>
              <a:srgbClr val="0070C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fact can be supported by its surrounded substructures!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57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/>
      <p:bldP spid="2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143933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 Checking via Graph Patterns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742835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FB8C609-674B-0D42-8713-A3A35A082420}"/>
              </a:ext>
            </a:extLst>
          </p:cNvPr>
          <p:cNvGrpSpPr/>
          <p:nvPr/>
        </p:nvGrpSpPr>
        <p:grpSpPr>
          <a:xfrm>
            <a:off x="5327411" y="1395712"/>
            <a:ext cx="3524525" cy="2899012"/>
            <a:chOff x="6844374" y="1132830"/>
            <a:chExt cx="4699368" cy="3865350"/>
          </a:xfrm>
        </p:grpSpPr>
        <p:pic>
          <p:nvPicPr>
            <p:cNvPr id="64" name="Graphic 63" descr="OpenBook">
              <a:extLst>
                <a:ext uri="{FF2B5EF4-FFF2-40B4-BE49-F238E27FC236}">
                  <a16:creationId xmlns:a16="http://schemas.microsoft.com/office/drawing/2014/main" id="{C2C8B89B-BEB9-3A4F-A09F-ADB315831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15060" y="2879461"/>
              <a:ext cx="613142" cy="613142"/>
            </a:xfrm>
            <a:prstGeom prst="rect">
              <a:avLst/>
            </a:prstGeom>
          </p:spPr>
        </p:pic>
        <p:pic>
          <p:nvPicPr>
            <p:cNvPr id="67" name="Graphic 66" descr="Document">
              <a:extLst>
                <a:ext uri="{FF2B5EF4-FFF2-40B4-BE49-F238E27FC236}">
                  <a16:creationId xmlns:a16="http://schemas.microsoft.com/office/drawing/2014/main" id="{904B2D9A-2994-6149-BB55-A216D9FC9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64333" y="2869088"/>
              <a:ext cx="636736" cy="636736"/>
            </a:xfrm>
            <a:prstGeom prst="rect">
              <a:avLst/>
            </a:prstGeom>
          </p:spPr>
        </p:pic>
        <p:pic>
          <p:nvPicPr>
            <p:cNvPr id="73" name="Graphic 72" descr="Chat">
              <a:extLst>
                <a:ext uri="{FF2B5EF4-FFF2-40B4-BE49-F238E27FC236}">
                  <a16:creationId xmlns:a16="http://schemas.microsoft.com/office/drawing/2014/main" id="{9298F93A-4125-9F4D-A3C7-2D12D08CF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12247" y="3813040"/>
              <a:ext cx="1330075" cy="883343"/>
            </a:xfrm>
            <a:prstGeom prst="rect">
              <a:avLst/>
            </a:prstGeom>
          </p:spPr>
        </p:pic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77FA8A8-8218-6549-A29B-631280D7E180}"/>
                </a:ext>
              </a:extLst>
            </p:cNvPr>
            <p:cNvCxnSpPr>
              <a:cxnSpLocks/>
              <a:stCxn id="67" idx="3"/>
              <a:endCxn id="64" idx="1"/>
            </p:cNvCxnSpPr>
            <p:nvPr/>
          </p:nvCxnSpPr>
          <p:spPr>
            <a:xfrm flipV="1">
              <a:off x="8701069" y="3186032"/>
              <a:ext cx="1013991" cy="142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B1D6740-A003-104B-B34B-B00C6E96ECAD}"/>
                </a:ext>
              </a:extLst>
            </p:cNvPr>
            <p:cNvCxnSpPr>
              <a:cxnSpLocks/>
              <a:stCxn id="59" idx="2"/>
              <a:endCxn id="67" idx="0"/>
            </p:cNvCxnSpPr>
            <p:nvPr/>
          </p:nvCxnSpPr>
          <p:spPr>
            <a:xfrm>
              <a:off x="8380258" y="2376447"/>
              <a:ext cx="2443" cy="492641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38537A7-CB15-F348-A995-E0F1EA2EC855}"/>
                </a:ext>
              </a:extLst>
            </p:cNvPr>
            <p:cNvCxnSpPr>
              <a:cxnSpLocks/>
              <a:stCxn id="54" idx="2"/>
              <a:endCxn id="64" idx="0"/>
            </p:cNvCxnSpPr>
            <p:nvPr/>
          </p:nvCxnSpPr>
          <p:spPr>
            <a:xfrm>
              <a:off x="10004628" y="2371694"/>
              <a:ext cx="17003" cy="507767"/>
            </a:xfrm>
            <a:prstGeom prst="straightConnector1">
              <a:avLst/>
            </a:prstGeom>
            <a:ln w="19050">
              <a:solidFill>
                <a:schemeClr val="accent4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AD5B849-F5CE-5249-9EBE-F69CD4CB3A62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flipH="1">
              <a:off x="9521036" y="3492603"/>
              <a:ext cx="500595" cy="3824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4104ECD-B4A4-6249-92DA-31AEA9B5671A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8382701" y="3505824"/>
              <a:ext cx="514194" cy="40430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01DD6C8-D62A-8A4C-8DD2-A92D54F9DD5D}"/>
                </a:ext>
              </a:extLst>
            </p:cNvPr>
            <p:cNvGrpSpPr/>
            <p:nvPr/>
          </p:nvGrpSpPr>
          <p:grpSpPr>
            <a:xfrm>
              <a:off x="6884242" y="1132830"/>
              <a:ext cx="2116392" cy="1243617"/>
              <a:chOff x="6215823" y="1175392"/>
              <a:chExt cx="2116392" cy="1243617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2FD21BE-2B6A-AF49-8D61-FAE40E0E7CBC}"/>
                  </a:ext>
                </a:extLst>
              </p:cNvPr>
              <p:cNvGrpSpPr/>
              <p:nvPr/>
            </p:nvGrpSpPr>
            <p:grpSpPr>
              <a:xfrm>
                <a:off x="6215823" y="1175392"/>
                <a:ext cx="2116392" cy="1243617"/>
                <a:chOff x="1035488" y="1522451"/>
                <a:chExt cx="2116392" cy="1243617"/>
              </a:xfrm>
            </p:grpSpPr>
            <p:pic>
              <p:nvPicPr>
                <p:cNvPr id="59" name="Graphic 58" descr="User">
                  <a:extLst>
                    <a:ext uri="{FF2B5EF4-FFF2-40B4-BE49-F238E27FC236}">
                      <a16:creationId xmlns:a16="http://schemas.microsoft.com/office/drawing/2014/main" id="{867EFA64-0BC7-5D43-AD83-14B3D1A1A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7266" y="2157592"/>
                  <a:ext cx="608476" cy="608476"/>
                </a:xfrm>
                <a:prstGeom prst="rect">
                  <a:avLst/>
                </a:prstGeom>
              </p:spPr>
            </p:pic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B7996EE-8DC5-3B4F-90F4-1FF06C2B3A0D}"/>
                    </a:ext>
                  </a:extLst>
                </p:cNvPr>
                <p:cNvSpPr txBox="1"/>
                <p:nvPr/>
              </p:nvSpPr>
              <p:spPr>
                <a:xfrm>
                  <a:off x="1035488" y="1522451"/>
                  <a:ext cx="2116392" cy="5334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(philosopher)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36D79E7B-C97F-8D47-A139-777993526126}"/>
                      </a:ext>
                    </a:extLst>
                  </p:cNvPr>
                  <p:cNvSpPr txBox="1"/>
                  <p:nvPr/>
                </p:nvSpPr>
                <p:spPr>
                  <a:xfrm>
                    <a:off x="6982121" y="1514692"/>
                    <a:ext cx="731397" cy="60418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2400" b="1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sz="2400" b="1" baseline="-25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36D79E7B-C97F-8D47-A139-7779935261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82121" y="1514692"/>
                    <a:ext cx="731397" cy="60418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9715DD0-DC38-5C45-B3EB-A6900AEBE49C}"/>
                </a:ext>
              </a:extLst>
            </p:cNvPr>
            <p:cNvGrpSpPr/>
            <p:nvPr/>
          </p:nvGrpSpPr>
          <p:grpSpPr>
            <a:xfrm>
              <a:off x="9427350" y="1139037"/>
              <a:ext cx="2116392" cy="1232657"/>
              <a:chOff x="9087017" y="1162426"/>
              <a:chExt cx="2116392" cy="123265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0A8D707-EC2C-CA4B-BAB6-FA9D764E1076}"/>
                  </a:ext>
                </a:extLst>
              </p:cNvPr>
              <p:cNvGrpSpPr/>
              <p:nvPr/>
            </p:nvGrpSpPr>
            <p:grpSpPr>
              <a:xfrm>
                <a:off x="9087017" y="1162426"/>
                <a:ext cx="2116392" cy="1232657"/>
                <a:chOff x="3890888" y="1533411"/>
                <a:chExt cx="2116392" cy="1232657"/>
              </a:xfrm>
            </p:grpSpPr>
            <p:pic>
              <p:nvPicPr>
                <p:cNvPr id="54" name="Graphic 53" descr="User">
                  <a:extLst>
                    <a:ext uri="{FF2B5EF4-FFF2-40B4-BE49-F238E27FC236}">
                      <a16:creationId xmlns:a16="http://schemas.microsoft.com/office/drawing/2014/main" id="{8A390A20-2872-194F-9753-959D0B5C2F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5145" y="2180027"/>
                  <a:ext cx="586041" cy="586041"/>
                </a:xfrm>
                <a:prstGeom prst="rect">
                  <a:avLst/>
                </a:prstGeom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1EB0427-F566-F546-B5ED-FB452351B0BF}"/>
                    </a:ext>
                  </a:extLst>
                </p:cNvPr>
                <p:cNvSpPr txBox="1"/>
                <p:nvPr/>
              </p:nvSpPr>
              <p:spPr>
                <a:xfrm>
                  <a:off x="3890888" y="1533411"/>
                  <a:ext cx="2116392" cy="533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(philosopher)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041AA536-3353-1B43-BE9E-E06646DCD044}"/>
                      </a:ext>
                    </a:extLst>
                  </p:cNvPr>
                  <p:cNvSpPr txBox="1"/>
                  <p:nvPr/>
                </p:nvSpPr>
                <p:spPr>
                  <a:xfrm>
                    <a:off x="9695865" y="1529940"/>
                    <a:ext cx="735672" cy="6041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2400" b="1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en-US" sz="2400" b="1" baseline="-25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041AA536-3353-1B43-BE9E-E06646DCD0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5865" y="1529940"/>
                    <a:ext cx="735672" cy="60418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351890F-2AB1-8C4A-9182-D7433B98998A}"/>
                </a:ext>
              </a:extLst>
            </p:cNvPr>
            <p:cNvSpPr txBox="1"/>
            <p:nvPr/>
          </p:nvSpPr>
          <p:spPr>
            <a:xfrm>
              <a:off x="10248516" y="2963032"/>
              <a:ext cx="115031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(book)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B227204-6D10-BE4A-AF0E-25CD63F59C57}"/>
                </a:ext>
              </a:extLst>
            </p:cNvPr>
            <p:cNvSpPr txBox="1"/>
            <p:nvPr/>
          </p:nvSpPr>
          <p:spPr>
            <a:xfrm>
              <a:off x="6844374" y="2979853"/>
              <a:ext cx="1436719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(speech)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5F9B3AE-F8DB-7A47-9938-7ED612C5561C}"/>
                </a:ext>
              </a:extLst>
            </p:cNvPr>
            <p:cNvSpPr txBox="1"/>
            <p:nvPr/>
          </p:nvSpPr>
          <p:spPr>
            <a:xfrm>
              <a:off x="8827461" y="4464700"/>
              <a:ext cx="1151255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(topic)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CEE2942-9371-6149-BCB8-783892A9AA96}"/>
              </a:ext>
            </a:extLst>
          </p:cNvPr>
          <p:cNvGrpSpPr/>
          <p:nvPr/>
        </p:nvGrpSpPr>
        <p:grpSpPr>
          <a:xfrm>
            <a:off x="-6377" y="6054364"/>
            <a:ext cx="9144000" cy="792118"/>
            <a:chOff x="0" y="6179419"/>
            <a:chExt cx="12192000" cy="67857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86A1FFD-8CE3-194C-BAA2-0E8D05BA6CA0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Graph structure can be evidence for fact checking.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A6BA16-844E-D44C-AA22-2ACBB0751B96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5A94284-465A-AE4C-B3BC-411DF3E42766}"/>
              </a:ext>
            </a:extLst>
          </p:cNvPr>
          <p:cNvGrpSpPr/>
          <p:nvPr/>
        </p:nvGrpSpPr>
        <p:grpSpPr>
          <a:xfrm>
            <a:off x="198652" y="1257270"/>
            <a:ext cx="4683660" cy="1073802"/>
            <a:chOff x="145827" y="896826"/>
            <a:chExt cx="6244879" cy="1431734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ABE488EF-0C61-1A4B-BC10-922463EE8010}"/>
                </a:ext>
              </a:extLst>
            </p:cNvPr>
            <p:cNvGrpSpPr/>
            <p:nvPr/>
          </p:nvGrpSpPr>
          <p:grpSpPr>
            <a:xfrm>
              <a:off x="4274315" y="896826"/>
              <a:ext cx="2116391" cy="1418844"/>
              <a:chOff x="4457111" y="1444107"/>
              <a:chExt cx="2116391" cy="1418844"/>
            </a:xfrm>
          </p:grpSpPr>
          <p:pic>
            <p:nvPicPr>
              <p:cNvPr id="198" name="Graphic 197" descr="User">
                <a:extLst>
                  <a:ext uri="{FF2B5EF4-FFF2-40B4-BE49-F238E27FC236}">
                    <a16:creationId xmlns:a16="http://schemas.microsoft.com/office/drawing/2014/main" id="{00170BCD-A5D3-8649-97B1-C57B5C902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634032" y="2276910"/>
                <a:ext cx="586041" cy="586041"/>
              </a:xfrm>
              <a:prstGeom prst="rect">
                <a:avLst/>
              </a:prstGeom>
            </p:spPr>
          </p:pic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4FF27429-2198-6646-8D02-CB58670E6DA9}"/>
                  </a:ext>
                </a:extLst>
              </p:cNvPr>
              <p:cNvGrpSpPr/>
              <p:nvPr/>
            </p:nvGrpSpPr>
            <p:grpSpPr>
              <a:xfrm>
                <a:off x="4457111" y="1444107"/>
                <a:ext cx="2116391" cy="1037717"/>
                <a:chOff x="4503334" y="1664470"/>
                <a:chExt cx="2116391" cy="1037717"/>
              </a:xfrm>
            </p:grpSpPr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5EF9E312-2818-E946-A70A-8EBBF7C2A3F7}"/>
                    </a:ext>
                  </a:extLst>
                </p:cNvPr>
                <p:cNvSpPr txBox="1"/>
                <p:nvPr/>
              </p:nvSpPr>
              <p:spPr>
                <a:xfrm>
                  <a:off x="4982751" y="2086634"/>
                  <a:ext cx="1093290" cy="615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Plato</a:t>
                  </a: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75499239-E76B-E646-A175-D2CF16E790EC}"/>
                    </a:ext>
                  </a:extLst>
                </p:cNvPr>
                <p:cNvSpPr txBox="1"/>
                <p:nvPr/>
              </p:nvSpPr>
              <p:spPr>
                <a:xfrm>
                  <a:off x="4503334" y="1664470"/>
                  <a:ext cx="2116391" cy="533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(philosopher)</a:t>
                  </a:r>
                </a:p>
              </p:txBody>
            </p:sp>
          </p:grpSp>
        </p:grp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5674600A-19D3-EC4E-AE57-5CD2C4ACB4A9}"/>
                </a:ext>
              </a:extLst>
            </p:cNvPr>
            <p:cNvCxnSpPr>
              <a:cxnSpLocks/>
              <a:stCxn id="176" idx="3"/>
              <a:endCxn id="198" idx="1"/>
            </p:cNvCxnSpPr>
            <p:nvPr/>
          </p:nvCxnSpPr>
          <p:spPr>
            <a:xfrm flipV="1">
              <a:off x="1787279" y="2022650"/>
              <a:ext cx="2663957" cy="1672"/>
            </a:xfrm>
            <a:prstGeom prst="straightConnector1">
              <a:avLst/>
            </a:prstGeom>
            <a:ln w="31750">
              <a:solidFill>
                <a:srgbClr val="C00000">
                  <a:alpha val="50000"/>
                </a:srgb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3B83DBC7-A945-D64C-B1DE-F404E35F4915}"/>
                </a:ext>
              </a:extLst>
            </p:cNvPr>
            <p:cNvGrpSpPr/>
            <p:nvPr/>
          </p:nvGrpSpPr>
          <p:grpSpPr>
            <a:xfrm>
              <a:off x="145827" y="914219"/>
              <a:ext cx="2116391" cy="1414341"/>
              <a:chOff x="375409" y="1447565"/>
              <a:chExt cx="2116391" cy="1414341"/>
            </a:xfrm>
          </p:grpSpPr>
          <p:pic>
            <p:nvPicPr>
              <p:cNvPr id="176" name="Graphic 175" descr="User">
                <a:extLst>
                  <a:ext uri="{FF2B5EF4-FFF2-40B4-BE49-F238E27FC236}">
                    <a16:creationId xmlns:a16="http://schemas.microsoft.com/office/drawing/2014/main" id="{67DDAD33-F8A1-8044-92B2-6044A9870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408385" y="2253430"/>
                <a:ext cx="608476" cy="608476"/>
              </a:xfrm>
              <a:prstGeom prst="rect">
                <a:avLst/>
              </a:prstGeom>
            </p:spPr>
          </p:pic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C629992A-5F5A-4440-B934-A7CC5D12FA06}"/>
                  </a:ext>
                </a:extLst>
              </p:cNvPr>
              <p:cNvGrpSpPr/>
              <p:nvPr/>
            </p:nvGrpSpPr>
            <p:grpSpPr>
              <a:xfrm>
                <a:off x="375409" y="1447565"/>
                <a:ext cx="2116391" cy="970531"/>
                <a:chOff x="-35915" y="1764333"/>
                <a:chExt cx="2116391" cy="970531"/>
              </a:xfrm>
            </p:grpSpPr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D181D41B-472B-474E-8D55-8B76F4765465}"/>
                    </a:ext>
                  </a:extLst>
                </p:cNvPr>
                <p:cNvSpPr txBox="1"/>
                <p:nvPr/>
              </p:nvSpPr>
              <p:spPr>
                <a:xfrm>
                  <a:off x="377746" y="2119310"/>
                  <a:ext cx="1289070" cy="615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Cicero</a:t>
                  </a: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9FB6A447-B405-484E-8824-D99AD4A479E6}"/>
                    </a:ext>
                  </a:extLst>
                </p:cNvPr>
                <p:cNvSpPr txBox="1"/>
                <p:nvPr/>
              </p:nvSpPr>
              <p:spPr>
                <a:xfrm>
                  <a:off x="-35915" y="1764333"/>
                  <a:ext cx="2116391" cy="533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(philosopher)</a:t>
                  </a:r>
                  <a:endParaRPr lang="en-US" sz="2000" b="1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A937825-59C8-6A47-933C-D5DC45E167E8}"/>
              </a:ext>
            </a:extLst>
          </p:cNvPr>
          <p:cNvGrpSpPr/>
          <p:nvPr/>
        </p:nvGrpSpPr>
        <p:grpSpPr>
          <a:xfrm>
            <a:off x="1719274" y="2099135"/>
            <a:ext cx="3013733" cy="3589427"/>
            <a:chOff x="1719274" y="2099135"/>
            <a:chExt cx="3013733" cy="3589427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DBD0F383-B4E0-F84B-B0C9-E283413D8E89}"/>
                </a:ext>
              </a:extLst>
            </p:cNvPr>
            <p:cNvGrpSpPr/>
            <p:nvPr/>
          </p:nvGrpSpPr>
          <p:grpSpPr>
            <a:xfrm>
              <a:off x="3530434" y="3146408"/>
              <a:ext cx="1202573" cy="766332"/>
              <a:chOff x="4245133" y="3565521"/>
              <a:chExt cx="1603431" cy="1021775"/>
            </a:xfrm>
          </p:grpSpPr>
          <p:pic>
            <p:nvPicPr>
              <p:cNvPr id="236" name="Graphic 235" descr="OpenBook">
                <a:extLst>
                  <a:ext uri="{FF2B5EF4-FFF2-40B4-BE49-F238E27FC236}">
                    <a16:creationId xmlns:a16="http://schemas.microsoft.com/office/drawing/2014/main" id="{E6869F29-5373-814F-A33B-A0C9517CF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54377" y="3565521"/>
                <a:ext cx="613141" cy="613142"/>
              </a:xfrm>
              <a:prstGeom prst="rect">
                <a:avLst/>
              </a:prstGeom>
            </p:spPr>
          </p:pic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6D88840-791A-734A-B01B-0107979E724B}"/>
                  </a:ext>
                </a:extLst>
              </p:cNvPr>
              <p:cNvSpPr txBox="1"/>
              <p:nvPr/>
            </p:nvSpPr>
            <p:spPr>
              <a:xfrm>
                <a:off x="4245133" y="4053816"/>
                <a:ext cx="1603431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Dialogues</a:t>
                </a:r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90E9663-C9CC-5442-9B68-BCB088EE57FD}"/>
                </a:ext>
              </a:extLst>
            </p:cNvPr>
            <p:cNvGrpSpPr/>
            <p:nvPr/>
          </p:nvGrpSpPr>
          <p:grpSpPr>
            <a:xfrm>
              <a:off x="1719274" y="4549193"/>
              <a:ext cx="1321258" cy="1139369"/>
              <a:chOff x="2599683" y="5313743"/>
              <a:chExt cx="1761677" cy="1519158"/>
            </a:xfrm>
          </p:grpSpPr>
          <p:pic>
            <p:nvPicPr>
              <p:cNvPr id="234" name="Graphic 233" descr="Chat">
                <a:extLst>
                  <a:ext uri="{FF2B5EF4-FFF2-40B4-BE49-F238E27FC236}">
                    <a16:creationId xmlns:a16="http://schemas.microsoft.com/office/drawing/2014/main" id="{6B53338B-73A8-8A49-A5E2-64814FEED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899947" y="5313743"/>
                <a:ext cx="1338105" cy="888676"/>
              </a:xfrm>
              <a:prstGeom prst="rect">
                <a:avLst/>
              </a:prstGeom>
            </p:spPr>
          </p:pic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94C9AA8-B4BF-F84F-BD9F-EB536D833142}"/>
                  </a:ext>
                </a:extLst>
              </p:cNvPr>
              <p:cNvSpPr txBox="1"/>
              <p:nvPr/>
            </p:nvSpPr>
            <p:spPr>
              <a:xfrm>
                <a:off x="2599683" y="5889053"/>
                <a:ext cx="1761677" cy="943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Ancient</a:t>
                </a:r>
              </a:p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Philosophy</a:t>
                </a:r>
              </a:p>
            </p:txBody>
          </p:sp>
        </p:grp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C07CB80E-A81F-B940-B831-17D282C3E0C5}"/>
                </a:ext>
              </a:extLst>
            </p:cNvPr>
            <p:cNvCxnSpPr>
              <a:cxnSpLocks/>
              <a:stCxn id="236" idx="0"/>
              <a:endCxn id="198" idx="2"/>
            </p:cNvCxnSpPr>
            <p:nvPr/>
          </p:nvCxnSpPr>
          <p:spPr>
            <a:xfrm flipH="1" flipV="1">
              <a:off x="3647475" y="2321404"/>
              <a:ext cx="569820" cy="825004"/>
            </a:xfrm>
            <a:prstGeom prst="straightConnector1">
              <a:avLst/>
            </a:prstGeom>
            <a:ln w="19050">
              <a:solidFill>
                <a:schemeClr val="accent4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47018807-94BF-574A-900A-2B9766F5F3C7}"/>
                </a:ext>
              </a:extLst>
            </p:cNvPr>
            <p:cNvCxnSpPr>
              <a:cxnSpLocks/>
              <a:stCxn id="237" idx="2"/>
              <a:endCxn id="234" idx="3"/>
            </p:cNvCxnSpPr>
            <p:nvPr/>
          </p:nvCxnSpPr>
          <p:spPr>
            <a:xfrm flipH="1">
              <a:off x="2948051" y="3912739"/>
              <a:ext cx="1183670" cy="96970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CF04093E-567F-2D48-BFAC-C01CBAE4F428}"/>
                </a:ext>
              </a:extLst>
            </p:cNvPr>
            <p:cNvSpPr txBox="1"/>
            <p:nvPr/>
          </p:nvSpPr>
          <p:spPr>
            <a:xfrm rot="19210272">
              <a:off x="3121759" y="4300554"/>
              <a:ext cx="1130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belongsTo</a:t>
              </a:r>
              <a:endParaRPr lang="en-US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EE9B9603-589F-8246-A5E8-E41E715D7DB4}"/>
                </a:ext>
              </a:extLst>
            </p:cNvPr>
            <p:cNvSpPr txBox="1"/>
            <p:nvPr/>
          </p:nvSpPr>
          <p:spPr>
            <a:xfrm rot="3316930">
              <a:off x="3564239" y="2466864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published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0BB5D7-40D1-2041-B4E1-93401257A3B9}"/>
              </a:ext>
            </a:extLst>
          </p:cNvPr>
          <p:cNvGrpSpPr/>
          <p:nvPr/>
        </p:nvGrpSpPr>
        <p:grpSpPr>
          <a:xfrm>
            <a:off x="1201563" y="2331072"/>
            <a:ext cx="2785804" cy="2218121"/>
            <a:chOff x="1201563" y="2331072"/>
            <a:chExt cx="2785804" cy="2218121"/>
          </a:xfrm>
        </p:grpSpPr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3E69A196-D60B-6A41-A387-56C3FA6236F6}"/>
                </a:ext>
              </a:extLst>
            </p:cNvPr>
            <p:cNvCxnSpPr>
              <a:cxnSpLocks/>
              <a:stCxn id="243" idx="2"/>
              <a:endCxn id="234" idx="0"/>
            </p:cNvCxnSpPr>
            <p:nvPr/>
          </p:nvCxnSpPr>
          <p:spPr>
            <a:xfrm>
              <a:off x="2446100" y="4248574"/>
              <a:ext cx="162" cy="3006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D0C0F63-3C0C-7040-A6DB-22430AA851E0}"/>
                </a:ext>
              </a:extLst>
            </p:cNvPr>
            <p:cNvGrpSpPr/>
            <p:nvPr/>
          </p:nvGrpSpPr>
          <p:grpSpPr>
            <a:xfrm>
              <a:off x="1201563" y="2331072"/>
              <a:ext cx="2785804" cy="1917502"/>
              <a:chOff x="1201563" y="2331072"/>
              <a:chExt cx="2785804" cy="1917502"/>
            </a:xfrm>
          </p:grpSpPr>
          <p:pic>
            <p:nvPicPr>
              <p:cNvPr id="239" name="Graphic 238" descr="Document">
                <a:extLst>
                  <a:ext uri="{FF2B5EF4-FFF2-40B4-BE49-F238E27FC236}">
                    <a16:creationId xmlns:a16="http://schemas.microsoft.com/office/drawing/2014/main" id="{5B9F1ABB-8DE6-C749-AF54-16523881A6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98509" y="3109963"/>
                <a:ext cx="477552" cy="477552"/>
              </a:xfrm>
              <a:prstGeom prst="rect">
                <a:avLst/>
              </a:prstGeom>
            </p:spPr>
          </p:pic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519F92E7-D2ED-8640-B16B-5B809BC75561}"/>
                  </a:ext>
                </a:extLst>
              </p:cNvPr>
              <p:cNvCxnSpPr>
                <a:cxnSpLocks/>
                <a:stCxn id="239" idx="3"/>
                <a:endCxn id="236" idx="1"/>
              </p:cNvCxnSpPr>
              <p:nvPr/>
            </p:nvCxnSpPr>
            <p:spPr>
              <a:xfrm>
                <a:off x="2676061" y="3348739"/>
                <a:ext cx="1311306" cy="27598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B19AD7C6-467F-9742-9825-165664453485}"/>
                  </a:ext>
                </a:extLst>
              </p:cNvPr>
              <p:cNvCxnSpPr>
                <a:cxnSpLocks/>
                <a:stCxn id="176" idx="2"/>
                <a:endCxn id="239" idx="0"/>
              </p:cNvCxnSpPr>
              <p:nvPr/>
            </p:nvCxnSpPr>
            <p:spPr>
              <a:xfrm>
                <a:off x="1201563" y="2331072"/>
                <a:ext cx="1235721" cy="778891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D5F9EC5-E5CF-1847-954E-2289D5932A44}"/>
                  </a:ext>
                </a:extLst>
              </p:cNvPr>
              <p:cNvSpPr txBox="1"/>
              <p:nvPr/>
            </p:nvSpPr>
            <p:spPr>
              <a:xfrm>
                <a:off x="2940490" y="3284147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cited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F87B1A1E-BA3A-5444-A698-26C640B5769F}"/>
                  </a:ext>
                </a:extLst>
              </p:cNvPr>
              <p:cNvSpPr txBox="1"/>
              <p:nvPr/>
            </p:nvSpPr>
            <p:spPr>
              <a:xfrm>
                <a:off x="1970457" y="3540687"/>
                <a:ext cx="951286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Against</a:t>
                </a:r>
              </a:p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Verres</a:t>
                </a:r>
              </a:p>
            </p:txBody>
          </p:sp>
        </p:grp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9671EB82-C6CF-BC47-A094-2ACA9C5DBB63}"/>
              </a:ext>
            </a:extLst>
          </p:cNvPr>
          <p:cNvGrpSpPr/>
          <p:nvPr/>
        </p:nvGrpSpPr>
        <p:grpSpPr>
          <a:xfrm>
            <a:off x="205860" y="2207594"/>
            <a:ext cx="3707863" cy="2674854"/>
            <a:chOff x="205860" y="2207594"/>
            <a:chExt cx="3707863" cy="2674854"/>
          </a:xfrm>
        </p:grpSpPr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F4510F30-567B-C04A-A6C8-23D38907C991}"/>
                </a:ext>
              </a:extLst>
            </p:cNvPr>
            <p:cNvSpPr/>
            <p:nvPr/>
          </p:nvSpPr>
          <p:spPr>
            <a:xfrm>
              <a:off x="868752" y="2831719"/>
              <a:ext cx="3044971" cy="543202"/>
            </a:xfrm>
            <a:custGeom>
              <a:avLst/>
              <a:gdLst>
                <a:gd name="connsiteX0" fmla="*/ 0 w 2816772"/>
                <a:gd name="connsiteY0" fmla="*/ 484163 h 484163"/>
                <a:gd name="connsiteX1" fmla="*/ 1387365 w 2816772"/>
                <a:gd name="connsiteY1" fmla="*/ 687 h 484163"/>
                <a:gd name="connsiteX2" fmla="*/ 2816772 w 2816772"/>
                <a:gd name="connsiteY2" fmla="*/ 379059 h 48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6772" h="484163">
                  <a:moveTo>
                    <a:pt x="0" y="484163"/>
                  </a:moveTo>
                  <a:cubicBezTo>
                    <a:pt x="458951" y="251183"/>
                    <a:pt x="917903" y="18204"/>
                    <a:pt x="1387365" y="687"/>
                  </a:cubicBezTo>
                  <a:cubicBezTo>
                    <a:pt x="1856827" y="-16830"/>
                    <a:pt x="2552262" y="305487"/>
                    <a:pt x="2816772" y="37905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D4413C84-6A2B-9A45-B027-314CA918F8B1}"/>
                </a:ext>
              </a:extLst>
            </p:cNvPr>
            <p:cNvSpPr txBox="1"/>
            <p:nvPr/>
          </p:nvSpPr>
          <p:spPr>
            <a:xfrm>
              <a:off x="2448385" y="2502490"/>
              <a:ext cx="647037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cited</a:t>
              </a: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F2F2320E-CAC8-9240-822E-ED9B9BF93A79}"/>
                </a:ext>
              </a:extLst>
            </p:cNvPr>
            <p:cNvGrpSpPr/>
            <p:nvPr/>
          </p:nvGrpSpPr>
          <p:grpSpPr>
            <a:xfrm>
              <a:off x="205860" y="2207594"/>
              <a:ext cx="1738612" cy="2674854"/>
              <a:chOff x="205860" y="2207594"/>
              <a:chExt cx="1738612" cy="2674854"/>
            </a:xfrm>
          </p:grpSpPr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39DD4650-2A85-0E4A-A688-AC01B4CBFE73}"/>
                  </a:ext>
                </a:extLst>
              </p:cNvPr>
              <p:cNvSpPr txBox="1"/>
              <p:nvPr/>
            </p:nvSpPr>
            <p:spPr>
              <a:xfrm>
                <a:off x="205860" y="3500316"/>
                <a:ext cx="95128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Against</a:t>
                </a:r>
              </a:p>
              <a:p>
                <a:pPr algn="ctr"/>
                <a:r>
                  <a:rPr lang="en-US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Piso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249" name="Graphic 248" descr="Document">
                <a:extLst>
                  <a:ext uri="{FF2B5EF4-FFF2-40B4-BE49-F238E27FC236}">
                    <a16:creationId xmlns:a16="http://schemas.microsoft.com/office/drawing/2014/main" id="{9AC3B1FD-88D8-4342-85C4-090D83653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30607" y="3086869"/>
                <a:ext cx="465886" cy="465886"/>
              </a:xfrm>
              <a:prstGeom prst="rect">
                <a:avLst/>
              </a:prstGeom>
            </p:spPr>
          </p:pic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2533A763-61C7-1E44-9AEC-FF14D05E4AA8}"/>
                  </a:ext>
                </a:extLst>
              </p:cNvPr>
              <p:cNvCxnSpPr>
                <a:cxnSpLocks/>
                <a:stCxn id="176" idx="2"/>
                <a:endCxn id="249" idx="0"/>
              </p:cNvCxnSpPr>
              <p:nvPr/>
            </p:nvCxnSpPr>
            <p:spPr>
              <a:xfrm flipH="1">
                <a:off x="663550" y="2331072"/>
                <a:ext cx="538013" cy="755797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887C7E0C-1C8F-4847-BBED-F1851A0F0545}"/>
                  </a:ext>
                </a:extLst>
              </p:cNvPr>
              <p:cNvCxnSpPr>
                <a:cxnSpLocks/>
                <a:stCxn id="248" idx="2"/>
                <a:endCxn id="234" idx="1"/>
              </p:cNvCxnSpPr>
              <p:nvPr/>
            </p:nvCxnSpPr>
            <p:spPr>
              <a:xfrm>
                <a:off x="681504" y="4208201"/>
                <a:ext cx="1262968" cy="67424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54025F-FD2B-544D-98E2-3D95E2C8528C}"/>
                  </a:ext>
                </a:extLst>
              </p:cNvPr>
              <p:cNvSpPr txBox="1"/>
              <p:nvPr/>
            </p:nvSpPr>
            <p:spPr>
              <a:xfrm rot="1736355">
                <a:off x="637456" y="4492389"/>
                <a:ext cx="113075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belongsTo</a:t>
                </a:r>
                <a:endParaRPr lang="en-US" dirty="0"/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AF3EAC3F-664D-1448-836B-920C08FE7273}"/>
                  </a:ext>
                </a:extLst>
              </p:cNvPr>
              <p:cNvSpPr txBox="1"/>
              <p:nvPr/>
            </p:nvSpPr>
            <p:spPr>
              <a:xfrm rot="18302267">
                <a:off x="261261" y="2443171"/>
                <a:ext cx="840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gaveBy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E1261445-0048-BF4D-B7E6-5621ECC7D83D}"/>
                  </a:ext>
                </a:extLst>
              </p:cNvPr>
              <p:cNvSpPr txBox="1"/>
              <p:nvPr/>
            </p:nvSpPr>
            <p:spPr>
              <a:xfrm>
                <a:off x="2322028" y="154161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C00000">
                              <a:alpha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2400" b="1" dirty="0">
                  <a:solidFill>
                    <a:srgbClr val="C00000">
                      <a:alpha val="50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E1261445-0048-BF4D-B7E6-5621ECC7D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28" y="1541610"/>
                <a:ext cx="418704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A670BDF-B93F-0D46-9C72-53B1DBEBBB33}"/>
                  </a:ext>
                </a:extLst>
              </p:cNvPr>
              <p:cNvSpPr txBox="1"/>
              <p:nvPr/>
            </p:nvSpPr>
            <p:spPr>
              <a:xfrm>
                <a:off x="1347859" y="1495569"/>
                <a:ext cx="534121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400" b="1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A670BDF-B93F-0D46-9C72-53B1DBEBB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859" y="1495569"/>
                <a:ext cx="534121" cy="4531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92AF9CE-7272-764D-B038-BFFE74A27C2B}"/>
                  </a:ext>
                </a:extLst>
              </p:cNvPr>
              <p:cNvSpPr txBox="1"/>
              <p:nvPr/>
            </p:nvSpPr>
            <p:spPr>
              <a:xfrm>
                <a:off x="4304695" y="1552982"/>
                <a:ext cx="537327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400" b="1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400" b="1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92AF9CE-7272-764D-B038-BFFE74A2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695" y="1552982"/>
                <a:ext cx="537327" cy="453137"/>
              </a:xfrm>
              <a:prstGeom prst="rect">
                <a:avLst/>
              </a:prstGeom>
              <a:blipFill>
                <a:blip r:embed="rId1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CAC5BB2D-495D-A449-9A79-30C5B364C1AA}"/>
              </a:ext>
            </a:extLst>
          </p:cNvPr>
          <p:cNvCxnSpPr>
            <a:cxnSpLocks/>
            <a:endCxn id="62" idx="0"/>
          </p:cNvCxnSpPr>
          <p:nvPr/>
        </p:nvCxnSpPr>
        <p:spPr>
          <a:xfrm flipV="1">
            <a:off x="1073973" y="1395712"/>
            <a:ext cx="5076986" cy="120211"/>
          </a:xfrm>
          <a:prstGeom prst="curvedConnector4">
            <a:avLst>
              <a:gd name="adj1" fmla="val 4247"/>
              <a:gd name="adj2" fmla="val 500562"/>
            </a:avLst>
          </a:prstGeom>
          <a:ln w="38100">
            <a:solidFill>
              <a:srgbClr val="00B0F0"/>
            </a:solidFill>
            <a:prstDash val="dash"/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60D832BF-1919-A349-B6CE-79DD53105634}"/>
              </a:ext>
            </a:extLst>
          </p:cNvPr>
          <p:cNvCxnSpPr>
            <a:cxnSpLocks/>
            <a:endCxn id="57" idx="0"/>
          </p:cNvCxnSpPr>
          <p:nvPr/>
        </p:nvCxnSpPr>
        <p:spPr>
          <a:xfrm flipV="1">
            <a:off x="4217295" y="1400367"/>
            <a:ext cx="3840994" cy="256102"/>
          </a:xfrm>
          <a:prstGeom prst="curvedConnector4">
            <a:avLst>
              <a:gd name="adj1" fmla="val -852"/>
              <a:gd name="adj2" fmla="val 288018"/>
            </a:avLst>
          </a:prstGeom>
          <a:ln w="38100">
            <a:solidFill>
              <a:srgbClr val="00B0F0"/>
            </a:solidFill>
            <a:prstDash val="dash"/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476C65C-3122-3042-A7EE-9A94F023C591}"/>
                  </a:ext>
                </a:extLst>
              </p:cNvPr>
              <p:cNvSpPr txBox="1"/>
              <p:nvPr/>
            </p:nvSpPr>
            <p:spPr>
              <a:xfrm>
                <a:off x="4304695" y="5079359"/>
                <a:ext cx="48472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We say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1" dirty="0"/>
                  <a:t> covers a fact if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baseline="-25000" dirty="0" err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b="1" dirty="0"/>
                  <a:t> matches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b="1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b="1" dirty="0"/>
                  <a:t>.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476C65C-3122-3042-A7EE-9A94F023C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695" y="5079359"/>
                <a:ext cx="4847289" cy="830997"/>
              </a:xfrm>
              <a:prstGeom prst="rect">
                <a:avLst/>
              </a:prstGeom>
              <a:blipFill>
                <a:blip r:embed="rId17"/>
                <a:stretch>
                  <a:fillRect l="-1828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Box 146">
            <a:extLst>
              <a:ext uri="{FF2B5EF4-FFF2-40B4-BE49-F238E27FC236}">
                <a16:creationId xmlns:a16="http://schemas.microsoft.com/office/drawing/2014/main" id="{426ABF86-D50C-824F-BAE8-938341793953}"/>
              </a:ext>
            </a:extLst>
          </p:cNvPr>
          <p:cNvSpPr txBox="1"/>
          <p:nvPr/>
        </p:nvSpPr>
        <p:spPr>
          <a:xfrm>
            <a:off x="5680760" y="677622"/>
            <a:ext cx="29960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Pattern: regularity in KG</a:t>
            </a:r>
          </a:p>
        </p:txBody>
      </p:sp>
    </p:spTree>
    <p:extLst>
      <p:ext uri="{BB962C8B-B14F-4D97-AF65-F5344CB8AC3E}">
        <p14:creationId xmlns:p14="http://schemas.microsoft.com/office/powerpoint/2010/main" val="409202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493C8697-C26A-8F45-BE47-776649B481FF}"/>
              </a:ext>
            </a:extLst>
          </p:cNvPr>
          <p:cNvGrpSpPr>
            <a:grpSpLocks noChangeAspect="1"/>
          </p:cNvGrpSpPr>
          <p:nvPr/>
        </p:nvGrpSpPr>
        <p:grpSpPr>
          <a:xfrm>
            <a:off x="1293059" y="2350584"/>
            <a:ext cx="6933939" cy="424734"/>
            <a:chOff x="1386508" y="2369423"/>
            <a:chExt cx="9245253" cy="566312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1A12FFC-2E80-4A48-A3AF-0CBCBE811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15697" y="2369423"/>
              <a:ext cx="616064" cy="462048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99D89BF-5DDB-9E41-9653-9CF2EB3EA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0651" y="2375836"/>
              <a:ext cx="616064" cy="46204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6CEFD56-0A87-D743-8C99-4D4006F5C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9960" y="2473687"/>
              <a:ext cx="616064" cy="46204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8E37F14-9A94-BB40-94E0-5510B8DE2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508" y="2473687"/>
              <a:ext cx="616064" cy="4620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258235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 Model: Graph Fact Checking Rules (GFC)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857137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6008A2-9ED7-0648-9226-5ADD446B6C74}"/>
                  </a:ext>
                </a:extLst>
              </p:cNvPr>
              <p:cNvSpPr txBox="1"/>
              <p:nvPr/>
            </p:nvSpPr>
            <p:spPr>
              <a:xfrm>
                <a:off x="424713" y="890278"/>
                <a:ext cx="6464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GFC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6008A2-9ED7-0648-9226-5ADD446B6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3" y="890278"/>
                <a:ext cx="6464818" cy="461665"/>
              </a:xfrm>
              <a:prstGeom prst="rect">
                <a:avLst/>
              </a:prstGeom>
              <a:blipFill>
                <a:blip r:embed="rId4"/>
                <a:stretch>
                  <a:fillRect l="-1373"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Arrow 40">
            <a:extLst>
              <a:ext uri="{FF2B5EF4-FFF2-40B4-BE49-F238E27FC236}">
                <a16:creationId xmlns:a16="http://schemas.microsoft.com/office/drawing/2014/main" id="{287DD45E-EA93-C840-9548-79A061F14CD1}"/>
              </a:ext>
            </a:extLst>
          </p:cNvPr>
          <p:cNvSpPr/>
          <p:nvPr/>
        </p:nvSpPr>
        <p:spPr>
          <a:xfrm>
            <a:off x="4223001" y="2558053"/>
            <a:ext cx="645052" cy="562322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4F8532-1B99-5246-A316-23A2EF04873B}"/>
              </a:ext>
            </a:extLst>
          </p:cNvPr>
          <p:cNvGrpSpPr/>
          <p:nvPr/>
        </p:nvGrpSpPr>
        <p:grpSpPr>
          <a:xfrm>
            <a:off x="4939652" y="1404536"/>
            <a:ext cx="3538513" cy="1618079"/>
            <a:chOff x="6584126" y="1141200"/>
            <a:chExt cx="4718018" cy="215743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EB74183-4F11-0246-AC37-FC8E8C0E7C6F}"/>
                </a:ext>
              </a:extLst>
            </p:cNvPr>
            <p:cNvGrpSpPr/>
            <p:nvPr/>
          </p:nvGrpSpPr>
          <p:grpSpPr>
            <a:xfrm>
              <a:off x="6584126" y="1973383"/>
              <a:ext cx="4718018" cy="1325255"/>
              <a:chOff x="6779648" y="2093153"/>
              <a:chExt cx="4718018" cy="1325255"/>
            </a:xfrm>
          </p:grpSpPr>
          <p:pic>
            <p:nvPicPr>
              <p:cNvPr id="33" name="Graphic 32" descr="User">
                <a:extLst>
                  <a:ext uri="{FF2B5EF4-FFF2-40B4-BE49-F238E27FC236}">
                    <a16:creationId xmlns:a16="http://schemas.microsoft.com/office/drawing/2014/main" id="{8509E1E0-CF24-8140-857B-20119DDEC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355533" y="2809932"/>
                <a:ext cx="608476" cy="608476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368CA8-D0F8-D244-8599-E580E3DBFAE6}"/>
                  </a:ext>
                </a:extLst>
              </p:cNvPr>
              <p:cNvSpPr txBox="1"/>
              <p:nvPr/>
            </p:nvSpPr>
            <p:spPr>
              <a:xfrm>
                <a:off x="6779648" y="2116714"/>
                <a:ext cx="2116392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(philosopher)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9AA0A18E-FD6A-6544-B305-B8974D9EBD63}"/>
                      </a:ext>
                    </a:extLst>
                  </p:cNvPr>
                  <p:cNvSpPr txBox="1"/>
                  <p:nvPr/>
                </p:nvSpPr>
                <p:spPr>
                  <a:xfrm>
                    <a:off x="7866460" y="2418394"/>
                    <a:ext cx="731397" cy="6041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2400" b="1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sz="2400" b="1" baseline="-25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9AA0A18E-FD6A-6544-B305-B8974D9EBD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6460" y="2418394"/>
                    <a:ext cx="731397" cy="60418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6" name="Graphic 35" descr="User">
                <a:extLst>
                  <a:ext uri="{FF2B5EF4-FFF2-40B4-BE49-F238E27FC236}">
                    <a16:creationId xmlns:a16="http://schemas.microsoft.com/office/drawing/2014/main" id="{223B7023-D8B3-EC40-B19B-1295010B96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014926" y="2806826"/>
                <a:ext cx="586041" cy="586041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C3DF66-426F-D246-9F80-DDD49FCA35FC}"/>
                  </a:ext>
                </a:extLst>
              </p:cNvPr>
              <p:cNvSpPr txBox="1"/>
              <p:nvPr/>
            </p:nvSpPr>
            <p:spPr>
              <a:xfrm>
                <a:off x="9381274" y="2093153"/>
                <a:ext cx="2116392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(philosopher)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919298F-F789-9548-B3CC-94E55DFEB058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6975" y="2386637"/>
                    <a:ext cx="735672" cy="6041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2400" b="1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en-US" sz="2400" b="1" baseline="-25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919298F-F789-9548-B3CC-94E55DFEB0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975" y="2386637"/>
                    <a:ext cx="735672" cy="60418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8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A9421AC-5161-7F44-9524-EFB355D446CF}"/>
                  </a:ext>
                </a:extLst>
              </p:cNvPr>
              <p:cNvCxnSpPr>
                <a:stCxn id="33" idx="3"/>
                <a:endCxn id="36" idx="1"/>
              </p:cNvCxnSpPr>
              <p:nvPr/>
            </p:nvCxnSpPr>
            <p:spPr>
              <a:xfrm flipV="1">
                <a:off x="8964009" y="3099847"/>
                <a:ext cx="1050917" cy="14323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48DF3EA-43D6-E04E-A7B5-0C67630D98F0}"/>
                      </a:ext>
                    </a:extLst>
                  </p:cNvPr>
                  <p:cNvSpPr txBox="1"/>
                  <p:nvPr/>
                </p:nvSpPr>
                <p:spPr>
                  <a:xfrm>
                    <a:off x="9272662" y="2527724"/>
                    <a:ext cx="528349" cy="6041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en-US" sz="2400" b="1" baseline="-25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48DF3EA-43D6-E04E-A7B5-0C67630D98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2662" y="2527724"/>
                    <a:ext cx="528349" cy="60418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7EFF84-4789-4E4F-92CA-5B1181A0F4AF}"/>
                </a:ext>
              </a:extLst>
            </p:cNvPr>
            <p:cNvSpPr txBox="1"/>
            <p:nvPr/>
          </p:nvSpPr>
          <p:spPr>
            <a:xfrm>
              <a:off x="8464249" y="1141200"/>
              <a:ext cx="93016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RHS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95CCF98-6A2D-3248-8843-817F7CE101AD}"/>
              </a:ext>
            </a:extLst>
          </p:cNvPr>
          <p:cNvGrpSpPr/>
          <p:nvPr/>
        </p:nvGrpSpPr>
        <p:grpSpPr>
          <a:xfrm>
            <a:off x="91895" y="1426487"/>
            <a:ext cx="3833981" cy="3551767"/>
            <a:chOff x="560680" y="968535"/>
            <a:chExt cx="5111975" cy="473568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F4B6278-BF64-2140-8EF9-F69B2D42CD46}"/>
                </a:ext>
              </a:extLst>
            </p:cNvPr>
            <p:cNvGrpSpPr/>
            <p:nvPr/>
          </p:nvGrpSpPr>
          <p:grpSpPr>
            <a:xfrm>
              <a:off x="560680" y="1762756"/>
              <a:ext cx="5111975" cy="3941466"/>
              <a:chOff x="6778833" y="1056715"/>
              <a:chExt cx="5111975" cy="3941466"/>
            </a:xfrm>
          </p:grpSpPr>
          <p:pic>
            <p:nvPicPr>
              <p:cNvPr id="12" name="Graphic 11" descr="OpenBook">
                <a:extLst>
                  <a:ext uri="{FF2B5EF4-FFF2-40B4-BE49-F238E27FC236}">
                    <a16:creationId xmlns:a16="http://schemas.microsoft.com/office/drawing/2014/main" id="{F6F199BA-5037-3347-8C04-9F443DEDF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715060" y="2879461"/>
                <a:ext cx="613142" cy="613142"/>
              </a:xfrm>
              <a:prstGeom prst="rect">
                <a:avLst/>
              </a:prstGeom>
            </p:spPr>
          </p:pic>
          <p:pic>
            <p:nvPicPr>
              <p:cNvPr id="13" name="Graphic 12" descr="Document">
                <a:extLst>
                  <a:ext uri="{FF2B5EF4-FFF2-40B4-BE49-F238E27FC236}">
                    <a16:creationId xmlns:a16="http://schemas.microsoft.com/office/drawing/2014/main" id="{F818B58A-86F6-F644-A1E9-35B54EFEAF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064333" y="2869088"/>
                <a:ext cx="636736" cy="636736"/>
              </a:xfrm>
              <a:prstGeom prst="rect">
                <a:avLst/>
              </a:prstGeom>
            </p:spPr>
          </p:pic>
          <p:pic>
            <p:nvPicPr>
              <p:cNvPr id="14" name="Graphic 13" descr="Chat">
                <a:extLst>
                  <a:ext uri="{FF2B5EF4-FFF2-40B4-BE49-F238E27FC236}">
                    <a16:creationId xmlns:a16="http://schemas.microsoft.com/office/drawing/2014/main" id="{449627E4-7329-C44C-9385-7CDCCF08DA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612247" y="3813040"/>
                <a:ext cx="1330075" cy="883343"/>
              </a:xfrm>
              <a:prstGeom prst="rect">
                <a:avLst/>
              </a:prstGeom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8D873D3-D533-914A-9E48-14ED37FC7FC3}"/>
                  </a:ext>
                </a:extLst>
              </p:cNvPr>
              <p:cNvCxnSpPr>
                <a:cxnSpLocks/>
                <a:stCxn id="13" idx="3"/>
                <a:endCxn id="12" idx="1"/>
              </p:cNvCxnSpPr>
              <p:nvPr/>
            </p:nvCxnSpPr>
            <p:spPr>
              <a:xfrm flipV="1">
                <a:off x="8701069" y="3186032"/>
                <a:ext cx="1013991" cy="1424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88053EE-BCC7-C149-8266-B97CCD3AEB51}"/>
                  </a:ext>
                </a:extLst>
              </p:cNvPr>
              <p:cNvCxnSpPr>
                <a:cxnSpLocks/>
                <a:stCxn id="31" idx="2"/>
                <a:endCxn id="13" idx="0"/>
              </p:cNvCxnSpPr>
              <p:nvPr/>
            </p:nvCxnSpPr>
            <p:spPr>
              <a:xfrm>
                <a:off x="8380258" y="2376447"/>
                <a:ext cx="2443" cy="492641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28873D0-E3CD-4C41-8D8F-28E64767585C}"/>
                  </a:ext>
                </a:extLst>
              </p:cNvPr>
              <p:cNvCxnSpPr>
                <a:cxnSpLocks/>
                <a:stCxn id="27" idx="2"/>
                <a:endCxn id="12" idx="0"/>
              </p:cNvCxnSpPr>
              <p:nvPr/>
            </p:nvCxnSpPr>
            <p:spPr>
              <a:xfrm>
                <a:off x="10004628" y="2371694"/>
                <a:ext cx="17003" cy="507767"/>
              </a:xfrm>
              <a:prstGeom prst="straightConnector1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CF42422-C19D-4A42-BB67-7B8FB38D2B66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 flipH="1">
                <a:off x="9521036" y="3492603"/>
                <a:ext cx="500595" cy="382456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627D323-FDAA-EA40-86E6-EC02CAE17D76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>
                <a:off x="8382701" y="3505824"/>
                <a:ext cx="514194" cy="404306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E9CB2E1-B671-C440-9B1D-999795559F3D}"/>
                  </a:ext>
                </a:extLst>
              </p:cNvPr>
              <p:cNvGrpSpPr/>
              <p:nvPr/>
            </p:nvGrpSpPr>
            <p:grpSpPr>
              <a:xfrm>
                <a:off x="6778833" y="1056715"/>
                <a:ext cx="2116392" cy="1319732"/>
                <a:chOff x="6110414" y="1099277"/>
                <a:chExt cx="2116392" cy="131973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AD14214-BA6B-DF4C-81E2-9A3FBA18A08B}"/>
                    </a:ext>
                  </a:extLst>
                </p:cNvPr>
                <p:cNvGrpSpPr/>
                <p:nvPr/>
              </p:nvGrpSpPr>
              <p:grpSpPr>
                <a:xfrm>
                  <a:off x="6110414" y="1099277"/>
                  <a:ext cx="2116392" cy="1319732"/>
                  <a:chOff x="930079" y="1446336"/>
                  <a:chExt cx="2116392" cy="1319732"/>
                </a:xfrm>
              </p:grpSpPr>
              <p:pic>
                <p:nvPicPr>
                  <p:cNvPr id="31" name="Graphic 30" descr="User">
                    <a:extLst>
                      <a:ext uri="{FF2B5EF4-FFF2-40B4-BE49-F238E27FC236}">
                        <a16:creationId xmlns:a16="http://schemas.microsoft.com/office/drawing/2014/main" id="{F14FAAA1-DAC2-2545-9C28-5BFC210993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27266" y="2157592"/>
                    <a:ext cx="608476" cy="608476"/>
                  </a:xfrm>
                  <a:prstGeom prst="rect">
                    <a:avLst/>
                  </a:prstGeom>
                </p:spPr>
              </p:pic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11C42287-6445-6541-BB31-3678B6AB7337}"/>
                      </a:ext>
                    </a:extLst>
                  </p:cNvPr>
                  <p:cNvSpPr txBox="1"/>
                  <p:nvPr/>
                </p:nvSpPr>
                <p:spPr>
                  <a:xfrm>
                    <a:off x="930079" y="1446336"/>
                    <a:ext cx="2116392" cy="5334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(philosopher)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76E8D7F9-906F-FE4B-AA2D-051596039C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82121" y="1514692"/>
                      <a:ext cx="731397" cy="6041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2400" b="1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sz="2400" b="1" baseline="-250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76E8D7F9-906F-FE4B-AA2D-051596039C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82121" y="1514692"/>
                      <a:ext cx="731397" cy="60418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E88F7F8-8C01-794F-B711-CB64BA4369C8}"/>
                  </a:ext>
                </a:extLst>
              </p:cNvPr>
              <p:cNvGrpSpPr/>
              <p:nvPr/>
            </p:nvGrpSpPr>
            <p:grpSpPr>
              <a:xfrm>
                <a:off x="9711607" y="1068345"/>
                <a:ext cx="2179201" cy="1303349"/>
                <a:chOff x="9371274" y="1091734"/>
                <a:chExt cx="2179201" cy="1303349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EDB32EAB-4259-8144-88A1-B0BC2887F6CB}"/>
                    </a:ext>
                  </a:extLst>
                </p:cNvPr>
                <p:cNvGrpSpPr/>
                <p:nvPr/>
              </p:nvGrpSpPr>
              <p:grpSpPr>
                <a:xfrm>
                  <a:off x="9371274" y="1091734"/>
                  <a:ext cx="2179201" cy="1303349"/>
                  <a:chOff x="4175145" y="1462719"/>
                  <a:chExt cx="2179201" cy="1303349"/>
                </a:xfrm>
              </p:grpSpPr>
              <p:pic>
                <p:nvPicPr>
                  <p:cNvPr id="27" name="Graphic 26" descr="User">
                    <a:extLst>
                      <a:ext uri="{FF2B5EF4-FFF2-40B4-BE49-F238E27FC236}">
                        <a16:creationId xmlns:a16="http://schemas.microsoft.com/office/drawing/2014/main" id="{33B4D4FD-672F-5D43-9BAF-2B7922FDFE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75145" y="2180027"/>
                    <a:ext cx="586041" cy="586041"/>
                  </a:xfrm>
                  <a:prstGeom prst="rect">
                    <a:avLst/>
                  </a:prstGeom>
                </p:spPr>
              </p:pic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9B25FF3-50A9-8B45-AF53-29CD16A7CC7B}"/>
                      </a:ext>
                    </a:extLst>
                  </p:cNvPr>
                  <p:cNvSpPr txBox="1"/>
                  <p:nvPr/>
                </p:nvSpPr>
                <p:spPr>
                  <a:xfrm>
                    <a:off x="4237954" y="1462719"/>
                    <a:ext cx="2116392" cy="533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(philosopher)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60CBC5EA-FD1D-0F42-9856-547B8C70CF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95865" y="1529940"/>
                      <a:ext cx="735672" cy="6041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2400" b="1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sz="2400" b="1" baseline="-250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60CBC5EA-FD1D-0F42-9856-547B8C70CF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95865" y="1529940"/>
                      <a:ext cx="735672" cy="60418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46D3C2-B434-5A45-BA57-8E339448C7E7}"/>
                  </a:ext>
                </a:extLst>
              </p:cNvPr>
              <p:cNvSpPr txBox="1"/>
              <p:nvPr/>
            </p:nvSpPr>
            <p:spPr>
              <a:xfrm>
                <a:off x="10328202" y="3001660"/>
                <a:ext cx="1150316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(book)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328FA0-171D-394D-A17B-801FCF7A799A}"/>
                  </a:ext>
                </a:extLst>
              </p:cNvPr>
              <p:cNvSpPr txBox="1"/>
              <p:nvPr/>
            </p:nvSpPr>
            <p:spPr>
              <a:xfrm>
                <a:off x="6861596" y="2960788"/>
                <a:ext cx="1436719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(speech)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0D5B06-4D3A-0145-8325-94E3709C920D}"/>
                  </a:ext>
                </a:extLst>
              </p:cNvPr>
              <p:cNvSpPr txBox="1"/>
              <p:nvPr/>
            </p:nvSpPr>
            <p:spPr>
              <a:xfrm>
                <a:off x="8827461" y="4464701"/>
                <a:ext cx="1151255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(topic)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42A540-2FC0-7F42-92D0-A37EC61C286E}"/>
                </a:ext>
              </a:extLst>
            </p:cNvPr>
            <p:cNvSpPr txBox="1"/>
            <p:nvPr/>
          </p:nvSpPr>
          <p:spPr>
            <a:xfrm>
              <a:off x="2677072" y="968535"/>
              <a:ext cx="87246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LHS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C973DB38-B597-1246-BD51-2648F6E5BAC6}"/>
                  </a:ext>
                </a:extLst>
              </p:cNvPr>
              <p:cNvSpPr/>
              <p:nvPr/>
            </p:nvSpPr>
            <p:spPr bwMode="auto">
              <a:xfrm>
                <a:off x="3714073" y="3296138"/>
                <a:ext cx="5271341" cy="2777297"/>
              </a:xfrm>
              <a:prstGeom prst="wedgeRoundRectCallout">
                <a:avLst>
                  <a:gd name="adj1" fmla="val -22865"/>
                  <a:gd name="adj2" fmla="val -41183"/>
                  <a:gd name="adj3" fmla="val 16667"/>
                </a:avLst>
              </a:prstGeom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2000" b="1" dirty="0">
                    <a:solidFill>
                      <a:srgbClr val="00B0F0"/>
                    </a:solidFill>
                    <a:ea typeface="宋体" panose="02010600030101010101" pitchFamily="2" charset="-122"/>
                  </a:rPr>
                  <a:t>Rule Semantics:</a:t>
                </a:r>
              </a:p>
              <a:p>
                <a:r>
                  <a:rPr lang="en-US" b="1" dirty="0">
                    <a:solidFill>
                      <a:srgbClr val="00B0F0"/>
                    </a:solidFill>
                    <a:ea typeface="宋体" panose="02010600030101010101" pitchFamily="2" charset="-122"/>
                  </a:rPr>
                  <a:t>- GFC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𝝋</m:t>
                    </m:r>
                  </m:oMath>
                </a14:m>
                <a:r>
                  <a:rPr lang="en-US" b="1" dirty="0">
                    <a:solidFill>
                      <a:srgbClr val="00B0F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states that if pattern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𝑷</m:t>
                    </m:r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𝒚</m:t>
                    </m:r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B0F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covers a fact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b="1" dirty="0">
                    <a:solidFill>
                      <a:srgbClr val="00B0F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, then it is true.</a:t>
                </a:r>
              </a:p>
              <a:p>
                <a:endParaRPr lang="en-US" b="1" dirty="0">
                  <a:solidFill>
                    <a:srgbClr val="00B0F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Rule matching: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b="1" dirty="0">
                    <a:solidFill>
                      <a:srgbClr val="00B0F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Subgraph isomorphism</a:t>
                </a:r>
              </a:p>
              <a:p>
                <a:pPr lvl="1"/>
                <a:r>
                  <a:rPr lang="en-US" b="1" dirty="0">
                    <a:solidFill>
                      <a:srgbClr val="00B0F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overkill: redundant, too strict, too many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b="1" dirty="0">
                    <a:solidFill>
                      <a:srgbClr val="00B0F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Approximate matching</a:t>
                </a:r>
              </a:p>
              <a:p>
                <a:pPr lvl="1"/>
                <a:r>
                  <a:rPr lang="en-US" b="1" dirty="0">
                    <a:solidFill>
                      <a:srgbClr val="00B0F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(S. Ma, VLDB 2011)</a:t>
                </a:r>
              </a:p>
            </p:txBody>
          </p:sp>
        </mc:Choice>
        <mc:Fallback xmlns="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C973DB38-B597-1246-BD51-2648F6E5B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4073" y="3296138"/>
                <a:ext cx="5271341" cy="2777297"/>
              </a:xfrm>
              <a:prstGeom prst="wedgeRoundRectCallout">
                <a:avLst>
                  <a:gd name="adj1" fmla="val -22865"/>
                  <a:gd name="adj2" fmla="val -41183"/>
                  <a:gd name="adj3" fmla="val 16667"/>
                </a:avLst>
              </a:prstGeom>
              <a:blipFill>
                <a:blip r:embed="rId18"/>
                <a:stretch>
                  <a:fillRect b="-1818"/>
                </a:stretch>
              </a:blip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479B42BA-4519-454B-A7B5-32A36682CAAC}"/>
              </a:ext>
            </a:extLst>
          </p:cNvPr>
          <p:cNvGrpSpPr/>
          <p:nvPr/>
        </p:nvGrpSpPr>
        <p:grpSpPr>
          <a:xfrm>
            <a:off x="3908" y="6049617"/>
            <a:ext cx="9144000" cy="792118"/>
            <a:chOff x="0" y="6179419"/>
            <a:chExt cx="12192000" cy="6785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0B7D352-4458-3043-99DA-E7EF375EF2B7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A GFC rule contains two patterns connected by two anchored nodes.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C6A4FC8-9F6B-D847-B292-74BF5F1AFD0F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46946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932B46-3536-5C46-885F-79314BD7FFDD}"/>
              </a:ext>
            </a:extLst>
          </p:cNvPr>
          <p:cNvSpPr/>
          <p:nvPr/>
        </p:nvSpPr>
        <p:spPr>
          <a:xfrm>
            <a:off x="557210" y="4186238"/>
            <a:ext cx="4100513" cy="16716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59C4474-EF75-3E41-8765-3D2A6B0BAE45}"/>
                  </a:ext>
                </a:extLst>
              </p:cNvPr>
              <p:cNvSpPr/>
              <p:nvPr/>
            </p:nvSpPr>
            <p:spPr>
              <a:xfrm>
                <a:off x="734345" y="4434459"/>
                <a:ext cx="2148813" cy="1240543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</m:e>
                            <m:sup>
                              <m:r>
                                <a:rPr lang="en-US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59C4474-EF75-3E41-8765-3D2A6B0BAE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45" y="4434459"/>
                <a:ext cx="2148813" cy="124054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329672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 Statistics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928574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6008A2-9ED7-0648-9226-5ADD446B6C74}"/>
                  </a:ext>
                </a:extLst>
              </p:cNvPr>
              <p:cNvSpPr txBox="1"/>
              <p:nvPr/>
            </p:nvSpPr>
            <p:spPr>
              <a:xfrm>
                <a:off x="424714" y="1018458"/>
                <a:ext cx="8294570" cy="384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Font typeface="Wingdings" pitchFamily="2" charset="2"/>
                  <a:buChar char="§"/>
                </a:pPr>
                <a:r>
                  <a:rPr lang="en-US" sz="2400" dirty="0"/>
                  <a:t>Given: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257175" indent="-257175">
                  <a:buFont typeface="Wingdings" pitchFamily="2" charset="2"/>
                  <a:buChar char="§"/>
                </a:pPr>
                <a:r>
                  <a:rPr lang="en-US" sz="2400" b="1" dirty="0"/>
                  <a:t>GFC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257175" indent="-257175">
                  <a:buFont typeface="Wingdings" pitchFamily="2" charset="2"/>
                  <a:buChar char="§"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257175" indent="-257175">
                  <a:buFont typeface="Wingdings" pitchFamily="2" charset="2"/>
                  <a:buChar char="§"/>
                </a:pPr>
                <a:r>
                  <a:rPr lang="en-US" sz="2400" dirty="0">
                    <a:latin typeface="Cambria Math" panose="02040503050406030204" pitchFamily="18" charset="0"/>
                  </a:rPr>
                  <a:t>True facts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</a:rPr>
                  <a:t>sampled from the edges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257175" indent="-257175">
                  <a:buFont typeface="Wingdings" pitchFamily="2" charset="2"/>
                  <a:buChar char="§"/>
                </a:pPr>
                <a:r>
                  <a:rPr lang="en-US" sz="2400" dirty="0">
                    <a:latin typeface="Cambria Math" panose="02040503050406030204" pitchFamily="18" charset="0"/>
                  </a:rPr>
                  <a:t>False facts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</a:rPr>
                  <a:t>sampled from node pairs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that have no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between them.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</a:rPr>
                  <a:t>following partial closed world assumption (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PCA</a:t>
                </a:r>
                <a:r>
                  <a:rPr lang="en-US" sz="2000" dirty="0">
                    <a:latin typeface="Cambria Math" panose="02040503050406030204" pitchFamily="18" charset="0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57175" indent="-257175">
                  <a:buFont typeface="Wingdings" pitchFamily="2" charset="2"/>
                  <a:buChar char="§"/>
                </a:pPr>
                <a:endParaRPr 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6008A2-9ED7-0648-9226-5ADD446B6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4" y="1018458"/>
                <a:ext cx="8294570" cy="3847207"/>
              </a:xfrm>
              <a:prstGeom prst="rect">
                <a:avLst/>
              </a:prstGeom>
              <a:blipFill>
                <a:blip r:embed="rId4"/>
                <a:stretch>
                  <a:fillRect l="-916" t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BDF5959-26BF-4C42-80F9-52B7F0F947A9}"/>
              </a:ext>
            </a:extLst>
          </p:cNvPr>
          <p:cNvGrpSpPr/>
          <p:nvPr/>
        </p:nvGrpSpPr>
        <p:grpSpPr>
          <a:xfrm>
            <a:off x="-1" y="6065882"/>
            <a:ext cx="9144000" cy="792118"/>
            <a:chOff x="0" y="6179419"/>
            <a:chExt cx="12192000" cy="6785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468F79-32CA-9A4B-AA90-F960FC7C1E79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Statistical measures are defined in terms of graph and a set of training facts.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DD1840-1653-1341-AE78-BAEF0AC2B55F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A94610-94AE-0A48-83A5-B5DEAEC8C30D}"/>
                  </a:ext>
                </a:extLst>
              </p:cNvPr>
              <p:cNvSpPr/>
              <p:nvPr/>
            </p:nvSpPr>
            <p:spPr>
              <a:xfrm>
                <a:off x="2354061" y="4434459"/>
                <a:ext cx="2123291" cy="1240543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</m:e>
                            <m:sup>
                              <m:r>
                                <a:rPr lang="en-US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A94610-94AE-0A48-83A5-B5DEAEC8C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061" y="4434459"/>
                <a:ext cx="2123291" cy="124054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23928E-DC89-6C4D-B98C-BBDFC0D4747F}"/>
                  </a:ext>
                </a:extLst>
              </p:cNvPr>
              <p:cNvSpPr txBox="1"/>
              <p:nvPr/>
            </p:nvSpPr>
            <p:spPr>
              <a:xfrm>
                <a:off x="502457" y="4237168"/>
                <a:ext cx="625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𝜞</m:t>
                          </m:r>
                        </m:e>
                        <m:sup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23928E-DC89-6C4D-B98C-BBDFC0D47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57" y="4237168"/>
                <a:ext cx="62542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EE7DD84-CD42-9547-965F-1B7476A7C68C}"/>
              </a:ext>
            </a:extLst>
          </p:cNvPr>
          <p:cNvSpPr/>
          <p:nvPr/>
        </p:nvSpPr>
        <p:spPr>
          <a:xfrm>
            <a:off x="4844972" y="4181921"/>
            <a:ext cx="4100513" cy="16716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B1DE89E-C6F7-D342-AAF1-806FF4A01336}"/>
                  </a:ext>
                </a:extLst>
              </p:cNvPr>
              <p:cNvSpPr/>
              <p:nvPr/>
            </p:nvSpPr>
            <p:spPr>
              <a:xfrm>
                <a:off x="5022107" y="4430142"/>
                <a:ext cx="2148813" cy="1240543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</m:e>
                            <m:sup>
                              <m:r>
                                <a:rPr lang="en-US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B1DE89E-C6F7-D342-AAF1-806FF4A01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107" y="4430142"/>
                <a:ext cx="2148813" cy="124054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952C375-6E7F-6946-8493-F809677E92E7}"/>
                  </a:ext>
                </a:extLst>
              </p:cNvPr>
              <p:cNvSpPr/>
              <p:nvPr/>
            </p:nvSpPr>
            <p:spPr>
              <a:xfrm>
                <a:off x="6641823" y="4430142"/>
                <a:ext cx="2123291" cy="1240543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</m:e>
                            <m:sup>
                              <m:r>
                                <a:rPr lang="en-US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952C375-6E7F-6946-8493-F809677E9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823" y="4430142"/>
                <a:ext cx="2123291" cy="124054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95CDD-4DB6-554B-A275-7A39C48EE028}"/>
                  </a:ext>
                </a:extLst>
              </p:cNvPr>
              <p:cNvSpPr txBox="1"/>
              <p:nvPr/>
            </p:nvSpPr>
            <p:spPr>
              <a:xfrm>
                <a:off x="4790219" y="4232851"/>
                <a:ext cx="625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𝜞</m:t>
                          </m:r>
                        </m:e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95CDD-4DB6-554B-A275-7A39C48EE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219" y="4232851"/>
                <a:ext cx="62542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80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214303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and Confidence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828558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142056-C9CB-184C-933A-11DD4AD29A17}"/>
                  </a:ext>
                </a:extLst>
              </p:cNvPr>
              <p:cNvSpPr txBox="1"/>
              <p:nvPr/>
            </p:nvSpPr>
            <p:spPr>
              <a:xfrm>
                <a:off x="424713" y="849897"/>
                <a:ext cx="4473859" cy="276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b="1" dirty="0"/>
                  <a:t>GFC: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7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7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7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7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7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7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7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7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7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7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700" b="1" dirty="0"/>
              </a:p>
              <a:p>
                <a:endParaRPr lang="en-US" sz="2100" dirty="0">
                  <a:latin typeface="Cambria Math" panose="02040503050406030204" pitchFamily="18" charset="0"/>
                </a:endParaRPr>
              </a:p>
              <a:p>
                <a:endParaRPr lang="en-US" sz="2100" dirty="0"/>
              </a:p>
              <a:p>
                <a:endParaRPr lang="en-US" sz="2100" dirty="0"/>
              </a:p>
              <a:p>
                <a:endParaRPr lang="en-US" sz="2100" dirty="0"/>
              </a:p>
              <a:p>
                <a:endParaRPr lang="en-US" sz="2100" dirty="0"/>
              </a:p>
              <a:p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142056-C9CB-184C-933A-11DD4AD2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3" y="849897"/>
                <a:ext cx="4473859" cy="2769989"/>
              </a:xfrm>
              <a:prstGeom prst="rect">
                <a:avLst/>
              </a:prstGeom>
              <a:blipFill>
                <a:blip r:embed="rId3"/>
                <a:stretch>
                  <a:fillRect l="-2260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9402E2-6392-B846-8D2F-FAE6167129B4}"/>
                  </a:ext>
                </a:extLst>
              </p:cNvPr>
              <p:cNvSpPr txBox="1"/>
              <p:nvPr/>
            </p:nvSpPr>
            <p:spPr>
              <a:xfrm>
                <a:off x="443590" y="1305529"/>
                <a:ext cx="3324628" cy="2267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100" dirty="0">
                  <a:latin typeface="Cambria Math" panose="02040503050406030204" pitchFamily="18" charset="0"/>
                </a:endParaRPr>
              </a:p>
              <a:p>
                <a:pPr marL="257175" indent="-257175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>
                        <a:latin typeface="Cambria Math" panose="02040503050406030204" pitchFamily="18" charset="0"/>
                      </a:rPr>
                      <m:t>supp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p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)|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)|</m:t>
                        </m:r>
                      </m:den>
                    </m:f>
                  </m:oMath>
                </a14:m>
                <a:endParaRPr lang="en-US" sz="2100" dirty="0"/>
              </a:p>
              <a:p>
                <a:endParaRPr lang="en-US" sz="2100" dirty="0"/>
              </a:p>
              <a:p>
                <a:r>
                  <a:rPr lang="en-US" sz="2100" dirty="0"/>
                  <a:t>Ratio of facts can be covered</a:t>
                </a:r>
              </a:p>
              <a:p>
                <a:r>
                  <a:rPr lang="en-US" sz="2100" dirty="0"/>
                  <a:t>out of r(x, y) triples.</a:t>
                </a:r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9402E2-6392-B846-8D2F-FAE61671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90" y="1305529"/>
                <a:ext cx="3324628" cy="2267095"/>
              </a:xfrm>
              <a:prstGeom prst="rect">
                <a:avLst/>
              </a:prstGeom>
              <a:blipFill>
                <a:blip r:embed="rId4"/>
                <a:stretch>
                  <a:fillRect l="-1901" r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17EB25-BF95-B044-8E60-64592DD35B2D}"/>
                  </a:ext>
                </a:extLst>
              </p:cNvPr>
              <p:cNvSpPr txBox="1"/>
              <p:nvPr/>
            </p:nvSpPr>
            <p:spPr>
              <a:xfrm>
                <a:off x="424713" y="3791390"/>
                <a:ext cx="3373231" cy="203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350" dirty="0"/>
              </a:p>
              <a:p>
                <a:pPr marL="257175" indent="-257175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>
                        <a:latin typeface="Cambria Math" panose="02040503050406030204" pitchFamily="18" charset="0"/>
                      </a:rPr>
                      <m:t>conf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p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)|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100" dirty="0"/>
              </a:p>
              <a:p>
                <a:pPr marL="257175" indent="-257175">
                  <a:buFont typeface="Wingdings" pitchFamily="2" charset="2"/>
                  <a:buChar char="§"/>
                </a:pPr>
                <a:endParaRPr lang="en-US" sz="2100" dirty="0"/>
              </a:p>
              <a:p>
                <a:r>
                  <a:rPr lang="en-US" sz="2100" dirty="0"/>
                  <a:t>Ratio of facts can be covered</a:t>
                </a:r>
              </a:p>
              <a:p>
                <a:r>
                  <a:rPr lang="en-US" sz="2100" dirty="0"/>
                  <a:t>out of (x, y) pairs, under </a:t>
                </a:r>
                <a:r>
                  <a:rPr lang="en-US" sz="2100" b="1" dirty="0"/>
                  <a:t>PCA</a:t>
                </a:r>
                <a:r>
                  <a:rPr lang="en-US" sz="2100" dirty="0"/>
                  <a:t>.</a:t>
                </a:r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17EB25-BF95-B044-8E60-64592DD35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3" y="3791390"/>
                <a:ext cx="3373231" cy="2034147"/>
              </a:xfrm>
              <a:prstGeom prst="rect">
                <a:avLst/>
              </a:prstGeom>
              <a:blipFill>
                <a:blip r:embed="rId5"/>
                <a:stretch>
                  <a:fillRect l="-1873" r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8A06091C-0B02-7D4B-B1AE-6891A813A7DA}"/>
              </a:ext>
            </a:extLst>
          </p:cNvPr>
          <p:cNvGrpSpPr/>
          <p:nvPr/>
        </p:nvGrpSpPr>
        <p:grpSpPr>
          <a:xfrm>
            <a:off x="4746632" y="1720400"/>
            <a:ext cx="1695713" cy="1860632"/>
            <a:chOff x="6786042" y="1150866"/>
            <a:chExt cx="2260951" cy="248084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49126BD-AF9F-A34F-9FDD-13248F3099D6}"/>
                </a:ext>
              </a:extLst>
            </p:cNvPr>
            <p:cNvCxnSpPr/>
            <p:nvPr/>
          </p:nvCxnSpPr>
          <p:spPr>
            <a:xfrm>
              <a:off x="6786042" y="1974303"/>
              <a:ext cx="562727" cy="101660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849BDD3-5D75-2846-9CC2-038A5C353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8769" y="1203451"/>
              <a:ext cx="226999" cy="178746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56FD8AF-8676-1646-BEDB-DE361B439AF9}"/>
                </a:ext>
              </a:extLst>
            </p:cNvPr>
            <p:cNvCxnSpPr>
              <a:cxnSpLocks/>
            </p:cNvCxnSpPr>
            <p:nvPr/>
          </p:nvCxnSpPr>
          <p:spPr>
            <a:xfrm>
              <a:off x="8166109" y="1945800"/>
              <a:ext cx="590254" cy="109273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576EDEC-DA28-1A46-9D40-73926D23A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6363" y="1150866"/>
              <a:ext cx="235482" cy="188767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E6DD6A-0E3B-EA44-ABD6-0EF611F10299}"/>
                    </a:ext>
                  </a:extLst>
                </p:cNvPr>
                <p:cNvSpPr txBox="1"/>
                <p:nvPr/>
              </p:nvSpPr>
              <p:spPr>
                <a:xfrm>
                  <a:off x="7040155" y="3047265"/>
                  <a:ext cx="573235" cy="553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E6DD6A-0E3B-EA44-ABD6-0EF611F102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155" y="3047265"/>
                  <a:ext cx="573235" cy="553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48BCB59-923D-D446-A0F8-F528E9A7C6F5}"/>
                    </a:ext>
                  </a:extLst>
                </p:cNvPr>
                <p:cNvSpPr txBox="1"/>
                <p:nvPr/>
              </p:nvSpPr>
              <p:spPr>
                <a:xfrm>
                  <a:off x="8473758" y="3077711"/>
                  <a:ext cx="573235" cy="553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48BCB59-923D-D446-A0F8-F528E9A7C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3758" y="3077711"/>
                  <a:ext cx="573235" cy="553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86B02B6-4F17-114D-802E-6354EDCD5EE3}"/>
              </a:ext>
            </a:extLst>
          </p:cNvPr>
          <p:cNvSpPr txBox="1"/>
          <p:nvPr/>
        </p:nvSpPr>
        <p:spPr>
          <a:xfrm>
            <a:off x="7368509" y="2531920"/>
            <a:ext cx="13468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/>
              <a:t>supp</a:t>
            </a:r>
            <a:r>
              <a:rPr lang="en-US" sz="2100" dirty="0"/>
              <a:t> = 2/3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DC09AC3-8D87-634C-A2D1-9BB2F9089926}"/>
              </a:ext>
            </a:extLst>
          </p:cNvPr>
          <p:cNvGrpSpPr/>
          <p:nvPr/>
        </p:nvGrpSpPr>
        <p:grpSpPr>
          <a:xfrm>
            <a:off x="4746632" y="4092125"/>
            <a:ext cx="1695713" cy="1860632"/>
            <a:chOff x="6786042" y="1150866"/>
            <a:chExt cx="2260951" cy="2480842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3289085-2341-7147-BECF-AA7A15F27778}"/>
                </a:ext>
              </a:extLst>
            </p:cNvPr>
            <p:cNvCxnSpPr/>
            <p:nvPr/>
          </p:nvCxnSpPr>
          <p:spPr>
            <a:xfrm>
              <a:off x="6786042" y="1974303"/>
              <a:ext cx="562727" cy="101660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B46FC37-4094-504A-AF82-7DB0F1074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8769" y="1203451"/>
              <a:ext cx="226999" cy="178746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2766CC7-2B3C-8945-BFD2-2ED1E72C2843}"/>
                </a:ext>
              </a:extLst>
            </p:cNvPr>
            <p:cNvCxnSpPr>
              <a:cxnSpLocks/>
            </p:cNvCxnSpPr>
            <p:nvPr/>
          </p:nvCxnSpPr>
          <p:spPr>
            <a:xfrm>
              <a:off x="8166109" y="1945800"/>
              <a:ext cx="590254" cy="109273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0E18BFC-2E9F-4949-935C-4DA6B8CD9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6363" y="1150866"/>
              <a:ext cx="235482" cy="188767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45EF0EB-9E6C-7B46-872E-9C76BEFE07AE}"/>
                    </a:ext>
                  </a:extLst>
                </p:cNvPr>
                <p:cNvSpPr txBox="1"/>
                <p:nvPr/>
              </p:nvSpPr>
              <p:spPr>
                <a:xfrm>
                  <a:off x="7040155" y="3047265"/>
                  <a:ext cx="573235" cy="553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45EF0EB-9E6C-7B46-872E-9C76BEFE0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155" y="3047265"/>
                  <a:ext cx="573235" cy="553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278F2A5-50DB-7543-8794-C5FA914480F7}"/>
                    </a:ext>
                  </a:extLst>
                </p:cNvPr>
                <p:cNvSpPr txBox="1"/>
                <p:nvPr/>
              </p:nvSpPr>
              <p:spPr>
                <a:xfrm>
                  <a:off x="8473758" y="3077711"/>
                  <a:ext cx="573235" cy="553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278F2A5-50DB-7543-8794-C5FA914480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3758" y="3077711"/>
                  <a:ext cx="573235" cy="553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23B301F-31C6-3848-BDE5-A7C102897876}"/>
              </a:ext>
            </a:extLst>
          </p:cNvPr>
          <p:cNvGrpSpPr/>
          <p:nvPr/>
        </p:nvGrpSpPr>
        <p:grpSpPr>
          <a:xfrm>
            <a:off x="4338069" y="4007522"/>
            <a:ext cx="3224280" cy="743373"/>
            <a:chOff x="5784089" y="3590753"/>
            <a:chExt cx="4299039" cy="991163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6D06FF8-8893-BF48-91F9-E3149BF3D52B}"/>
                </a:ext>
              </a:extLst>
            </p:cNvPr>
            <p:cNvCxnSpPr/>
            <p:nvPr/>
          </p:nvCxnSpPr>
          <p:spPr>
            <a:xfrm flipV="1">
              <a:off x="7708911" y="3647113"/>
              <a:ext cx="838200" cy="8572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66CAED6-D945-314D-9BD0-898674AE0921}"/>
                    </a:ext>
                  </a:extLst>
                </p:cNvPr>
                <p:cNvSpPr txBox="1"/>
                <p:nvPr/>
              </p:nvSpPr>
              <p:spPr>
                <a:xfrm>
                  <a:off x="7246597" y="3627556"/>
                  <a:ext cx="1122529" cy="430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𝒗𝒙</m:t>
                        </m:r>
                        <m:r>
                          <a:rPr lang="en-US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1500" b="1" i="1" baseline="-25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66CAED6-D945-314D-9BD0-898674AE0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597" y="3627556"/>
                  <a:ext cx="1122529" cy="430886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9A8D80F-16F8-FA4F-B290-74BABB742B49}"/>
                </a:ext>
              </a:extLst>
            </p:cNvPr>
            <p:cNvGrpSpPr/>
            <p:nvPr/>
          </p:nvGrpSpPr>
          <p:grpSpPr>
            <a:xfrm>
              <a:off x="6204243" y="3652900"/>
              <a:ext cx="1002274" cy="895913"/>
              <a:chOff x="6204243" y="3652900"/>
              <a:chExt cx="1002274" cy="895913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40B4BA-97CC-5147-A7DD-24EC1F9244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04243" y="4372914"/>
                <a:ext cx="175899" cy="1758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20356C2-2424-0C4B-95C1-9EE6452F0F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30618" y="3652900"/>
                <a:ext cx="175899" cy="1758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E8218B0-E609-774B-B9FD-0D8AE99F3C5D}"/>
                </a:ext>
              </a:extLst>
            </p:cNvPr>
            <p:cNvGrpSpPr/>
            <p:nvPr/>
          </p:nvGrpSpPr>
          <p:grpSpPr>
            <a:xfrm>
              <a:off x="7594973" y="3590753"/>
              <a:ext cx="1021324" cy="991163"/>
              <a:chOff x="6204243" y="3557650"/>
              <a:chExt cx="1021324" cy="991163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22D13DC-6895-3F45-84F8-00EDE34ACE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04243" y="4372914"/>
                <a:ext cx="175899" cy="1758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FB071F5-03B4-B942-9DC3-9A874EA62C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49668" y="3557650"/>
                <a:ext cx="175899" cy="1758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955D256-C67E-B641-9ED6-1474899F5AE8}"/>
                </a:ext>
              </a:extLst>
            </p:cNvPr>
            <p:cNvGrpSpPr/>
            <p:nvPr/>
          </p:nvGrpSpPr>
          <p:grpSpPr>
            <a:xfrm>
              <a:off x="9080854" y="3631435"/>
              <a:ext cx="1002274" cy="895913"/>
              <a:chOff x="6204243" y="3652900"/>
              <a:chExt cx="1002274" cy="895913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715EE2C-2092-C34E-9248-1B9D3C749A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04243" y="4372914"/>
                <a:ext cx="175899" cy="1758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9EF579F-F716-CE43-988D-9EF72FECB1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30618" y="3652900"/>
                <a:ext cx="175899" cy="1758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FDA4545-B3EA-B64F-92E8-972195B01168}"/>
                    </a:ext>
                  </a:extLst>
                </p:cNvPr>
                <p:cNvSpPr txBox="1"/>
                <p:nvPr/>
              </p:nvSpPr>
              <p:spPr>
                <a:xfrm>
                  <a:off x="8912462" y="3636424"/>
                  <a:ext cx="1122529" cy="430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𝒗𝒙</m:t>
                        </m:r>
                        <m:r>
                          <a:rPr lang="en-US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1500" b="1" i="1" baseline="-25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FDA4545-B3EA-B64F-92E8-972195B01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2462" y="3636424"/>
                  <a:ext cx="1122529" cy="430886"/>
                </a:xfrm>
                <a:prstGeom prst="rect">
                  <a:avLst/>
                </a:prstGeom>
                <a:blipFill>
                  <a:blip r:embed="rId10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340ADBB-61E3-2F46-8F6D-BD2D9080DD29}"/>
                    </a:ext>
                  </a:extLst>
                </p:cNvPr>
                <p:cNvSpPr txBox="1"/>
                <p:nvPr/>
              </p:nvSpPr>
              <p:spPr>
                <a:xfrm>
                  <a:off x="5784089" y="3649543"/>
                  <a:ext cx="1122529" cy="430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𝒗𝒙</m:t>
                        </m:r>
                        <m:r>
                          <a:rPr lang="en-US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1500" b="1" i="1" baseline="-25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340ADBB-61E3-2F46-8F6D-BD2D9080D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4089" y="3649543"/>
                  <a:ext cx="1122529" cy="430888"/>
                </a:xfrm>
                <a:prstGeom prst="rect">
                  <a:avLst/>
                </a:prstGeom>
                <a:blipFill>
                  <a:blip r:embed="rId11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CE0BB1E1-5B83-B44F-90C5-18601D3A5E91}"/>
              </a:ext>
            </a:extLst>
          </p:cNvPr>
          <p:cNvSpPr txBox="1"/>
          <p:nvPr/>
        </p:nvSpPr>
        <p:spPr>
          <a:xfrm>
            <a:off x="7430422" y="4813323"/>
            <a:ext cx="12933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/>
              <a:t>conf</a:t>
            </a:r>
            <a:r>
              <a:rPr lang="en-US" sz="2100" dirty="0"/>
              <a:t> = 1/2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0680F9D-D237-634E-AAA4-4A73A7029782}"/>
              </a:ext>
            </a:extLst>
          </p:cNvPr>
          <p:cNvGrpSpPr/>
          <p:nvPr/>
        </p:nvGrpSpPr>
        <p:grpSpPr>
          <a:xfrm>
            <a:off x="4268978" y="1622462"/>
            <a:ext cx="3115560" cy="831886"/>
            <a:chOff x="5691971" y="1020282"/>
            <a:chExt cx="4154080" cy="1109181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3167FAF-B966-9E48-92B2-76C6D0B9C4E1}"/>
                </a:ext>
              </a:extLst>
            </p:cNvPr>
            <p:cNvGrpSpPr/>
            <p:nvPr/>
          </p:nvGrpSpPr>
          <p:grpSpPr>
            <a:xfrm>
              <a:off x="5691971" y="1094419"/>
              <a:ext cx="4132707" cy="898874"/>
              <a:chOff x="5691971" y="1094419"/>
              <a:chExt cx="4132707" cy="898874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EEB2542B-7508-814D-B784-26900FDD7C8D}"/>
                  </a:ext>
                </a:extLst>
              </p:cNvPr>
              <p:cNvGrpSpPr/>
              <p:nvPr/>
            </p:nvGrpSpPr>
            <p:grpSpPr>
              <a:xfrm>
                <a:off x="5691971" y="1094419"/>
                <a:ext cx="4132707" cy="898874"/>
                <a:chOff x="6149171" y="1094419"/>
                <a:chExt cx="4132707" cy="89887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AFA4198A-DC2C-6D4A-AB0B-573BF48667D2}"/>
                    </a:ext>
                  </a:extLst>
                </p:cNvPr>
                <p:cNvGrpSpPr/>
                <p:nvPr/>
              </p:nvGrpSpPr>
              <p:grpSpPr>
                <a:xfrm>
                  <a:off x="6771523" y="1094419"/>
                  <a:ext cx="3510355" cy="898874"/>
                  <a:chOff x="6314323" y="1369899"/>
                  <a:chExt cx="3510355" cy="898874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149DFC39-EF36-DB4F-B9B3-C0D7A88E862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14323" y="1392300"/>
                    <a:ext cx="838200" cy="85725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54D2BF0D-D6E1-9946-9CAF-F14CDAC554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08911" y="1369899"/>
                    <a:ext cx="838200" cy="85725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F9428121-EAD9-6347-AE0A-6A03CAC67A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986478" y="1411523"/>
                    <a:ext cx="838200" cy="85725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474DDA68-CCA7-0749-ACFC-9882018A62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49171" y="1110954"/>
                      <a:ext cx="1259319" cy="430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5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15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5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𝒗𝒙</m:t>
                            </m:r>
                            <m:r>
                              <a:rPr lang="en-US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5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1500" b="1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500" dirty="0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474DDA68-CCA7-0749-ACFC-9882018A62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49171" y="1110954"/>
                      <a:ext cx="1259319" cy="430886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37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DE960BDF-F657-784E-AEDB-4303C58256C8}"/>
                      </a:ext>
                    </a:extLst>
                  </p:cNvPr>
                  <p:cNvSpPr txBox="1"/>
                  <p:nvPr/>
                </p:nvSpPr>
                <p:spPr>
                  <a:xfrm>
                    <a:off x="7107858" y="1108170"/>
                    <a:ext cx="1259319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1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𝒗𝒙</m:t>
                          </m:r>
                          <m:r>
                            <a:rPr lang="en-US" sz="1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1500" b="1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5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DE960BDF-F657-784E-AEDB-4303C58256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7858" y="1108170"/>
                    <a:ext cx="1259319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C9C82E6F-1980-434C-824B-EFD7853AC37A}"/>
                      </a:ext>
                    </a:extLst>
                  </p:cNvPr>
                  <p:cNvSpPr txBox="1"/>
                  <p:nvPr/>
                </p:nvSpPr>
                <p:spPr>
                  <a:xfrm>
                    <a:off x="8451754" y="1127919"/>
                    <a:ext cx="1259319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1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𝒗𝒙</m:t>
                          </m:r>
                          <m:r>
                            <a:rPr lang="en-US" sz="1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1500" b="1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5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C9C82E6F-1980-434C-824B-EFD7853AC3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1754" y="1127919"/>
                    <a:ext cx="1259319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D17782D-4C58-EC4B-88DF-18ACA99B8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293" y="1858314"/>
              <a:ext cx="175899" cy="17589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61B9430-D538-CD42-9234-39CC0B117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2202" y="1020282"/>
              <a:ext cx="175899" cy="17589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551599E-6E26-4442-BC48-493DCB1F9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1093" y="1858314"/>
              <a:ext cx="175899" cy="17589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4F923C7-9178-1F48-8A2E-8AD2CB4FD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0002" y="1020282"/>
              <a:ext cx="175899" cy="17589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838B43A-085B-2D4A-862D-4B31BE1B5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1243" y="1953564"/>
              <a:ext cx="175899" cy="17589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3D17717-19FF-5348-8355-84CC3F6C94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70152" y="1115532"/>
              <a:ext cx="175899" cy="17589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D660995-0584-124B-AAB6-32B7D3F3CC30}"/>
              </a:ext>
            </a:extLst>
          </p:cNvPr>
          <p:cNvGrpSpPr/>
          <p:nvPr/>
        </p:nvGrpSpPr>
        <p:grpSpPr>
          <a:xfrm>
            <a:off x="-1" y="6058417"/>
            <a:ext cx="9144000" cy="792118"/>
            <a:chOff x="0" y="6179419"/>
            <a:chExt cx="12192000" cy="67857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939F602-2027-6B4E-A292-EB87094E1B4E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Support and confidence are for pattern mining.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6C83AC6-3CCC-E34A-8B4A-F87E146A92AA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780030F3-3B01-1D43-8FFF-CC62A3BBB85D}"/>
              </a:ext>
            </a:extLst>
          </p:cNvPr>
          <p:cNvSpPr/>
          <p:nvPr/>
        </p:nvSpPr>
        <p:spPr>
          <a:xfrm rot="19289186">
            <a:off x="6487295" y="3776296"/>
            <a:ext cx="1625928" cy="99700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7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54" grpId="0"/>
      <p:bldP spid="86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242882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Significance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857137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142056-C9CB-184C-933A-11DD4AD29A17}"/>
                  </a:ext>
                </a:extLst>
              </p:cNvPr>
              <p:cNvSpPr txBox="1"/>
              <p:nvPr/>
            </p:nvSpPr>
            <p:spPr>
              <a:xfrm>
                <a:off x="331072" y="891054"/>
                <a:ext cx="83882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b="1" dirty="0"/>
                  <a:t>GFC: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endParaRPr lang="en-US" sz="1500" dirty="0"/>
              </a:p>
              <a:p>
                <a:endParaRPr lang="en-US" sz="1500" dirty="0"/>
              </a:p>
              <a:p>
                <a:endParaRPr lang="en-US" sz="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142056-C9CB-184C-933A-11DD4AD2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72" y="891054"/>
                <a:ext cx="8388212" cy="1107996"/>
              </a:xfrm>
              <a:prstGeom prst="rect">
                <a:avLst/>
              </a:prstGeom>
              <a:blipFill>
                <a:blip r:embed="rId3"/>
                <a:stretch>
                  <a:fillRect l="-755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F5FCF8-F30A-904F-A2A7-460FA56736A7}"/>
                  </a:ext>
                </a:extLst>
              </p:cNvPr>
              <p:cNvSpPr txBox="1"/>
              <p:nvPr/>
            </p:nvSpPr>
            <p:spPr>
              <a:xfrm>
                <a:off x="331072" y="1957732"/>
                <a:ext cx="7798545" cy="1945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b="1" dirty="0"/>
                  <a:t>G-Test score</a:t>
                </a:r>
                <a:endParaRPr lang="en-US" sz="21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latin typeface="Cambria Math" panose="02040503050406030204" pitchFamily="18" charset="0"/>
                        </a:rPr>
                        <m:t>sig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=2|</m:t>
                      </m:r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100" i="1">
                          <a:latin typeface="Cambria Math" panose="02040503050406030204" pitchFamily="18" charset="0"/>
                        </a:rPr>
                        <m:t>|(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𝑝</m:t>
                      </m:r>
                      <m:func>
                        <m:func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en-US" sz="21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func>
                        <m:func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en-US" sz="2100" i="1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are the supports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for positive and negative facts, respectively.</a:t>
                </a:r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F5FCF8-F30A-904F-A2A7-460FA5673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72" y="1957732"/>
                <a:ext cx="7798545" cy="1945982"/>
              </a:xfrm>
              <a:prstGeom prst="rect">
                <a:avLst/>
              </a:prstGeom>
              <a:blipFill>
                <a:blip r:embed="rId4"/>
                <a:stretch>
                  <a:fillRect l="-813" t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D1CD35-2592-7C46-982B-6B0D998D3D35}"/>
                  </a:ext>
                </a:extLst>
              </p:cNvPr>
              <p:cNvSpPr txBox="1"/>
              <p:nvPr/>
            </p:nvSpPr>
            <p:spPr>
              <a:xfrm>
                <a:off x="331072" y="4275964"/>
                <a:ext cx="6993261" cy="1408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“rounded up” score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sig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</m:func>
                  </m:oMath>
                </a14:m>
                <a:r>
                  <a:rPr lang="en-US" dirty="0"/>
                  <a:t> is used in practice. 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a small positive to prevent infinities.</a:t>
                </a:r>
              </a:p>
              <a:p>
                <a:endParaRPr lang="en-US" dirty="0"/>
              </a:p>
              <a:p>
                <a:r>
                  <a:rPr lang="en-US" dirty="0"/>
                  <a:t>In our work, we also normalize it between 0 and 1 by a sigmoid function.</a:t>
                </a:r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D1CD35-2592-7C46-982B-6B0D998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72" y="4275964"/>
                <a:ext cx="6993261" cy="1408078"/>
              </a:xfrm>
              <a:prstGeom prst="rect">
                <a:avLst/>
              </a:prstGeom>
              <a:blipFill>
                <a:blip r:embed="rId5"/>
                <a:stretch>
                  <a:fillRect l="-543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96FE8EF-EEFC-1E45-85BC-9BD3719DCB0B}"/>
              </a:ext>
            </a:extLst>
          </p:cNvPr>
          <p:cNvGrpSpPr/>
          <p:nvPr/>
        </p:nvGrpSpPr>
        <p:grpSpPr>
          <a:xfrm>
            <a:off x="0" y="6056292"/>
            <a:ext cx="9144000" cy="792118"/>
            <a:chOff x="0" y="6179419"/>
            <a:chExt cx="12192000" cy="6785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2BF460-5892-074E-A336-D7FF97B9EB11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Significance is the ability to distinguish true and false facts.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412052-DF9C-9C4D-BD1E-AB072480D519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79196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314314"/>
            <a:ext cx="8294570" cy="693495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Diversity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928569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142056-C9CB-184C-933A-11DD4AD29A17}"/>
                  </a:ext>
                </a:extLst>
              </p:cNvPr>
              <p:cNvSpPr txBox="1"/>
              <p:nvPr/>
            </p:nvSpPr>
            <p:spPr>
              <a:xfrm>
                <a:off x="424714" y="1007809"/>
                <a:ext cx="8017721" cy="1924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100" dirty="0"/>
                  <a:t> is a set of GFCs.</a:t>
                </a:r>
              </a:p>
              <a:p>
                <a:endParaRPr lang="en-US" sz="21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 ∈ </m:t>
                                  </m:r>
                                  <m:sSub>
                                    <m:sSubPr>
                                      <m:ctrlPr>
                                        <a:rPr lang="en-US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1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</m:t>
                                  </m:r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latin typeface="Cambria Math" panose="02040503050406030204" pitchFamily="18" charset="0"/>
                                    </a:rPr>
                                    <m:t>supp</m:t>
                                  </m:r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rad>
                        </m:e>
                      </m:nary>
                    </m:oMath>
                  </m:oMathPara>
                </a14:m>
                <a:endParaRPr lang="en-US" sz="2100" dirty="0"/>
              </a:p>
              <a:p>
                <a:endParaRPr lang="en-US" sz="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142056-C9CB-184C-933A-11DD4AD2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4" y="1007809"/>
                <a:ext cx="8017721" cy="1924309"/>
              </a:xfrm>
              <a:prstGeom prst="rect">
                <a:avLst/>
              </a:prstGeom>
              <a:blipFill>
                <a:blip r:embed="rId3"/>
                <a:stretch>
                  <a:fillRect t="-18301" b="-65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7E7463-EDAF-C646-A5DF-A15BC14BE1FB}"/>
                  </a:ext>
                </a:extLst>
              </p:cNvPr>
              <p:cNvSpPr txBox="1"/>
              <p:nvPr/>
            </p:nvSpPr>
            <p:spPr>
              <a:xfrm>
                <a:off x="424714" y="3011357"/>
                <a:ext cx="453471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𝚽</m:t>
                        </m:r>
                      </m:e>
                      <m:sub>
                        <m:r>
                          <a:rPr lang="en-US" sz="15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sz="15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sz="15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b="1" dirty="0">
                    <a:solidFill>
                      <a:srgbClr val="00B050"/>
                    </a:solidFill>
                  </a:rPr>
                  <a:t> is the GFCs in </a:t>
                </a:r>
                <a14:m>
                  <m:oMath xmlns:m="http://schemas.openxmlformats.org/officeDocument/2006/math">
                    <m:r>
                      <a:rPr lang="en-US" sz="15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sz="15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b="1" dirty="0">
                    <a:solidFill>
                      <a:srgbClr val="00B050"/>
                    </a:solidFill>
                  </a:rPr>
                  <a:t>that cover a true fact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500" b="1" dirty="0">
                    <a:solidFill>
                      <a:srgbClr val="00B050"/>
                    </a:solidFill>
                  </a:rPr>
                  <a:t>.</a:t>
                </a:r>
              </a:p>
              <a:p>
                <a:r>
                  <a:rPr lang="en-US" sz="1500" b="1" dirty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5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500" b="1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15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15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1500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7E7463-EDAF-C646-A5DF-A15BC14BE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4" y="3011357"/>
                <a:ext cx="4534715" cy="553998"/>
              </a:xfrm>
              <a:prstGeom prst="rect">
                <a:avLst/>
              </a:prstGeom>
              <a:blipFill>
                <a:blip r:embed="rId4"/>
                <a:stretch>
                  <a:fillRect l="-27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159229A-11FB-0C4C-AF90-B357070D3E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055461"/>
                  </p:ext>
                </p:extLst>
              </p:nvPr>
            </p:nvGraphicFramePr>
            <p:xfrm>
              <a:off x="937110" y="3799257"/>
              <a:ext cx="3469823" cy="145616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13769">
                      <a:extLst>
                        <a:ext uri="{9D8B030D-6E8A-4147-A177-3AD203B41FA5}">
                          <a16:colId xmlns:a16="http://schemas.microsoft.com/office/drawing/2014/main" val="798634422"/>
                        </a:ext>
                      </a:extLst>
                    </a:gridCol>
                    <a:gridCol w="997975">
                      <a:extLst>
                        <a:ext uri="{9D8B030D-6E8A-4147-A177-3AD203B41FA5}">
                          <a16:colId xmlns:a16="http://schemas.microsoft.com/office/drawing/2014/main" val="1723247195"/>
                        </a:ext>
                      </a:extLst>
                    </a:gridCol>
                    <a:gridCol w="985345">
                      <a:extLst>
                        <a:ext uri="{9D8B030D-6E8A-4147-A177-3AD203B41FA5}">
                          <a16:colId xmlns:a16="http://schemas.microsoft.com/office/drawing/2014/main" val="1134106015"/>
                        </a:ext>
                      </a:extLst>
                    </a:gridCol>
                    <a:gridCol w="872734">
                      <a:extLst>
                        <a:ext uri="{9D8B030D-6E8A-4147-A177-3AD203B41FA5}">
                          <a16:colId xmlns:a16="http://schemas.microsoft.com/office/drawing/2014/main" val="4150114727"/>
                        </a:ext>
                      </a:extLst>
                    </a:gridCol>
                  </a:tblGrid>
                  <a:tr h="360289">
                    <a:tc>
                      <a:txBody>
                        <a:bodyPr/>
                        <a:lstStyle/>
                        <a:p>
                          <a:endParaRPr lang="en-US" sz="15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𝒗𝒙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𝒗𝒚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1" dirty="0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𝒗𝒙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𝒗𝒚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1" dirty="0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𝒗𝒙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𝒗𝒚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689567028"/>
                      </a:ext>
                    </a:extLst>
                  </a:tr>
                  <a:tr h="3652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90568064"/>
                      </a:ext>
                    </a:extLst>
                  </a:tr>
                  <a:tr h="3652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09175785"/>
                      </a:ext>
                    </a:extLst>
                  </a:tr>
                  <a:tr h="3652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795965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159229A-11FB-0C4C-AF90-B357070D3E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055461"/>
                  </p:ext>
                </p:extLst>
              </p:nvPr>
            </p:nvGraphicFramePr>
            <p:xfrm>
              <a:off x="937110" y="3799257"/>
              <a:ext cx="3469823" cy="145616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13769">
                      <a:extLst>
                        <a:ext uri="{9D8B030D-6E8A-4147-A177-3AD203B41FA5}">
                          <a16:colId xmlns:a16="http://schemas.microsoft.com/office/drawing/2014/main" val="798634422"/>
                        </a:ext>
                      </a:extLst>
                    </a:gridCol>
                    <a:gridCol w="997975">
                      <a:extLst>
                        <a:ext uri="{9D8B030D-6E8A-4147-A177-3AD203B41FA5}">
                          <a16:colId xmlns:a16="http://schemas.microsoft.com/office/drawing/2014/main" val="1723247195"/>
                        </a:ext>
                      </a:extLst>
                    </a:gridCol>
                    <a:gridCol w="985345">
                      <a:extLst>
                        <a:ext uri="{9D8B030D-6E8A-4147-A177-3AD203B41FA5}">
                          <a16:colId xmlns:a16="http://schemas.microsoft.com/office/drawing/2014/main" val="1134106015"/>
                        </a:ext>
                      </a:extLst>
                    </a:gridCol>
                    <a:gridCol w="872734">
                      <a:extLst>
                        <a:ext uri="{9D8B030D-6E8A-4147-A177-3AD203B41FA5}">
                          <a16:colId xmlns:a16="http://schemas.microsoft.com/office/drawing/2014/main" val="4150114727"/>
                        </a:ext>
                      </a:extLst>
                    </a:gridCol>
                  </a:tblGrid>
                  <a:tr h="360289">
                    <a:tc>
                      <a:txBody>
                        <a:bodyPr/>
                        <a:lstStyle/>
                        <a:p>
                          <a:endParaRPr lang="en-US" sz="15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63291" t="-3571" r="-18607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65385" t="-3571" r="-88462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300000" t="-3571" b="-3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567028"/>
                      </a:ext>
                    </a:extLst>
                  </a:tr>
                  <a:tr h="3652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2041" t="-100000" r="-461224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90568064"/>
                      </a:ext>
                    </a:extLst>
                  </a:tr>
                  <a:tr h="3652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2041" t="-200000" r="-461224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09175785"/>
                      </a:ext>
                    </a:extLst>
                  </a:tr>
                  <a:tr h="3652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41" t="-300000" r="-461224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795965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FBAA750-F1CE-7F44-9C0A-18F12A8677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829483"/>
                  </p:ext>
                </p:extLst>
              </p:nvPr>
            </p:nvGraphicFramePr>
            <p:xfrm>
              <a:off x="4925564" y="3789651"/>
              <a:ext cx="3516871" cy="145616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22091">
                      <a:extLst>
                        <a:ext uri="{9D8B030D-6E8A-4147-A177-3AD203B41FA5}">
                          <a16:colId xmlns:a16="http://schemas.microsoft.com/office/drawing/2014/main" val="798634422"/>
                        </a:ext>
                      </a:extLst>
                    </a:gridCol>
                    <a:gridCol w="1011507">
                      <a:extLst>
                        <a:ext uri="{9D8B030D-6E8A-4147-A177-3AD203B41FA5}">
                          <a16:colId xmlns:a16="http://schemas.microsoft.com/office/drawing/2014/main" val="1723247195"/>
                        </a:ext>
                      </a:extLst>
                    </a:gridCol>
                    <a:gridCol w="998705">
                      <a:extLst>
                        <a:ext uri="{9D8B030D-6E8A-4147-A177-3AD203B41FA5}">
                          <a16:colId xmlns:a16="http://schemas.microsoft.com/office/drawing/2014/main" val="1134106015"/>
                        </a:ext>
                      </a:extLst>
                    </a:gridCol>
                    <a:gridCol w="884568">
                      <a:extLst>
                        <a:ext uri="{9D8B030D-6E8A-4147-A177-3AD203B41FA5}">
                          <a16:colId xmlns:a16="http://schemas.microsoft.com/office/drawing/2014/main" val="4150114727"/>
                        </a:ext>
                      </a:extLst>
                    </a:gridCol>
                  </a:tblGrid>
                  <a:tr h="360289">
                    <a:tc>
                      <a:txBody>
                        <a:bodyPr/>
                        <a:lstStyle/>
                        <a:p>
                          <a:endParaRPr lang="en-US" sz="15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𝒗𝒙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𝒗𝒚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1" dirty="0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𝒗𝒙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𝒗𝒚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1" dirty="0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𝒗𝒙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𝒗𝒚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689567028"/>
                      </a:ext>
                    </a:extLst>
                  </a:tr>
                  <a:tr h="3652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90568064"/>
                      </a:ext>
                    </a:extLst>
                  </a:tr>
                  <a:tr h="3652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09175785"/>
                      </a:ext>
                    </a:extLst>
                  </a:tr>
                  <a:tr h="3652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795965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FBAA750-F1CE-7F44-9C0A-18F12A8677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829483"/>
                  </p:ext>
                </p:extLst>
              </p:nvPr>
            </p:nvGraphicFramePr>
            <p:xfrm>
              <a:off x="4925564" y="3789651"/>
              <a:ext cx="3516871" cy="145616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22091">
                      <a:extLst>
                        <a:ext uri="{9D8B030D-6E8A-4147-A177-3AD203B41FA5}">
                          <a16:colId xmlns:a16="http://schemas.microsoft.com/office/drawing/2014/main" val="798634422"/>
                        </a:ext>
                      </a:extLst>
                    </a:gridCol>
                    <a:gridCol w="1011507">
                      <a:extLst>
                        <a:ext uri="{9D8B030D-6E8A-4147-A177-3AD203B41FA5}">
                          <a16:colId xmlns:a16="http://schemas.microsoft.com/office/drawing/2014/main" val="1723247195"/>
                        </a:ext>
                      </a:extLst>
                    </a:gridCol>
                    <a:gridCol w="998705">
                      <a:extLst>
                        <a:ext uri="{9D8B030D-6E8A-4147-A177-3AD203B41FA5}">
                          <a16:colId xmlns:a16="http://schemas.microsoft.com/office/drawing/2014/main" val="1134106015"/>
                        </a:ext>
                      </a:extLst>
                    </a:gridCol>
                    <a:gridCol w="884568">
                      <a:extLst>
                        <a:ext uri="{9D8B030D-6E8A-4147-A177-3AD203B41FA5}">
                          <a16:colId xmlns:a16="http://schemas.microsoft.com/office/drawing/2014/main" val="4150114727"/>
                        </a:ext>
                      </a:extLst>
                    </a:gridCol>
                  </a:tblGrid>
                  <a:tr h="360289">
                    <a:tc>
                      <a:txBody>
                        <a:bodyPr/>
                        <a:lstStyle/>
                        <a:p>
                          <a:endParaRPr lang="en-US" sz="1500" b="1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62500" t="-3448" r="-18625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164557" t="-3448" r="-8860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298571" t="-344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567028"/>
                      </a:ext>
                    </a:extLst>
                  </a:tr>
                  <a:tr h="3652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2041" t="-103448" r="-46734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90568064"/>
                      </a:ext>
                    </a:extLst>
                  </a:tr>
                  <a:tr h="3652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2041" t="-203448" r="-46734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09175785"/>
                      </a:ext>
                    </a:extLst>
                  </a:tr>
                  <a:tr h="3652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41" t="-303448" r="-4673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✓</a:t>
                          </a:r>
                          <a:endParaRPr lang="en-US" sz="1500" b="1" dirty="0"/>
                        </a:p>
                      </a:txBody>
                      <a:tcPr marL="68580" marR="68580" marT="34290" marB="3429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795965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307856D-6BAB-DB43-BC8B-65C183966891}"/>
              </a:ext>
            </a:extLst>
          </p:cNvPr>
          <p:cNvSpPr/>
          <p:nvPr/>
        </p:nvSpPr>
        <p:spPr>
          <a:xfrm>
            <a:off x="6732309" y="4114802"/>
            <a:ext cx="1528763" cy="124884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F43E73-6789-9D4E-BEC1-7ECC9B38BE37}"/>
              </a:ext>
            </a:extLst>
          </p:cNvPr>
          <p:cNvGrpSpPr/>
          <p:nvPr/>
        </p:nvGrpSpPr>
        <p:grpSpPr>
          <a:xfrm>
            <a:off x="0" y="6065882"/>
            <a:ext cx="9144000" cy="792118"/>
            <a:chOff x="0" y="6179419"/>
            <a:chExt cx="12192000" cy="6785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99A9F9-9303-F149-A7B5-126FFA248A01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Diversity is to measure the redundancy of a set of GFCs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13BA6B-81E6-714C-A5F2-BCEE64618E53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341E9F-8681-E34B-90BB-658C43966FA4}"/>
              </a:ext>
            </a:extLst>
          </p:cNvPr>
          <p:cNvGrpSpPr/>
          <p:nvPr/>
        </p:nvGrpSpPr>
        <p:grpSpPr>
          <a:xfrm>
            <a:off x="2411156" y="5446065"/>
            <a:ext cx="4383357" cy="461665"/>
            <a:chOff x="2411156" y="5270970"/>
            <a:chExt cx="438335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538B727-FDE0-4441-B4C0-3905F00018C3}"/>
                    </a:ext>
                  </a:extLst>
                </p:cNvPr>
                <p:cNvSpPr txBox="1"/>
                <p:nvPr/>
              </p:nvSpPr>
              <p:spPr>
                <a:xfrm>
                  <a:off x="2411156" y="5320603"/>
                  <a:ext cx="1252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/>
                    <a:t> = 2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538B727-FDE0-4441-B4C0-3905F00018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156" y="5320603"/>
                  <a:ext cx="1252522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r="-303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16E14E1-3D60-CD44-8863-2C26E424CBAD}"/>
                    </a:ext>
                  </a:extLst>
                </p:cNvPr>
                <p:cNvSpPr txBox="1"/>
                <p:nvPr/>
              </p:nvSpPr>
              <p:spPr>
                <a:xfrm>
                  <a:off x="5361941" y="5317136"/>
                  <a:ext cx="14325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/>
                    <a:t> = 1.6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16E14E1-3D60-CD44-8863-2C26E424C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941" y="5317136"/>
                  <a:ext cx="143257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667" r="-2632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3304E44-1B65-454B-9817-10F264E9742F}"/>
                </a:ext>
              </a:extLst>
            </p:cNvPr>
            <p:cNvSpPr txBox="1"/>
            <p:nvPr/>
          </p:nvSpPr>
          <p:spPr>
            <a:xfrm>
              <a:off x="4406933" y="527097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45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2190</TotalTime>
  <Words>2618</Words>
  <Application>Microsoft Macintosh PowerPoint</Application>
  <PresentationFormat>On-screen Show (4:3)</PresentationFormat>
  <Paragraphs>522</Paragraphs>
  <Slides>24</Slides>
  <Notes>24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Discovering Graph Patterns  for Fact Checking in Knowledge Graphs</vt:lpstr>
      <vt:lpstr>What is fact checking?</vt:lpstr>
      <vt:lpstr>Fact Checking in Graphs</vt:lpstr>
      <vt:lpstr>Fact Checking via Graph Patterns</vt:lpstr>
      <vt:lpstr>Rule Model: Graph Fact Checking Rules (GFC)</vt:lpstr>
      <vt:lpstr>Rule Statistics</vt:lpstr>
      <vt:lpstr>Support and Confidence</vt:lpstr>
      <vt:lpstr>Significance</vt:lpstr>
      <vt:lpstr>Diversity</vt:lpstr>
      <vt:lpstr>Top-k GFC Discovery Problem</vt:lpstr>
      <vt:lpstr>Properties of cov(S)</vt:lpstr>
      <vt:lpstr>Discovery Algorithms</vt:lpstr>
      <vt:lpstr>Discovery Algorithms</vt:lpstr>
      <vt:lpstr>Discovery Algorithms</vt:lpstr>
      <vt:lpstr>GFC-based fact checking</vt:lpstr>
      <vt:lpstr>Experiment settings</vt:lpstr>
      <vt:lpstr>Experiment: efficiency</vt:lpstr>
      <vt:lpstr>Experiment: effectiveness</vt:lpstr>
      <vt:lpstr>Case study: are two anonymous companies same? (Offshore)</vt:lpstr>
      <vt:lpstr>Conclusions and future work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Peng</dc:creator>
  <cp:lastModifiedBy>Lin, Peng</cp:lastModifiedBy>
  <cp:revision>1093</cp:revision>
  <dcterms:created xsi:type="dcterms:W3CDTF">2018-05-16T22:23:00Z</dcterms:created>
  <dcterms:modified xsi:type="dcterms:W3CDTF">2018-05-28T12:57:30Z</dcterms:modified>
</cp:coreProperties>
</file>