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94" r:id="rId2"/>
    <p:sldId id="261" r:id="rId3"/>
    <p:sldId id="337" r:id="rId4"/>
    <p:sldId id="381" r:id="rId5"/>
    <p:sldId id="264" r:id="rId6"/>
    <p:sldId id="338" r:id="rId7"/>
    <p:sldId id="382" r:id="rId8"/>
    <p:sldId id="383" r:id="rId9"/>
    <p:sldId id="339" r:id="rId10"/>
    <p:sldId id="340" r:id="rId11"/>
    <p:sldId id="384" r:id="rId12"/>
    <p:sldId id="342" r:id="rId13"/>
    <p:sldId id="375" r:id="rId14"/>
    <p:sldId id="385" r:id="rId15"/>
    <p:sldId id="343" r:id="rId16"/>
    <p:sldId id="386" r:id="rId17"/>
    <p:sldId id="387" r:id="rId18"/>
    <p:sldId id="388" r:id="rId19"/>
    <p:sldId id="390" r:id="rId20"/>
    <p:sldId id="389" r:id="rId21"/>
    <p:sldId id="380" r:id="rId22"/>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DBB"/>
    <a:srgbClr val="0000FF"/>
    <a:srgbClr val="FFF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9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E54230-F84F-4D21-A22D-599966EABD67}" type="datetimeFigureOut">
              <a:rPr lang="zh-CN" altLang="en-US" smtClean="0"/>
              <a:t>2019/9/7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58DC6-CE18-47A0-8E65-ED8BE771F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058DC6-CE18-47A0-8E65-ED8BE771F798}" type="slidenum">
              <a:rPr lang="zh-CN" altLang="en-US" smtClean="0"/>
              <a:t>1</a:t>
            </a:fld>
            <a:endParaRPr lang="zh-CN" altLang="en-US"/>
          </a:p>
        </p:txBody>
      </p:sp>
    </p:spTree>
    <p:extLst>
      <p:ext uri="{BB962C8B-B14F-4D97-AF65-F5344CB8AC3E}">
        <p14:creationId xmlns:p14="http://schemas.microsoft.com/office/powerpoint/2010/main" val="41289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4A6106-0D6F-4EF1-B860-A9A83AAA4649}"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D715B0-CB61-4E34-809B-14F901329586}" type="slidenum">
              <a:rPr lang="zh-CN" altLang="en-US" smtClean="0"/>
              <a:t>‹#›</a:t>
            </a:fld>
            <a:endParaRPr lang="zh-CN" altLang="en-US"/>
          </a:p>
        </p:txBody>
      </p:sp>
      <p:sp>
        <p:nvSpPr>
          <p:cNvPr id="8" name="灯片编号占位符 1"/>
          <p:cNvSpPr txBox="1"/>
          <p:nvPr userDrawn="1"/>
        </p:nvSpPr>
        <p:spPr>
          <a:xfrm>
            <a:off x="8783495" y="6492877"/>
            <a:ext cx="2742843"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PAGE </a:t>
            </a:r>
            <a:fld id="{97D83655-4300-49DB-BEC9-C552C719D9BC}" type="slidenum">
              <a:rPr lang="zh-CN" altLang="en-US" dirty="0" smtClean="0"/>
              <a:t>‹#›</a:t>
            </a:fld>
            <a:endParaRPr lang="zh-CN" altLang="en-US" dirty="0"/>
          </a:p>
        </p:txBody>
      </p:sp>
    </p:spTree>
  </p:cSld>
  <p:clrMapOvr>
    <a:masterClrMapping/>
  </p:clrMapOvr>
  <p:transition spd="slow">
    <p:wheel spokes="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BD1DA2-3F57-46D8-85D4-C7A1A79A3A35}" type="datetimeFigureOut">
              <a:rPr lang="zh-CN" altLang="en-US" smtClean="0"/>
              <a:t>2019/9/7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D715B0-CB61-4E34-809B-14F901329586}" type="slidenum">
              <a:rPr lang="zh-CN" altLang="en-US" smtClean="0"/>
              <a:t>‹#›</a:t>
            </a:fld>
            <a:endParaRPr lang="zh-CN" altLang="en-US"/>
          </a:p>
        </p:txBody>
      </p:sp>
    </p:spTree>
  </p:cSld>
  <p:clrMapOvr>
    <a:masterClrMapping/>
  </p:clrMapOvr>
  <p:transition spd="slow">
    <p:wheel spokes="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D1DA2-3F57-46D8-85D4-C7A1A79A3A35}" type="datetimeFigureOut">
              <a:rPr lang="zh-CN" altLang="en-US" smtClean="0"/>
              <a:t>2019/9/7</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715B0-CB61-4E34-809B-14F901329586}" type="slidenum">
              <a:rPr lang="zh-CN" altLang="en-US" smtClean="0"/>
              <a:t>‹#›</a:t>
            </a:fld>
            <a:endParaRPr lang="zh-CN" altLang="en-US"/>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14997" y="-519364"/>
            <a:ext cx="2235480" cy="1594391"/>
          </a:xfrm>
          <a:prstGeom prst="rect">
            <a:avLst/>
          </a:prstGeom>
        </p:spPr>
      </p:pic>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8484" y="6564761"/>
            <a:ext cx="1235786" cy="159668"/>
          </a:xfrm>
          <a:prstGeom prst="rect">
            <a:avLst/>
          </a:prstGeom>
        </p:spPr>
      </p:pic>
      <p:grpSp>
        <p:nvGrpSpPr>
          <p:cNvPr id="9" name="组合 8"/>
          <p:cNvGrpSpPr/>
          <p:nvPr userDrawn="1"/>
        </p:nvGrpSpPr>
        <p:grpSpPr>
          <a:xfrm>
            <a:off x="0" y="6431190"/>
            <a:ext cx="12190413" cy="426810"/>
            <a:chOff x="0" y="6497728"/>
            <a:chExt cx="12192000" cy="360271"/>
          </a:xfrm>
        </p:grpSpPr>
        <p:sp>
          <p:nvSpPr>
            <p:cNvPr id="10" name="矩形 9"/>
            <p:cNvSpPr/>
            <p:nvPr/>
          </p:nvSpPr>
          <p:spPr>
            <a:xfrm>
              <a:off x="0" y="6497728"/>
              <a:ext cx="12192000" cy="3602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10272464" y="6497728"/>
              <a:ext cx="288030" cy="9962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27313" y="6581700"/>
            <a:ext cx="1235786" cy="159668"/>
          </a:xfrm>
          <a:prstGeom prst="rect">
            <a:avLst/>
          </a:prstGeom>
        </p:spPr>
      </p:pic>
      <p:cxnSp>
        <p:nvCxnSpPr>
          <p:cNvPr id="13" name="直接连接符 9"/>
          <p:cNvCxnSpPr>
            <a:cxnSpLocks noChangeShapeType="1"/>
          </p:cNvCxnSpPr>
          <p:nvPr userDrawn="1"/>
        </p:nvCxnSpPr>
        <p:spPr bwMode="auto">
          <a:xfrm flipH="1">
            <a:off x="478781" y="241484"/>
            <a:ext cx="1" cy="379204"/>
          </a:xfrm>
          <a:prstGeom prst="line">
            <a:avLst/>
          </a:prstGeom>
          <a:noFill/>
          <a:ln w="38100" algn="ctr">
            <a:solidFill>
              <a:srgbClr val="0563B8"/>
            </a:solidFill>
            <a:round/>
          </a:ln>
          <a:extLst>
            <a:ext uri="{909E8E84-426E-40DD-AFC4-6F175D3DCCD1}">
              <a14:hiddenFill xmlns:a14="http://schemas.microsoft.com/office/drawing/2010/main">
                <a:noFill/>
              </a14:hiddenFill>
            </a:ext>
          </a:extLst>
        </p:spPr>
      </p:cxnSp>
      <p:cxnSp>
        <p:nvCxnSpPr>
          <p:cNvPr id="14" name="直接连接符 9"/>
          <p:cNvCxnSpPr>
            <a:cxnSpLocks noChangeShapeType="1"/>
          </p:cNvCxnSpPr>
          <p:nvPr userDrawn="1"/>
        </p:nvCxnSpPr>
        <p:spPr bwMode="auto">
          <a:xfrm>
            <a:off x="478582" y="222104"/>
            <a:ext cx="527343" cy="0"/>
          </a:xfrm>
          <a:prstGeom prst="line">
            <a:avLst/>
          </a:prstGeom>
          <a:noFill/>
          <a:ln w="38100" algn="ctr">
            <a:solidFill>
              <a:srgbClr val="0563B8"/>
            </a:solidFill>
            <a:round/>
          </a:ln>
          <a:extLst>
            <a:ext uri="{909E8E84-426E-40DD-AFC4-6F175D3DCCD1}">
              <a14:hiddenFill xmlns:a14="http://schemas.microsoft.com/office/drawing/2010/main">
                <a:noFill/>
              </a14:hiddenFill>
            </a:ext>
          </a:extLst>
        </p:spPr>
      </p:cxnSp>
      <p:sp>
        <p:nvSpPr>
          <p:cNvPr id="15" name="灯片编号占位符 1"/>
          <p:cNvSpPr txBox="1"/>
          <p:nvPr userDrawn="1"/>
        </p:nvSpPr>
        <p:spPr>
          <a:xfrm>
            <a:off x="8783495" y="6381328"/>
            <a:ext cx="2742843"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PAGE </a:t>
            </a:r>
            <a:fld id="{97D83655-4300-49DB-BEC9-C552C719D9BC}" type="slidenum">
              <a:rPr lang="zh-CN" altLang="en-US" dirty="0"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heel spokes="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5307" y="1412777"/>
            <a:ext cx="10361851" cy="1470025"/>
          </a:xfrm>
        </p:spPr>
        <p:txBody>
          <a:bodyPr>
            <a:normAutofit/>
          </a:bodyPr>
          <a:lstStyle/>
          <a:p>
            <a:r>
              <a:rPr lang="zh-CN" altLang="en-US" sz="5400" b="1" smtClean="0"/>
              <a:t>人工智能及其实践教程</a:t>
            </a:r>
            <a:endParaRPr lang="zh-CN" altLang="en-US" sz="5400" b="1"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rcRect r="12435"/>
          <a:stretch>
            <a:fillRect/>
          </a:stretch>
        </p:blipFill>
        <p:spPr>
          <a:xfrm>
            <a:off x="5711190" y="993775"/>
            <a:ext cx="6002020" cy="5435600"/>
          </a:xfrm>
          <a:prstGeom prst="rect">
            <a:avLst/>
          </a:prstGeom>
        </p:spPr>
      </p:pic>
      <p:sp>
        <p:nvSpPr>
          <p:cNvPr id="3"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3 </a:t>
            </a:r>
            <a:r>
              <a:rPr altLang="zh-CN" sz="2400" b="1" dirty="0">
                <a:sym typeface="+mn-ea"/>
              </a:rPr>
              <a:t>使用stemming还原词汇</a:t>
            </a:r>
          </a:p>
        </p:txBody>
      </p:sp>
      <p:sp>
        <p:nvSpPr>
          <p:cNvPr id="13" name="文本框 12"/>
          <p:cNvSpPr txBox="1"/>
          <p:nvPr/>
        </p:nvSpPr>
        <p:spPr>
          <a:xfrm>
            <a:off x="854710" y="1524000"/>
            <a:ext cx="4401820" cy="249174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t>从程序来更加详细地了解</a:t>
            </a:r>
            <a:r>
              <a:rPr lang="zh-CN" altLang="en-US" sz="2000">
                <a:latin typeface="Georgia" panose="02040502050405020303" charset="0"/>
                <a:cs typeface="Georgia" panose="02040502050405020303" charset="0"/>
              </a:rPr>
              <a:t>stemming</a:t>
            </a:r>
            <a:r>
              <a:rPr lang="zh-CN" altLang="en-US" sz="2000"/>
              <a:t>的原理。我们用</a:t>
            </a:r>
            <a:r>
              <a:rPr lang="zh-CN" altLang="en-US" sz="2000">
                <a:latin typeface="Georgia" panose="02040502050405020303" charset="0"/>
                <a:cs typeface="Georgia" panose="02040502050405020303" charset="0"/>
              </a:rPr>
              <a:t>'reading', 'calves', 'acting', 'undefined', 'house', 'possibly', 'version', 'hotel', 'learned', 'experience'</a:t>
            </a:r>
            <a:r>
              <a:rPr lang="zh-CN" altLang="en-US" sz="2000"/>
              <a:t>这些单词作为测试，来看看</a:t>
            </a:r>
            <a:r>
              <a:rPr lang="zh-CN" altLang="en-US" sz="2000">
                <a:latin typeface="Georgia" panose="02040502050405020303" charset="0"/>
                <a:cs typeface="Georgia" panose="02040502050405020303" charset="0"/>
              </a:rPr>
              <a:t>stemming</a:t>
            </a:r>
            <a:r>
              <a:rPr lang="zh-CN" altLang="en-US" sz="2000"/>
              <a:t>是如何工作的：</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1" nodeType="clickEffect">
                                  <p:stCondLst>
                                    <p:cond delay="0"/>
                                  </p:stCondLst>
                                  <p:iterate type="lt">
                                    <p:tmPct val="10000"/>
                                  </p:iterate>
                                  <p:childTnLst>
                                    <p:set>
                                      <p:cBhvr>
                                        <p:cTn id="6" dur="500"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22" presetClass="exit" presetSubtype="2" fill="hold" grpId="0" nodeType="withEffect">
                                  <p:stCondLst>
                                    <p:cond delay="0"/>
                                  </p:stCondLst>
                                  <p:childTnLst>
                                    <p:animEffect transition="out" filter="wipe(right)">
                                      <p:cBhvr>
                                        <p:cTn id="22" dur="500"/>
                                        <p:tgtEl>
                                          <p:spTgt spid="13">
                                            <p:txEl>
                                              <p:pRg st="0" end="0"/>
                                            </p:txEl>
                                          </p:spTgt>
                                        </p:tgtEl>
                                      </p:cBhvr>
                                    </p:animEffect>
                                    <p:set>
                                      <p:cBhvr>
                                        <p:cTn id="23"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13" grpId="0" build="allAtOnce"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rcRect r="12435"/>
          <a:stretch>
            <a:fillRect/>
          </a:stretch>
        </p:blipFill>
        <p:spPr>
          <a:xfrm>
            <a:off x="5711190" y="993775"/>
            <a:ext cx="6002020" cy="5435600"/>
          </a:xfrm>
          <a:prstGeom prst="rect">
            <a:avLst/>
          </a:prstGeom>
        </p:spPr>
      </p:pic>
      <p:sp>
        <p:nvSpPr>
          <p:cNvPr id="3"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3 </a:t>
            </a:r>
            <a:r>
              <a:rPr altLang="zh-CN" sz="2400" b="1" dirty="0">
                <a:sym typeface="+mn-ea"/>
              </a:rPr>
              <a:t>使用stemming还原词汇</a:t>
            </a:r>
          </a:p>
        </p:txBody>
      </p:sp>
      <p:cxnSp>
        <p:nvCxnSpPr>
          <p:cNvPr id="6" name="直接连接符 5"/>
          <p:cNvCxnSpPr/>
          <p:nvPr/>
        </p:nvCxnSpPr>
        <p:spPr>
          <a:xfrm>
            <a:off x="7088505" y="1524000"/>
            <a:ext cx="503555"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186295" y="1766570"/>
            <a:ext cx="503555"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186295" y="2026285"/>
            <a:ext cx="503555"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31595" y="1417320"/>
            <a:ext cx="3607435" cy="891540"/>
          </a:xfrm>
          <a:prstGeom prst="rect">
            <a:avLst/>
          </a:prstGeom>
          <a:solidFill>
            <a:schemeClr val="accent5">
              <a:lumMod val="60000"/>
              <a:lumOff val="40000"/>
            </a:schemeClr>
          </a:solidFill>
          <a:ln>
            <a:solidFill>
              <a:srgbClr val="0000FF"/>
            </a:solidFill>
          </a:ln>
        </p:spPr>
        <p:txBody>
          <a:bodyPr wrap="square" rtlCol="0" anchor="t">
            <a:spAutoFit/>
          </a:bodyPr>
          <a:lstStyle/>
          <a:p>
            <a:pPr indent="0" algn="just" fontAlgn="auto">
              <a:lnSpc>
                <a:spcPct val="130000"/>
              </a:lnSpc>
            </a:pPr>
            <a:r>
              <a:rPr lang="zh-CN" altLang="en-US" sz="2000"/>
              <a:t>导入3个不同的词干提取器：Porter、Lancaster、Snowball</a:t>
            </a:r>
          </a:p>
        </p:txBody>
      </p:sp>
      <p:sp>
        <p:nvSpPr>
          <p:cNvPr id="11" name="左箭头 10"/>
          <p:cNvSpPr/>
          <p:nvPr/>
        </p:nvSpPr>
        <p:spPr>
          <a:xfrm>
            <a:off x="4942840" y="1700530"/>
            <a:ext cx="720090" cy="325120"/>
          </a:xfrm>
          <a:prstGeom prst="leftArrow">
            <a:avLst/>
          </a:prstGeom>
          <a:solidFill>
            <a:srgbClr val="0000FF"/>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001385" y="3060700"/>
            <a:ext cx="2845435" cy="829945"/>
          </a:xfrm>
          <a:prstGeom prst="rect">
            <a:avLst/>
          </a:prstGeom>
          <a:noFill/>
          <a:ln>
            <a:solidFill>
              <a:srgbClr val="0000FF"/>
            </a:solidFill>
          </a:ln>
        </p:spPr>
        <p:txBody>
          <a:bodyPr wrap="square" rtlCol="0">
            <a:spAutoFit/>
          </a:bodyPr>
          <a:lstStyle/>
          <a:p>
            <a:endParaRPr lang="zh-CN" altLang="en-US" sz="1600"/>
          </a:p>
          <a:p>
            <a:endParaRPr lang="zh-CN" altLang="en-US" sz="1600"/>
          </a:p>
          <a:p>
            <a:endParaRPr lang="zh-CN" altLang="en-US" sz="1600"/>
          </a:p>
        </p:txBody>
      </p:sp>
      <p:sp>
        <p:nvSpPr>
          <p:cNvPr id="15" name="左箭头 14"/>
          <p:cNvSpPr/>
          <p:nvPr/>
        </p:nvSpPr>
        <p:spPr>
          <a:xfrm>
            <a:off x="4942840" y="3266440"/>
            <a:ext cx="720090" cy="325120"/>
          </a:xfrm>
          <a:prstGeom prst="leftArrow">
            <a:avLst/>
          </a:prstGeom>
          <a:solidFill>
            <a:srgbClr val="0000FF"/>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335405" y="3266440"/>
            <a:ext cx="3607435" cy="1291590"/>
          </a:xfrm>
          <a:prstGeom prst="rect">
            <a:avLst/>
          </a:prstGeom>
          <a:solidFill>
            <a:schemeClr val="accent5">
              <a:lumMod val="60000"/>
              <a:lumOff val="40000"/>
            </a:schemeClr>
          </a:solidFill>
          <a:ln>
            <a:solidFill>
              <a:srgbClr val="0000FF"/>
            </a:solidFill>
          </a:ln>
        </p:spPr>
        <p:txBody>
          <a:bodyPr wrap="square" rtlCol="0" anchor="t">
            <a:spAutoFit/>
          </a:bodyPr>
          <a:lstStyle/>
          <a:p>
            <a:pPr indent="0" algn="just" fontAlgn="auto">
              <a:lnSpc>
                <a:spcPct val="130000"/>
              </a:lnSpc>
            </a:pPr>
            <a:r>
              <a:rPr lang="zh-CN" altLang="en-US" sz="2000"/>
              <a:t>创建三个提取器对象</a:t>
            </a:r>
          </a:p>
          <a:p>
            <a:pPr indent="0" algn="just" fontAlgn="auto">
              <a:lnSpc>
                <a:spcPct val="130000"/>
              </a:lnSpc>
            </a:pPr>
            <a:r>
              <a:rPr lang="zh-CN" altLang="en-US" sz="2000"/>
              <a:t>创建了一个显示表格并格式化输出文本</a:t>
            </a:r>
          </a:p>
        </p:txBody>
      </p:sp>
      <p:sp>
        <p:nvSpPr>
          <p:cNvPr id="17" name="文本框 16"/>
          <p:cNvSpPr txBox="1"/>
          <p:nvPr/>
        </p:nvSpPr>
        <p:spPr>
          <a:xfrm>
            <a:off x="6001385" y="4131310"/>
            <a:ext cx="4634230" cy="1076325"/>
          </a:xfrm>
          <a:prstGeom prst="rect">
            <a:avLst/>
          </a:prstGeom>
          <a:noFill/>
          <a:ln>
            <a:solidFill>
              <a:srgbClr val="0000FF"/>
            </a:solidFill>
          </a:ln>
        </p:spPr>
        <p:txBody>
          <a:bodyPr wrap="square" rtlCol="0">
            <a:spAutoFit/>
          </a:bodyPr>
          <a:lstStyle/>
          <a:p>
            <a:endParaRPr lang="zh-CN" altLang="en-US" sz="1600"/>
          </a:p>
          <a:p>
            <a:endParaRPr lang="zh-CN" altLang="en-US" sz="1600"/>
          </a:p>
          <a:p>
            <a:endParaRPr lang="zh-CN" altLang="en-US" sz="1600"/>
          </a:p>
          <a:p>
            <a:endParaRPr lang="zh-CN" altLang="en-US" sz="1600"/>
          </a:p>
        </p:txBody>
      </p:sp>
      <p:sp>
        <p:nvSpPr>
          <p:cNvPr id="21" name="右弧形箭头 20"/>
          <p:cNvSpPr/>
          <p:nvPr/>
        </p:nvSpPr>
        <p:spPr>
          <a:xfrm rot="5940000">
            <a:off x="4627880" y="4001770"/>
            <a:ext cx="624840" cy="2050415"/>
          </a:xfrm>
          <a:prstGeom prst="curvedLeftArrow">
            <a:avLst/>
          </a:prstGeom>
          <a:solidFill>
            <a:srgbClr val="0000FF"/>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连接符 21"/>
          <p:cNvCxnSpPr/>
          <p:nvPr/>
        </p:nvCxnSpPr>
        <p:spPr>
          <a:xfrm flipV="1">
            <a:off x="1331595" y="3716655"/>
            <a:ext cx="3611245" cy="889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3011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par>
                                <p:cTn id="24" presetID="9"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ppt_x</p:attrName>
                                        </p:attrNameLst>
                                      </p:cBhvr>
                                      <p:tavLst>
                                        <p:tav tm="0">
                                          <p:val>
                                            <p:strVal val="#ppt_x+#ppt_w*1.125000"/>
                                          </p:val>
                                        </p:tav>
                                        <p:tav tm="100000">
                                          <p:val>
                                            <p:strVal val="#ppt_x"/>
                                          </p:val>
                                        </p:tav>
                                      </p:tavLst>
                                    </p:anim>
                                    <p:animEffect transition="in" filter="wipe(left)">
                                      <p:cBhvr>
                                        <p:cTn id="32" dur="500"/>
                                        <p:tgtEl>
                                          <p:spTgt spid="11"/>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000" fill="hold">
                                          <p:stCondLst>
                                            <p:cond delay="0"/>
                                          </p:stCondLst>
                                        </p:cTn>
                                        <p:tgtEl>
                                          <p:spTgt spid="14"/>
                                        </p:tgtEl>
                                        <p:attrNameLst>
                                          <p:attrName>style.visibility</p:attrName>
                                        </p:attrNameLst>
                                      </p:cBhvr>
                                      <p:to>
                                        <p:strVal val="visible"/>
                                      </p:to>
                                    </p:set>
                                    <p:animEffect transition="in" filter="wheel(1)">
                                      <p:cBhvr>
                                        <p:cTn id="41" dur="1000"/>
                                        <p:tgtEl>
                                          <p:spTgt spid="14"/>
                                        </p:tgtEl>
                                      </p:cBhvr>
                                    </p:animEffect>
                                  </p:childTnLst>
                                </p:cTn>
                              </p:par>
                            </p:childTnLst>
                          </p:cTn>
                        </p:par>
                        <p:par>
                          <p:cTn id="42" fill="hold">
                            <p:stCondLst>
                              <p:cond delay="1000"/>
                            </p:stCondLst>
                            <p:childTnLst>
                              <p:par>
                                <p:cTn id="43" presetID="12" presetClass="entr" presetSubtype="2"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p:tgtEl>
                                          <p:spTgt spid="15"/>
                                        </p:tgtEl>
                                        <p:attrNameLst>
                                          <p:attrName>ppt_x</p:attrName>
                                        </p:attrNameLst>
                                      </p:cBhvr>
                                      <p:tavLst>
                                        <p:tav tm="0">
                                          <p:val>
                                            <p:strVal val="#ppt_x+#ppt_w*1.125000"/>
                                          </p:val>
                                        </p:tav>
                                        <p:tav tm="100000">
                                          <p:val>
                                            <p:strVal val="#ppt_x"/>
                                          </p:val>
                                        </p:tav>
                                      </p:tavLst>
                                    </p:anim>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000" fill="hold">
                                          <p:stCondLst>
                                            <p:cond delay="0"/>
                                          </p:stCondLst>
                                        </p:cTn>
                                        <p:tgtEl>
                                          <p:spTgt spid="16"/>
                                        </p:tgtEl>
                                        <p:attrNameLst>
                                          <p:attrName>style.visibility</p:attrName>
                                        </p:attrNameLst>
                                      </p:cBhvr>
                                      <p:to>
                                        <p:strVal val="visible"/>
                                      </p:to>
                                    </p:set>
                                    <p:animEffect transition="in" filter="wheel(1)">
                                      <p:cBhvr>
                                        <p:cTn id="51" dur="1000"/>
                                        <p:tgtEl>
                                          <p:spTgt spid="16"/>
                                        </p:tgtEl>
                                      </p:cBhvr>
                                    </p:animEffect>
                                  </p:childTnLst>
                                </p:cTn>
                              </p:par>
                              <p:par>
                                <p:cTn id="52" presetID="9" presetClass="entr" presetSubtype="0" fill="hold" nodeType="withEffect">
                                  <p:stCondLst>
                                    <p:cond delay="0"/>
                                  </p:stCondLst>
                                  <p:childTnLst>
                                    <p:set>
                                      <p:cBhvr>
                                        <p:cTn id="53" dur="1000" fill="hold">
                                          <p:stCondLst>
                                            <p:cond delay="0"/>
                                          </p:stCondLst>
                                        </p:cTn>
                                        <p:tgtEl>
                                          <p:spTgt spid="22"/>
                                        </p:tgtEl>
                                        <p:attrNameLst>
                                          <p:attrName>style.visibility</p:attrName>
                                        </p:attrNameLst>
                                      </p:cBhvr>
                                      <p:to>
                                        <p:strVal val="visible"/>
                                      </p:to>
                                    </p:set>
                                    <p:animEffect transition="in" filter="dissolve">
                                      <p:cBhvr>
                                        <p:cTn id="54" dur="10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000" fill="hold">
                                          <p:stCondLst>
                                            <p:cond delay="0"/>
                                          </p:stCondLst>
                                        </p:cTn>
                                        <p:tgtEl>
                                          <p:spTgt spid="17"/>
                                        </p:tgtEl>
                                        <p:attrNameLst>
                                          <p:attrName>style.visibility</p:attrName>
                                        </p:attrNameLst>
                                      </p:cBhvr>
                                      <p:to>
                                        <p:strVal val="visible"/>
                                      </p:to>
                                    </p:set>
                                    <p:animEffect transition="in" filter="wheel(1)">
                                      <p:cBhvr>
                                        <p:cTn id="59" dur="1000"/>
                                        <p:tgtEl>
                                          <p:spTgt spid="17"/>
                                        </p:tgtEl>
                                      </p:cBhvr>
                                    </p:animEffect>
                                  </p:childTnLst>
                                </p:cTn>
                              </p:par>
                            </p:childTnLst>
                          </p:cTn>
                        </p:par>
                        <p:par>
                          <p:cTn id="60" fill="hold">
                            <p:stCondLst>
                              <p:cond delay="1000"/>
                            </p:stCondLst>
                            <p:childTnLst>
                              <p:par>
                                <p:cTn id="61" presetID="21" presetClass="entr" presetSubtype="1" fill="hold" grpId="0" nodeType="afterEffect">
                                  <p:stCondLst>
                                    <p:cond delay="0"/>
                                  </p:stCondLst>
                                  <p:childTnLst>
                                    <p:set>
                                      <p:cBhvr>
                                        <p:cTn id="62" dur="1000" fill="hold">
                                          <p:stCondLst>
                                            <p:cond delay="0"/>
                                          </p:stCondLst>
                                        </p:cTn>
                                        <p:tgtEl>
                                          <p:spTgt spid="21"/>
                                        </p:tgtEl>
                                        <p:attrNameLst>
                                          <p:attrName>style.visibility</p:attrName>
                                        </p:attrNameLst>
                                      </p:cBhvr>
                                      <p:to>
                                        <p:strVal val="visible"/>
                                      </p:to>
                                    </p:set>
                                    <p:animEffect transition="in" filter="wheel(1)">
                                      <p:cBhvr>
                                        <p:cTn id="6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animBg="1"/>
      <p:bldP spid="14" grpId="0" animBg="1"/>
      <p:bldP spid="15" grpId="0" bldLvl="0" animBg="1"/>
      <p:bldP spid="16" grpId="0" animBg="1"/>
      <p:bldP spid="17" grpId="0" bldLvl="0" animBg="1"/>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4 </a:t>
            </a:r>
            <a:r>
              <a:rPr altLang="zh-CN" sz="2400" b="1" dirty="0">
                <a:sym typeface="+mn-ea"/>
              </a:rPr>
              <a:t>基于词义的词形还原</a:t>
            </a:r>
          </a:p>
        </p:txBody>
      </p:sp>
      <p:sp>
        <p:nvSpPr>
          <p:cNvPr id="13" name="文本框 12"/>
          <p:cNvSpPr txBox="1"/>
          <p:nvPr/>
        </p:nvSpPr>
        <p:spPr>
          <a:xfrm>
            <a:off x="1060450" y="1213485"/>
            <a:ext cx="10068560" cy="3692525"/>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b="1">
                <a:latin typeface="Georgia" panose="02040502050405020303" charset="0"/>
                <a:cs typeface="Georgia" panose="02040502050405020303" charset="0"/>
              </a:rPr>
              <a:t>Lemmatization</a:t>
            </a:r>
            <a:r>
              <a:rPr lang="zh-CN" altLang="en-US" sz="2000"/>
              <a:t>是另一种词形还原的方式。在前一节中，我们看到从词干中提取词的基本形式有时候可能没有任何意义。</a:t>
            </a:r>
            <a:r>
              <a:rPr lang="zh-CN" altLang="en-US" sz="2000">
                <a:latin typeface="Georgia" panose="02040502050405020303" charset="0"/>
                <a:cs typeface="Georgia" panose="02040502050405020303" charset="0"/>
              </a:rPr>
              <a:t>Lemmatization</a:t>
            </a:r>
            <a:r>
              <a:rPr lang="zh-CN" altLang="en-US" sz="2000"/>
              <a:t>采取了一种更具结构化的方法解决了这个问题。</a:t>
            </a:r>
          </a:p>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latin typeface="Georgia" panose="02040502050405020303" charset="0"/>
                <a:cs typeface="Georgia" panose="02040502050405020303" charset="0"/>
              </a:rPr>
              <a:t>Lemmatization</a:t>
            </a:r>
            <a:r>
              <a:rPr lang="zh-CN" altLang="en-US" sz="2000"/>
              <a:t>原理是使用语法和词态分析器进行单词分析。它包含去除了如</a:t>
            </a:r>
            <a:r>
              <a:rPr lang="zh-CN" altLang="en-US" sz="2000">
                <a:latin typeface="Georgia" panose="02040502050405020303" charset="0"/>
                <a:cs typeface="Georgia" panose="02040502050405020303" charset="0"/>
              </a:rPr>
              <a:t>ing</a:t>
            </a:r>
            <a:r>
              <a:rPr lang="zh-CN" altLang="en-US" sz="2000"/>
              <a:t>和</a:t>
            </a:r>
            <a:r>
              <a:rPr lang="zh-CN" altLang="en-US" sz="2000">
                <a:latin typeface="Georgia" panose="02040502050405020303" charset="0"/>
                <a:cs typeface="Georgia" panose="02040502050405020303" charset="0"/>
              </a:rPr>
              <a:t>ed</a:t>
            </a:r>
            <a:r>
              <a:rPr lang="zh-CN" altLang="en-US" sz="2000"/>
              <a:t>等后缀的单词的基本形式。所有基本形式的单词集合被称作字典。</a:t>
            </a:r>
          </a:p>
          <a:p>
            <a:pPr indent="508000" algn="just" fontAlgn="auto">
              <a:lnSpc>
                <a:spcPct val="130000"/>
              </a:lnSpc>
              <a:extLst>
                <a:ext uri="{35155182-B16C-46BC-9424-99874614C6A1}">
                  <wpsdc:indentchars xmlns:wpsdc="http://www.wps.cn/officeDocument/2017/drawingmlCustomData" xmlns="" val="200" checksum="282533468"/>
                </a:ext>
              </a:extLst>
            </a:pPr>
            <a:endParaRPr lang="zh-CN" altLang="en-US" sz="2000"/>
          </a:p>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t>这里，我们将使用</a:t>
            </a:r>
            <a:r>
              <a:rPr lang="zh-CN" altLang="en-US" sz="2000">
                <a:latin typeface="Georgia" panose="02040502050405020303" charset="0"/>
                <a:cs typeface="Georgia" panose="02040502050405020303" charset="0"/>
              </a:rPr>
              <a:t>Lemmatization</a:t>
            </a:r>
            <a:r>
              <a:rPr lang="zh-CN" altLang="en-US" sz="2000"/>
              <a:t>来对上一节例子中的单词进行词形还原，进而比较它们之间的区别。我们分别使用名词还原器和动词还原器对单词进行词形还原。请看下面程序：</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1" nodeType="clickEffect">
                                  <p:stCondLst>
                                    <p:cond delay="0"/>
                                  </p:stCondLst>
                                  <p:iterate type="lt">
                                    <p:tmPct val="10000"/>
                                  </p:iterate>
                                  <p:childTnLst>
                                    <p:set>
                                      <p:cBhvr>
                                        <p:cTn id="6" dur="500"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25"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4 </a:t>
            </a:r>
            <a:r>
              <a:rPr altLang="zh-CN" sz="2400" b="1" dirty="0">
                <a:sym typeface="+mn-ea"/>
              </a:rPr>
              <a:t>基于词义的词形还原</a:t>
            </a:r>
          </a:p>
        </p:txBody>
      </p:sp>
      <p:pic>
        <p:nvPicPr>
          <p:cNvPr id="6" name="图片 5"/>
          <p:cNvPicPr>
            <a:picLocks noChangeAspect="1"/>
          </p:cNvPicPr>
          <p:nvPr/>
        </p:nvPicPr>
        <p:blipFill>
          <a:blip r:embed="rId2"/>
          <a:srcRect r="14865"/>
          <a:stretch>
            <a:fillRect/>
          </a:stretch>
        </p:blipFill>
        <p:spPr>
          <a:xfrm>
            <a:off x="963295" y="1364615"/>
            <a:ext cx="6423660" cy="4902200"/>
          </a:xfrm>
          <a:prstGeom prst="rect">
            <a:avLst/>
          </a:prstGeom>
        </p:spPr>
      </p:pic>
      <p:sp>
        <p:nvSpPr>
          <p:cNvPr id="10" name="文本框 9"/>
          <p:cNvSpPr txBox="1"/>
          <p:nvPr/>
        </p:nvSpPr>
        <p:spPr>
          <a:xfrm>
            <a:off x="7386955" y="3749040"/>
            <a:ext cx="4168140" cy="1170305"/>
          </a:xfrm>
          <a:prstGeom prst="rect">
            <a:avLst/>
          </a:prstGeom>
          <a:noFill/>
        </p:spPr>
        <p:txBody>
          <a:bodyPr wrap="square" rtlCol="0" anchor="t">
            <a:spAutoFit/>
          </a:bodyPr>
          <a:lstStyle/>
          <a:p>
            <a:pPr algn="just" fontAlgn="auto">
              <a:lnSpc>
                <a:spcPct val="130000"/>
              </a:lnSpc>
            </a:pPr>
            <a:r>
              <a:rPr lang="zh-CN" altLang="en-US"/>
              <a:t>8-11行是创建显示列表并格式化文本。13-16行遍历输入单词并分别使用动词还原器和名词还原器来还原词汇。</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1" nodeType="clickEffect">
                                  <p:stCondLst>
                                    <p:cond delay="0"/>
                                  </p:stCondLst>
                                  <p:iterate type="lt">
                                    <p:tmPct val="10000"/>
                                  </p:iterate>
                                  <p:childTnLst>
                                    <p:set>
                                      <p:cBhvr>
                                        <p:cTn id="6" dur="500"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500" fill="hold">
                                          <p:stCondLst>
                                            <p:cond delay="0"/>
                                          </p:stCondLst>
                                        </p:cTn>
                                        <p:tgtEl>
                                          <p:spTgt spid="5"/>
                                        </p:tgtEl>
                                        <p:attrNameLst>
                                          <p:attrName>ppt_y</p:attrName>
                                        </p:attrNameLst>
                                      </p:cBhvr>
                                    </p:anim>
                                    <p:animRot by="21600000">
                                      <p:cBhvr>
                                        <p:cTn id="10" dur="500" fill="hold">
                                          <p:stCondLst>
                                            <p:cond delay="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p:tgtEl>
                                          <p:spTgt spid="10"/>
                                        </p:tgtEl>
                                        <p:attrNameLst>
                                          <p:attrName>ppt_y</p:attrName>
                                        </p:attrNameLst>
                                      </p:cBhvr>
                                      <p:tavLst>
                                        <p:tav tm="0">
                                          <p:val>
                                            <p:strVal val="#ppt_y+#ppt_h*1.125000"/>
                                          </p:val>
                                        </p:tav>
                                        <p:tav tm="100000">
                                          <p:val>
                                            <p:strVal val="#ppt_y"/>
                                          </p:val>
                                        </p:tav>
                                      </p:tavLst>
                                    </p:anim>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1" fill="hold" nodeType="clickEffect">
                                  <p:stCondLst>
                                    <p:cond delay="0"/>
                                  </p:stCondLst>
                                  <p:childTnLst>
                                    <p:animEffect transition="out" filter="wipe(up)">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22" presetClass="exit" presetSubtype="1" fill="hold" grpId="1" nodeType="withEffect">
                                  <p:stCondLst>
                                    <p:cond delay="0"/>
                                  </p:stCondLst>
                                  <p:childTnLst>
                                    <p:animEffect transition="out" filter="wipe(up)">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10" grpId="0"/>
      <p:bldP spid="1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4 </a:t>
            </a:r>
            <a:r>
              <a:rPr altLang="zh-CN" sz="2400" b="1" dirty="0">
                <a:sym typeface="+mn-ea"/>
              </a:rPr>
              <a:t>基于词义的词形还原</a:t>
            </a:r>
          </a:p>
        </p:txBody>
      </p:sp>
      <p:pic>
        <p:nvPicPr>
          <p:cNvPr id="8" name="图片 7"/>
          <p:cNvPicPr>
            <a:picLocks noChangeAspect="1"/>
          </p:cNvPicPr>
          <p:nvPr/>
        </p:nvPicPr>
        <p:blipFill>
          <a:blip r:embed="rId2"/>
          <a:srcRect r="19158"/>
          <a:stretch>
            <a:fillRect/>
          </a:stretch>
        </p:blipFill>
        <p:spPr>
          <a:xfrm>
            <a:off x="3245802" y="1189037"/>
            <a:ext cx="5592445" cy="3441065"/>
          </a:xfrm>
          <a:prstGeom prst="rect">
            <a:avLst/>
          </a:prstGeom>
        </p:spPr>
      </p:pic>
      <p:sp>
        <p:nvSpPr>
          <p:cNvPr id="11" name="文本框 10"/>
          <p:cNvSpPr txBox="1"/>
          <p:nvPr/>
        </p:nvSpPr>
        <p:spPr>
          <a:xfrm>
            <a:off x="1260475" y="4919345"/>
            <a:ext cx="10027920" cy="129159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t>可以看到，当遇到形如reading或者calves这些单词时，名词还原器和动词还原器的还原结果是不一样的。如果将这些输出与之前的词干提取器的输出结果相比，这两者的结果也有不同。Lemmatizer输出都是有意义的，而stemmer输出可能有意义也可能没有意义。</a:t>
            </a:r>
          </a:p>
        </p:txBody>
      </p:sp>
    </p:spTree>
    <p:extLst>
      <p:ext uri="{BB962C8B-B14F-4D97-AF65-F5344CB8AC3E}">
        <p14:creationId xmlns:p14="http://schemas.microsoft.com/office/powerpoint/2010/main" val="206947572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500" fill="hold">
                                          <p:stCondLst>
                                            <p:cond delay="0"/>
                                          </p:stCondLst>
                                        </p:cTn>
                                        <p:tgtEl>
                                          <p:spTgt spid="5"/>
                                        </p:tgtEl>
                                        <p:attrNameLst>
                                          <p:attrName>ppt_y</p:attrName>
                                        </p:attrNameLst>
                                      </p:cBhvr>
                                    </p:anim>
                                    <p:animRot by="21600000">
                                      <p:cBhvr>
                                        <p:cTn id="10" dur="500" fill="hold">
                                          <p:stCondLst>
                                            <p:cond delay="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edg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8"/>
          <p:cNvSpPr txBox="1"/>
          <p:nvPr/>
        </p:nvSpPr>
        <p:spPr>
          <a:xfrm>
            <a:off x="1165860" y="1200785"/>
            <a:ext cx="9902190" cy="1529715"/>
          </a:xfrm>
          <a:prstGeom prst="rect">
            <a:avLst/>
          </a:prstGeom>
          <a:noFill/>
        </p:spPr>
        <p:txBody>
          <a:bodyPr wrap="square" rtlCol="0" anchor="t">
            <a:spAutoFit/>
          </a:bodyPr>
          <a:lstStyle/>
          <a:p>
            <a:pPr indent="457200" algn="just" fontAlgn="auto">
              <a:lnSpc>
                <a:spcPct val="130000"/>
              </a:lnSpc>
              <a:extLst>
                <a:ext uri="{35155182-B16C-46BC-9424-99874614C6A1}">
                  <wpsdc:indentchars xmlns:wpsdc="http://www.wps.cn/officeDocument/2017/drawingmlCustomData" xmlns="" val="200" checksum="59296752"/>
                </a:ext>
              </a:extLst>
            </a:pPr>
            <a:r>
              <a:rPr lang="zh-CN" altLang="en-US">
                <a:sym typeface="+mn-ea"/>
              </a:rPr>
              <a:t>文本数据经常需要被分成一小块来进行分析，这个过程称之为</a:t>
            </a:r>
            <a:r>
              <a:rPr lang="zh-CN" altLang="en-US" b="1">
                <a:sym typeface="+mn-ea"/>
              </a:rPr>
              <a:t>分块</a:t>
            </a:r>
            <a:r>
              <a:rPr lang="zh-CN" altLang="en-US">
                <a:sym typeface="+mn-ea"/>
              </a:rPr>
              <a:t>。这种技术在文本分析中使用频繁。使用文本分块的情况变化很多，各不相同，这依赖于手头的项目。文本分块与分词不同。在分块时，我们不受任何条件的限制，并且输出的结果是有意义的。</a:t>
            </a:r>
          </a:p>
          <a:p>
            <a:pPr indent="457200" algn="just" fontAlgn="auto">
              <a:lnSpc>
                <a:spcPct val="130000"/>
              </a:lnSpc>
              <a:extLst>
                <a:ext uri="{35155182-B16C-46BC-9424-99874614C6A1}">
                  <wpsdc:indentchars xmlns:wpsdc="http://www.wps.cn/officeDocument/2017/drawingmlCustomData" xmlns="" val="200" checksum="59296752"/>
                </a:ext>
              </a:extLst>
            </a:pPr>
            <a:r>
              <a:rPr lang="zh-CN" altLang="en-US">
                <a:sym typeface="+mn-ea"/>
              </a:rPr>
              <a:t>下面我们来实现一段程序，用于将输入的文本进行分块：</a:t>
            </a:r>
          </a:p>
        </p:txBody>
      </p:sp>
      <p:sp>
        <p:nvSpPr>
          <p:cNvPr id="18" name="TextBox 10"/>
          <p:cNvSpPr>
            <a:spLocks noChangeArrowheads="1"/>
          </p:cNvSpPr>
          <p:nvPr/>
        </p:nvSpPr>
        <p:spPr bwMode="auto">
          <a:xfrm>
            <a:off x="742315" y="421005"/>
            <a:ext cx="6602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5 </a:t>
            </a:r>
            <a:r>
              <a:rPr altLang="zh-CN" sz="2400" b="1" dirty="0">
                <a:sym typeface="+mn-ea"/>
              </a:rPr>
              <a:t>文本分块</a:t>
            </a:r>
          </a:p>
        </p:txBody>
      </p:sp>
      <p:pic>
        <p:nvPicPr>
          <p:cNvPr id="8" name="图片 7"/>
          <p:cNvPicPr>
            <a:picLocks noChangeAspect="1"/>
          </p:cNvPicPr>
          <p:nvPr/>
        </p:nvPicPr>
        <p:blipFill>
          <a:blip r:embed="rId2"/>
          <a:srcRect l="2285" r="42031" b="53802"/>
          <a:stretch>
            <a:fillRect/>
          </a:stretch>
        </p:blipFill>
        <p:spPr>
          <a:xfrm>
            <a:off x="1165860" y="2919730"/>
            <a:ext cx="4878070" cy="3121025"/>
          </a:xfrm>
          <a:prstGeom prst="rect">
            <a:avLst/>
          </a:prstGeom>
        </p:spPr>
      </p:pic>
      <p:pic>
        <p:nvPicPr>
          <p:cNvPr id="10" name="图片 9"/>
          <p:cNvPicPr>
            <a:picLocks noChangeAspect="1"/>
          </p:cNvPicPr>
          <p:nvPr/>
        </p:nvPicPr>
        <p:blipFill>
          <a:blip r:embed="rId2"/>
          <a:srcRect l="2285" t="44900" r="31230" b="2620"/>
          <a:stretch>
            <a:fillRect/>
          </a:stretch>
        </p:blipFill>
        <p:spPr>
          <a:xfrm>
            <a:off x="5793105" y="3103245"/>
            <a:ext cx="5622925" cy="3422650"/>
          </a:xfrm>
          <a:prstGeom prst="rect">
            <a:avLst/>
          </a:prstGeom>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1" nodeType="clickEffect">
                                  <p:stCondLst>
                                    <p:cond delay="0"/>
                                  </p:stCondLst>
                                  <p:iterate type="lt">
                                    <p:tmPct val="10000"/>
                                  </p:iterate>
                                  <p:childTnLst>
                                    <p:set>
                                      <p:cBhvr>
                                        <p:cTn id="6" dur="500"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500" fill="hold">
                                          <p:stCondLst>
                                            <p:cond delay="0"/>
                                          </p:stCondLst>
                                        </p:cTn>
                                        <p:tgtEl>
                                          <p:spTgt spid="18"/>
                                        </p:tgtEl>
                                        <p:attrNameLst>
                                          <p:attrName>ppt_y</p:attrName>
                                        </p:attrNameLst>
                                      </p:cBhvr>
                                    </p:anim>
                                    <p:animRot by="21600000">
                                      <p:cBhvr>
                                        <p:cTn id="10" dur="500" fill="hold">
                                          <p:stCondLst>
                                            <p:cond delay="0"/>
                                          </p:stCondLst>
                                        </p:cTn>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500"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p:tgtEl>
                                          <p:spTgt spid="8"/>
                                        </p:tgtEl>
                                        <p:attrNameLst>
                                          <p:attrName>ppt_x</p:attrName>
                                        </p:attrNameLst>
                                      </p:cBhvr>
                                      <p:tavLst>
                                        <p:tav tm="0">
                                          <p:val>
                                            <p:strVal val="#ppt_x-#ppt_w*1.125000"/>
                                          </p:val>
                                        </p:tav>
                                        <p:tav tm="100000">
                                          <p:val>
                                            <p:strVal val="#ppt_x"/>
                                          </p:val>
                                        </p:tav>
                                      </p:tavLst>
                                    </p:anim>
                                    <p:animEffect transition="in" filter="wipe(righ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p:tgtEl>
                                          <p:spTgt spid="10"/>
                                        </p:tgtEl>
                                        <p:attrNameLst>
                                          <p:attrName>ppt_x</p:attrName>
                                        </p:attrNameLst>
                                      </p:cBhvr>
                                      <p:tavLst>
                                        <p:tav tm="0">
                                          <p:val>
                                            <p:strVal val="#ppt_x+#ppt_w*1.125000"/>
                                          </p:val>
                                        </p:tav>
                                        <p:tav tm="100000">
                                          <p:val>
                                            <p:strVal val="#ppt_x"/>
                                          </p:val>
                                        </p:tav>
                                      </p:tavLst>
                                    </p:anim>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xit" presetSubtype="4" fill="hold" nodeType="clickEffect">
                                  <p:stCondLst>
                                    <p:cond delay="0"/>
                                  </p:stCondLst>
                                  <p:childTnLst>
                                    <p:animEffect transition="out" filter="wheel(4)">
                                      <p:cBhvr>
                                        <p:cTn id="31" dur="500"/>
                                        <p:tgtEl>
                                          <p:spTgt spid="8"/>
                                        </p:tgtEl>
                                      </p:cBhvr>
                                    </p:animEffect>
                                    <p:set>
                                      <p:cBhvr>
                                        <p:cTn id="32" dur="1" fill="hold">
                                          <p:stCondLst>
                                            <p:cond delay="500"/>
                                          </p:stCondLst>
                                        </p:cTn>
                                        <p:tgtEl>
                                          <p:spTgt spid="8"/>
                                        </p:tgtEl>
                                        <p:attrNameLst>
                                          <p:attrName>style.visibility</p:attrName>
                                        </p:attrNameLst>
                                      </p:cBhvr>
                                      <p:to>
                                        <p:strVal val="hidden"/>
                                      </p:to>
                                    </p:set>
                                  </p:childTnLst>
                                </p:cTn>
                              </p:par>
                              <p:par>
                                <p:cTn id="33" presetID="21" presetClass="exit" presetSubtype="4" fill="hold" nodeType="withEffect">
                                  <p:stCondLst>
                                    <p:cond delay="0"/>
                                  </p:stCondLst>
                                  <p:childTnLst>
                                    <p:animEffect transition="out" filter="wheel(4)">
                                      <p:cBhvr>
                                        <p:cTn id="34" dur="500"/>
                                        <p:tgtEl>
                                          <p:spTgt spid="10"/>
                                        </p:tgtEl>
                                      </p:cBhvr>
                                    </p:animEffect>
                                    <p:set>
                                      <p:cBhvr>
                                        <p:cTn id="35" dur="1" fill="hold">
                                          <p:stCondLst>
                                            <p:cond delay="50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0"/>
          <p:cNvSpPr>
            <a:spLocks noChangeArrowheads="1"/>
          </p:cNvSpPr>
          <p:nvPr/>
        </p:nvSpPr>
        <p:spPr bwMode="auto">
          <a:xfrm>
            <a:off x="742315" y="421005"/>
            <a:ext cx="6602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5 </a:t>
            </a:r>
            <a:r>
              <a:rPr altLang="zh-CN" sz="2400" b="1" dirty="0">
                <a:sym typeface="+mn-ea"/>
              </a:rPr>
              <a:t>文本分块</a:t>
            </a:r>
          </a:p>
        </p:txBody>
      </p:sp>
      <p:pic>
        <p:nvPicPr>
          <p:cNvPr id="11" name="图片 10"/>
          <p:cNvPicPr>
            <a:picLocks noChangeAspect="1"/>
          </p:cNvPicPr>
          <p:nvPr/>
        </p:nvPicPr>
        <p:blipFill>
          <a:blip r:embed="rId2"/>
          <a:srcRect l="2285" r="36301" b="6097"/>
          <a:stretch>
            <a:fillRect/>
          </a:stretch>
        </p:blipFill>
        <p:spPr>
          <a:xfrm>
            <a:off x="2422798" y="1772816"/>
            <a:ext cx="6617335" cy="3321685"/>
          </a:xfrm>
          <a:prstGeom prst="rect">
            <a:avLst/>
          </a:prstGeom>
        </p:spPr>
      </p:pic>
    </p:spTree>
    <p:extLst>
      <p:ext uri="{BB962C8B-B14F-4D97-AF65-F5344CB8AC3E}">
        <p14:creationId xmlns:p14="http://schemas.microsoft.com/office/powerpoint/2010/main" val="82184245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500" fill="hold">
                                          <p:stCondLst>
                                            <p:cond delay="0"/>
                                          </p:stCondLst>
                                        </p:cTn>
                                        <p:tgtEl>
                                          <p:spTgt spid="18"/>
                                        </p:tgtEl>
                                        <p:attrNameLst>
                                          <p:attrName>ppt_y</p:attrName>
                                        </p:attrNameLst>
                                      </p:cBhvr>
                                    </p:anim>
                                    <p:animRot by="21600000">
                                      <p:cBhvr>
                                        <p:cTn id="10" dur="500" fill="hold">
                                          <p:stCondLst>
                                            <p:cond delay="0"/>
                                          </p:stCondLst>
                                        </p:cTn>
                                        <p:tgtEl>
                                          <p:spTgt spid="18"/>
                                        </p:tgtEl>
                                        <p:attrNameLst>
                                          <p:attrName>r</p:attrName>
                                        </p:attrNameLst>
                                      </p:cBhvr>
                                    </p:animRot>
                                  </p:childTnLst>
                                </p:cTn>
                              </p:par>
                              <p:par>
                                <p:cTn id="11" presetID="21" presetClass="entr" presetSubtype="1" fill="hold" nodeType="withEffect">
                                  <p:stCondLst>
                                    <p:cond delay="0"/>
                                  </p:stCondLst>
                                  <p:childTnLst>
                                    <p:set>
                                      <p:cBhvr>
                                        <p:cTn id="12" dur="1000" fill="hold">
                                          <p:stCondLst>
                                            <p:cond delay="0"/>
                                          </p:stCondLst>
                                        </p:cTn>
                                        <p:tgtEl>
                                          <p:spTgt spid="11"/>
                                        </p:tgtEl>
                                        <p:attrNameLst>
                                          <p:attrName>style.visibility</p:attrName>
                                        </p:attrNameLst>
                                      </p:cBhvr>
                                      <p:to>
                                        <p:strVal val="visible"/>
                                      </p:to>
                                    </p:set>
                                    <p:animEffect transition="in" filter="wheel(1)">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54710" y="764704"/>
            <a:ext cx="10325100" cy="891540"/>
          </a:xfrm>
          <a:prstGeom prst="rect">
            <a:avLst/>
          </a:prstGeom>
          <a:noFill/>
        </p:spPr>
        <p:txBody>
          <a:bodyPr wrap="square" rtlCol="0" anchor="t">
            <a:spAutoFit/>
          </a:bodyPr>
          <a:lstStyle/>
          <a:p>
            <a:pPr indent="508000" algn="just" fontAlgn="auto">
              <a:lnSpc>
                <a:spcPct val="130000"/>
              </a:lnSpc>
              <a:spcBef>
                <a:spcPts val="0"/>
              </a:spcBef>
              <a:spcAft>
                <a:spcPts val="0"/>
              </a:spcAft>
              <a:extLst>
                <a:ext uri="{35155182-B16C-46BC-9424-99874614C6A1}">
                  <wpsdc:indentchars xmlns:wpsdc="http://www.wps.cn/officeDocument/2017/drawingmlCustomData" xmlns="" val="200" checksum="282533468"/>
                </a:ext>
              </a:extLst>
            </a:pPr>
            <a:r>
              <a:rPr lang="zh-CN" altLang="en-US" sz="2000" b="1" dirty="0">
                <a:sym typeface="+mn-ea"/>
              </a:rPr>
              <a:t>Bag of Words</a:t>
            </a:r>
            <a:r>
              <a:rPr lang="zh-CN" altLang="en-US" sz="2000" dirty="0">
                <a:sym typeface="+mn-ea"/>
              </a:rPr>
              <a:t>，也称作“</a:t>
            </a:r>
            <a:r>
              <a:rPr lang="zh-CN" altLang="en-US" sz="2000" b="1" dirty="0">
                <a:sym typeface="+mn-ea"/>
              </a:rPr>
              <a:t>词袋</a:t>
            </a:r>
            <a:r>
              <a:rPr lang="zh-CN" altLang="en-US" sz="2000" dirty="0">
                <a:sym typeface="+mn-ea"/>
              </a:rPr>
              <a:t>”。它用于描述文本的一个简单数学模型，也是常用的一种文本特征提取方式。我们编写一段程序来使用词袋模型提取一个词频矩阵：</a:t>
            </a:r>
          </a:p>
        </p:txBody>
      </p:sp>
      <p:sp>
        <p:nvSpPr>
          <p:cNvPr id="18" name="TextBox 10"/>
          <p:cNvSpPr>
            <a:spLocks noChangeArrowheads="1"/>
          </p:cNvSpPr>
          <p:nvPr/>
        </p:nvSpPr>
        <p:spPr bwMode="auto">
          <a:xfrm>
            <a:off x="742315" y="421005"/>
            <a:ext cx="6602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sz="2400" b="1" dirty="0" smtClean="0">
                <a:sym typeface="+mn-ea"/>
              </a:rPr>
              <a:t>6 </a:t>
            </a:r>
            <a:r>
              <a:rPr sz="2400" b="1" dirty="0">
                <a:sym typeface="+mn-ea"/>
              </a:rPr>
              <a:t>使用词袋模型提取词频矩阵</a:t>
            </a:r>
          </a:p>
        </p:txBody>
      </p:sp>
      <p:pic>
        <p:nvPicPr>
          <p:cNvPr id="2" name="图片 1"/>
          <p:cNvPicPr>
            <a:picLocks noChangeAspect="1"/>
          </p:cNvPicPr>
          <p:nvPr/>
        </p:nvPicPr>
        <p:blipFill>
          <a:blip r:embed="rId2"/>
          <a:srcRect l="3012" r="36298" b="56996"/>
          <a:stretch>
            <a:fillRect/>
          </a:stretch>
        </p:blipFill>
        <p:spPr>
          <a:xfrm>
            <a:off x="854710" y="1722780"/>
            <a:ext cx="5341620" cy="3622675"/>
          </a:xfrm>
          <a:prstGeom prst="rect">
            <a:avLst/>
          </a:prstGeom>
        </p:spPr>
      </p:pic>
      <p:sp>
        <p:nvSpPr>
          <p:cNvPr id="4" name="文本框 3"/>
          <p:cNvSpPr txBox="1"/>
          <p:nvPr/>
        </p:nvSpPr>
        <p:spPr>
          <a:xfrm>
            <a:off x="854710" y="5577865"/>
            <a:ext cx="10325100" cy="1292662"/>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dirty="0">
                <a:sym typeface="+mn-ea"/>
              </a:rPr>
              <a:t>从Brown语料库中读入5600个单词，并定义每块的单词数为900，使用chunker函数将文本进行分块。</a:t>
            </a:r>
          </a:p>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dirty="0">
                <a:sym typeface="+mn-ea"/>
              </a:rPr>
              <a:t>10-13行将所分的块转换为字典项。</a:t>
            </a:r>
          </a:p>
        </p:txBody>
      </p:sp>
      <p:grpSp>
        <p:nvGrpSpPr>
          <p:cNvPr id="6" name="组合 5"/>
          <p:cNvGrpSpPr/>
          <p:nvPr/>
        </p:nvGrpSpPr>
        <p:grpSpPr>
          <a:xfrm>
            <a:off x="6550025" y="1628800"/>
            <a:ext cx="4132580" cy="3949065"/>
            <a:chOff x="10642" y="3788"/>
            <a:chExt cx="6508" cy="6219"/>
          </a:xfrm>
        </p:grpSpPr>
        <p:pic>
          <p:nvPicPr>
            <p:cNvPr id="100" name="图片 2"/>
            <p:cNvPicPr>
              <a:picLocks noChangeAspect="1"/>
            </p:cNvPicPr>
            <p:nvPr/>
          </p:nvPicPr>
          <p:blipFill>
            <a:blip r:embed="rId3"/>
            <a:stretch>
              <a:fillRect/>
            </a:stretch>
          </p:blipFill>
          <p:spPr>
            <a:xfrm>
              <a:off x="10642" y="4355"/>
              <a:ext cx="6508" cy="5652"/>
            </a:xfrm>
            <a:prstGeom prst="rect">
              <a:avLst/>
            </a:prstGeom>
          </p:spPr>
        </p:pic>
        <p:sp>
          <p:nvSpPr>
            <p:cNvPr id="5" name="文本框 4"/>
            <p:cNvSpPr txBox="1"/>
            <p:nvPr/>
          </p:nvSpPr>
          <p:spPr>
            <a:xfrm>
              <a:off x="12184" y="3788"/>
              <a:ext cx="3424" cy="483"/>
            </a:xfrm>
            <a:prstGeom prst="rect">
              <a:avLst/>
            </a:prstGeom>
            <a:noFill/>
          </p:spPr>
          <p:txBody>
            <a:bodyPr wrap="square" rtlCol="0">
              <a:spAutoFit/>
            </a:bodyPr>
            <a:lstStyle/>
            <a:p>
              <a:r>
                <a:rPr lang="zh-CN" altLang="en-US" sz="1400"/>
                <a:t>词袋模型应用的基本流程</a:t>
              </a:r>
            </a:p>
          </p:txBody>
        </p:sp>
      </p:grpSp>
    </p:spTree>
    <p:extLst>
      <p:ext uri="{BB962C8B-B14F-4D97-AF65-F5344CB8AC3E}">
        <p14:creationId xmlns:p14="http://schemas.microsoft.com/office/powerpoint/2010/main" val="210677535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500" fill="hold">
                                          <p:stCondLst>
                                            <p:cond delay="0"/>
                                          </p:stCondLst>
                                        </p:cTn>
                                        <p:tgtEl>
                                          <p:spTgt spid="18"/>
                                        </p:tgtEl>
                                        <p:attrNameLst>
                                          <p:attrName>ppt_y</p:attrName>
                                        </p:attrNameLst>
                                      </p:cBhvr>
                                    </p:anim>
                                    <p:animRot by="21600000">
                                      <p:cBhvr>
                                        <p:cTn id="10" dur="500" fill="hold">
                                          <p:stCondLst>
                                            <p:cond delay="0"/>
                                          </p:stCondLst>
                                        </p:cTn>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500"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000" fill="hold">
                                          <p:stCondLst>
                                            <p:cond delay="0"/>
                                          </p:stCondLst>
                                        </p:cTn>
                                        <p:tgtEl>
                                          <p:spTgt spid="2"/>
                                        </p:tgtEl>
                                        <p:attrNameLst>
                                          <p:attrName>style.visibility</p:attrName>
                                        </p:attrNameLst>
                                      </p:cBhvr>
                                      <p:to>
                                        <p:strVal val="visible"/>
                                      </p:to>
                                    </p:set>
                                    <p:animEffect transition="in" filter="blinds(horizontal)">
                                      <p:cBhvr>
                                        <p:cTn id="20" dur="1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000" fill="hold">
                                          <p:stCondLst>
                                            <p:cond delay="0"/>
                                          </p:stCondLst>
                                        </p:cTn>
                                        <p:tgtEl>
                                          <p:spTgt spid="6"/>
                                        </p:tgtEl>
                                        <p:attrNameLst>
                                          <p:attrName>style.visibility</p:attrName>
                                        </p:attrNameLst>
                                      </p:cBhvr>
                                      <p:to>
                                        <p:strVal val="visible"/>
                                      </p:to>
                                    </p:set>
                                    <p:animEffect transition="in" filter="wedge">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500"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a:spLocks noChangeArrowheads="1"/>
          </p:cNvSpPr>
          <p:nvPr/>
        </p:nvSpPr>
        <p:spPr bwMode="auto">
          <a:xfrm>
            <a:off x="742315" y="421005"/>
            <a:ext cx="6602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sz="2400" b="1" dirty="0" smtClean="0">
                <a:sym typeface="+mn-ea"/>
              </a:rPr>
              <a:t>6 </a:t>
            </a:r>
            <a:r>
              <a:rPr sz="2400" b="1" dirty="0">
                <a:sym typeface="+mn-ea"/>
              </a:rPr>
              <a:t>使用词袋模型提取词频矩阵</a:t>
            </a:r>
          </a:p>
        </p:txBody>
      </p:sp>
      <p:pic>
        <p:nvPicPr>
          <p:cNvPr id="3" name="图片 2"/>
          <p:cNvPicPr>
            <a:picLocks noChangeAspect="1"/>
          </p:cNvPicPr>
          <p:nvPr/>
        </p:nvPicPr>
        <p:blipFill>
          <a:blip r:embed="rId2"/>
          <a:srcRect l="2455" t="46161" r="28389" b="3177"/>
          <a:stretch>
            <a:fillRect/>
          </a:stretch>
        </p:blipFill>
        <p:spPr>
          <a:xfrm>
            <a:off x="742315" y="1438910"/>
            <a:ext cx="6311265" cy="4384040"/>
          </a:xfrm>
          <a:prstGeom prst="rect">
            <a:avLst/>
          </a:prstGeom>
        </p:spPr>
      </p:pic>
      <p:sp>
        <p:nvSpPr>
          <p:cNvPr id="7" name="文本框 6"/>
          <p:cNvSpPr txBox="1"/>
          <p:nvPr/>
        </p:nvSpPr>
        <p:spPr>
          <a:xfrm>
            <a:off x="7187565" y="3331210"/>
            <a:ext cx="3908425" cy="249174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sym typeface="+mn-ea"/>
              </a:rPr>
              <a:t>使用CountVectorizer方法对单词进行计数，并提取单词矩阵。</a:t>
            </a:r>
          </a:p>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sym typeface="+mn-ea"/>
              </a:rPr>
              <a:t>该方法需要两个输入参数，第一个参数是出现在文档中单词的最小频率度，第二个参数是出现在文档中的单词的最大频率度。</a:t>
            </a:r>
          </a:p>
        </p:txBody>
      </p:sp>
    </p:spTree>
    <p:extLst>
      <p:ext uri="{BB962C8B-B14F-4D97-AF65-F5344CB8AC3E}">
        <p14:creationId xmlns:p14="http://schemas.microsoft.com/office/powerpoint/2010/main" val="152505552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500"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p:tgtEl>
                                          <p:spTgt spid="7"/>
                                        </p:tgtEl>
                                        <p:attrNameLst>
                                          <p:attrName>ppt_y</p:attrName>
                                        </p:attrNameLst>
                                      </p:cBhvr>
                                      <p:tavLst>
                                        <p:tav tm="0">
                                          <p:val>
                                            <p:strVal val="#ppt_y+#ppt_h*1.125000"/>
                                          </p:val>
                                        </p:tav>
                                        <p:tav tm="100000">
                                          <p:val>
                                            <p:strVal val="#ppt_y"/>
                                          </p:val>
                                        </p:tav>
                                      </p:tavLst>
                                    </p:anim>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22" presetClass="exit" presetSubtype="4" fill="hold" grpId="1" nodeType="withEffect">
                                  <p:stCondLst>
                                    <p:cond delay="0"/>
                                  </p:stCondLst>
                                  <p:childTnLst>
                                    <p:animEffect transition="out" filter="wipe(down)">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a:spLocks noChangeArrowheads="1"/>
          </p:cNvSpPr>
          <p:nvPr/>
        </p:nvSpPr>
        <p:spPr bwMode="auto">
          <a:xfrm>
            <a:off x="742315" y="421005"/>
            <a:ext cx="6602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sz="2400" b="1" dirty="0" smtClean="0">
                <a:sym typeface="+mn-ea"/>
              </a:rPr>
              <a:t>6 </a:t>
            </a:r>
            <a:r>
              <a:rPr sz="2400" b="1" dirty="0">
                <a:sym typeface="+mn-ea"/>
              </a:rPr>
              <a:t>使用词袋模型提取词频矩阵</a:t>
            </a:r>
          </a:p>
        </p:txBody>
      </p:sp>
      <p:pic>
        <p:nvPicPr>
          <p:cNvPr id="4" name="图片 3"/>
          <p:cNvPicPr>
            <a:picLocks noChangeAspect="1"/>
          </p:cNvPicPr>
          <p:nvPr/>
        </p:nvPicPr>
        <p:blipFill>
          <a:blip r:embed="rId2"/>
          <a:srcRect l="2757" r="19175" b="2449"/>
          <a:stretch>
            <a:fillRect/>
          </a:stretch>
        </p:blipFill>
        <p:spPr>
          <a:xfrm>
            <a:off x="4234180" y="1176655"/>
            <a:ext cx="5516880" cy="5315585"/>
          </a:xfrm>
          <a:prstGeom prst="rect">
            <a:avLst/>
          </a:prstGeom>
        </p:spPr>
      </p:pic>
      <p:sp>
        <p:nvSpPr>
          <p:cNvPr id="5" name="矩形 4"/>
          <p:cNvSpPr/>
          <p:nvPr/>
        </p:nvSpPr>
        <p:spPr>
          <a:xfrm>
            <a:off x="1702718" y="3429000"/>
            <a:ext cx="1970405"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lstStyle/>
          <a:p>
            <a:pPr algn="ctr"/>
            <a:r>
              <a:rPr lang="zh-CN" altLang="en-US" sz="2800" b="1">
                <a:solidFill>
                  <a:schemeClr val="accent4"/>
                </a:solidFill>
                <a:effectLst/>
              </a:rPr>
              <a:t>结果显示：</a:t>
            </a:r>
          </a:p>
        </p:txBody>
      </p:sp>
    </p:spTree>
    <p:extLst>
      <p:ext uri="{BB962C8B-B14F-4D97-AF65-F5344CB8AC3E}">
        <p14:creationId xmlns:p14="http://schemas.microsoft.com/office/powerpoint/2010/main" val="10169078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000" fill="hold">
                                          <p:stCondLst>
                                            <p:cond delay="0"/>
                                          </p:stCondLst>
                                        </p:cTn>
                                        <p:tgtEl>
                                          <p:spTgt spid="4"/>
                                        </p:tgtEl>
                                        <p:attrNameLst>
                                          <p:attrName>style.visibility</p:attrName>
                                        </p:attrNameLst>
                                      </p:cBhvr>
                                      <p:to>
                                        <p:strVal val="visible"/>
                                      </p:to>
                                    </p:set>
                                    <p:animEffect transition="in" filter="blinds(horizontal)">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TextBox 10"/>
          <p:cNvSpPr>
            <a:spLocks noChangeArrowheads="1"/>
          </p:cNvSpPr>
          <p:nvPr/>
        </p:nvSpPr>
        <p:spPr bwMode="auto">
          <a:xfrm>
            <a:off x="742253" y="420691"/>
            <a:ext cx="506492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800" b="1" dirty="0" smtClean="0"/>
              <a:t>自然语言处理</a:t>
            </a:r>
            <a:endParaRPr lang="zh-CN" sz="2800" b="1" dirty="0" smtClean="0"/>
          </a:p>
        </p:txBody>
      </p:sp>
      <p:cxnSp>
        <p:nvCxnSpPr>
          <p:cNvPr id="71" name="直接连接符 9"/>
          <p:cNvCxnSpPr>
            <a:cxnSpLocks noChangeShapeType="1"/>
          </p:cNvCxnSpPr>
          <p:nvPr/>
        </p:nvCxnSpPr>
        <p:spPr bwMode="auto">
          <a:xfrm flipH="1">
            <a:off x="478781" y="241484"/>
            <a:ext cx="1" cy="379204"/>
          </a:xfrm>
          <a:prstGeom prst="line">
            <a:avLst/>
          </a:prstGeom>
          <a:noFill/>
          <a:ln w="38100" algn="ctr">
            <a:solidFill>
              <a:srgbClr val="0563B8"/>
            </a:solidFill>
            <a:round/>
          </a:ln>
          <a:extLst>
            <a:ext uri="{909E8E84-426E-40DD-AFC4-6F175D3DCCD1}">
              <a14:hiddenFill xmlns:a14="http://schemas.microsoft.com/office/drawing/2010/main">
                <a:noFill/>
              </a14:hiddenFill>
            </a:ext>
          </a:extLst>
        </p:spPr>
      </p:cxnSp>
      <p:cxnSp>
        <p:nvCxnSpPr>
          <p:cNvPr id="11" name="直接连接符 9"/>
          <p:cNvCxnSpPr>
            <a:cxnSpLocks noChangeShapeType="1"/>
          </p:cNvCxnSpPr>
          <p:nvPr/>
        </p:nvCxnSpPr>
        <p:spPr bwMode="auto">
          <a:xfrm>
            <a:off x="478582" y="222104"/>
            <a:ext cx="527343" cy="0"/>
          </a:xfrm>
          <a:prstGeom prst="line">
            <a:avLst/>
          </a:prstGeom>
          <a:noFill/>
          <a:ln w="38100" algn="ctr">
            <a:solidFill>
              <a:srgbClr val="0563B8"/>
            </a:solidFill>
            <a:round/>
          </a:ln>
          <a:extLst>
            <a:ext uri="{909E8E84-426E-40DD-AFC4-6F175D3DCCD1}">
              <a14:hiddenFill xmlns:a14="http://schemas.microsoft.com/office/drawing/2010/main">
                <a:noFill/>
              </a14:hiddenFill>
            </a:ext>
          </a:extLst>
        </p:spPr>
      </p:cxnSp>
      <p:sp>
        <p:nvSpPr>
          <p:cNvPr id="12" name="矩形 11"/>
          <p:cNvSpPr/>
          <p:nvPr/>
        </p:nvSpPr>
        <p:spPr>
          <a:xfrm>
            <a:off x="1288415" y="1268095"/>
            <a:ext cx="4932680" cy="4523105"/>
          </a:xfrm>
          <a:prstGeom prst="rect">
            <a:avLst/>
          </a:prstGeom>
        </p:spPr>
        <p:txBody>
          <a:bodyPr wrap="square">
            <a:spAutoFit/>
          </a:bodyPr>
          <a:lstStyle/>
          <a:p>
            <a:pPr>
              <a:lnSpc>
                <a:spcPct val="150000"/>
              </a:lnSpc>
            </a:pPr>
            <a:r>
              <a:rPr altLang="zh-CN" sz="2400" b="1" dirty="0" smtClean="0"/>
              <a:t>1 </a:t>
            </a:r>
            <a:r>
              <a:rPr altLang="zh-CN" sz="2400" b="1" dirty="0"/>
              <a:t>什么是自然语言处理</a:t>
            </a:r>
          </a:p>
          <a:p>
            <a:pPr>
              <a:lnSpc>
                <a:spcPct val="150000"/>
              </a:lnSpc>
            </a:pPr>
            <a:r>
              <a:rPr lang="zh-CN" altLang="zh-CN" sz="2400" b="1" dirty="0" smtClean="0"/>
              <a:t>2 </a:t>
            </a:r>
            <a:r>
              <a:rPr lang="zh-CN" altLang="zh-CN" sz="2400" b="1" dirty="0"/>
              <a:t>文本分词</a:t>
            </a:r>
          </a:p>
          <a:p>
            <a:pPr>
              <a:lnSpc>
                <a:spcPct val="150000"/>
              </a:lnSpc>
            </a:pPr>
            <a:r>
              <a:rPr lang="zh-CN" altLang="zh-CN" sz="2400" b="1" dirty="0" smtClean="0"/>
              <a:t>3 </a:t>
            </a:r>
            <a:r>
              <a:rPr lang="zh-CN" altLang="zh-CN" sz="2400" b="1" dirty="0"/>
              <a:t>使用stemming还原词汇</a:t>
            </a:r>
          </a:p>
          <a:p>
            <a:pPr>
              <a:lnSpc>
                <a:spcPct val="150000"/>
              </a:lnSpc>
            </a:pPr>
            <a:r>
              <a:rPr lang="zh-CN" altLang="zh-CN" sz="2400" b="1" dirty="0" smtClean="0"/>
              <a:t>4 </a:t>
            </a:r>
            <a:r>
              <a:rPr lang="zh-CN" altLang="zh-CN" sz="2400" b="1" dirty="0"/>
              <a:t>基于词义的词形还原</a:t>
            </a:r>
          </a:p>
          <a:p>
            <a:pPr>
              <a:lnSpc>
                <a:spcPct val="150000"/>
              </a:lnSpc>
            </a:pPr>
            <a:r>
              <a:rPr lang="zh-CN" altLang="zh-CN" sz="2400" b="1" dirty="0" smtClean="0"/>
              <a:t>5 </a:t>
            </a:r>
            <a:r>
              <a:rPr lang="zh-CN" altLang="zh-CN" sz="2400" b="1" dirty="0"/>
              <a:t>文本分块</a:t>
            </a:r>
          </a:p>
          <a:p>
            <a:pPr>
              <a:lnSpc>
                <a:spcPct val="150000"/>
              </a:lnSpc>
            </a:pPr>
            <a:r>
              <a:rPr lang="zh-CN" altLang="zh-CN" sz="2400" b="1" dirty="0" smtClean="0"/>
              <a:t>6 </a:t>
            </a:r>
            <a:r>
              <a:rPr lang="zh-CN" altLang="zh-CN" sz="2400" b="1" dirty="0"/>
              <a:t>使用词袋模型提取词频矩阵</a:t>
            </a:r>
          </a:p>
          <a:p>
            <a:pPr>
              <a:lnSpc>
                <a:spcPct val="150000"/>
              </a:lnSpc>
            </a:pPr>
            <a:r>
              <a:rPr lang="zh-CN" altLang="zh-CN" sz="2400" b="1" dirty="0" smtClean="0"/>
              <a:t>7 </a:t>
            </a:r>
            <a:r>
              <a:rPr lang="zh-CN" altLang="zh-CN" sz="2400" b="1" dirty="0"/>
              <a:t>案例:构建一个性别识别器</a:t>
            </a:r>
          </a:p>
          <a:p>
            <a:pPr>
              <a:lnSpc>
                <a:spcPct val="150000"/>
              </a:lnSpc>
            </a:pPr>
            <a:r>
              <a:rPr lang="zh-CN" altLang="zh-CN" sz="2400" b="1" dirty="0" smtClean="0"/>
              <a:t>8 </a:t>
            </a:r>
            <a:r>
              <a:rPr lang="zh-CN" altLang="zh-CN" sz="2400" b="1" dirty="0"/>
              <a:t>总结</a:t>
            </a:r>
          </a:p>
        </p:txBody>
      </p:sp>
      <p:sp>
        <p:nvSpPr>
          <p:cNvPr id="3" name="文本框 2"/>
          <p:cNvSpPr txBox="1"/>
          <p:nvPr/>
        </p:nvSpPr>
        <p:spPr>
          <a:xfrm>
            <a:off x="6433185" y="1268095"/>
            <a:ext cx="4126230" cy="3784600"/>
          </a:xfrm>
          <a:prstGeom prst="rect">
            <a:avLst/>
          </a:prstGeom>
          <a:noFill/>
        </p:spPr>
        <p:txBody>
          <a:bodyPr wrap="square" rtlCol="0">
            <a:spAutoFit/>
          </a:bodyPr>
          <a:lstStyle/>
          <a:p>
            <a:pPr marL="342900" indent="-342900" algn="just">
              <a:lnSpc>
                <a:spcPct val="150000"/>
              </a:lnSpc>
              <a:buFont typeface="Wingdings" panose="05000000000000000000" charset="0"/>
              <a:buChar char="Ø"/>
            </a:pPr>
            <a:r>
              <a:rPr lang="zh-CN" altLang="en-US" sz="2000" b="1"/>
              <a:t>什么是自然语言处理</a:t>
            </a:r>
          </a:p>
          <a:p>
            <a:pPr marL="342900" indent="-342900" algn="just">
              <a:lnSpc>
                <a:spcPct val="150000"/>
              </a:lnSpc>
              <a:buFont typeface="Wingdings" panose="05000000000000000000" charset="0"/>
              <a:buChar char="Ø"/>
            </a:pPr>
            <a:r>
              <a:rPr lang="zh-CN" altLang="en-US" sz="2000" b="1"/>
              <a:t>文本分词</a:t>
            </a:r>
          </a:p>
          <a:p>
            <a:pPr marL="342900" indent="-342900" algn="just">
              <a:lnSpc>
                <a:spcPct val="150000"/>
              </a:lnSpc>
              <a:buFont typeface="Wingdings" panose="05000000000000000000" charset="0"/>
              <a:buChar char="Ø"/>
            </a:pPr>
            <a:r>
              <a:rPr lang="zh-CN" altLang="en-US" sz="2000" b="1"/>
              <a:t>使用stemming还原词汇</a:t>
            </a:r>
          </a:p>
          <a:p>
            <a:pPr marL="342900" indent="-342900" algn="just">
              <a:lnSpc>
                <a:spcPct val="150000"/>
              </a:lnSpc>
              <a:buFont typeface="Wingdings" panose="05000000000000000000" charset="0"/>
              <a:buChar char="Ø"/>
            </a:pPr>
            <a:r>
              <a:rPr lang="zh-CN" altLang="en-US" sz="2000" b="1"/>
              <a:t>使用lemmatization还原词汇</a:t>
            </a:r>
          </a:p>
          <a:p>
            <a:pPr marL="342900" indent="-342900" algn="just">
              <a:lnSpc>
                <a:spcPct val="150000"/>
              </a:lnSpc>
              <a:buFont typeface="Wingdings" panose="05000000000000000000" charset="0"/>
              <a:buChar char="Ø"/>
            </a:pPr>
            <a:r>
              <a:rPr lang="zh-CN" altLang="en-US" sz="2000" b="1"/>
              <a:t>文本分块</a:t>
            </a:r>
          </a:p>
          <a:p>
            <a:pPr marL="342900" indent="-342900" algn="just">
              <a:lnSpc>
                <a:spcPct val="150000"/>
              </a:lnSpc>
              <a:buFont typeface="Wingdings" panose="05000000000000000000" charset="0"/>
              <a:buChar char="Ø"/>
            </a:pPr>
            <a:r>
              <a:rPr lang="zh-CN" altLang="en-US" sz="2000" b="1"/>
              <a:t>使用词袋模型提取文章中的词频矩阵</a:t>
            </a:r>
          </a:p>
          <a:p>
            <a:pPr marL="342900" indent="-342900" algn="just">
              <a:lnSpc>
                <a:spcPct val="150000"/>
              </a:lnSpc>
              <a:buFont typeface="Wingdings" panose="05000000000000000000" charset="0"/>
              <a:buChar char="Ø"/>
            </a:pPr>
            <a:r>
              <a:rPr lang="zh-CN" altLang="en-US" sz="2000" b="1"/>
              <a:t>构建性别识别器</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500" fill="hold">
                                          <p:stCondLst>
                                            <p:cond delay="0"/>
                                          </p:stCondLst>
                                        </p:cTn>
                                        <p:tgtEl>
                                          <p:spTgt spid="70"/>
                                        </p:tgtEl>
                                        <p:attrNameLst>
                                          <p:attrName>style.visibility</p:attrName>
                                        </p:attrNameLst>
                                      </p:cBhvr>
                                      <p:to>
                                        <p:strVal val="visible"/>
                                      </p:to>
                                    </p:set>
                                    <p:animEffect transition="in" filter="circle(in)">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 calcmode="lin" valueType="num">
                                      <p:cBhvr additive="base">
                                        <p:cTn id="17"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 calcmode="lin" valueType="num">
                                      <p:cBhvr additive="base">
                                        <p:cTn id="22"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 calcmode="lin" valueType="num">
                                      <p:cBhvr additive="base">
                                        <p:cTn id="27"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 calcmode="lin" valueType="num">
                                      <p:cBhvr additive="base">
                                        <p:cTn id="32"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8" fill="hold" nodeType="after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 calcmode="lin" valueType="num">
                                      <p:cBhvr additive="base">
                                        <p:cTn id="42"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8" fill="hold" nodeType="afterEffect">
                                  <p:stCondLst>
                                    <p:cond delay="0"/>
                                  </p:stCondLst>
                                  <p:childTnLst>
                                    <p:set>
                                      <p:cBhvr>
                                        <p:cTn id="46" dur="1" fill="hold">
                                          <p:stCondLst>
                                            <p:cond delay="0"/>
                                          </p:stCondLst>
                                        </p:cTn>
                                        <p:tgtEl>
                                          <p:spTgt spid="12">
                                            <p:txEl>
                                              <p:pRg st="7" end="7"/>
                                            </p:txEl>
                                          </p:spTgt>
                                        </p:tgtEl>
                                        <p:attrNameLst>
                                          <p:attrName>style.visibility</p:attrName>
                                        </p:attrNameLst>
                                      </p:cBhvr>
                                      <p:to>
                                        <p:strVal val="visible"/>
                                      </p:to>
                                    </p:set>
                                    <p:anim calcmode="lin" valueType="num">
                                      <p:cBhvr additive="base">
                                        <p:cTn id="47" dur="500" fill="hold"/>
                                        <p:tgtEl>
                                          <p:spTgt spid="12">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randombar(horizontal)">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54075" y="1326515"/>
            <a:ext cx="10372090" cy="891540"/>
          </a:xfrm>
          <a:prstGeom prst="rect">
            <a:avLst/>
          </a:prstGeom>
          <a:noFill/>
        </p:spPr>
        <p:txBody>
          <a:bodyPr wrap="square" rtlCol="0" anchor="t">
            <a:spAutoFit/>
          </a:bodyPr>
          <a:lstStyle/>
          <a:p>
            <a:pPr indent="508000" algn="just" fontAlgn="auto">
              <a:lnSpc>
                <a:spcPct val="130000"/>
              </a:lnSpc>
              <a:spcBef>
                <a:spcPts val="0"/>
              </a:spcBef>
              <a:spcAft>
                <a:spcPts val="0"/>
              </a:spcAft>
              <a:extLst>
                <a:ext uri="{35155182-B16C-46BC-9424-99874614C6A1}">
                  <wpsdc:indentchars xmlns:wpsdc="http://www.wps.cn/officeDocument/2017/drawingmlCustomData" xmlns="" val="200" checksum="282533468"/>
                </a:ext>
              </a:extLst>
            </a:pPr>
            <a:r>
              <a:rPr lang="zh-CN" altLang="en-US" sz="2000">
                <a:sym typeface="+mn-ea"/>
              </a:rPr>
              <a:t>性别识别是一个有趣的问题。既然如此，我们将使用启发式的方法来构建一个特征向量，并且使用它训练一个分类器。这里使用的启发式是被给定名字的最后N个字母。</a:t>
            </a:r>
          </a:p>
        </p:txBody>
      </p:sp>
      <p:sp>
        <p:nvSpPr>
          <p:cNvPr id="18" name="TextBox 10"/>
          <p:cNvSpPr>
            <a:spLocks noChangeArrowheads="1"/>
          </p:cNvSpPr>
          <p:nvPr/>
        </p:nvSpPr>
        <p:spPr bwMode="auto">
          <a:xfrm>
            <a:off x="742315" y="421005"/>
            <a:ext cx="6602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sz="2400" b="1" dirty="0" smtClean="0">
                <a:sym typeface="+mn-ea"/>
              </a:rPr>
              <a:t>7 </a:t>
            </a:r>
            <a:r>
              <a:rPr sz="2400" b="1" dirty="0">
                <a:sym typeface="+mn-ea"/>
              </a:rPr>
              <a:t>案例:构建一个性别识别器</a:t>
            </a:r>
          </a:p>
        </p:txBody>
      </p:sp>
      <p:pic>
        <p:nvPicPr>
          <p:cNvPr id="4" name="图片 3"/>
          <p:cNvPicPr>
            <a:picLocks noChangeAspect="1"/>
          </p:cNvPicPr>
          <p:nvPr/>
        </p:nvPicPr>
        <p:blipFill>
          <a:blip r:embed="rId2"/>
          <a:srcRect l="1728" r="45818" b="72980"/>
          <a:stretch>
            <a:fillRect/>
          </a:stretch>
        </p:blipFill>
        <p:spPr>
          <a:xfrm>
            <a:off x="1311910" y="4022090"/>
            <a:ext cx="5050155" cy="2230755"/>
          </a:xfrm>
          <a:prstGeom prst="rect">
            <a:avLst/>
          </a:prstGeom>
        </p:spPr>
      </p:pic>
      <p:sp>
        <p:nvSpPr>
          <p:cNvPr id="5" name="文本框 4"/>
          <p:cNvSpPr txBox="1"/>
          <p:nvPr/>
        </p:nvSpPr>
        <p:spPr>
          <a:xfrm>
            <a:off x="854075" y="2330450"/>
            <a:ext cx="10372090" cy="1529715"/>
          </a:xfrm>
          <a:prstGeom prst="rect">
            <a:avLst/>
          </a:prstGeom>
          <a:noFill/>
        </p:spPr>
        <p:txBody>
          <a:bodyPr wrap="square" rtlCol="0" anchor="t">
            <a:spAutoFit/>
          </a:bodyPr>
          <a:lstStyle/>
          <a:p>
            <a:pPr indent="457200" algn="just" fontAlgn="auto">
              <a:lnSpc>
                <a:spcPct val="130000"/>
              </a:lnSpc>
              <a:spcBef>
                <a:spcPts val="0"/>
              </a:spcBef>
              <a:spcAft>
                <a:spcPts val="0"/>
              </a:spcAft>
              <a:extLst>
                <a:ext uri="{35155182-B16C-46BC-9424-99874614C6A1}">
                  <wpsdc:indentchars xmlns:wpsdc="http://www.wps.cn/officeDocument/2017/drawingmlCustomData" xmlns="" val="200" checksum="59296752"/>
                </a:ext>
              </a:extLst>
            </a:pPr>
            <a:r>
              <a:rPr lang="zh-CN" altLang="en-US">
                <a:sym typeface="+mn-ea"/>
              </a:rPr>
              <a:t>假设我们要对Sophia, Edward, William, Shirley这四个名字进行分析，进而判断他们的性别。我们用资料库中已有的训练数据来创建一个朴素贝叶斯分类器，再使用这个分类器对这些名字进行测试。我们把N的值分别设置为1、2、3、4、5。使用NLTK(自然语言处理工具包)中提供的的内置方法来计算分类器的准确性。看看程序是如何执行的：</a:t>
            </a:r>
          </a:p>
        </p:txBody>
      </p:sp>
      <p:sp>
        <p:nvSpPr>
          <p:cNvPr id="6" name="文本框 5"/>
          <p:cNvSpPr txBox="1"/>
          <p:nvPr/>
        </p:nvSpPr>
        <p:spPr>
          <a:xfrm>
            <a:off x="7067550" y="4260850"/>
            <a:ext cx="4021455" cy="1814830"/>
          </a:xfrm>
          <a:prstGeom prst="rect">
            <a:avLst/>
          </a:prstGeom>
          <a:noFill/>
          <a:ln>
            <a:solidFill>
              <a:srgbClr val="0000FF"/>
            </a:solidFill>
          </a:ln>
        </p:spPr>
        <p:txBody>
          <a:bodyPr wrap="square" rtlCol="0">
            <a:spAutoFit/>
          </a:bodyPr>
          <a:lstStyle/>
          <a:p>
            <a:pPr algn="just"/>
            <a:r>
              <a:rPr lang="zh-CN" altLang="en-US" sz="1600"/>
              <a:t>首先，我们导入了random模块，再从nltk库中导入朴素贝叶斯分类器和测试分类器准确度的模块，最后导入语料库中的names模块。</a:t>
            </a:r>
          </a:p>
          <a:p>
            <a:pPr algn="just"/>
            <a:endParaRPr lang="zh-CN" altLang="en-US" sz="1600"/>
          </a:p>
          <a:p>
            <a:pPr algn="just"/>
            <a:r>
              <a:rPr lang="zh-CN" altLang="en-US" sz="1600"/>
              <a:t>定义一个函数，来从输入的词汇中提取最后N个字母。</a:t>
            </a:r>
          </a:p>
        </p:txBody>
      </p:sp>
      <p:sp>
        <p:nvSpPr>
          <p:cNvPr id="7" name="文本框 6"/>
          <p:cNvSpPr txBox="1"/>
          <p:nvPr/>
        </p:nvSpPr>
        <p:spPr>
          <a:xfrm>
            <a:off x="1864360" y="5424805"/>
            <a:ext cx="3528695" cy="922020"/>
          </a:xfrm>
          <a:prstGeom prst="rect">
            <a:avLst/>
          </a:prstGeom>
          <a:noFill/>
          <a:ln>
            <a:solidFill>
              <a:srgbClr val="0000FF"/>
            </a:solidFill>
          </a:ln>
        </p:spPr>
        <p:txBody>
          <a:bodyPr wrap="square" rtlCol="0">
            <a:spAutoFit/>
          </a:bodyPr>
          <a:lstStyle/>
          <a:p>
            <a:endParaRPr lang="zh-CN" altLang="en-US"/>
          </a:p>
          <a:p>
            <a:endParaRPr lang="zh-CN" altLang="en-US"/>
          </a:p>
          <a:p>
            <a:endParaRPr lang="zh-CN" altLang="en-US"/>
          </a:p>
        </p:txBody>
      </p:sp>
      <p:cxnSp>
        <p:nvCxnSpPr>
          <p:cNvPr id="8" name="直接箭头连接符 7"/>
          <p:cNvCxnSpPr/>
          <p:nvPr/>
        </p:nvCxnSpPr>
        <p:spPr>
          <a:xfrm flipV="1">
            <a:off x="5447030" y="5805805"/>
            <a:ext cx="1656080" cy="2159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87967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500" fill="hold">
                                          <p:stCondLst>
                                            <p:cond delay="0"/>
                                          </p:stCondLst>
                                        </p:cTn>
                                        <p:tgtEl>
                                          <p:spTgt spid="18"/>
                                        </p:tgtEl>
                                        <p:attrNameLst>
                                          <p:attrName>ppt_y</p:attrName>
                                        </p:attrNameLst>
                                      </p:cBhvr>
                                    </p:anim>
                                    <p:animRot by="21600000">
                                      <p:cBhvr>
                                        <p:cTn id="10" dur="500" fill="hold">
                                          <p:stCondLst>
                                            <p:cond delay="0"/>
                                          </p:stCondLst>
                                        </p:cTn>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500"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500"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000" fill="hold">
                                          <p:stCondLst>
                                            <p:cond delay="0"/>
                                          </p:stCondLst>
                                        </p:cTn>
                                        <p:tgtEl>
                                          <p:spTgt spid="4"/>
                                        </p:tgtEl>
                                        <p:attrNameLst>
                                          <p:attrName>style.visibility</p:attrName>
                                        </p:attrNameLst>
                                      </p:cBhvr>
                                      <p:to>
                                        <p:strVal val="visible"/>
                                      </p:to>
                                    </p:set>
                                    <p:animEffect transition="in" filter="wedg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000" fill="hold">
                                          <p:stCondLst>
                                            <p:cond delay="0"/>
                                          </p:stCondLst>
                                        </p:cTn>
                                        <p:tgtEl>
                                          <p:spTgt spid="7"/>
                                        </p:tgtEl>
                                        <p:attrNameLst>
                                          <p:attrName>style.visibility</p:attrName>
                                        </p:attrNameLst>
                                      </p:cBhvr>
                                      <p:to>
                                        <p:strVal val="visible"/>
                                      </p:to>
                                    </p:set>
                                    <p:animEffect transition="in" filter="wheel(1)">
                                      <p:cBhvr>
                                        <p:cTn id="35" dur="1000"/>
                                        <p:tgtEl>
                                          <p:spTgt spid="7"/>
                                        </p:tgtEl>
                                      </p:cBhvr>
                                    </p:animEffect>
                                  </p:childTnLst>
                                </p:cTn>
                              </p:par>
                            </p:childTnLst>
                          </p:cTn>
                        </p:par>
                        <p:par>
                          <p:cTn id="36" fill="hold">
                            <p:stCondLst>
                              <p:cond delay="1000"/>
                            </p:stCondLst>
                            <p:childTnLst>
                              <p:par>
                                <p:cTn id="37" presetID="22" presetClass="entr" presetSubtype="4" fill="hold" nodeType="afterEffect">
                                  <p:stCondLst>
                                    <p:cond delay="0"/>
                                  </p:stCondLst>
                                  <p:childTnLst>
                                    <p:set>
                                      <p:cBhvr>
                                        <p:cTn id="38" dur="1000" fill="hold">
                                          <p:stCondLst>
                                            <p:cond delay="0"/>
                                          </p:stCondLst>
                                        </p:cTn>
                                        <p:tgtEl>
                                          <p:spTgt spid="8"/>
                                        </p:tgtEl>
                                        <p:attrNameLst>
                                          <p:attrName>style.visibility</p:attrName>
                                        </p:attrNameLst>
                                      </p:cBhvr>
                                      <p:to>
                                        <p:strVal val="visible"/>
                                      </p:to>
                                    </p:set>
                                    <p:animEffect transition="in" filter="wipe(down)">
                                      <p:cBhvr>
                                        <p:cTn id="3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5" grpId="0"/>
      <p:bldP spid="6" grpId="0" bldLvl="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0"/>
          <p:cNvSpPr>
            <a:spLocks noChangeArrowheads="1"/>
          </p:cNvSpPr>
          <p:nvPr/>
        </p:nvSpPr>
        <p:spPr bwMode="auto">
          <a:xfrm>
            <a:off x="742315" y="421005"/>
            <a:ext cx="4581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sz="2400" b="1" dirty="0" smtClean="0">
                <a:sym typeface="+mn-ea"/>
              </a:rPr>
              <a:t>8 </a:t>
            </a:r>
            <a:r>
              <a:rPr sz="2400" b="1" dirty="0">
                <a:sym typeface="+mn-ea"/>
              </a:rPr>
              <a:t>总结</a:t>
            </a:r>
          </a:p>
        </p:txBody>
      </p:sp>
      <p:sp>
        <p:nvSpPr>
          <p:cNvPr id="15" name="文本框 14"/>
          <p:cNvSpPr txBox="1"/>
          <p:nvPr/>
        </p:nvSpPr>
        <p:spPr>
          <a:xfrm>
            <a:off x="909320" y="1671320"/>
            <a:ext cx="10372090" cy="2891790"/>
          </a:xfrm>
          <a:prstGeom prst="rect">
            <a:avLst/>
          </a:prstGeom>
          <a:noFill/>
        </p:spPr>
        <p:txBody>
          <a:bodyPr wrap="square" rtlCol="0" anchor="t">
            <a:spAutoFit/>
          </a:bodyPr>
          <a:lstStyle/>
          <a:p>
            <a:pPr indent="508000" algn="just" fontAlgn="auto">
              <a:lnSpc>
                <a:spcPct val="130000"/>
              </a:lnSpc>
              <a:spcBef>
                <a:spcPts val="0"/>
              </a:spcBef>
              <a:spcAft>
                <a:spcPts val="0"/>
              </a:spcAft>
              <a:extLst>
                <a:ext uri="{35155182-B16C-46BC-9424-99874614C6A1}">
                  <wpsdc:indentchars xmlns:wpsdc="http://www.wps.cn/officeDocument/2017/drawingmlCustomData" xmlns="" val="200" checksum="282533468"/>
                </a:ext>
              </a:extLst>
            </a:pPr>
            <a:r>
              <a:rPr lang="zh-CN" altLang="en-US" sz="2000">
                <a:sym typeface="+mn-ea"/>
              </a:rPr>
              <a:t>在这一章中，我们学习了关于各种</a:t>
            </a:r>
            <a:r>
              <a:rPr lang="zh-CN" altLang="en-US" sz="2000" b="1">
                <a:sym typeface="+mn-ea"/>
              </a:rPr>
              <a:t>自然语言处理</a:t>
            </a:r>
            <a:r>
              <a:rPr lang="zh-CN" altLang="en-US" sz="2000">
                <a:sym typeface="+mn-ea"/>
              </a:rPr>
              <a:t>的基本概念。我们讨论了分词以及如何将输入文档分离成多个词。我们学习了如何使用</a:t>
            </a:r>
            <a:r>
              <a:rPr lang="zh-CN" altLang="en-US" sz="2000" b="1">
                <a:latin typeface="Times New Roman" panose="02020603050405020304" charset="0"/>
                <a:cs typeface="Times New Roman" panose="02020603050405020304" charset="0"/>
                <a:sym typeface="+mn-ea"/>
              </a:rPr>
              <a:t>stemming</a:t>
            </a:r>
            <a:r>
              <a:rPr lang="zh-CN" altLang="en-US" sz="2000">
                <a:sym typeface="+mn-ea"/>
              </a:rPr>
              <a:t>和</a:t>
            </a:r>
            <a:r>
              <a:rPr lang="zh-CN" altLang="en-US" sz="2000" b="1">
                <a:sym typeface="+mn-ea"/>
              </a:rPr>
              <a:t>lemmatization</a:t>
            </a:r>
            <a:r>
              <a:rPr lang="zh-CN" altLang="en-US" sz="2000">
                <a:sym typeface="+mn-ea"/>
              </a:rPr>
              <a:t>将单词还原成基本形式。</a:t>
            </a:r>
          </a:p>
          <a:p>
            <a:pPr indent="508000" algn="just" fontAlgn="auto">
              <a:lnSpc>
                <a:spcPct val="130000"/>
              </a:lnSpc>
              <a:spcBef>
                <a:spcPts val="0"/>
              </a:spcBef>
              <a:spcAft>
                <a:spcPts val="0"/>
              </a:spcAft>
              <a:extLst>
                <a:ext uri="{35155182-B16C-46BC-9424-99874614C6A1}">
                  <wpsdc:indentchars xmlns:wpsdc="http://www.wps.cn/officeDocument/2017/drawingmlCustomData" xmlns="" val="200" checksum="282533468"/>
                </a:ext>
              </a:extLst>
            </a:pPr>
            <a:endParaRPr lang="zh-CN" altLang="en-US" sz="2000">
              <a:sym typeface="+mn-ea"/>
            </a:endParaRPr>
          </a:p>
          <a:p>
            <a:pPr indent="508000" algn="just" fontAlgn="auto">
              <a:lnSpc>
                <a:spcPct val="130000"/>
              </a:lnSpc>
              <a:spcBef>
                <a:spcPts val="0"/>
              </a:spcBef>
              <a:spcAft>
                <a:spcPts val="0"/>
              </a:spcAft>
              <a:extLst>
                <a:ext uri="{35155182-B16C-46BC-9424-99874614C6A1}">
                  <wpsdc:indentchars xmlns:wpsdc="http://www.wps.cn/officeDocument/2017/drawingmlCustomData" xmlns="" val="200" checksum="282533468"/>
                </a:ext>
              </a:extLst>
            </a:pPr>
            <a:r>
              <a:rPr lang="zh-CN" altLang="en-US" sz="2000">
                <a:sym typeface="+mn-ea"/>
              </a:rPr>
              <a:t>我们讨论了什么是词袋模型，并且为输入的文本构建了一个文档的单词矩阵，我们之后学习了怎样使用机器学习进行文本的分类。我们还使用启发式构建了一个性别识别器，使用机器学习分析影评。最后，我们讨论了基于LDA的主题建模。</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1" nodeType="click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500"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1 </a:t>
            </a:r>
            <a:r>
              <a:rPr altLang="zh-CN" sz="2400" b="1" dirty="0">
                <a:sym typeface="+mn-ea"/>
              </a:rPr>
              <a:t>什么是自然语言处理</a:t>
            </a:r>
          </a:p>
        </p:txBody>
      </p:sp>
      <p:sp>
        <p:nvSpPr>
          <p:cNvPr id="1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7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964565" y="1522095"/>
            <a:ext cx="10260965" cy="329184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b="1" dirty="0"/>
              <a:t>自然语言处理（Natural Language Processing）</a:t>
            </a:r>
            <a:r>
              <a:rPr lang="zh-CN" altLang="en-US" sz="2000" dirty="0"/>
              <a:t>是计算机科学领域与人工智能领域中的一个重要方向。它研究能实现人与计算机之间用自然语言进行有效通信的各种理论和方法。自然语言处理是一门融语言学、计算机科学、数学于一体的科学。</a:t>
            </a:r>
          </a:p>
          <a:p>
            <a:pPr indent="457200" algn="just" fontAlgn="auto">
              <a:lnSpc>
                <a:spcPct val="130000"/>
              </a:lnSpc>
            </a:pPr>
            <a:endParaRPr lang="zh-CN" sz="2000" dirty="0">
              <a:latin typeface="Times New Roman" panose="02020603050405020304" charset="0"/>
              <a:ea typeface="宋体" panose="02010600030101010101" pitchFamily="2" charset="-122"/>
              <a:sym typeface="+mn-ea"/>
            </a:endParaRPr>
          </a:p>
          <a:p>
            <a:pPr indent="457200" algn="just" fontAlgn="auto">
              <a:lnSpc>
                <a:spcPct val="130000"/>
              </a:lnSpc>
            </a:pPr>
            <a:r>
              <a:rPr lang="zh-CN" sz="2000" dirty="0">
                <a:latin typeface="Times New Roman" panose="02020603050405020304" charset="0"/>
                <a:ea typeface="宋体" panose="02010600030101010101" pitchFamily="2" charset="-122"/>
                <a:sym typeface="+mn-ea"/>
              </a:rPr>
              <a:t>自然语言处理</a:t>
            </a:r>
            <a:r>
              <a:rPr lang="en-US" sz="2000" dirty="0">
                <a:latin typeface="Times New Roman" panose="02020603050405020304" charset="0"/>
                <a:ea typeface="宋体" panose="02010600030101010101" pitchFamily="2" charset="-122"/>
                <a:cs typeface="Times New Roman" panose="02020603050405020304" charset="0"/>
                <a:sym typeface="+mn-ea"/>
              </a:rPr>
              <a:t>(NLP)</a:t>
            </a:r>
            <a:r>
              <a:rPr lang="zh-CN" sz="2000" dirty="0">
                <a:latin typeface="Times New Roman" panose="02020603050405020304" charset="0"/>
                <a:ea typeface="宋体" panose="02010600030101010101" pitchFamily="2" charset="-122"/>
                <a:sym typeface="+mn-ea"/>
              </a:rPr>
              <a:t>已经成为现代系统的重要组成部分。它广泛应用于搜索引擎、人机对话接口、文档处理等。机器可以很好地处理结构化数据。但是，当涉及到无固定形式的文本时，它将很难处理。</a:t>
            </a:r>
            <a:r>
              <a:rPr lang="en-US" sz="2000" dirty="0">
                <a:latin typeface="Times New Roman" panose="02020603050405020304" charset="0"/>
                <a:ea typeface="宋体" panose="02010600030101010101" pitchFamily="2" charset="-122"/>
                <a:sym typeface="+mn-ea"/>
              </a:rPr>
              <a:t>NLP</a:t>
            </a:r>
            <a:r>
              <a:rPr lang="zh-CN" sz="2000" dirty="0">
                <a:latin typeface="Times New Roman" panose="02020603050405020304" charset="0"/>
                <a:ea typeface="宋体" panose="02010600030101010101" pitchFamily="2" charset="-122"/>
                <a:sym typeface="+mn-ea"/>
              </a:rPr>
              <a:t>的目标是开发一种算法，使计算机能够理解无结构的文本，并帮助他们理解这种语言。</a:t>
            </a:r>
            <a:endParaRPr lang="zh-CN" altLang="en-US" sz="20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5"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5">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000" fill="hold">
                                          <p:stCondLst>
                                            <p:cond delay="0"/>
                                          </p:stCondLst>
                                        </p:cTn>
                                        <p:tgtEl>
                                          <p:spTgt spid="5">
                                            <p:txEl>
                                              <p:pRg st="2" end="2"/>
                                            </p:txEl>
                                          </p:spTgt>
                                        </p:tgtEl>
                                        <p:attrNameLst>
                                          <p:attrName>style.visibility</p:attrName>
                                        </p:attrNameLst>
                                      </p:cBhvr>
                                      <p:to>
                                        <p:strVal val="visible"/>
                                      </p:to>
                                    </p:set>
                                    <p:animEffect transition="in" filter="strips(downRight)">
                                      <p:cBhvr>
                                        <p:cTn id="22" dur="1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xit" presetSubtype="4" fill="hold" nodeType="clickEffect">
                                  <p:stCondLst>
                                    <p:cond delay="0"/>
                                  </p:stCondLst>
                                  <p:childTnLst>
                                    <p:anim calcmode="lin" valueType="num">
                                      <p:cBhvr additive="base">
                                        <p:cTn id="26" dur="10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1000"/>
                                        <p:tgtEl>
                                          <p:spTgt spid="5">
                                            <p:txEl>
                                              <p:pRg st="2" end="2"/>
                                            </p:txEl>
                                          </p:spTgt>
                                        </p:tgtEl>
                                        <p:attrNameLst>
                                          <p:attrName>ppt_y</p:attrName>
                                        </p:attrNameLst>
                                      </p:cBhvr>
                                      <p:tavLst>
                                        <p:tav tm="0">
                                          <p:val>
                                            <p:strVal val="ppt_y"/>
                                          </p:val>
                                        </p:tav>
                                        <p:tav tm="100000">
                                          <p:val>
                                            <p:strVal val="1+ppt_h/2"/>
                                          </p:val>
                                        </p:tav>
                                      </p:tavLst>
                                    </p:anim>
                                    <p:set>
                                      <p:cBhvr>
                                        <p:cTn id="28" dur="1" fill="hold">
                                          <p:stCondLst>
                                            <p:cond delay="1000"/>
                                          </p:stCondLst>
                                        </p:cTn>
                                        <p:tgtEl>
                                          <p:spTgt spid="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图片 191" descr="TIM图片20180612173501"/>
          <p:cNvPicPr>
            <a:picLocks noChangeAspect="1"/>
          </p:cNvPicPr>
          <p:nvPr/>
        </p:nvPicPr>
        <p:blipFill>
          <a:blip r:embed="rId2"/>
          <a:stretch>
            <a:fillRect/>
          </a:stretch>
        </p:blipFill>
        <p:spPr>
          <a:xfrm>
            <a:off x="2998862" y="2204864"/>
            <a:ext cx="4304030" cy="2366010"/>
          </a:xfrm>
          <a:prstGeom prst="rect">
            <a:avLst/>
          </a:prstGeom>
        </p:spPr>
      </p:pic>
      <p:sp>
        <p:nvSpPr>
          <p:cNvPr id="2"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1 </a:t>
            </a:r>
            <a:r>
              <a:rPr altLang="zh-CN" sz="2400" b="1" dirty="0">
                <a:sym typeface="+mn-ea"/>
              </a:rPr>
              <a:t>什么是自然语言处理</a:t>
            </a:r>
          </a:p>
        </p:txBody>
      </p:sp>
      <p:sp>
        <p:nvSpPr>
          <p:cNvPr id="1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7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4380622" y="4730259"/>
            <a:ext cx="2372995" cy="337185"/>
          </a:xfrm>
          <a:prstGeom prst="rect">
            <a:avLst/>
          </a:prstGeom>
          <a:noFill/>
        </p:spPr>
        <p:txBody>
          <a:bodyPr wrap="square" rtlCol="0">
            <a:spAutoFit/>
          </a:bodyPr>
          <a:lstStyle/>
          <a:p>
            <a:r>
              <a:rPr lang="zh-CN" altLang="en-US" sz="1600"/>
              <a:t>自然语言处理的应用</a:t>
            </a:r>
          </a:p>
        </p:txBody>
      </p:sp>
    </p:spTree>
    <p:extLst>
      <p:ext uri="{BB962C8B-B14F-4D97-AF65-F5344CB8AC3E}">
        <p14:creationId xmlns:p14="http://schemas.microsoft.com/office/powerpoint/2010/main" val="140929908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par>
                                <p:cTn id="11" presetID="12" presetClass="entr" presetSubtype="4" fill="hold" nodeType="withEffect">
                                  <p:stCondLst>
                                    <p:cond delay="0"/>
                                  </p:stCondLst>
                                  <p:childTnLst>
                                    <p:set>
                                      <p:cBhvr>
                                        <p:cTn id="12" dur="1000" fill="hold">
                                          <p:stCondLst>
                                            <p:cond delay="0"/>
                                          </p:stCondLst>
                                        </p:cTn>
                                        <p:tgtEl>
                                          <p:spTgt spid="191"/>
                                        </p:tgtEl>
                                        <p:attrNameLst>
                                          <p:attrName>style.visibility</p:attrName>
                                        </p:attrNameLst>
                                      </p:cBhvr>
                                      <p:to>
                                        <p:strVal val="visible"/>
                                      </p:to>
                                    </p:set>
                                    <p:anim calcmode="lin" valueType="num">
                                      <p:cBhvr additive="base">
                                        <p:cTn id="13" dur="1000"/>
                                        <p:tgtEl>
                                          <p:spTgt spid="191"/>
                                        </p:tgtEl>
                                        <p:attrNameLst>
                                          <p:attrName>ppt_y</p:attrName>
                                        </p:attrNameLst>
                                      </p:cBhvr>
                                      <p:tavLst>
                                        <p:tav tm="0">
                                          <p:val>
                                            <p:strVal val="#ppt_y+#ppt_h*1.125000"/>
                                          </p:val>
                                        </p:tav>
                                        <p:tav tm="100000">
                                          <p:val>
                                            <p:strVal val="#ppt_y"/>
                                          </p:val>
                                        </p:tav>
                                      </p:tavLst>
                                    </p:anim>
                                    <p:animEffect transition="in" filter="wipe(up)">
                                      <p:cBhvr>
                                        <p:cTn id="14" dur="1000"/>
                                        <p:tgtEl>
                                          <p:spTgt spid="191"/>
                                        </p:tgtEl>
                                      </p:cBhvr>
                                    </p:animEffect>
                                  </p:childTnLst>
                                </p:cTn>
                              </p:par>
                              <p:par>
                                <p:cTn id="15" presetID="12" presetClass="entr" presetSubtype="4" fill="hold" grpId="0" nodeType="withEffect">
                                  <p:stCondLst>
                                    <p:cond delay="0"/>
                                  </p:stCondLst>
                                  <p:childTnLst>
                                    <p:set>
                                      <p:cBhvr>
                                        <p:cTn id="16" dur="1000" fill="hold">
                                          <p:stCondLst>
                                            <p:cond delay="0"/>
                                          </p:stCondLst>
                                        </p:cTn>
                                        <p:tgtEl>
                                          <p:spTgt spid="4"/>
                                        </p:tgtEl>
                                        <p:attrNameLst>
                                          <p:attrName>style.visibility</p:attrName>
                                        </p:attrNameLst>
                                      </p:cBhvr>
                                      <p:to>
                                        <p:strVal val="visible"/>
                                      </p:to>
                                    </p:set>
                                    <p:anim calcmode="lin" valueType="num">
                                      <p:cBhvr additive="base">
                                        <p:cTn id="17" dur="1000"/>
                                        <p:tgtEl>
                                          <p:spTgt spid="4"/>
                                        </p:tgtEl>
                                        <p:attrNameLst>
                                          <p:attrName>ppt_y</p:attrName>
                                        </p:attrNameLst>
                                      </p:cBhvr>
                                      <p:tavLst>
                                        <p:tav tm="0">
                                          <p:val>
                                            <p:strVal val="#ppt_y+#ppt_h*1.125000"/>
                                          </p:val>
                                        </p:tav>
                                        <p:tav tm="100000">
                                          <p:val>
                                            <p:strVal val="#ppt_y"/>
                                          </p:val>
                                        </p:tav>
                                      </p:tavLst>
                                    </p:anim>
                                    <p:animEffect transition="in" filter="wipe(up)">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7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文本框 5"/>
          <p:cNvSpPr txBox="1"/>
          <p:nvPr/>
        </p:nvSpPr>
        <p:spPr>
          <a:xfrm>
            <a:off x="1168400" y="1451610"/>
            <a:ext cx="9853930" cy="289179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b="1"/>
              <a:t>本章学习需要提前做的是：</a:t>
            </a:r>
          </a:p>
          <a:p>
            <a:pPr marL="342900" indent="-342900" algn="just" fontAlgn="auto">
              <a:lnSpc>
                <a:spcPct val="130000"/>
              </a:lnSpc>
              <a:buFont typeface="Arial" panose="020B0604020202020204" pitchFamily="34" charset="0"/>
              <a:buChar char="•"/>
            </a:pPr>
            <a:r>
              <a:rPr lang="zh-CN" altLang="en-US" sz="2000" b="1">
                <a:solidFill>
                  <a:srgbClr val="190DBB"/>
                </a:solidFill>
              </a:rPr>
              <a:t>导入Python的第三方库NLTK(Natural Language Toolkit)</a:t>
            </a:r>
          </a:p>
          <a:p>
            <a:pPr marL="342900" indent="-342900" algn="just" fontAlgn="auto">
              <a:lnSpc>
                <a:spcPct val="130000"/>
              </a:lnSpc>
              <a:buFont typeface="Arial" panose="020B0604020202020204" pitchFamily="34" charset="0"/>
              <a:buChar char="•"/>
            </a:pPr>
            <a:r>
              <a:rPr lang="zh-CN" altLang="en-US" sz="2000" b="1">
                <a:solidFill>
                  <a:srgbClr val="190DBB"/>
                </a:solidFill>
              </a:rPr>
              <a:t>下载NLTK提供的数据集</a:t>
            </a:r>
          </a:p>
          <a:p>
            <a:pPr indent="508000" algn="just" fontAlgn="auto">
              <a:lnSpc>
                <a:spcPct val="130000"/>
              </a:lnSpc>
              <a:buFont typeface="Arial" panose="020B0604020202020204" pitchFamily="34" charset="0"/>
              <a:buNone/>
              <a:extLst>
                <a:ext uri="{35155182-B16C-46BC-9424-99874614C6A1}">
                  <wpsdc:indentchars xmlns:wpsdc="http://www.wps.cn/officeDocument/2017/drawingmlCustomData" xmlns="" val="200" checksum="282533468"/>
                </a:ext>
              </a:extLst>
            </a:pPr>
            <a:r>
              <a:rPr lang="zh-CN" altLang="en-US" sz="2000">
                <a:solidFill>
                  <a:schemeClr val="tx1">
                    <a:lumMod val="95000"/>
                    <a:lumOff val="5000"/>
                  </a:schemeClr>
                </a:solidFill>
              </a:rPr>
              <a:t>在终端下进入Python环境，并输入以下代码来下载这些数据集：</a:t>
            </a:r>
          </a:p>
          <a:p>
            <a:pPr indent="508000" algn="just" fontAlgn="auto">
              <a:lnSpc>
                <a:spcPct val="130000"/>
              </a:lnSpc>
              <a:buFont typeface="Arial" panose="020B0604020202020204" pitchFamily="34" charset="0"/>
              <a:buNone/>
              <a:extLst>
                <a:ext uri="{35155182-B16C-46BC-9424-99874614C6A1}">
                  <wpsdc:indentchars xmlns:wpsdc="http://www.wps.cn/officeDocument/2017/drawingmlCustomData" xmlns="" val="200" checksum="282533468"/>
                </a:ext>
              </a:extLst>
            </a:pPr>
            <a:r>
              <a:rPr lang="zh-CN" altLang="en-US" sz="2000">
                <a:solidFill>
                  <a:schemeClr val="tx1">
                    <a:lumMod val="95000"/>
                    <a:lumOff val="5000"/>
                  </a:schemeClr>
                </a:solidFill>
              </a:rPr>
              <a:t>&gt;&gt;&gt; import nltk</a:t>
            </a:r>
          </a:p>
          <a:p>
            <a:pPr indent="508000" algn="just" fontAlgn="auto">
              <a:lnSpc>
                <a:spcPct val="130000"/>
              </a:lnSpc>
              <a:buFont typeface="Arial" panose="020B0604020202020204" pitchFamily="34" charset="0"/>
              <a:buNone/>
              <a:extLst>
                <a:ext uri="{35155182-B16C-46BC-9424-99874614C6A1}">
                  <wpsdc:indentchars xmlns:wpsdc="http://www.wps.cn/officeDocument/2017/drawingmlCustomData" xmlns="" val="200" checksum="282533468"/>
                </a:ext>
              </a:extLst>
            </a:pPr>
            <a:r>
              <a:rPr lang="zh-CN" altLang="en-US" sz="2000">
                <a:solidFill>
                  <a:schemeClr val="tx1">
                    <a:lumMod val="95000"/>
                    <a:lumOff val="5000"/>
                  </a:schemeClr>
                </a:solidFill>
              </a:rPr>
              <a:t>&gt;&gt;&gt; nltk.download()</a:t>
            </a:r>
          </a:p>
          <a:p>
            <a:pPr marL="342900" indent="-342900" algn="just" fontAlgn="auto">
              <a:lnSpc>
                <a:spcPct val="130000"/>
              </a:lnSpc>
              <a:buFont typeface="Arial" panose="020B0604020202020204" pitchFamily="34" charset="0"/>
              <a:buChar char="•"/>
            </a:pPr>
            <a:r>
              <a:rPr lang="zh-CN" altLang="en-US" sz="2000" b="1">
                <a:solidFill>
                  <a:srgbClr val="190DBB"/>
                </a:solidFill>
              </a:rPr>
              <a:t>安装gensim包</a:t>
            </a:r>
          </a:p>
        </p:txBody>
      </p:sp>
      <p:sp>
        <p:nvSpPr>
          <p:cNvPr id="2"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1 </a:t>
            </a:r>
            <a:r>
              <a:rPr altLang="zh-CN" sz="2400" b="1" dirty="0">
                <a:sym typeface="+mn-ea"/>
              </a:rPr>
              <a:t>什么是自然语言处理</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5" dur="500"/>
                                        <p:tgtEl>
                                          <p:spTgt spid="6">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8" dur="500"/>
                                        <p:tgtEl>
                                          <p:spTgt spid="6">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1" dur="500"/>
                                        <p:tgtEl>
                                          <p:spTgt spid="6">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4" dur="500"/>
                                        <p:tgtEl>
                                          <p:spTgt spid="6">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7" dur="500"/>
                                        <p:tgtEl>
                                          <p:spTgt spid="6">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0" dur="500"/>
                                        <p:tgtEl>
                                          <p:spTgt spid="6">
                                            <p:txEl>
                                              <p:pRg st="5" end="5"/>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randombar(horizontal)">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2 </a:t>
            </a:r>
            <a:r>
              <a:rPr altLang="zh-CN" sz="2400" b="1" dirty="0">
                <a:sym typeface="+mn-ea"/>
              </a:rPr>
              <a:t>文本分词</a:t>
            </a:r>
          </a:p>
        </p:txBody>
      </p:sp>
      <p:sp>
        <p:nvSpPr>
          <p:cNvPr id="5" name="文本框 4"/>
          <p:cNvSpPr txBox="1"/>
          <p:nvPr/>
        </p:nvSpPr>
        <p:spPr>
          <a:xfrm>
            <a:off x="964565" y="1304290"/>
            <a:ext cx="10260965" cy="209169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t>当我们处理文本时，我们需要将它拆分成小片来进行分析。它是将输入的文本分成像单词或句子的一小片，这些片被称之为</a:t>
            </a:r>
            <a:r>
              <a:rPr lang="zh-CN" altLang="en-US" sz="2000" b="1"/>
              <a:t>原型</a:t>
            </a:r>
            <a:r>
              <a:rPr lang="zh-CN" altLang="en-US" sz="2000"/>
              <a:t>。我们可以根据自己所想，定义自己的方法将文本分成许多片。</a:t>
            </a:r>
          </a:p>
          <a:p>
            <a:pPr indent="508000" algn="just" fontAlgn="auto">
              <a:lnSpc>
                <a:spcPct val="130000"/>
              </a:lnSpc>
              <a:extLst>
                <a:ext uri="{35155182-B16C-46BC-9424-99874614C6A1}">
                  <wpsdc:indentchars xmlns:wpsdc="http://www.wps.cn/officeDocument/2017/drawingmlCustomData" xmlns="" val="200" checksum="282533468"/>
                </a:ext>
              </a:extLst>
            </a:pPr>
            <a:endParaRPr lang="zh-CN" altLang="en-US" sz="2000"/>
          </a:p>
          <a:p>
            <a:pPr indent="457200" algn="just" fontAlgn="auto">
              <a:lnSpc>
                <a:spcPct val="130000"/>
              </a:lnSpc>
            </a:pPr>
            <a:r>
              <a:rPr lang="zh-CN" altLang="en-US" sz="2000"/>
              <a:t>下面我们用一段程序来实现文本的分词：</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1"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28" fill="hold">
                                          <p:stCondLst>
                                            <p:cond delay="0"/>
                                          </p:stCondLst>
                                        </p:cTn>
                                        <p:tgtEl>
                                          <p:spTgt spid="2"/>
                                        </p:tgtEl>
                                        <p:attrNameLst>
                                          <p:attrName>style.rotation</p:attrName>
                                        </p:attrNameLst>
                                      </p:cBhvr>
                                      <p:to>
                                        <p:strVal val="-45.0"/>
                                      </p:to>
                                    </p:set>
                                    <p:anim calcmode="lin" valueType="num">
                                      <p:cBhvr>
                                        <p:cTn id="8" dur="228" fill="hold">
                                          <p:stCondLst>
                                            <p:cond delay="22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5">
                                            <p:txEl>
                                              <p:pRg st="2" end="2"/>
                                            </p:txEl>
                                          </p:spTgt>
                                        </p:tgtEl>
                                      </p:cBhvr>
                                    </p:animEffect>
                                    <p:set>
                                      <p:cBhvr>
                                        <p:cTn id="26"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r="4402"/>
          <a:stretch>
            <a:fillRect/>
          </a:stretch>
        </p:blipFill>
        <p:spPr>
          <a:xfrm>
            <a:off x="1293495" y="1980153"/>
            <a:ext cx="6585585" cy="3681095"/>
          </a:xfrm>
          <a:prstGeom prst="rect">
            <a:avLst/>
          </a:prstGeom>
        </p:spPr>
      </p:pic>
      <p:sp>
        <p:nvSpPr>
          <p:cNvPr id="2"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2 </a:t>
            </a:r>
            <a:r>
              <a:rPr altLang="zh-CN" sz="2400" b="1" dirty="0">
                <a:sym typeface="+mn-ea"/>
              </a:rPr>
              <a:t>文本分词</a:t>
            </a:r>
          </a:p>
        </p:txBody>
      </p:sp>
      <p:cxnSp>
        <p:nvCxnSpPr>
          <p:cNvPr id="4" name="直接连接符 3"/>
          <p:cNvCxnSpPr/>
          <p:nvPr/>
        </p:nvCxnSpPr>
        <p:spPr>
          <a:xfrm>
            <a:off x="2062480" y="2491328"/>
            <a:ext cx="86423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67180" y="3050128"/>
            <a:ext cx="86423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753350" y="3210148"/>
            <a:ext cx="3290570" cy="1489075"/>
          </a:xfrm>
          <a:prstGeom prst="rect">
            <a:avLst/>
          </a:prstGeom>
          <a:noFill/>
          <a:ln>
            <a:solidFill>
              <a:srgbClr val="0000FF"/>
            </a:solidFill>
          </a:ln>
        </p:spPr>
        <p:txBody>
          <a:bodyPr wrap="square" rtlCol="0" anchor="t">
            <a:spAutoFit/>
          </a:bodyPr>
          <a:lstStyle/>
          <a:p>
            <a:pPr indent="0" algn="just" fontAlgn="auto">
              <a:lnSpc>
                <a:spcPct val="130000"/>
              </a:lnSpc>
            </a:pPr>
            <a:r>
              <a:rPr lang="zh-CN" altLang="en-US" sz="1400" dirty="0"/>
              <a:t>导入一个名为NLTK的程序包，用于导入不同形式的分词器。</a:t>
            </a:r>
          </a:p>
          <a:p>
            <a:pPr indent="0" algn="just" fontAlgn="auto">
              <a:lnSpc>
                <a:spcPct val="130000"/>
              </a:lnSpc>
            </a:pPr>
            <a:r>
              <a:rPr lang="zh-CN" altLang="en-US" sz="1400" dirty="0"/>
              <a:t>定义了将用于分词的输入文本。</a:t>
            </a:r>
          </a:p>
          <a:p>
            <a:pPr indent="0" algn="just" fontAlgn="auto">
              <a:lnSpc>
                <a:spcPct val="130000"/>
              </a:lnSpc>
            </a:pPr>
            <a:r>
              <a:rPr lang="zh-CN" altLang="en-US" sz="1400" dirty="0"/>
              <a:t>之后我们分别使用不同的分词器对输入文本进行分词。</a:t>
            </a:r>
          </a:p>
        </p:txBody>
      </p:sp>
      <p:cxnSp>
        <p:nvCxnSpPr>
          <p:cNvPr id="13" name="直接连接符 12"/>
          <p:cNvCxnSpPr/>
          <p:nvPr/>
        </p:nvCxnSpPr>
        <p:spPr>
          <a:xfrm>
            <a:off x="2062480" y="4086448"/>
            <a:ext cx="86423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62480" y="4837018"/>
            <a:ext cx="935990" cy="88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062480" y="5565998"/>
            <a:ext cx="1367790" cy="69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4183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28" fill="hold">
                                          <p:stCondLst>
                                            <p:cond delay="0"/>
                                          </p:stCondLst>
                                        </p:cTn>
                                        <p:tgtEl>
                                          <p:spTgt spid="2"/>
                                        </p:tgtEl>
                                        <p:attrNameLst>
                                          <p:attrName>style.rotation</p:attrName>
                                        </p:attrNameLst>
                                      </p:cBhvr>
                                      <p:to>
                                        <p:strVal val="-45.0"/>
                                      </p:to>
                                    </p:set>
                                    <p:anim calcmode="lin" valueType="num">
                                      <p:cBhvr>
                                        <p:cTn id="8" dur="228" fill="hold">
                                          <p:stCondLst>
                                            <p:cond delay="22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par>
                                <p:cTn id="12" presetID="9"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par>
                                <p:cTn id="28" presetID="9"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9"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1" nodeType="clickEffect">
                                  <p:stCondLst>
                                    <p:cond delay="0"/>
                                  </p:stCondLst>
                                  <p:childTnLst>
                                    <p:animEffect transition="out" filter="box(in)">
                                      <p:cBhvr>
                                        <p:cTn id="42" dur="1000"/>
                                        <p:tgtEl>
                                          <p:spTgt spid="10"/>
                                        </p:tgtEl>
                                      </p:cBhvr>
                                    </p:animEffect>
                                    <p:set>
                                      <p:cBhvr>
                                        <p:cTn id="43" dur="1" fill="hold">
                                          <p:stCondLst>
                                            <p:cond delay="999"/>
                                          </p:stCondLst>
                                        </p:cTn>
                                        <p:tgtEl>
                                          <p:spTgt spid="10"/>
                                        </p:tgtEl>
                                        <p:attrNameLst>
                                          <p:attrName>style.visibility</p:attrName>
                                        </p:attrNameLst>
                                      </p:cBhvr>
                                      <p:to>
                                        <p:strVal val="hidden"/>
                                      </p:to>
                                    </p:set>
                                  </p:childTnLst>
                                </p:cTn>
                              </p:par>
                              <p:par>
                                <p:cTn id="44" presetID="4" presetClass="exit" presetSubtype="16" fill="hold" nodeType="withEffect">
                                  <p:stCondLst>
                                    <p:cond delay="0"/>
                                  </p:stCondLst>
                                  <p:childTnLst>
                                    <p:animEffect transition="out" filter="box(in)">
                                      <p:cBhvr>
                                        <p:cTn id="45" dur="1000"/>
                                        <p:tgtEl>
                                          <p:spTgt spid="3"/>
                                        </p:tgtEl>
                                      </p:cBhvr>
                                    </p:animEffect>
                                    <p:set>
                                      <p:cBhvr>
                                        <p:cTn id="46" dur="1" fill="hold">
                                          <p:stCondLst>
                                            <p:cond delay="999"/>
                                          </p:stCondLst>
                                        </p:cTn>
                                        <p:tgtEl>
                                          <p:spTgt spid="3"/>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22" presetClass="exit" presetSubtype="4" fill="hold" nodeType="withEffect">
                                  <p:stCondLst>
                                    <p:cond delay="0"/>
                                  </p:stCondLst>
                                  <p:childTnLst>
                                    <p:animEffect transition="out" filter="wipe(down)">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ldLvl="0" animBg="1"/>
      <p:bldP spid="10"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1990750" y="1844824"/>
            <a:ext cx="7677785" cy="3528060"/>
          </a:xfrm>
          <a:prstGeom prst="rect">
            <a:avLst/>
          </a:prstGeom>
        </p:spPr>
      </p:pic>
      <p:sp>
        <p:nvSpPr>
          <p:cNvPr id="2"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2 </a:t>
            </a:r>
            <a:r>
              <a:rPr altLang="zh-CN" sz="2400" b="1" dirty="0">
                <a:sym typeface="+mn-ea"/>
              </a:rPr>
              <a:t>文本分词</a:t>
            </a:r>
          </a:p>
        </p:txBody>
      </p:sp>
    </p:spTree>
    <p:extLst>
      <p:ext uri="{BB962C8B-B14F-4D97-AF65-F5344CB8AC3E}">
        <p14:creationId xmlns:p14="http://schemas.microsoft.com/office/powerpoint/2010/main" val="259208290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28" fill="hold">
                                          <p:stCondLst>
                                            <p:cond delay="0"/>
                                          </p:stCondLst>
                                        </p:cTn>
                                        <p:tgtEl>
                                          <p:spTgt spid="2"/>
                                        </p:tgtEl>
                                        <p:attrNameLst>
                                          <p:attrName>style.rotation</p:attrName>
                                        </p:attrNameLst>
                                      </p:cBhvr>
                                      <p:to>
                                        <p:strVal val="-45.0"/>
                                      </p:to>
                                    </p:set>
                                    <p:anim calcmode="lin" valueType="num">
                                      <p:cBhvr>
                                        <p:cTn id="8" dur="228" fill="hold">
                                          <p:stCondLst>
                                            <p:cond delay="22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ox(out)">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0"/>
          <p:cNvSpPr>
            <a:spLocks noChangeArrowheads="1"/>
          </p:cNvSpPr>
          <p:nvPr/>
        </p:nvSpPr>
        <p:spPr bwMode="auto">
          <a:xfrm>
            <a:off x="724535" y="439420"/>
            <a:ext cx="531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28675">
              <a:defRPr>
                <a:solidFill>
                  <a:schemeClr val="tx1"/>
                </a:solidFill>
                <a:latin typeface="Arial" panose="020B0604020202020204" pitchFamily="34" charset="0"/>
                <a:ea typeface="宋体" panose="02010600030101010101" pitchFamily="2" charset="-122"/>
              </a:defRPr>
            </a:lvl1pPr>
            <a:lvl2pPr marL="742950" indent="-285750" defTabSz="828675">
              <a:defRPr>
                <a:solidFill>
                  <a:schemeClr val="tx1"/>
                </a:solidFill>
                <a:latin typeface="Arial" panose="020B0604020202020204" pitchFamily="34" charset="0"/>
                <a:ea typeface="宋体" panose="02010600030101010101" pitchFamily="2" charset="-122"/>
              </a:defRPr>
            </a:lvl2pPr>
            <a:lvl3pPr marL="1143000" indent="-228600" defTabSz="828675">
              <a:defRPr>
                <a:solidFill>
                  <a:schemeClr val="tx1"/>
                </a:solidFill>
                <a:latin typeface="Arial" panose="020B0604020202020204" pitchFamily="34" charset="0"/>
                <a:ea typeface="宋体" panose="02010600030101010101" pitchFamily="2" charset="-122"/>
              </a:defRPr>
            </a:lvl3pPr>
            <a:lvl4pPr marL="1600200" indent="-228600" defTabSz="828675">
              <a:defRPr>
                <a:solidFill>
                  <a:schemeClr val="tx1"/>
                </a:solidFill>
                <a:latin typeface="Arial" panose="020B0604020202020204" pitchFamily="34" charset="0"/>
                <a:ea typeface="宋体" panose="02010600030101010101" pitchFamily="2" charset="-122"/>
              </a:defRPr>
            </a:lvl4pPr>
            <a:lvl5pPr marL="2057400" indent="-228600" defTabSz="828675">
              <a:defRPr>
                <a:solidFill>
                  <a:schemeClr val="tx1"/>
                </a:solidFill>
                <a:latin typeface="Arial" panose="020B0604020202020204" pitchFamily="34" charset="0"/>
                <a:ea typeface="宋体" panose="02010600030101010101" pitchFamily="2" charset="-122"/>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0000"/>
              </a:lnSpc>
            </a:pPr>
            <a:r>
              <a:rPr altLang="zh-CN" sz="2400" b="1" dirty="0" smtClean="0">
                <a:sym typeface="+mn-ea"/>
              </a:rPr>
              <a:t>3 </a:t>
            </a:r>
            <a:r>
              <a:rPr altLang="zh-CN" sz="2400" b="1" dirty="0">
                <a:sym typeface="+mn-ea"/>
              </a:rPr>
              <a:t>使用stemming还原词汇</a:t>
            </a:r>
          </a:p>
        </p:txBody>
      </p:sp>
      <p:sp>
        <p:nvSpPr>
          <p:cNvPr id="5" name="文本框 4"/>
          <p:cNvSpPr txBox="1"/>
          <p:nvPr/>
        </p:nvSpPr>
        <p:spPr>
          <a:xfrm>
            <a:off x="964565" y="1304290"/>
            <a:ext cx="10260965" cy="89154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t>对于一些变化的词汇，我们必须处理相同单词的不同形式，并且使计算机能够明白这些不同的单词有相对的形式。例如，单词write能够以很多形式出现，如下图所示：</a:t>
            </a:r>
          </a:p>
        </p:txBody>
      </p:sp>
      <p:grpSp>
        <p:nvGrpSpPr>
          <p:cNvPr id="3" name="组合 2"/>
          <p:cNvGrpSpPr/>
          <p:nvPr/>
        </p:nvGrpSpPr>
        <p:grpSpPr>
          <a:xfrm>
            <a:off x="7632700" y="2542540"/>
            <a:ext cx="3953510" cy="3302635"/>
            <a:chOff x="12020" y="4004"/>
            <a:chExt cx="6226" cy="5201"/>
          </a:xfrm>
        </p:grpSpPr>
        <p:pic>
          <p:nvPicPr>
            <p:cNvPr id="10" name="图片 9"/>
            <p:cNvPicPr>
              <a:picLocks noChangeAspect="1"/>
            </p:cNvPicPr>
            <p:nvPr/>
          </p:nvPicPr>
          <p:blipFill>
            <a:blip r:embed="rId2"/>
            <a:stretch>
              <a:fillRect/>
            </a:stretch>
          </p:blipFill>
          <p:spPr>
            <a:xfrm>
              <a:off x="12020" y="4004"/>
              <a:ext cx="6226" cy="4275"/>
            </a:xfrm>
            <a:prstGeom prst="rect">
              <a:avLst/>
            </a:prstGeom>
          </p:spPr>
        </p:pic>
        <p:sp>
          <p:nvSpPr>
            <p:cNvPr id="100" name="文本框 99"/>
            <p:cNvSpPr txBox="1"/>
            <p:nvPr/>
          </p:nvSpPr>
          <p:spPr>
            <a:xfrm>
              <a:off x="13593" y="8723"/>
              <a:ext cx="3434" cy="483"/>
            </a:xfrm>
            <a:prstGeom prst="rect">
              <a:avLst/>
            </a:prstGeom>
            <a:noFill/>
            <a:ln w="9525">
              <a:noFill/>
            </a:ln>
          </p:spPr>
          <p:txBody>
            <a:bodyPr wrap="square">
              <a:spAutoFit/>
            </a:bodyPr>
            <a:lstStyle/>
            <a:p>
              <a:pPr indent="0"/>
              <a:r>
                <a:rPr lang="zh-CN" sz="1400" b="0">
                  <a:latin typeface="Times New Roman" panose="02020603050405020304" charset="0"/>
                  <a:ea typeface="宋体" panose="02010600030101010101" pitchFamily="2" charset="-122"/>
                </a:rPr>
                <a:t>图</a:t>
              </a:r>
              <a:r>
                <a:rPr lang="en-US" sz="1400" b="0">
                  <a:latin typeface="Times New Roman" panose="02020603050405020304" charset="0"/>
                  <a:ea typeface="宋体" panose="02010600030101010101" pitchFamily="2" charset="-122"/>
                  <a:cs typeface="Times New Roman" panose="02020603050405020304" charset="0"/>
                </a:rPr>
                <a:t>1</a:t>
              </a:r>
              <a:r>
                <a:rPr lang="en-US" sz="1400" b="0">
                  <a:latin typeface="Times New Roman" panose="02020603050405020304" charset="0"/>
                  <a:ea typeface="宋体" panose="02010600030101010101" pitchFamily="2" charset="-122"/>
                </a:rPr>
                <a:t>5</a:t>
              </a:r>
              <a:r>
                <a:rPr lang="en-US" sz="1400" b="0">
                  <a:latin typeface="Times New Roman" panose="02020603050405020304" charset="0"/>
                  <a:ea typeface="宋体" panose="02010600030101010101" pitchFamily="2" charset="-122"/>
                  <a:cs typeface="Times New Roman" panose="02020603050405020304" charset="0"/>
                </a:rPr>
                <a:t>.3 write</a:t>
              </a:r>
              <a:r>
                <a:rPr lang="zh-CN" sz="1400" b="0">
                  <a:latin typeface="Times New Roman" panose="02020603050405020304" charset="0"/>
                  <a:ea typeface="宋体" panose="02010600030101010101" pitchFamily="2" charset="-122"/>
                </a:rPr>
                <a:t>的衍生形式</a:t>
              </a:r>
              <a:endParaRPr lang="zh-CN" altLang="en-US" sz="1400"/>
            </a:p>
          </p:txBody>
        </p:sp>
      </p:grpSp>
      <p:sp>
        <p:nvSpPr>
          <p:cNvPr id="13" name="文本框 12"/>
          <p:cNvSpPr txBox="1"/>
          <p:nvPr/>
        </p:nvSpPr>
        <p:spPr>
          <a:xfrm>
            <a:off x="964565" y="2542540"/>
            <a:ext cx="6136005" cy="2491740"/>
          </a:xfrm>
          <a:prstGeom prst="rect">
            <a:avLst/>
          </a:prstGeom>
          <a:noFill/>
        </p:spPr>
        <p:txBody>
          <a:bodyPr wrap="square" rtlCol="0" anchor="t">
            <a:spAutoFit/>
          </a:bodyPr>
          <a:lstStyle/>
          <a:p>
            <a:pPr indent="508000" algn="just" fontAlgn="auto">
              <a:lnSpc>
                <a:spcPct val="130000"/>
              </a:lnSpc>
              <a:extLst>
                <a:ext uri="{35155182-B16C-46BC-9424-99874614C6A1}">
                  <wpsdc:indentchars xmlns:wpsdc="http://www.wps.cn/officeDocument/2017/drawingmlCustomData" xmlns="" val="200" checksum="282533468"/>
                </a:ext>
              </a:extLst>
            </a:pPr>
            <a:r>
              <a:rPr lang="zh-CN" altLang="en-US" sz="2000"/>
              <a:t>当我们分析文本时，提取这些基本形式是很有用的。它将使我们能够提取有用的统计信息来分析输入文本。词干提取(stemming)能够做到这一点。词干提取器(stemmer)的目的是通过将单词的不同形式转换为基本形式来减少单词量。去掉单词的尾部将其变成基本形式是一个启发式的过程。</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1"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28" fill="hold">
                                          <p:stCondLst>
                                            <p:cond delay="0"/>
                                          </p:stCondLst>
                                        </p:cTn>
                                        <p:tgtEl>
                                          <p:spTgt spid="2"/>
                                        </p:tgtEl>
                                        <p:attrNameLst>
                                          <p:attrName>style.rotation</p:attrName>
                                        </p:attrNameLst>
                                      </p:cBhvr>
                                      <p:to>
                                        <p:strVal val="-45.0"/>
                                      </p:to>
                                    </p:set>
                                    <p:anim calcmode="lin" valueType="num">
                                      <p:cBhvr>
                                        <p:cTn id="8" dur="228" fill="hold">
                                          <p:stCondLst>
                                            <p:cond delay="228"/>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to="" calcmode="lin" valueType="num">
                                      <p:cBhvr>
                                        <p:cTn id="21" dur="1" fill="hold"/>
                                        <p:tgtEl>
                                          <p:spTgt spid="3"/>
                                        </p:tgtEl>
                                      </p:cBhvr>
                                    </p:anim>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nodeType="clickEffect">
                                  <p:stCondLst>
                                    <p:cond delay="0"/>
                                  </p:stCondLst>
                                  <p:childTnLst>
                                    <p:animEffect transition="out" filter="wipe(down)">
                                      <p:cBhvr>
                                        <p:cTn id="25" dur="500"/>
                                        <p:tgtEl>
                                          <p:spTgt spid="5">
                                            <p:txEl>
                                              <p:pRg st="0" end="0"/>
                                            </p:txEl>
                                          </p:spTgt>
                                        </p:tgtEl>
                                      </p:cBhvr>
                                    </p:animEffect>
                                    <p:set>
                                      <p:cBhvr>
                                        <p:cTn id="26"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3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1389</Words>
  <Application>Microsoft Office PowerPoint</Application>
  <PresentationFormat>自定义</PresentationFormat>
  <Paragraphs>89</Paragraphs>
  <Slides>21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宋体</vt:lpstr>
      <vt:lpstr>Arial</vt:lpstr>
      <vt:lpstr>Calibri</vt:lpstr>
      <vt:lpstr>Georgia</vt:lpstr>
      <vt:lpstr>Times New Roman</vt:lpstr>
      <vt:lpstr>Wingdings</vt:lpstr>
      <vt:lpstr>Office 主题​​</vt:lpstr>
      <vt:lpstr>人工智能及其实践教程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LejuRobot</cp:lastModifiedBy>
  <cp:revision>236</cp:revision>
  <dcterms:created xsi:type="dcterms:W3CDTF">2018-07-04T12:47:00Z</dcterms:created>
  <dcterms:modified xsi:type="dcterms:W3CDTF">2019-09-07T03:45:34Z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