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409" r:id="rId2"/>
    <p:sldId id="259" r:id="rId3"/>
    <p:sldId id="266" r:id="rId4"/>
    <p:sldId id="381" r:id="rId5"/>
    <p:sldId id="407" r:id="rId6"/>
    <p:sldId id="387" r:id="rId7"/>
    <p:sldId id="395" r:id="rId8"/>
    <p:sldId id="394" r:id="rId9"/>
    <p:sldId id="393" r:id="rId10"/>
    <p:sldId id="362" r:id="rId11"/>
    <p:sldId id="341" r:id="rId12"/>
    <p:sldId id="376" r:id="rId13"/>
    <p:sldId id="384" r:id="rId14"/>
    <p:sldId id="391" r:id="rId15"/>
    <p:sldId id="390" r:id="rId16"/>
    <p:sldId id="397"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E3554-1BCE-2630-87A9-5880D285996A}" v="905" dt="2024-10-26T11:52:57.160"/>
    <p1510:client id="{1FB7A76C-B073-0922-D0BE-C1D47B4FBEA3}" v="352" dt="2024-10-27T14:06:44.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1D3EE-8C7C-412D-81A5-D4E3E6887916}" type="datetime1">
              <a:rPr lang="en-IN" smtClean="0"/>
              <a:t>09-05-2025</a:t>
            </a:fld>
            <a:endParaRPr lang="en-IN"/>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4FDDE-647E-44DF-8749-3CBD56F44480}"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C3795-8EA9-462F-8FFB-B3000D00495A}" type="datetime1">
              <a:rPr lang="en-IN" smtClean="0"/>
              <a:t>09-05-2025</a:t>
            </a:fld>
            <a:endParaRPr lang="en-IN"/>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06B3-53A4-4385-8833-0D66B505765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t>2</a:t>
            </a:fld>
            <a:endParaRPr lang="en-US"/>
          </a:p>
        </p:txBody>
      </p:sp>
    </p:spTree>
    <p:extLst>
      <p:ext uri="{BB962C8B-B14F-4D97-AF65-F5344CB8AC3E}">
        <p14:creationId xmlns:p14="http://schemas.microsoft.com/office/powerpoint/2010/main" val="3562475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11</a:t>
            </a:fld>
            <a:endParaRPr lang="en-US"/>
          </a:p>
        </p:txBody>
      </p:sp>
    </p:spTree>
    <p:extLst>
      <p:ext uri="{BB962C8B-B14F-4D97-AF65-F5344CB8AC3E}">
        <p14:creationId xmlns:p14="http://schemas.microsoft.com/office/powerpoint/2010/main" val="1907701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12</a:t>
            </a:fld>
            <a:endParaRPr lang="en-US"/>
          </a:p>
        </p:txBody>
      </p:sp>
    </p:spTree>
    <p:extLst>
      <p:ext uri="{BB962C8B-B14F-4D97-AF65-F5344CB8AC3E}">
        <p14:creationId xmlns:p14="http://schemas.microsoft.com/office/powerpoint/2010/main" val="246714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13</a:t>
            </a:fld>
            <a:endParaRPr lang="en-US"/>
          </a:p>
        </p:txBody>
      </p:sp>
    </p:spTree>
    <p:extLst>
      <p:ext uri="{BB962C8B-B14F-4D97-AF65-F5344CB8AC3E}">
        <p14:creationId xmlns:p14="http://schemas.microsoft.com/office/powerpoint/2010/main" val="904245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14</a:t>
            </a:fld>
            <a:endParaRPr lang="en-US"/>
          </a:p>
        </p:txBody>
      </p:sp>
    </p:spTree>
    <p:extLst>
      <p:ext uri="{BB962C8B-B14F-4D97-AF65-F5344CB8AC3E}">
        <p14:creationId xmlns:p14="http://schemas.microsoft.com/office/powerpoint/2010/main" val="1520434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15</a:t>
            </a:fld>
            <a:endParaRPr lang="en-US"/>
          </a:p>
        </p:txBody>
      </p:sp>
    </p:spTree>
    <p:extLst>
      <p:ext uri="{BB962C8B-B14F-4D97-AF65-F5344CB8AC3E}">
        <p14:creationId xmlns:p14="http://schemas.microsoft.com/office/powerpoint/2010/main" val="4149277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068FD-F1F2-C905-8069-F3F5F99EFC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22997-9EAA-C73A-DDB6-18D80AFD1377}"/>
              </a:ext>
            </a:extLst>
          </p:cNvPr>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a:extLst>
              <a:ext uri="{FF2B5EF4-FFF2-40B4-BE49-F238E27FC236}">
                <a16:creationId xmlns:a16="http://schemas.microsoft.com/office/drawing/2014/main" id="{E140E893-9326-6574-B4F3-3FE53F4FBE09}"/>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FEC2039-310D-AE62-C466-6CB21AC0F7E4}"/>
              </a:ext>
            </a:extLst>
          </p:cNvPr>
          <p:cNvSpPr>
            <a:spLocks noGrp="1" noEditPoints="1"/>
          </p:cNvSpPr>
          <p:nvPr>
            <p:ph type="sldNum" sz="quarter" idx="5"/>
          </p:nvPr>
        </p:nvSpPr>
        <p:spPr>
          <a:prstGeom prst="rect">
            <a:avLst/>
          </a:prstGeom>
        </p:spPr>
        <p:txBody>
          <a:bodyPr/>
          <a:lstStyle/>
          <a:p>
            <a:fld id="{B9414669-8E70-4745-B40C-7F52266C58F9}" type="slidenum">
              <a:rPr lang="en-US" smtClean="0"/>
              <a:t>16</a:t>
            </a:fld>
            <a:endParaRPr lang="en-US"/>
          </a:p>
        </p:txBody>
      </p:sp>
    </p:spTree>
    <p:extLst>
      <p:ext uri="{BB962C8B-B14F-4D97-AF65-F5344CB8AC3E}">
        <p14:creationId xmlns:p14="http://schemas.microsoft.com/office/powerpoint/2010/main" val="308645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AC564DB-F6FB-4FC8-843F-6A2C2F5CA06F}" type="slidenum">
              <a:rPr lang="en-US" smtClean="0"/>
              <a:t>3</a:t>
            </a:fld>
            <a:endParaRPr lang="en-US"/>
          </a:p>
        </p:txBody>
      </p:sp>
    </p:spTree>
    <p:extLst>
      <p:ext uri="{BB962C8B-B14F-4D97-AF65-F5344CB8AC3E}">
        <p14:creationId xmlns:p14="http://schemas.microsoft.com/office/powerpoint/2010/main" val="3757886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4</a:t>
            </a:fld>
            <a:endParaRPr lang="en-US"/>
          </a:p>
        </p:txBody>
      </p:sp>
    </p:spTree>
    <p:extLst>
      <p:ext uri="{BB962C8B-B14F-4D97-AF65-F5344CB8AC3E}">
        <p14:creationId xmlns:p14="http://schemas.microsoft.com/office/powerpoint/2010/main" val="3497694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80935-B643-5C22-2781-D807A46A09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1A634-7A05-DEBE-30D2-C4AF4B3BE46F}"/>
              </a:ext>
            </a:extLst>
          </p:cNvPr>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a:extLst>
              <a:ext uri="{FF2B5EF4-FFF2-40B4-BE49-F238E27FC236}">
                <a16:creationId xmlns:a16="http://schemas.microsoft.com/office/drawing/2014/main" id="{94729F4F-4C2C-A4FD-8CC8-374D5C85C480}"/>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1972EF6C-B32A-F207-1345-FD9CA2580AFA}"/>
              </a:ext>
            </a:extLst>
          </p:cNvPr>
          <p:cNvSpPr>
            <a:spLocks noGrp="1" noEditPoints="1"/>
          </p:cNvSpPr>
          <p:nvPr>
            <p:ph type="sldNum" sz="quarter" idx="5"/>
          </p:nvPr>
        </p:nvSpPr>
        <p:spPr>
          <a:prstGeom prst="rect">
            <a:avLst/>
          </a:prstGeom>
        </p:spPr>
        <p:txBody>
          <a:bodyPr/>
          <a:lstStyle/>
          <a:p>
            <a:fld id="{3AC564DB-F6FB-4FC8-843F-6A2C2F5CA06F}" type="slidenum">
              <a:rPr lang="en-US" smtClean="0"/>
              <a:t>5</a:t>
            </a:fld>
            <a:endParaRPr lang="en-US"/>
          </a:p>
        </p:txBody>
      </p:sp>
    </p:spTree>
    <p:extLst>
      <p:ext uri="{BB962C8B-B14F-4D97-AF65-F5344CB8AC3E}">
        <p14:creationId xmlns:p14="http://schemas.microsoft.com/office/powerpoint/2010/main" val="208800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6</a:t>
            </a:fld>
            <a:endParaRPr lang="en-US"/>
          </a:p>
        </p:txBody>
      </p:sp>
    </p:spTree>
    <p:extLst>
      <p:ext uri="{BB962C8B-B14F-4D97-AF65-F5344CB8AC3E}">
        <p14:creationId xmlns:p14="http://schemas.microsoft.com/office/powerpoint/2010/main" val="1955466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7</a:t>
            </a:fld>
            <a:endParaRPr lang="en-US"/>
          </a:p>
        </p:txBody>
      </p:sp>
    </p:spTree>
    <p:extLst>
      <p:ext uri="{BB962C8B-B14F-4D97-AF65-F5344CB8AC3E}">
        <p14:creationId xmlns:p14="http://schemas.microsoft.com/office/powerpoint/2010/main" val="267645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8</a:t>
            </a:fld>
            <a:endParaRPr lang="en-US"/>
          </a:p>
        </p:txBody>
      </p:sp>
    </p:spTree>
    <p:extLst>
      <p:ext uri="{BB962C8B-B14F-4D97-AF65-F5344CB8AC3E}">
        <p14:creationId xmlns:p14="http://schemas.microsoft.com/office/powerpoint/2010/main" val="169566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t>9</a:t>
            </a:fld>
            <a:endParaRPr lang="en-US"/>
          </a:p>
        </p:txBody>
      </p:sp>
    </p:spTree>
    <p:extLst>
      <p:ext uri="{BB962C8B-B14F-4D97-AF65-F5344CB8AC3E}">
        <p14:creationId xmlns:p14="http://schemas.microsoft.com/office/powerpoint/2010/main" val="267542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797194-026C-49FB-BB27-EDA8A7A6DB2C}" type="slidenum">
              <a:rPr lang="en-US" smtClean="0"/>
              <a:pPr/>
              <a:t>10</a:t>
            </a:fld>
            <a:endParaRPr lang="en-US"/>
          </a:p>
        </p:txBody>
      </p:sp>
    </p:spTree>
    <p:extLst>
      <p:ext uri="{BB962C8B-B14F-4D97-AF65-F5344CB8AC3E}">
        <p14:creationId xmlns:p14="http://schemas.microsoft.com/office/powerpoint/2010/main" val="3034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pPr marL="152400" marR="56515" indent="-6350" algn="ctr">
              <a:lnSpc>
                <a:spcPct val="107000"/>
              </a:lnSpc>
              <a:spcAft>
                <a:spcPts val="1475"/>
              </a:spcAft>
            </a:pPr>
            <a:endParaRPr lang="en-IN" sz="1800" kern="100">
              <a:solidFill>
                <a:srgbClr val="000000"/>
              </a:solidFill>
              <a:effectLst/>
              <a:latin typeface="Times New Roman" panose="02020603050405020304" pitchFamily="18" charset="0"/>
              <a:ea typeface="Times New Roman" panose="02020603050405020304" pitchFamily="18" charset="0"/>
            </a:endParaRP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C5189B91-A679-4090-9EE5-80C5C946FC94}" type="datetime1">
              <a:rPr lang="en-IN" smtClean="0"/>
              <a:t>09-05-2025</a:t>
            </a:fld>
            <a:endParaRPr lang="en-IN"/>
          </a:p>
        </p:txBody>
      </p:sp>
      <p:sp>
        <p:nvSpPr>
          <p:cNvPr id="5" name="Footer Placeholder 4"/>
          <p:cNvSpPr>
            <a:spLocks noGrp="1" noEditPoints="1"/>
          </p:cNvSpPr>
          <p:nvPr>
            <p:ph type="ftr" sz="quarter" idx="11"/>
          </p:nvPr>
        </p:nvSpPr>
        <p:spPr/>
        <p:txBody>
          <a:bodyPr/>
          <a:lstStyle/>
          <a:p>
            <a:r>
              <a:rPr lang="en-IN"/>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022BC209-DF96-4C5F-AF52-FD15B9FFB95B}" type="datetime1">
              <a:rPr lang="en-IN" smtClean="0"/>
              <a:t>09-05-2025</a:t>
            </a:fld>
            <a:endParaRPr lang="en-IN"/>
          </a:p>
        </p:txBody>
      </p:sp>
      <p:sp>
        <p:nvSpPr>
          <p:cNvPr id="5" name="Footer Placeholder 4"/>
          <p:cNvSpPr>
            <a:spLocks noGrp="1" noEditPoints="1"/>
          </p:cNvSpPr>
          <p:nvPr>
            <p:ph type="ftr" sz="quarter" idx="11"/>
          </p:nvPr>
        </p:nvSpPr>
        <p:spPr/>
        <p:txBody>
          <a:bodyPr/>
          <a:lstStyle/>
          <a:p>
            <a:r>
              <a:rPr lang="en-IN"/>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872D7815-E9AD-4A27-9955-6137EE490DDA}" type="datetime1">
              <a:rPr lang="en-IN" smtClean="0"/>
              <a:t>09-05-2025</a:t>
            </a:fld>
            <a:endParaRPr lang="en-IN"/>
          </a:p>
        </p:txBody>
      </p:sp>
      <p:sp>
        <p:nvSpPr>
          <p:cNvPr id="5" name="Footer Placeholder 4"/>
          <p:cNvSpPr>
            <a:spLocks noGrp="1" noEditPoints="1"/>
          </p:cNvSpPr>
          <p:nvPr>
            <p:ph type="ftr" sz="quarter" idx="11"/>
          </p:nvPr>
        </p:nvSpPr>
        <p:spPr/>
        <p:txBody>
          <a:bodyPr/>
          <a:lstStyle/>
          <a:p>
            <a:r>
              <a:rPr lang="en-IN"/>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CB14E9FB-8912-4A03-890A-BDA43DA81D34}" type="datetime1">
              <a:rPr lang="en-IN" smtClean="0"/>
              <a:t>09-05-2025</a:t>
            </a:fld>
            <a:endParaRPr lang="en-IN"/>
          </a:p>
        </p:txBody>
      </p:sp>
      <p:sp>
        <p:nvSpPr>
          <p:cNvPr id="5" name="Footer Placeholder 4"/>
          <p:cNvSpPr>
            <a:spLocks noGrp="1" noEditPoints="1"/>
          </p:cNvSpPr>
          <p:nvPr>
            <p:ph type="ftr" sz="quarter" idx="11"/>
          </p:nvPr>
        </p:nvSpPr>
        <p:spPr/>
        <p:txBody>
          <a:bodyPr/>
          <a:lstStyle/>
          <a:p>
            <a:r>
              <a:rPr lang="en-IN"/>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95F717F-8B84-40BA-AF47-0A2F4CFEA649}" type="datetime1">
              <a:rPr lang="en-IN" smtClean="0"/>
              <a:t>09-05-2025</a:t>
            </a:fld>
            <a:endParaRPr lang="en-IN"/>
          </a:p>
        </p:txBody>
      </p:sp>
      <p:sp>
        <p:nvSpPr>
          <p:cNvPr id="5" name="Footer Placeholder 4"/>
          <p:cNvSpPr>
            <a:spLocks noGrp="1" noEditPoints="1"/>
          </p:cNvSpPr>
          <p:nvPr>
            <p:ph type="ftr" sz="quarter" idx="11"/>
          </p:nvPr>
        </p:nvSpPr>
        <p:spPr/>
        <p:txBody>
          <a:bodyPr/>
          <a:lstStyle/>
          <a:p>
            <a:r>
              <a:rPr lang="en-IN"/>
              <a:t>Team G012</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BADC99B7-79F4-41B7-B823-A8109C32DB00}" type="datetime1">
              <a:rPr lang="en-IN" smtClean="0"/>
              <a:t>09-05-2025</a:t>
            </a:fld>
            <a:endParaRPr lang="en-IN"/>
          </a:p>
        </p:txBody>
      </p:sp>
      <p:sp>
        <p:nvSpPr>
          <p:cNvPr id="6" name="Footer Placeholder 5"/>
          <p:cNvSpPr>
            <a:spLocks noGrp="1" noEditPoints="1"/>
          </p:cNvSpPr>
          <p:nvPr>
            <p:ph type="ftr" sz="quarter" idx="11"/>
          </p:nvPr>
        </p:nvSpPr>
        <p:spPr/>
        <p:txBody>
          <a:bodyPr/>
          <a:lstStyle/>
          <a:p>
            <a:r>
              <a:rPr lang="en-IN"/>
              <a:t>Team G012</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79D81B0C-1E0F-4059-98E9-8BC55A0A1565}" type="datetime1">
              <a:rPr lang="en-IN" smtClean="0"/>
              <a:t>09-05-2025</a:t>
            </a:fld>
            <a:endParaRPr lang="en-IN"/>
          </a:p>
        </p:txBody>
      </p:sp>
      <p:sp>
        <p:nvSpPr>
          <p:cNvPr id="8" name="Footer Placeholder 7"/>
          <p:cNvSpPr>
            <a:spLocks noGrp="1" noEditPoints="1"/>
          </p:cNvSpPr>
          <p:nvPr>
            <p:ph type="ftr" sz="quarter" idx="11"/>
          </p:nvPr>
        </p:nvSpPr>
        <p:spPr/>
        <p:txBody>
          <a:bodyPr/>
          <a:lstStyle/>
          <a:p>
            <a:r>
              <a:rPr lang="en-IN"/>
              <a:t>Team G012</a:t>
            </a:r>
          </a:p>
        </p:txBody>
      </p:sp>
      <p:sp>
        <p:nvSpPr>
          <p:cNvPr id="9" name="Slide Number Placeholder 8"/>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BA2909CB-4B1C-4FD5-84C7-9D92D4A06D05}" type="datetime1">
              <a:rPr lang="en-IN" smtClean="0"/>
              <a:t>09-05-2025</a:t>
            </a:fld>
            <a:endParaRPr lang="en-IN"/>
          </a:p>
        </p:txBody>
      </p:sp>
      <p:sp>
        <p:nvSpPr>
          <p:cNvPr id="4" name="Footer Placeholder 3"/>
          <p:cNvSpPr>
            <a:spLocks noGrp="1" noEditPoints="1"/>
          </p:cNvSpPr>
          <p:nvPr>
            <p:ph type="ftr" sz="quarter" idx="11"/>
          </p:nvPr>
        </p:nvSpPr>
        <p:spPr/>
        <p:txBody>
          <a:bodyPr/>
          <a:lstStyle/>
          <a:p>
            <a:r>
              <a:rPr lang="en-IN"/>
              <a:t>Team G012</a:t>
            </a:r>
          </a:p>
        </p:txBody>
      </p:sp>
      <p:sp>
        <p:nvSpPr>
          <p:cNvPr id="5" name="Slide Number Placeholder 4"/>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A07D6A02-7D5F-4D64-B321-B3DFFF50319B}" type="datetime1">
              <a:rPr lang="en-IN" smtClean="0"/>
              <a:t>09-05-2025</a:t>
            </a:fld>
            <a:endParaRPr lang="en-IN"/>
          </a:p>
        </p:txBody>
      </p:sp>
      <p:sp>
        <p:nvSpPr>
          <p:cNvPr id="3" name="Footer Placeholder 2"/>
          <p:cNvSpPr>
            <a:spLocks noGrp="1" noEditPoints="1"/>
          </p:cNvSpPr>
          <p:nvPr>
            <p:ph type="ftr" sz="quarter" idx="11"/>
          </p:nvPr>
        </p:nvSpPr>
        <p:spPr/>
        <p:txBody>
          <a:bodyPr/>
          <a:lstStyle/>
          <a:p>
            <a:r>
              <a:rPr lang="en-IN"/>
              <a:t>Team G012</a:t>
            </a:r>
          </a:p>
        </p:txBody>
      </p:sp>
      <p:sp>
        <p:nvSpPr>
          <p:cNvPr id="4" name="Slide Number Placeholder 3"/>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E9C4E36F-FF90-42B5-A387-D5EFFC09F2CC}" type="datetime1">
              <a:rPr lang="en-IN" smtClean="0"/>
              <a:t>09-05-2025</a:t>
            </a:fld>
            <a:endParaRPr lang="en-IN"/>
          </a:p>
        </p:txBody>
      </p:sp>
      <p:sp>
        <p:nvSpPr>
          <p:cNvPr id="6" name="Footer Placeholder 5"/>
          <p:cNvSpPr>
            <a:spLocks noGrp="1" noEditPoints="1"/>
          </p:cNvSpPr>
          <p:nvPr>
            <p:ph type="ftr" sz="quarter" idx="11"/>
          </p:nvPr>
        </p:nvSpPr>
        <p:spPr/>
        <p:txBody>
          <a:bodyPr/>
          <a:lstStyle/>
          <a:p>
            <a:r>
              <a:rPr lang="en-IN"/>
              <a:t>Team G012</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D584184-2C51-43AB-91F5-047C54D0355E}" type="datetime1">
              <a:rPr lang="en-IN" smtClean="0"/>
              <a:t>09-05-2025</a:t>
            </a:fld>
            <a:endParaRPr lang="en-IN"/>
          </a:p>
        </p:txBody>
      </p:sp>
      <p:sp>
        <p:nvSpPr>
          <p:cNvPr id="6" name="Footer Placeholder 5"/>
          <p:cNvSpPr>
            <a:spLocks noGrp="1" noEditPoints="1"/>
          </p:cNvSpPr>
          <p:nvPr>
            <p:ph type="ftr" sz="quarter" idx="11"/>
          </p:nvPr>
        </p:nvSpPr>
        <p:spPr/>
        <p:txBody>
          <a:bodyPr/>
          <a:lstStyle/>
          <a:p>
            <a:r>
              <a:rPr lang="en-IN"/>
              <a:t>Team G012</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06E59-ABEE-4855-9B7F-2480535FBB58}" type="datetime1">
              <a:rPr lang="en-IN" smtClean="0"/>
              <a:t>09-05-2025</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G012</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C02DA-033E-4E45-979C-FC77C52540B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B5CA716C-90FD-7EC7-C649-27333CCDFE81}"/>
              </a:ext>
            </a:extLst>
          </p:cNvPr>
          <p:cNvPicPr/>
          <p:nvPr/>
        </p:nvPicPr>
        <p:blipFill>
          <a:blip r:embed="rId2" cstate="print"/>
          <a:stretch>
            <a:fillRect/>
          </a:stretch>
        </p:blipFill>
        <p:spPr>
          <a:xfrm>
            <a:off x="375816" y="289653"/>
            <a:ext cx="1524903" cy="705981"/>
          </a:xfrm>
          <a:prstGeom prst="rect">
            <a:avLst/>
          </a:prstGeom>
        </p:spPr>
      </p:pic>
      <p:sp>
        <p:nvSpPr>
          <p:cNvPr id="4" name="object 2">
            <a:extLst>
              <a:ext uri="{FF2B5EF4-FFF2-40B4-BE49-F238E27FC236}">
                <a16:creationId xmlns:a16="http://schemas.microsoft.com/office/drawing/2014/main" id="{056760E1-91F5-92D5-C5C6-39B2813398D6}"/>
              </a:ext>
            </a:extLst>
          </p:cNvPr>
          <p:cNvSpPr txBox="1"/>
          <p:nvPr/>
        </p:nvSpPr>
        <p:spPr>
          <a:xfrm>
            <a:off x="2971800" y="609600"/>
            <a:ext cx="6594856" cy="1092800"/>
          </a:xfrm>
          <a:prstGeom prst="rect">
            <a:avLst/>
          </a:prstGeom>
        </p:spPr>
        <p:txBody>
          <a:bodyPr vert="horz" wrap="square" lIns="0" tIns="12700" rIns="0" bIns="0" rtlCol="0">
            <a:spAutoFit/>
          </a:bodyPr>
          <a:lstStyle/>
          <a:p>
            <a:pPr marL="12700" marR="5080" algn="ctr">
              <a:lnSpc>
                <a:spcPct val="117100"/>
              </a:lnSpc>
              <a:spcBef>
                <a:spcPts val="100"/>
              </a:spcBef>
            </a:pPr>
            <a:r>
              <a:rPr sz="1600" b="1" dirty="0">
                <a:latin typeface="Tahoma"/>
                <a:cs typeface="Tahoma"/>
              </a:rPr>
              <a:t>SRM</a:t>
            </a:r>
            <a:r>
              <a:rPr sz="1600" b="1" spc="-25" dirty="0">
                <a:latin typeface="Tahoma"/>
                <a:cs typeface="Tahoma"/>
              </a:rPr>
              <a:t> </a:t>
            </a:r>
            <a:r>
              <a:rPr sz="1600" b="1" dirty="0">
                <a:latin typeface="Tahoma"/>
                <a:cs typeface="Tahoma"/>
              </a:rPr>
              <a:t>INSTITUTE</a:t>
            </a:r>
            <a:r>
              <a:rPr sz="1600" b="1" spc="-50" dirty="0">
                <a:latin typeface="Tahoma"/>
                <a:cs typeface="Tahoma"/>
              </a:rPr>
              <a:t> </a:t>
            </a:r>
            <a:r>
              <a:rPr sz="1600" b="1" dirty="0">
                <a:latin typeface="Tahoma"/>
                <a:cs typeface="Tahoma"/>
              </a:rPr>
              <a:t>OF</a:t>
            </a:r>
            <a:r>
              <a:rPr sz="1600" b="1" spc="-20" dirty="0">
                <a:latin typeface="Tahoma"/>
                <a:cs typeface="Tahoma"/>
              </a:rPr>
              <a:t> </a:t>
            </a:r>
            <a:r>
              <a:rPr sz="1600" b="1" dirty="0">
                <a:latin typeface="Tahoma"/>
                <a:cs typeface="Tahoma"/>
              </a:rPr>
              <a:t>SCIENCE</a:t>
            </a:r>
            <a:r>
              <a:rPr sz="1600" b="1" spc="-40" dirty="0">
                <a:latin typeface="Tahoma"/>
                <a:cs typeface="Tahoma"/>
              </a:rPr>
              <a:t> </a:t>
            </a:r>
            <a:r>
              <a:rPr sz="1600" b="1" dirty="0">
                <a:latin typeface="Tahoma"/>
                <a:cs typeface="Tahoma"/>
              </a:rPr>
              <a:t>AND</a:t>
            </a:r>
            <a:r>
              <a:rPr sz="1600" b="1" spc="-15" dirty="0">
                <a:latin typeface="Tahoma"/>
                <a:cs typeface="Tahoma"/>
              </a:rPr>
              <a:t> </a:t>
            </a:r>
            <a:r>
              <a:rPr sz="1600" b="1" spc="-10" dirty="0">
                <a:latin typeface="Tahoma"/>
                <a:cs typeface="Tahoma"/>
              </a:rPr>
              <a:t>TECHNOLOGY </a:t>
            </a:r>
            <a:r>
              <a:rPr sz="1600" b="1" dirty="0">
                <a:latin typeface="Tahoma"/>
                <a:cs typeface="Tahoma"/>
              </a:rPr>
              <a:t>SCHOOL</a:t>
            </a:r>
            <a:r>
              <a:rPr sz="1600" b="1" spc="-40" dirty="0">
                <a:latin typeface="Tahoma"/>
                <a:cs typeface="Tahoma"/>
              </a:rPr>
              <a:t> </a:t>
            </a:r>
            <a:r>
              <a:rPr sz="1600" b="1" dirty="0">
                <a:latin typeface="Tahoma"/>
                <a:cs typeface="Tahoma"/>
              </a:rPr>
              <a:t>OF</a:t>
            </a:r>
            <a:r>
              <a:rPr sz="1600" b="1" spc="-30" dirty="0">
                <a:latin typeface="Tahoma"/>
                <a:cs typeface="Tahoma"/>
              </a:rPr>
              <a:t> </a:t>
            </a:r>
            <a:r>
              <a:rPr sz="1600" b="1" spc="-10" dirty="0">
                <a:latin typeface="Tahoma"/>
                <a:cs typeface="Tahoma"/>
              </a:rPr>
              <a:t>COMPUTING</a:t>
            </a:r>
            <a:endParaRPr sz="1600" dirty="0">
              <a:latin typeface="Tahoma"/>
              <a:cs typeface="Tahoma"/>
            </a:endParaRPr>
          </a:p>
          <a:p>
            <a:pPr marL="76200" marR="70485" algn="ctr">
              <a:lnSpc>
                <a:spcPts val="1970"/>
              </a:lnSpc>
              <a:spcBef>
                <a:spcPts val="85"/>
              </a:spcBef>
            </a:pPr>
            <a:r>
              <a:rPr sz="1600" b="1" dirty="0">
                <a:latin typeface="Tahoma"/>
                <a:cs typeface="Tahoma"/>
              </a:rPr>
              <a:t>DEPARTMENT</a:t>
            </a:r>
            <a:r>
              <a:rPr sz="1600" b="1" spc="-30" dirty="0">
                <a:latin typeface="Tahoma"/>
                <a:cs typeface="Tahoma"/>
              </a:rPr>
              <a:t> </a:t>
            </a:r>
            <a:r>
              <a:rPr sz="1600" b="1" dirty="0">
                <a:latin typeface="Tahoma"/>
                <a:cs typeface="Tahoma"/>
              </a:rPr>
              <a:t>OF</a:t>
            </a:r>
            <a:r>
              <a:rPr sz="1600" b="1" spc="-10" dirty="0">
                <a:latin typeface="Tahoma"/>
                <a:cs typeface="Tahoma"/>
              </a:rPr>
              <a:t> COMPUTING</a:t>
            </a:r>
            <a:r>
              <a:rPr sz="1600" b="1" spc="-40" dirty="0">
                <a:latin typeface="Tahoma"/>
                <a:cs typeface="Tahoma"/>
              </a:rPr>
              <a:t> </a:t>
            </a:r>
            <a:r>
              <a:rPr sz="1600" b="1" spc="-10" dirty="0">
                <a:latin typeface="Tahoma"/>
                <a:cs typeface="Tahoma"/>
              </a:rPr>
              <a:t>TECHNOLOGIES </a:t>
            </a:r>
            <a:r>
              <a:rPr sz="1600" b="1" dirty="0">
                <a:latin typeface="Tahoma"/>
                <a:cs typeface="Tahoma"/>
              </a:rPr>
              <a:t>18CSP109L-</a:t>
            </a:r>
            <a:r>
              <a:rPr sz="1600" b="1" spc="-50" dirty="0">
                <a:latin typeface="Tahoma"/>
                <a:cs typeface="Tahoma"/>
              </a:rPr>
              <a:t> </a:t>
            </a:r>
            <a:r>
              <a:rPr sz="1600" b="1" dirty="0">
                <a:latin typeface="Tahoma"/>
                <a:cs typeface="Tahoma"/>
              </a:rPr>
              <a:t>MAJOR</a:t>
            </a:r>
            <a:r>
              <a:rPr sz="1600" b="1" spc="-45" dirty="0">
                <a:latin typeface="Tahoma"/>
                <a:cs typeface="Tahoma"/>
              </a:rPr>
              <a:t> </a:t>
            </a:r>
            <a:r>
              <a:rPr sz="1600" b="1" spc="-10" dirty="0">
                <a:latin typeface="Tahoma"/>
                <a:cs typeface="Tahoma"/>
              </a:rPr>
              <a:t>PROJECT</a:t>
            </a:r>
            <a:endParaRPr sz="1600" dirty="0">
              <a:latin typeface="Tahoma"/>
              <a:cs typeface="Tahoma"/>
            </a:endParaRPr>
          </a:p>
        </p:txBody>
      </p:sp>
      <p:sp>
        <p:nvSpPr>
          <p:cNvPr id="6" name="TextBox 5">
            <a:extLst>
              <a:ext uri="{FF2B5EF4-FFF2-40B4-BE49-F238E27FC236}">
                <a16:creationId xmlns:a16="http://schemas.microsoft.com/office/drawing/2014/main" id="{55BEB66A-AA7F-E5D4-8E80-FAF2532491B2}"/>
              </a:ext>
            </a:extLst>
          </p:cNvPr>
          <p:cNvSpPr txBox="1"/>
          <p:nvPr/>
        </p:nvSpPr>
        <p:spPr>
          <a:xfrm>
            <a:off x="1241008" y="2941350"/>
            <a:ext cx="10430433" cy="369332"/>
          </a:xfrm>
          <a:prstGeom prst="rect">
            <a:avLst/>
          </a:prstGeom>
          <a:noFill/>
        </p:spPr>
        <p:txBody>
          <a:bodyPr wrap="square">
            <a:spAutoFit/>
          </a:bodyPr>
          <a:lstStyle/>
          <a:p>
            <a:r>
              <a:rPr lang="en-IN" b="1" dirty="0"/>
              <a:t>METABOLIC SYNDROME DETECTION AND HEALTHCARE USING GENETIC ALGORITHM</a:t>
            </a:r>
          </a:p>
        </p:txBody>
      </p:sp>
      <p:sp>
        <p:nvSpPr>
          <p:cNvPr id="7" name="object 3">
            <a:extLst>
              <a:ext uri="{FF2B5EF4-FFF2-40B4-BE49-F238E27FC236}">
                <a16:creationId xmlns:a16="http://schemas.microsoft.com/office/drawing/2014/main" id="{1FC8D168-D674-236A-2665-D13882EEEF1A}"/>
              </a:ext>
            </a:extLst>
          </p:cNvPr>
          <p:cNvSpPr txBox="1"/>
          <p:nvPr/>
        </p:nvSpPr>
        <p:spPr>
          <a:xfrm>
            <a:off x="609600" y="5181600"/>
            <a:ext cx="3580994" cy="600805"/>
          </a:xfrm>
          <a:prstGeom prst="rect">
            <a:avLst/>
          </a:prstGeom>
        </p:spPr>
        <p:txBody>
          <a:bodyPr vert="horz" wrap="square" lIns="0" tIns="92075" rIns="0" bIns="0" rtlCol="0">
            <a:spAutoFit/>
          </a:bodyPr>
          <a:lstStyle/>
          <a:p>
            <a:pPr marL="12700">
              <a:lnSpc>
                <a:spcPct val="100000"/>
              </a:lnSpc>
              <a:spcBef>
                <a:spcPts val="725"/>
              </a:spcBef>
            </a:pPr>
            <a:r>
              <a:rPr sz="1400" b="1" dirty="0">
                <a:latin typeface="Tahoma"/>
                <a:cs typeface="Tahoma"/>
              </a:rPr>
              <a:t>O.</a:t>
            </a:r>
            <a:r>
              <a:rPr sz="1400" b="1" spc="-5" dirty="0">
                <a:latin typeface="Tahoma"/>
                <a:cs typeface="Tahoma"/>
              </a:rPr>
              <a:t> </a:t>
            </a:r>
            <a:r>
              <a:rPr sz="1400" b="1" dirty="0">
                <a:latin typeface="Tahoma"/>
                <a:cs typeface="Tahoma"/>
              </a:rPr>
              <a:t>SAI</a:t>
            </a:r>
            <a:r>
              <a:rPr sz="1400" b="1" spc="5" dirty="0">
                <a:latin typeface="Tahoma"/>
                <a:cs typeface="Tahoma"/>
              </a:rPr>
              <a:t> </a:t>
            </a:r>
            <a:r>
              <a:rPr sz="1400" b="1" spc="-10" dirty="0">
                <a:latin typeface="Tahoma"/>
                <a:cs typeface="Tahoma"/>
              </a:rPr>
              <a:t>RISHITHA(RA2111003011566)</a:t>
            </a:r>
            <a:endParaRPr sz="1400" b="1" dirty="0">
              <a:latin typeface="Tahoma"/>
              <a:cs typeface="Tahoma"/>
            </a:endParaRPr>
          </a:p>
          <a:p>
            <a:pPr marL="12700">
              <a:lnSpc>
                <a:spcPct val="100000"/>
              </a:lnSpc>
              <a:spcBef>
                <a:spcPts val="630"/>
              </a:spcBef>
            </a:pPr>
            <a:r>
              <a:rPr sz="1400" b="1" dirty="0">
                <a:latin typeface="Tahoma"/>
                <a:cs typeface="Tahoma"/>
              </a:rPr>
              <a:t>A.</a:t>
            </a:r>
            <a:r>
              <a:rPr sz="1400" b="1" spc="-20" dirty="0">
                <a:latin typeface="Tahoma"/>
                <a:cs typeface="Tahoma"/>
              </a:rPr>
              <a:t> </a:t>
            </a:r>
            <a:r>
              <a:rPr sz="1400" b="1" dirty="0">
                <a:latin typeface="Tahoma"/>
                <a:cs typeface="Tahoma"/>
              </a:rPr>
              <a:t>SIVA</a:t>
            </a:r>
            <a:r>
              <a:rPr sz="1400" b="1" spc="-10" dirty="0">
                <a:latin typeface="Tahoma"/>
                <a:cs typeface="Tahoma"/>
              </a:rPr>
              <a:t> NARAYANA(RA2111003011444</a:t>
            </a:r>
            <a:r>
              <a:rPr sz="1100" spc="-10" dirty="0">
                <a:latin typeface="Tahoma"/>
                <a:cs typeface="Tahoma"/>
              </a:rPr>
              <a:t>)</a:t>
            </a:r>
            <a:endParaRPr sz="1100" dirty="0">
              <a:latin typeface="Tahoma"/>
              <a:cs typeface="Tahoma"/>
            </a:endParaRPr>
          </a:p>
        </p:txBody>
      </p:sp>
      <p:sp>
        <p:nvSpPr>
          <p:cNvPr id="8" name="object 5">
            <a:extLst>
              <a:ext uri="{FF2B5EF4-FFF2-40B4-BE49-F238E27FC236}">
                <a16:creationId xmlns:a16="http://schemas.microsoft.com/office/drawing/2014/main" id="{467CEA68-5878-2912-20B9-E7FF22DAF7E5}"/>
              </a:ext>
            </a:extLst>
          </p:cNvPr>
          <p:cNvSpPr txBox="1"/>
          <p:nvPr/>
        </p:nvSpPr>
        <p:spPr>
          <a:xfrm>
            <a:off x="8229600" y="5110426"/>
            <a:ext cx="3978667" cy="671979"/>
          </a:xfrm>
          <a:prstGeom prst="rect">
            <a:avLst/>
          </a:prstGeom>
        </p:spPr>
        <p:txBody>
          <a:bodyPr vert="horz" wrap="square" lIns="0" tIns="12700" rIns="0" bIns="0" rtlCol="0">
            <a:spAutoFit/>
          </a:bodyPr>
          <a:lstStyle/>
          <a:p>
            <a:pPr marL="12700">
              <a:lnSpc>
                <a:spcPct val="100000"/>
              </a:lnSpc>
              <a:spcBef>
                <a:spcPts val="100"/>
              </a:spcBef>
            </a:pPr>
            <a:r>
              <a:rPr sz="1400" b="1" dirty="0">
                <a:latin typeface="Tahoma"/>
                <a:cs typeface="Tahoma"/>
              </a:rPr>
              <a:t>Project</a:t>
            </a:r>
            <a:r>
              <a:rPr sz="1400" b="1" spc="-35" dirty="0">
                <a:latin typeface="Tahoma"/>
                <a:cs typeface="Tahoma"/>
              </a:rPr>
              <a:t> </a:t>
            </a:r>
            <a:r>
              <a:rPr sz="1400" b="1" dirty="0">
                <a:latin typeface="Tahoma"/>
                <a:cs typeface="Tahoma"/>
              </a:rPr>
              <a:t>Guide</a:t>
            </a:r>
            <a:r>
              <a:rPr sz="1400" b="1" spc="-20" dirty="0">
                <a:latin typeface="Tahoma"/>
                <a:cs typeface="Tahoma"/>
              </a:rPr>
              <a:t> </a:t>
            </a:r>
            <a:r>
              <a:rPr sz="1400" b="1" spc="-50" dirty="0">
                <a:latin typeface="Tahoma"/>
                <a:cs typeface="Tahoma"/>
              </a:rPr>
              <a:t>:</a:t>
            </a:r>
            <a:endParaRPr sz="1400" b="1" dirty="0">
              <a:latin typeface="Tahoma"/>
              <a:cs typeface="Tahoma"/>
            </a:endParaRPr>
          </a:p>
          <a:p>
            <a:pPr marL="12700">
              <a:lnSpc>
                <a:spcPct val="100000"/>
              </a:lnSpc>
            </a:pPr>
            <a:r>
              <a:rPr sz="1400" b="1" dirty="0">
                <a:latin typeface="Tahoma"/>
                <a:cs typeface="Tahoma"/>
              </a:rPr>
              <a:t>DR.</a:t>
            </a:r>
            <a:r>
              <a:rPr sz="1400" b="1" spc="-10" dirty="0">
                <a:latin typeface="Tahoma"/>
                <a:cs typeface="Tahoma"/>
              </a:rPr>
              <a:t> </a:t>
            </a:r>
            <a:r>
              <a:rPr sz="1400" b="1" dirty="0">
                <a:latin typeface="Tahoma"/>
                <a:cs typeface="Tahoma"/>
              </a:rPr>
              <a:t>S.</a:t>
            </a:r>
            <a:r>
              <a:rPr sz="1400" b="1" spc="-20" dirty="0">
                <a:latin typeface="Tahoma"/>
                <a:cs typeface="Tahoma"/>
              </a:rPr>
              <a:t> </a:t>
            </a:r>
            <a:r>
              <a:rPr sz="1400" b="1" dirty="0">
                <a:latin typeface="Tahoma"/>
                <a:cs typeface="Tahoma"/>
              </a:rPr>
              <a:t>SANKARA </a:t>
            </a:r>
            <a:r>
              <a:rPr sz="1400" b="1" spc="-10" dirty="0">
                <a:latin typeface="Tahoma"/>
                <a:cs typeface="Tahoma"/>
              </a:rPr>
              <a:t>NARAYANAN</a:t>
            </a:r>
            <a:endParaRPr sz="1400" b="1" dirty="0">
              <a:latin typeface="Tahoma"/>
              <a:cs typeface="Tahoma"/>
            </a:endParaRPr>
          </a:p>
          <a:p>
            <a:pPr marL="12700">
              <a:lnSpc>
                <a:spcPct val="100000"/>
              </a:lnSpc>
              <a:spcBef>
                <a:spcPts val="115"/>
              </a:spcBef>
            </a:pPr>
            <a:r>
              <a:rPr sz="1400" b="1" dirty="0">
                <a:latin typeface="Tahoma"/>
                <a:cs typeface="Tahoma"/>
              </a:rPr>
              <a:t>Associate</a:t>
            </a:r>
            <a:r>
              <a:rPr sz="1400" b="1" spc="-45" dirty="0">
                <a:latin typeface="Tahoma"/>
                <a:cs typeface="Tahoma"/>
              </a:rPr>
              <a:t> </a:t>
            </a:r>
            <a:r>
              <a:rPr sz="1400" b="1" spc="-10" dirty="0">
                <a:latin typeface="Tahoma"/>
                <a:cs typeface="Tahoma"/>
              </a:rPr>
              <a:t>Professor</a:t>
            </a:r>
            <a:endParaRPr sz="1400" b="1" dirty="0">
              <a:latin typeface="Tahoma"/>
              <a:cs typeface="Tahoma"/>
            </a:endParaRPr>
          </a:p>
        </p:txBody>
      </p:sp>
    </p:spTree>
    <p:extLst>
      <p:ext uri="{BB962C8B-B14F-4D97-AF65-F5344CB8AC3E}">
        <p14:creationId xmlns:p14="http://schemas.microsoft.com/office/powerpoint/2010/main" val="3000955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29EE92-FD85-0832-2494-8ED51CE30140}"/>
              </a:ext>
            </a:extLst>
          </p:cNvPr>
          <p:cNvSpPr txBox="1"/>
          <p:nvPr/>
        </p:nvSpPr>
        <p:spPr>
          <a:xfrm>
            <a:off x="1212351" y="1128297"/>
            <a:ext cx="9978874" cy="5516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000" b="1">
                <a:cs typeface="Times New Roman"/>
              </a:rPr>
              <a:t>Filter Method:</a:t>
            </a:r>
          </a:p>
          <a:p>
            <a:r>
              <a:rPr lang="en-US" b="1">
                <a:cs typeface="Times New Roman"/>
              </a:rPr>
              <a:t>Correlation coefficient:</a:t>
            </a:r>
            <a:r>
              <a:rPr lang="en-US">
                <a:cs typeface="Times New Roman"/>
              </a:rPr>
              <a:t> Choosing the correlation coefficient as a filter method for feature selection in the context of metabolic syndrome detection has several advantages compared to other filter methods.</a:t>
            </a:r>
            <a:endParaRPr lang="en-US"/>
          </a:p>
          <a:p>
            <a:r>
              <a:rPr lang="en-US">
                <a:cs typeface="Times New Roman"/>
              </a:rPr>
              <a:t>Many features associated with metabolic syndrome (e.g., BMI, blood pressure, glucose levels) are continuous numerical variables.</a:t>
            </a:r>
          </a:p>
          <a:p>
            <a:r>
              <a:rPr lang="en-US" b="1">
                <a:cs typeface="Times New Roman"/>
              </a:rPr>
              <a:t>Why Correlation?</a:t>
            </a:r>
            <a:r>
              <a:rPr lang="en-US">
                <a:cs typeface="Times New Roman"/>
              </a:rPr>
              <a:t> </a:t>
            </a:r>
          </a:p>
          <a:p>
            <a:r>
              <a:rPr lang="en-US">
                <a:cs typeface="Times New Roman"/>
              </a:rPr>
              <a:t>The correlation coefficient effectively quantifies the linear relationships between these continuous features and the target variable (e.g., presence or absence of metabolic syndrome), making it a suitable choice for this type of data.</a:t>
            </a:r>
          </a:p>
          <a:p>
            <a:endParaRPr lang="en-US">
              <a:cs typeface="Times New Roman"/>
            </a:endParaRPr>
          </a:p>
          <a:p>
            <a:r>
              <a:rPr lang="en-US" sz="2000" b="1">
                <a:cs typeface="Times New Roman"/>
              </a:rPr>
              <a:t>2. Wrapper Method:</a:t>
            </a:r>
          </a:p>
          <a:p>
            <a:r>
              <a:rPr lang="en-US" b="1">
                <a:cs typeface="Times New Roman"/>
              </a:rPr>
              <a:t>Genetic Algorithm:</a:t>
            </a:r>
            <a:r>
              <a:rPr lang="en-US">
                <a:cs typeface="Times New Roman"/>
              </a:rPr>
              <a:t> </a:t>
            </a:r>
            <a:r>
              <a:rPr lang="en-US">
                <a:ea typeface="+mn-lt"/>
                <a:cs typeface="+mn-lt"/>
              </a:rPr>
              <a:t>Using a wrapper method with a Genetic Algorithm (GA) for feature selection in early detection of metabolic syndrome can be an optimal approach. </a:t>
            </a:r>
          </a:p>
          <a:p>
            <a:r>
              <a:rPr lang="en-US" b="1">
                <a:cs typeface="Times New Roman"/>
              </a:rPr>
              <a:t>Why Genetic Algorithm?</a:t>
            </a:r>
          </a:p>
          <a:p>
            <a:r>
              <a:rPr lang="en-US">
                <a:cs typeface="Times New Roman"/>
              </a:rPr>
              <a:t>While there are evolutionary algorithms that may outperform GA in specific scenarios or datasets related to metabolic syndrome, GA remains a strong choice due to its robustness and diversity.</a:t>
            </a:r>
          </a:p>
          <a:p>
            <a:r>
              <a:rPr lang="en-US">
                <a:cs typeface="Times New Roman"/>
              </a:rPr>
              <a:t>GA is robust in handling noisy data and uncertainties, which is common in medical datasets.</a:t>
            </a:r>
          </a:p>
          <a:p>
            <a:r>
              <a:rPr lang="en-US">
                <a:ea typeface="+mn-lt"/>
                <a:cs typeface="+mn-lt"/>
              </a:rPr>
              <a:t>GA’s mechanisms for maintaining diversity through mutation and crossover allow it to explore the feature space effectively.</a:t>
            </a:r>
            <a:endParaRPr lang="en-US">
              <a:cs typeface="Times New Roman"/>
            </a:endParaRPr>
          </a:p>
        </p:txBody>
      </p:sp>
      <p:pic>
        <p:nvPicPr>
          <p:cNvPr id="3" name="object 2">
            <a:extLst>
              <a:ext uri="{FF2B5EF4-FFF2-40B4-BE49-F238E27FC236}">
                <a16:creationId xmlns:a16="http://schemas.microsoft.com/office/drawing/2014/main" id="{9D427FFE-D7F8-C32C-E2FA-4ADAFE8821DE}"/>
              </a:ext>
            </a:extLst>
          </p:cNvPr>
          <p:cNvPicPr/>
          <p:nvPr/>
        </p:nvPicPr>
        <p:blipFill>
          <a:blip r:embed="rId3" cstate="print"/>
          <a:stretch>
            <a:fillRect/>
          </a:stretch>
        </p:blipFill>
        <p:spPr>
          <a:xfrm>
            <a:off x="182095" y="212842"/>
            <a:ext cx="1588770" cy="750258"/>
          </a:xfrm>
          <a:prstGeom prst="rect">
            <a:avLst/>
          </a:prstGeom>
        </p:spPr>
      </p:pic>
    </p:spTree>
    <p:extLst>
      <p:ext uri="{BB962C8B-B14F-4D97-AF65-F5344CB8AC3E}">
        <p14:creationId xmlns:p14="http://schemas.microsoft.com/office/powerpoint/2010/main" val="243531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2489312" y="1043214"/>
            <a:ext cx="7213376" cy="556986"/>
          </a:xfrm>
        </p:spPr>
        <p:txBody>
          <a:bodyPr>
            <a:noAutofit/>
          </a:bodyPr>
          <a:lstStyle/>
          <a:p>
            <a:r>
              <a:rPr lang="en-IN" sz="3600">
                <a:latin typeface="Times New Roman"/>
                <a:cs typeface="Times New Roman"/>
              </a:rPr>
              <a:t>Module 2 – Prediction of Mets</a:t>
            </a:r>
            <a:endParaRPr lang="en-US"/>
          </a:p>
        </p:txBody>
      </p:sp>
      <p:sp>
        <p:nvSpPr>
          <p:cNvPr id="8" name="TextBox 7">
            <a:extLst>
              <a:ext uri="{FF2B5EF4-FFF2-40B4-BE49-F238E27FC236}">
                <a16:creationId xmlns:a16="http://schemas.microsoft.com/office/drawing/2014/main" id="{D11D3A3C-4EC0-673E-CA80-268985CB4FB5}"/>
              </a:ext>
            </a:extLst>
          </p:cNvPr>
          <p:cNvSpPr txBox="1"/>
          <p:nvPr/>
        </p:nvSpPr>
        <p:spPr>
          <a:xfrm>
            <a:off x="791111" y="1887542"/>
            <a:ext cx="10937545" cy="646331"/>
          </a:xfrm>
          <a:prstGeom prst="rect">
            <a:avLst/>
          </a:prstGeom>
          <a:noFill/>
        </p:spPr>
        <p:txBody>
          <a:bodyPr wrap="square">
            <a:spAutoFit/>
          </a:bodyPr>
          <a:lstStyle/>
          <a:p>
            <a:r>
              <a:rPr lang="en-GB"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After getting the Optimal Features from the Feature Selection Algorithm  we will do Prediction of Metabolic Syndrome for the Patient.</a:t>
            </a:r>
            <a:endParaRPr lang="en-IN" dirty="0"/>
          </a:p>
        </p:txBody>
      </p:sp>
      <p:pic>
        <p:nvPicPr>
          <p:cNvPr id="7" name="Picture 6">
            <a:extLst>
              <a:ext uri="{FF2B5EF4-FFF2-40B4-BE49-F238E27FC236}">
                <a16:creationId xmlns:a16="http://schemas.microsoft.com/office/drawing/2014/main" id="{8E65E7EC-9550-B2B7-AE6A-D89F3C311C58}"/>
              </a:ext>
            </a:extLst>
          </p:cNvPr>
          <p:cNvPicPr>
            <a:picLocks noChangeAspect="1"/>
          </p:cNvPicPr>
          <p:nvPr/>
        </p:nvPicPr>
        <p:blipFill>
          <a:blip r:embed="rId3"/>
          <a:stretch>
            <a:fillRect/>
          </a:stretch>
        </p:blipFill>
        <p:spPr>
          <a:xfrm>
            <a:off x="932729" y="2774951"/>
            <a:ext cx="10326541" cy="3048425"/>
          </a:xfrm>
          <a:prstGeom prst="rect">
            <a:avLst/>
          </a:prstGeom>
        </p:spPr>
      </p:pic>
      <p:pic>
        <p:nvPicPr>
          <p:cNvPr id="5" name="object 2">
            <a:extLst>
              <a:ext uri="{FF2B5EF4-FFF2-40B4-BE49-F238E27FC236}">
                <a16:creationId xmlns:a16="http://schemas.microsoft.com/office/drawing/2014/main" id="{5AA5C3D2-FF42-C47E-5E8F-E2123CC647FD}"/>
              </a:ext>
            </a:extLst>
          </p:cNvPr>
          <p:cNvPicPr/>
          <p:nvPr/>
        </p:nvPicPr>
        <p:blipFill>
          <a:blip r:embed="rId4"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615838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noEditPoints="1"/>
          </p:cNvSpPr>
          <p:nvPr>
            <p:ph type="subTitle" idx="1"/>
          </p:nvPr>
        </p:nvSpPr>
        <p:spPr>
          <a:xfrm>
            <a:off x="792238" y="1923773"/>
            <a:ext cx="10720382" cy="4249659"/>
          </a:xfrm>
        </p:spPr>
        <p:txBody>
          <a:bodyPr vert="horz" lIns="91440" tIns="45720" rIns="91440" bIns="45720" rtlCol="0" anchor="t">
            <a:normAutofit/>
          </a:bodyPr>
          <a:lstStyle/>
          <a:p>
            <a:pPr marL="285750" indent="-285750" algn="l">
              <a:buFont typeface="Arial"/>
              <a:buChar char="•"/>
            </a:pPr>
            <a:endParaRPr lang="en-IN" sz="1600">
              <a:latin typeface="Calibri"/>
              <a:cs typeface="Calibri"/>
            </a:endParaRPr>
          </a:p>
          <a:p>
            <a:pPr algn="l"/>
            <a:endParaRPr lang="en-IN" sz="1300" b="1" u="sng">
              <a:latin typeface="Calibri"/>
              <a:cs typeface="Calibri"/>
            </a:endParaRPr>
          </a:p>
        </p:txBody>
      </p:sp>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3236744" y="968188"/>
            <a:ext cx="6770316" cy="556986"/>
          </a:xfrm>
        </p:spPr>
        <p:txBody>
          <a:bodyPr>
            <a:noAutofit/>
          </a:bodyPr>
          <a:lstStyle/>
          <a:p>
            <a:r>
              <a:rPr lang="en-IN" sz="3600">
                <a:latin typeface="Times New Roman"/>
                <a:cs typeface="Times New Roman"/>
              </a:rPr>
              <a:t>Module 2 – Prediction of Mets</a:t>
            </a:r>
            <a:endParaRPr lang="en-US"/>
          </a:p>
        </p:txBody>
      </p:sp>
      <p:sp>
        <p:nvSpPr>
          <p:cNvPr id="5" name="Rectangle 2">
            <a:extLst>
              <a:ext uri="{FF2B5EF4-FFF2-40B4-BE49-F238E27FC236}">
                <a16:creationId xmlns:a16="http://schemas.microsoft.com/office/drawing/2014/main" id="{0BAF6EA5-B53C-51AD-FB53-FB2906B24A78}"/>
              </a:ext>
            </a:extLst>
          </p:cNvPr>
          <p:cNvSpPr>
            <a:spLocks noChangeArrowheads="1"/>
          </p:cNvSpPr>
          <p:nvPr/>
        </p:nvSpPr>
        <p:spPr bwMode="auto">
          <a:xfrm>
            <a:off x="684831" y="1804068"/>
            <a:ext cx="109568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Autoencoders Pre-Training</a:t>
            </a: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Autoencoders compress the input features to capture essential patterns while reducing dimensionality. This process enhances the feature representation for better downstream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Building Bayesian Network</a:t>
            </a: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Bayesian Network is constructed using the learned feature representations to model probabilistic relationships. This network allows for inference regarding the presence of Metabolic Syndrome.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Genetic Optimization</a:t>
            </a: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Genetic algorithms are used to optimize the structure and parameters of the Bayesian Network. This optimization aims to improve the model's predictive accuracy and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Train the Model</a:t>
            </a: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optimized Bayesian Network is trained on the dataset to learn the associations with Metabolic Syndrome. Training adjusts the model parameters to minimize prediction errors.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Predict Metabolic Syndrome</a:t>
            </a:r>
            <a:r>
              <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trained model predicts the likelihood of Metabolic Syndrome in new patients. It outputs a probability score that aids in early diagnosis and intervention.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object 2">
            <a:extLst>
              <a:ext uri="{FF2B5EF4-FFF2-40B4-BE49-F238E27FC236}">
                <a16:creationId xmlns:a16="http://schemas.microsoft.com/office/drawing/2014/main" id="{423E8FD3-85DD-BE8E-B88B-8313F13363E7}"/>
              </a:ext>
            </a:extLst>
          </p:cNvPr>
          <p:cNvPicPr/>
          <p:nvPr/>
        </p:nvPicPr>
        <p:blipFill>
          <a:blip r:embed="rId3"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1912238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996937" y="554560"/>
            <a:ext cx="10591279" cy="1487336"/>
          </a:xfrm>
        </p:spPr>
        <p:txBody>
          <a:bodyPr>
            <a:noAutofit/>
          </a:bodyPr>
          <a:lstStyle/>
          <a:p>
            <a:r>
              <a:rPr lang="en-IN" sz="3200" dirty="0">
                <a:latin typeface="Times New Roman"/>
                <a:cs typeface="Times New Roman"/>
              </a:rPr>
              <a:t>Module 3 – </a:t>
            </a:r>
            <a:r>
              <a:rPr lang="en-GB" sz="3200" dirty="0" err="1">
                <a:latin typeface="Times New Roman"/>
                <a:cs typeface="Times New Roman"/>
              </a:rPr>
              <a:t>MetS</a:t>
            </a:r>
            <a:r>
              <a:rPr lang="en-GB" sz="3200" dirty="0">
                <a:latin typeface="Times New Roman"/>
                <a:cs typeface="Times New Roman"/>
              </a:rPr>
              <a:t> Score Calculation and Classification Severity</a:t>
            </a:r>
            <a:endParaRPr lang="en-US" sz="3200" dirty="0"/>
          </a:p>
        </p:txBody>
      </p:sp>
      <p:pic>
        <p:nvPicPr>
          <p:cNvPr id="10" name="Picture 9">
            <a:extLst>
              <a:ext uri="{FF2B5EF4-FFF2-40B4-BE49-F238E27FC236}">
                <a16:creationId xmlns:a16="http://schemas.microsoft.com/office/drawing/2014/main" id="{38426A89-6A2D-842C-3FA6-6BC134228D17}"/>
              </a:ext>
            </a:extLst>
          </p:cNvPr>
          <p:cNvPicPr>
            <a:picLocks noChangeAspect="1"/>
          </p:cNvPicPr>
          <p:nvPr/>
        </p:nvPicPr>
        <p:blipFill>
          <a:blip r:embed="rId3"/>
          <a:stretch>
            <a:fillRect/>
          </a:stretch>
        </p:blipFill>
        <p:spPr>
          <a:xfrm>
            <a:off x="1202420" y="2652271"/>
            <a:ext cx="9974987" cy="3183779"/>
          </a:xfrm>
          <a:prstGeom prst="rect">
            <a:avLst/>
          </a:prstGeom>
        </p:spPr>
      </p:pic>
      <p:pic>
        <p:nvPicPr>
          <p:cNvPr id="5" name="object 2">
            <a:extLst>
              <a:ext uri="{FF2B5EF4-FFF2-40B4-BE49-F238E27FC236}">
                <a16:creationId xmlns:a16="http://schemas.microsoft.com/office/drawing/2014/main" id="{257A5FCB-AF22-2312-6A71-2EA041456231}"/>
              </a:ext>
            </a:extLst>
          </p:cNvPr>
          <p:cNvPicPr/>
          <p:nvPr/>
        </p:nvPicPr>
        <p:blipFill>
          <a:blip r:embed="rId4"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8131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2626001" y="1418793"/>
            <a:ext cx="7771764" cy="556986"/>
          </a:xfrm>
        </p:spPr>
        <p:txBody>
          <a:bodyPr>
            <a:noAutofit/>
          </a:bodyPr>
          <a:lstStyle/>
          <a:p>
            <a:r>
              <a:rPr lang="en-IN" sz="3600">
                <a:latin typeface="Times New Roman"/>
                <a:cs typeface="Times New Roman"/>
              </a:rPr>
              <a:t>Module 3 – </a:t>
            </a:r>
            <a:r>
              <a:rPr lang="en-GB" sz="3600" err="1">
                <a:latin typeface="Times New Roman"/>
                <a:cs typeface="Times New Roman"/>
              </a:rPr>
              <a:t>MetS</a:t>
            </a:r>
            <a:r>
              <a:rPr lang="en-GB" sz="3600">
                <a:latin typeface="Times New Roman"/>
                <a:cs typeface="Times New Roman"/>
              </a:rPr>
              <a:t> Score Calculation and Classification Severity</a:t>
            </a:r>
            <a:endParaRPr lang="en-US"/>
          </a:p>
        </p:txBody>
      </p:sp>
      <p:sp>
        <p:nvSpPr>
          <p:cNvPr id="20" name="TextBox 19">
            <a:extLst>
              <a:ext uri="{FF2B5EF4-FFF2-40B4-BE49-F238E27FC236}">
                <a16:creationId xmlns:a16="http://schemas.microsoft.com/office/drawing/2014/main" id="{29ECE4A8-7001-7147-D707-351287321017}"/>
              </a:ext>
            </a:extLst>
          </p:cNvPr>
          <p:cNvSpPr txBox="1"/>
          <p:nvPr/>
        </p:nvSpPr>
        <p:spPr>
          <a:xfrm>
            <a:off x="697375" y="1948593"/>
            <a:ext cx="10796286" cy="704616"/>
          </a:xfrm>
          <a:prstGeom prst="rect">
            <a:avLst/>
          </a:prstGeom>
          <a:noFill/>
        </p:spPr>
        <p:txBody>
          <a:bodyPr wrap="square">
            <a:spAutoFit/>
          </a:bodyPr>
          <a:lstStyle/>
          <a:p>
            <a:pPr>
              <a:lnSpc>
                <a:spcPct val="107000"/>
              </a:lnSpc>
              <a:spcAft>
                <a:spcPts val="800"/>
              </a:spcAf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Minimal Subset of Features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IN" sz="1600" dirty="0">
                <a:effectLst/>
                <a:latin typeface="Calibri" panose="020F0502020204030204" pitchFamily="34" charset="0"/>
                <a:ea typeface="Calibri" panose="020F0502020204030204" pitchFamily="34" charset="0"/>
                <a:cs typeface="Times New Roman" panose="02020603050405020304" pitchFamily="18" charset="0"/>
              </a:rPr>
              <a:t>Selects crucial features like age, BMI, fasting blood sugar, maximum heart rate, and glucose to calculate the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MetS</a:t>
            </a:r>
            <a:r>
              <a:rPr lang="en-IN" sz="1600" dirty="0">
                <a:effectLst/>
                <a:latin typeface="Calibri" panose="020F0502020204030204" pitchFamily="34" charset="0"/>
                <a:ea typeface="Calibri" panose="020F0502020204030204" pitchFamily="34" charset="0"/>
                <a:cs typeface="Times New Roman" panose="02020603050405020304" pitchFamily="18" charset="0"/>
              </a:rPr>
              <a:t> score</a:t>
            </a:r>
            <a:endParaRPr lang="en-IN" sz="1600" dirty="0"/>
          </a:p>
        </p:txBody>
      </p:sp>
      <p:sp>
        <p:nvSpPr>
          <p:cNvPr id="22" name="TextBox 21">
            <a:extLst>
              <a:ext uri="{FF2B5EF4-FFF2-40B4-BE49-F238E27FC236}">
                <a16:creationId xmlns:a16="http://schemas.microsoft.com/office/drawing/2014/main" id="{A56AE839-17C7-C594-D3DC-79FBF148A9B9}"/>
              </a:ext>
            </a:extLst>
          </p:cNvPr>
          <p:cNvSpPr txBox="1"/>
          <p:nvPr/>
        </p:nvSpPr>
        <p:spPr>
          <a:xfrm>
            <a:off x="697375" y="2716476"/>
            <a:ext cx="10796286" cy="710131"/>
          </a:xfrm>
          <a:prstGeom prst="rect">
            <a:avLst/>
          </a:prstGeom>
          <a:noFill/>
        </p:spPr>
        <p:txBody>
          <a:bodyPr wrap="square">
            <a:spAutoFit/>
          </a:bodyPr>
          <a:lstStyle/>
          <a:p>
            <a:pPr>
              <a:lnSpc>
                <a:spcPct val="107000"/>
              </a:lnSpc>
              <a:spcAft>
                <a:spcPts val="800"/>
              </a:spcAft>
            </a:pPr>
            <a:r>
              <a:rPr lang="en-IN" sz="1600" b="1" kern="100">
                <a:effectLst/>
                <a:latin typeface="Calibri" panose="020F0502020204030204" pitchFamily="34" charset="0"/>
                <a:ea typeface="Calibri" panose="020F0502020204030204" pitchFamily="34" charset="0"/>
                <a:cs typeface="Times New Roman" panose="02020603050405020304" pitchFamily="18" charset="0"/>
              </a:rPr>
              <a:t>Feature Range Definition and Normalization</a:t>
            </a:r>
            <a:r>
              <a:rPr lang="en-IN" sz="16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Defines minimum and maximum values for each feature and normalizes these values to compute individual feature scores.</a:t>
            </a:r>
          </a:p>
        </p:txBody>
      </p:sp>
      <p:sp>
        <p:nvSpPr>
          <p:cNvPr id="24" name="TextBox 23">
            <a:extLst>
              <a:ext uri="{FF2B5EF4-FFF2-40B4-BE49-F238E27FC236}">
                <a16:creationId xmlns:a16="http://schemas.microsoft.com/office/drawing/2014/main" id="{8CD1274A-83FC-2D1C-EEF1-BD2AFA2D88EE}"/>
              </a:ext>
            </a:extLst>
          </p:cNvPr>
          <p:cNvSpPr txBox="1"/>
          <p:nvPr/>
        </p:nvSpPr>
        <p:spPr>
          <a:xfrm>
            <a:off x="697375" y="3489874"/>
            <a:ext cx="10205977" cy="710131"/>
          </a:xfrm>
          <a:prstGeom prst="rect">
            <a:avLst/>
          </a:prstGeom>
          <a:noFill/>
        </p:spPr>
        <p:txBody>
          <a:bodyPr wrap="square">
            <a:spAutoFit/>
          </a:bodyPr>
          <a:lstStyle/>
          <a:p>
            <a:pPr>
              <a:lnSpc>
                <a:spcPct val="107000"/>
              </a:lnSpc>
              <a:spcAft>
                <a:spcPts val="800"/>
              </a:spcAft>
            </a:pPr>
            <a:r>
              <a:rPr lang="en-IN" sz="1600" b="1" kern="100">
                <a:effectLst/>
                <a:latin typeface="Calibri" panose="020F0502020204030204" pitchFamily="34" charset="0"/>
                <a:ea typeface="Calibri" panose="020F0502020204030204" pitchFamily="34" charset="0"/>
                <a:cs typeface="Times New Roman" panose="02020603050405020304" pitchFamily="18" charset="0"/>
              </a:rPr>
              <a:t>Calculating Metabolic Syndrome Score and Percentage</a:t>
            </a:r>
            <a:r>
              <a:rPr lang="en-IN" sz="16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Computes the overall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MetS</a:t>
            </a:r>
            <a:r>
              <a:rPr lang="en-IN" sz="1600" kern="100">
                <a:effectLst/>
                <a:latin typeface="Calibri" panose="020F0502020204030204" pitchFamily="34" charset="0"/>
                <a:ea typeface="Calibri" panose="020F0502020204030204" pitchFamily="34" charset="0"/>
                <a:cs typeface="Times New Roman" panose="02020603050405020304" pitchFamily="18" charset="0"/>
              </a:rPr>
              <a:t> score and converts it into a percentage to assess risk levels.</a:t>
            </a:r>
          </a:p>
        </p:txBody>
      </p:sp>
      <p:sp>
        <p:nvSpPr>
          <p:cNvPr id="26" name="TextBox 25">
            <a:extLst>
              <a:ext uri="{FF2B5EF4-FFF2-40B4-BE49-F238E27FC236}">
                <a16:creationId xmlns:a16="http://schemas.microsoft.com/office/drawing/2014/main" id="{BE50754F-CDE1-EAD7-EB9B-BF439C2BDCE5}"/>
              </a:ext>
            </a:extLst>
          </p:cNvPr>
          <p:cNvSpPr txBox="1"/>
          <p:nvPr/>
        </p:nvSpPr>
        <p:spPr>
          <a:xfrm>
            <a:off x="770881" y="4200005"/>
            <a:ext cx="6094070" cy="1442254"/>
          </a:xfrm>
          <a:prstGeom prst="rect">
            <a:avLst/>
          </a:prstGeom>
          <a:noFill/>
        </p:spPr>
        <p:txBody>
          <a:bodyPr wrap="square">
            <a:spAutoFit/>
          </a:bodyPr>
          <a:lstStyle/>
          <a:p>
            <a:pPr>
              <a:lnSpc>
                <a:spcPct val="107000"/>
              </a:lnSpc>
              <a:spcAft>
                <a:spcPts val="800"/>
              </a:spcAft>
            </a:pPr>
            <a:r>
              <a:rPr lang="en-IN" sz="1600" b="1" kern="100">
                <a:effectLst/>
                <a:latin typeface="Calibri" panose="020F0502020204030204" pitchFamily="34" charset="0"/>
                <a:ea typeface="Calibri" panose="020F0502020204030204" pitchFamily="34" charset="0"/>
                <a:cs typeface="Times New Roman" panose="02020603050405020304" pitchFamily="18" charset="0"/>
              </a:rPr>
              <a:t>Classification of Metabolic Syndrome</a:t>
            </a:r>
            <a:r>
              <a:rPr lang="en-IN" sz="1600" kern="10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600" b="1" kern="100">
                <a:effectLst/>
                <a:latin typeface="Calibri" panose="020F0502020204030204" pitchFamily="34" charset="0"/>
                <a:ea typeface="Calibri" panose="020F0502020204030204" pitchFamily="34" charset="0"/>
                <a:cs typeface="Times New Roman" panose="02020603050405020304" pitchFamily="18" charset="0"/>
              </a:rPr>
              <a:t>Low Metabolic Syndrome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0% - 25%</a:t>
            </a:r>
          </a:p>
          <a:p>
            <a:pPr>
              <a:lnSpc>
                <a:spcPct val="107000"/>
              </a:lnSpc>
              <a:spcAft>
                <a:spcPts val="800"/>
              </a:spcAft>
            </a:pPr>
            <a:r>
              <a:rPr lang="en-IN" sz="1600" b="1" kern="100">
                <a:effectLst/>
                <a:latin typeface="Calibri" panose="020F0502020204030204" pitchFamily="34" charset="0"/>
                <a:ea typeface="Calibri" panose="020F0502020204030204" pitchFamily="34" charset="0"/>
                <a:cs typeface="Times New Roman" panose="02020603050405020304" pitchFamily="18" charset="0"/>
              </a:rPr>
              <a:t>Medium Metabolic Syndrome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25% - 50%</a:t>
            </a:r>
          </a:p>
          <a:p>
            <a:pPr>
              <a:lnSpc>
                <a:spcPct val="107000"/>
              </a:lnSpc>
              <a:spcAft>
                <a:spcPts val="800"/>
              </a:spcAft>
            </a:pPr>
            <a:r>
              <a:rPr lang="en-IN" sz="1600" b="1" kern="100">
                <a:effectLst/>
                <a:latin typeface="Calibri" panose="020F0502020204030204" pitchFamily="34" charset="0"/>
                <a:ea typeface="Calibri" panose="020F0502020204030204" pitchFamily="34" charset="0"/>
                <a:cs typeface="Times New Roman" panose="02020603050405020304" pitchFamily="18" charset="0"/>
              </a:rPr>
              <a:t>High Metabolic Syndrome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50% - 100%</a:t>
            </a:r>
          </a:p>
        </p:txBody>
      </p:sp>
      <p:pic>
        <p:nvPicPr>
          <p:cNvPr id="5" name="object 2">
            <a:extLst>
              <a:ext uri="{FF2B5EF4-FFF2-40B4-BE49-F238E27FC236}">
                <a16:creationId xmlns:a16="http://schemas.microsoft.com/office/drawing/2014/main" id="{3CDA2A0F-B673-E58C-5569-3F90B24E570F}"/>
              </a:ext>
            </a:extLst>
          </p:cNvPr>
          <p:cNvPicPr/>
          <p:nvPr/>
        </p:nvPicPr>
        <p:blipFill>
          <a:blip r:embed="rId3"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91418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noEditPoints="1"/>
          </p:cNvSpPr>
          <p:nvPr>
            <p:ph type="subTitle" idx="1"/>
          </p:nvPr>
        </p:nvSpPr>
        <p:spPr>
          <a:xfrm>
            <a:off x="792238" y="1428108"/>
            <a:ext cx="10838108" cy="4772520"/>
          </a:xfrm>
        </p:spPr>
        <p:txBody>
          <a:bodyPr vert="horz" lIns="91440" tIns="45720" rIns="91440" bIns="45720" rtlCol="0" anchor="t">
            <a:normAutofit/>
          </a:bodyPr>
          <a:lstStyle/>
          <a:p>
            <a:pPr marL="285750" indent="-285750" algn="l">
              <a:buFont typeface="Arial"/>
              <a:buChar char="•"/>
            </a:pPr>
            <a:endParaRPr lang="en-IN" sz="1600" dirty="0">
              <a:latin typeface="Calibri"/>
              <a:cs typeface="Calibri"/>
            </a:endParaRPr>
          </a:p>
          <a:p>
            <a:pPr algn="l"/>
            <a:endParaRPr lang="en-IN" sz="1300" b="1" u="sng" dirty="0">
              <a:latin typeface="Calibri"/>
              <a:cs typeface="Calibri"/>
            </a:endParaRPr>
          </a:p>
        </p:txBody>
      </p:sp>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3211606" y="576986"/>
            <a:ext cx="6770316" cy="556986"/>
          </a:xfrm>
        </p:spPr>
        <p:txBody>
          <a:bodyPr>
            <a:noAutofit/>
          </a:bodyPr>
          <a:lstStyle/>
          <a:p>
            <a:r>
              <a:rPr lang="en-IN" sz="3600" dirty="0">
                <a:ea typeface="+mj-lt"/>
                <a:cs typeface="+mj-lt"/>
              </a:rPr>
              <a:t>Module-4  Recommendation</a:t>
            </a:r>
            <a:endParaRPr lang="en-US" dirty="0"/>
          </a:p>
        </p:txBody>
      </p:sp>
      <p:sp>
        <p:nvSpPr>
          <p:cNvPr id="5" name="Rectangle 2">
            <a:extLst>
              <a:ext uri="{FF2B5EF4-FFF2-40B4-BE49-F238E27FC236}">
                <a16:creationId xmlns:a16="http://schemas.microsoft.com/office/drawing/2014/main" id="{0BAF6EA5-B53C-51AD-FB53-FB2906B24A78}"/>
              </a:ext>
            </a:extLst>
          </p:cNvPr>
          <p:cNvSpPr>
            <a:spLocks noChangeArrowheads="1"/>
          </p:cNvSpPr>
          <p:nvPr/>
        </p:nvSpPr>
        <p:spPr bwMode="auto">
          <a:xfrm>
            <a:off x="956424" y="1457425"/>
            <a:ext cx="105097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ea typeface="+mn-lt"/>
                <a:cs typeface="+mn-lt"/>
              </a:rPr>
              <a:t>Mapping Predictions to Recommendations</a:t>
            </a:r>
            <a:r>
              <a:rPr lang="en-US" dirty="0">
                <a:ea typeface="+mn-lt"/>
                <a:cs typeface="+mn-lt"/>
              </a:rPr>
              <a:t>:</a:t>
            </a:r>
            <a:endParaRPr lang="en-US" dirty="0"/>
          </a:p>
          <a:p>
            <a:r>
              <a:rPr lang="en-US" dirty="0">
                <a:ea typeface="+mn-lt"/>
                <a:cs typeface="+mn-lt"/>
              </a:rPr>
              <a:t>Establish thresholds for the probabilistic values to classify patients (e.g., high, medium, or low risk for Metabolic Syndrome).</a:t>
            </a:r>
            <a:endParaRPr lang="en-US" dirty="0"/>
          </a:p>
          <a:p>
            <a:r>
              <a:rPr lang="en-US" dirty="0">
                <a:ea typeface="+mn-lt"/>
                <a:cs typeface="+mn-lt"/>
              </a:rPr>
              <a:t>For each risk category, define a set of recommendations based on existing clinical guidelines and best practices for managing Metabolic Syndrome.</a:t>
            </a:r>
          </a:p>
          <a:p>
            <a:endParaRPr lang="en-US" dirty="0"/>
          </a:p>
          <a:p>
            <a:r>
              <a:rPr lang="en-US" b="1" dirty="0">
                <a:ea typeface="+mn-lt"/>
                <a:cs typeface="+mn-lt"/>
              </a:rPr>
              <a:t>Dietary Recommendations</a:t>
            </a:r>
            <a:r>
              <a:rPr lang="en-US" dirty="0">
                <a:ea typeface="+mn-lt"/>
                <a:cs typeface="+mn-lt"/>
              </a:rPr>
              <a:t>:</a:t>
            </a:r>
            <a:endParaRPr lang="en-US" dirty="0"/>
          </a:p>
          <a:p>
            <a:r>
              <a:rPr lang="en-US" dirty="0">
                <a:ea typeface="+mn-lt"/>
                <a:cs typeface="+mn-lt"/>
              </a:rPr>
              <a:t>For patients identified as high-risk, recommend:</a:t>
            </a:r>
            <a:endParaRPr lang="en-US" dirty="0"/>
          </a:p>
          <a:p>
            <a:r>
              <a:rPr lang="en-US" dirty="0">
                <a:ea typeface="+mn-lt"/>
                <a:cs typeface="+mn-lt"/>
              </a:rPr>
              <a:t>Reduced intake of processed foods: Minimize sugars and unhealthy fats.</a:t>
            </a:r>
            <a:endParaRPr lang="en-US" dirty="0"/>
          </a:p>
          <a:p>
            <a:r>
              <a:rPr lang="en-US" dirty="0">
                <a:ea typeface="+mn-lt"/>
                <a:cs typeface="+mn-lt"/>
              </a:rPr>
              <a:t>Balanced meals: Focus on whole grains, lean proteins, and healthy fats.</a:t>
            </a:r>
            <a:endParaRPr lang="en-US" dirty="0"/>
          </a:p>
          <a:p>
            <a:r>
              <a:rPr lang="en-US" dirty="0">
                <a:ea typeface="+mn-lt"/>
                <a:cs typeface="+mn-lt"/>
              </a:rPr>
              <a:t>Portion control: Educate patients on serving sizes.</a:t>
            </a:r>
          </a:p>
          <a:p>
            <a:endParaRPr lang="en-US" dirty="0"/>
          </a:p>
          <a:p>
            <a:r>
              <a:rPr lang="en-US" b="1" dirty="0">
                <a:ea typeface="+mn-lt"/>
                <a:cs typeface="+mn-lt"/>
              </a:rPr>
              <a:t>Exercise Recommendations</a:t>
            </a:r>
            <a:r>
              <a:rPr lang="en-US" dirty="0">
                <a:ea typeface="+mn-lt"/>
                <a:cs typeface="+mn-lt"/>
              </a:rPr>
              <a:t>:</a:t>
            </a:r>
            <a:endParaRPr lang="en-US" dirty="0"/>
          </a:p>
          <a:p>
            <a:r>
              <a:rPr lang="en-US" dirty="0">
                <a:ea typeface="+mn-lt"/>
                <a:cs typeface="+mn-lt"/>
              </a:rPr>
              <a:t>For each risk category, suggest:</a:t>
            </a:r>
            <a:endParaRPr lang="en-US" dirty="0"/>
          </a:p>
          <a:p>
            <a:r>
              <a:rPr lang="en-US" dirty="0">
                <a:ea typeface="+mn-lt"/>
                <a:cs typeface="+mn-lt"/>
              </a:rPr>
              <a:t>Frequency and Intensity: Encourage at least 150 minutes of moderate-intensity aerobic activity per week.</a:t>
            </a:r>
            <a:endParaRPr lang="en-US" dirty="0"/>
          </a:p>
          <a:p>
            <a:r>
              <a:rPr lang="en-US" dirty="0">
                <a:ea typeface="+mn-lt"/>
                <a:cs typeface="+mn-lt"/>
              </a:rPr>
              <a:t>Strength Training: Recommend activities at least twice a week to improve muscle mass and metabolism.</a:t>
            </a:r>
            <a:endParaRPr lang="en-US" dirty="0"/>
          </a:p>
          <a:p>
            <a:r>
              <a:rPr lang="en-US" dirty="0">
                <a:ea typeface="+mn-lt"/>
                <a:cs typeface="+mn-lt"/>
              </a:rPr>
              <a:t>Personalized Plans: Tailor exercise recommendations to match individual preferences and physical capabilities.</a:t>
            </a:r>
            <a:endParaRPr lang="en-US" dirty="0"/>
          </a:p>
          <a:p>
            <a:endParaRPr lang="en-US" dirty="0"/>
          </a:p>
          <a:p>
            <a:endParaRPr lang="en-US" altLang="en-US" dirty="0">
              <a:latin typeface="Calibri"/>
              <a:ea typeface="+mn-lt"/>
              <a:cs typeface="Calibri"/>
            </a:endParaRPr>
          </a:p>
          <a:p>
            <a:pPr>
              <a:buFont typeface="Arial"/>
              <a:buChar char="•"/>
            </a:pPr>
            <a:endParaRPr lang="en-US" dirty="0">
              <a:cs typeface="Times New Roman"/>
            </a:endParaRPr>
          </a:p>
          <a:p>
            <a:pPr marL="0" marR="0" lvl="0" indent="0" algn="l" defTabSz="914400">
              <a:lnSpc>
                <a:spcPct val="100000"/>
              </a:lnSpc>
              <a:spcBef>
                <a:spcPct val="0"/>
              </a:spcBef>
              <a:spcAft>
                <a:spcPct val="0"/>
              </a:spcAft>
              <a:buClrTx/>
              <a:buSzTx/>
              <a:buFont typeface="Arial"/>
              <a:buChar char="•"/>
              <a:tabLst/>
            </a:pPr>
            <a:endParaRPr lang="en-US" dirty="0"/>
          </a:p>
        </p:txBody>
      </p:sp>
      <p:pic>
        <p:nvPicPr>
          <p:cNvPr id="6" name="object 2">
            <a:extLst>
              <a:ext uri="{FF2B5EF4-FFF2-40B4-BE49-F238E27FC236}">
                <a16:creationId xmlns:a16="http://schemas.microsoft.com/office/drawing/2014/main" id="{1D9725C7-F1F6-FC0F-AC87-D155B78F9B72}"/>
              </a:ext>
            </a:extLst>
          </p:cNvPr>
          <p:cNvPicPr/>
          <p:nvPr/>
        </p:nvPicPr>
        <p:blipFill>
          <a:blip r:embed="rId3"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318386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479C-D462-54EC-1FEB-AD3933F3C4CD}"/>
            </a:ext>
          </a:extLst>
        </p:cNvPr>
        <p:cNvGrpSpPr/>
        <p:nvPr/>
      </p:nvGrpSpPr>
      <p:grpSpPr>
        <a:xfrm>
          <a:off x="0" y="0"/>
          <a:ext cx="0" cy="0"/>
          <a:chOff x="0" y="0"/>
          <a:chExt cx="0" cy="0"/>
        </a:xfrm>
      </p:grpSpPr>
      <p:sp>
        <p:nvSpPr>
          <p:cNvPr id="10" name="Subtitle 9">
            <a:extLst>
              <a:ext uri="{FF2B5EF4-FFF2-40B4-BE49-F238E27FC236}">
                <a16:creationId xmlns:a16="http://schemas.microsoft.com/office/drawing/2014/main" id="{AC5FCA30-4B83-2138-A830-390CD05F073A}"/>
              </a:ext>
            </a:extLst>
          </p:cNvPr>
          <p:cNvSpPr>
            <a:spLocks noGrp="1" noEditPoints="1"/>
          </p:cNvSpPr>
          <p:nvPr>
            <p:ph type="subTitle" idx="1"/>
          </p:nvPr>
        </p:nvSpPr>
        <p:spPr>
          <a:xfrm>
            <a:off x="1768866" y="587168"/>
            <a:ext cx="8839201" cy="683136"/>
          </a:xfrm>
        </p:spPr>
        <p:txBody>
          <a:bodyPr>
            <a:normAutofit/>
          </a:bodyPr>
          <a:lstStyle/>
          <a:p>
            <a:r>
              <a:rPr lang="en-IN" sz="3600" dirty="0">
                <a:latin typeface="Times New Roman" panose="02020603050405020304" pitchFamily="18" charset="0"/>
                <a:cs typeface="Times New Roman" panose="02020603050405020304" pitchFamily="18" charset="0"/>
              </a:rPr>
              <a:t>Algorithms To Be Used</a:t>
            </a:r>
          </a:p>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F89F6CF-F66B-A50E-4E97-73C6896FE290}"/>
              </a:ext>
            </a:extLst>
          </p:cNvPr>
          <p:cNvGraphicFramePr>
            <a:graphicFrameLocks noGrp="1"/>
          </p:cNvGraphicFramePr>
          <p:nvPr>
            <p:extLst>
              <p:ext uri="{D42A27DB-BD31-4B8C-83A1-F6EECF244321}">
                <p14:modId xmlns:p14="http://schemas.microsoft.com/office/powerpoint/2010/main" val="4269943227"/>
              </p:ext>
            </p:extLst>
          </p:nvPr>
        </p:nvGraphicFramePr>
        <p:xfrm>
          <a:off x="1282847" y="1779889"/>
          <a:ext cx="9982184" cy="4033712"/>
        </p:xfrm>
        <a:graphic>
          <a:graphicData uri="http://schemas.openxmlformats.org/drawingml/2006/table">
            <a:tbl>
              <a:tblPr firstRow="1" bandRow="1">
                <a:tableStyleId>{5C22544A-7EE6-4342-B048-85BDC9FD1C3A}</a:tableStyleId>
              </a:tblPr>
              <a:tblGrid>
                <a:gridCol w="4250687">
                  <a:extLst>
                    <a:ext uri="{9D8B030D-6E8A-4147-A177-3AD203B41FA5}">
                      <a16:colId xmlns:a16="http://schemas.microsoft.com/office/drawing/2014/main" val="4015410151"/>
                    </a:ext>
                  </a:extLst>
                </a:gridCol>
                <a:gridCol w="5731497">
                  <a:extLst>
                    <a:ext uri="{9D8B030D-6E8A-4147-A177-3AD203B41FA5}">
                      <a16:colId xmlns:a16="http://schemas.microsoft.com/office/drawing/2014/main" val="3810980768"/>
                    </a:ext>
                  </a:extLst>
                </a:gridCol>
              </a:tblGrid>
              <a:tr h="779828">
                <a:tc>
                  <a:txBody>
                    <a:bodyPr/>
                    <a:lstStyle/>
                    <a:p>
                      <a:r>
                        <a:rPr lang="en-IN"/>
                        <a:t>Modules</a:t>
                      </a:r>
                    </a:p>
                  </a:txBody>
                  <a:tcPr/>
                </a:tc>
                <a:tc>
                  <a:txBody>
                    <a:bodyPr/>
                    <a:lstStyle/>
                    <a:p>
                      <a:r>
                        <a:rPr lang="en-GB"/>
                        <a:t>A</a:t>
                      </a:r>
                      <a:r>
                        <a:rPr lang="en-IN" err="1"/>
                        <a:t>lgorithms</a:t>
                      </a:r>
                      <a:r>
                        <a:rPr lang="en-IN"/>
                        <a:t>/Techniques used in the Module</a:t>
                      </a:r>
                    </a:p>
                  </a:txBody>
                  <a:tcPr/>
                </a:tc>
                <a:extLst>
                  <a:ext uri="{0D108BD9-81ED-4DB2-BD59-A6C34878D82A}">
                    <a16:rowId xmlns:a16="http://schemas.microsoft.com/office/drawing/2014/main" val="780251739"/>
                  </a:ext>
                </a:extLst>
              </a:tr>
              <a:tr h="779828">
                <a:tc>
                  <a:txBody>
                    <a:bodyPr/>
                    <a:lstStyle/>
                    <a:p>
                      <a:r>
                        <a:rPr lang="en-US"/>
                        <a:t>Feature selection (Module-1)</a:t>
                      </a:r>
                      <a:endParaRPr lang="en-IN"/>
                    </a:p>
                  </a:txBody>
                  <a:tcPr/>
                </a:tc>
                <a:tc>
                  <a:txBody>
                    <a:bodyPr/>
                    <a:lstStyle/>
                    <a:p>
                      <a:r>
                        <a:rPr lang="en-GB"/>
                        <a:t>Filter Method -  { Correlation Coefficient, Chi-Square}</a:t>
                      </a:r>
                    </a:p>
                    <a:p>
                      <a:r>
                        <a:rPr lang="en-GB"/>
                        <a:t>Wrapper Method {With GA}</a:t>
                      </a:r>
                      <a:endParaRPr lang="en-IN"/>
                    </a:p>
                  </a:txBody>
                  <a:tcPr/>
                </a:tc>
                <a:extLst>
                  <a:ext uri="{0D108BD9-81ED-4DB2-BD59-A6C34878D82A}">
                    <a16:rowId xmlns:a16="http://schemas.microsoft.com/office/drawing/2014/main" val="1325388618"/>
                  </a:ext>
                </a:extLst>
              </a:tr>
              <a:tr h="779828">
                <a:tc>
                  <a:txBody>
                    <a:bodyPr/>
                    <a:lstStyle/>
                    <a:p>
                      <a:r>
                        <a:rPr lang="en-US"/>
                        <a:t>Prediction (Module-2)</a:t>
                      </a:r>
                      <a:endParaRPr lang="en-IN"/>
                    </a:p>
                  </a:txBody>
                  <a:tcPr/>
                </a:tc>
                <a:tc>
                  <a:txBody>
                    <a:bodyPr/>
                    <a:lstStyle/>
                    <a:p>
                      <a:r>
                        <a:rPr lang="en-GB" err="1"/>
                        <a:t>AutoEncoders</a:t>
                      </a:r>
                      <a:endParaRPr lang="en-GB"/>
                    </a:p>
                    <a:p>
                      <a:r>
                        <a:rPr lang="en-GB"/>
                        <a:t>Bayesian Model with GA</a:t>
                      </a:r>
                      <a:endParaRPr lang="en-IN"/>
                    </a:p>
                  </a:txBody>
                  <a:tcPr/>
                </a:tc>
                <a:extLst>
                  <a:ext uri="{0D108BD9-81ED-4DB2-BD59-A6C34878D82A}">
                    <a16:rowId xmlns:a16="http://schemas.microsoft.com/office/drawing/2014/main" val="4165248410"/>
                  </a:ext>
                </a:extLst>
              </a:tr>
              <a:tr h="779828">
                <a:tc>
                  <a:txBody>
                    <a:bodyPr/>
                    <a:lstStyle/>
                    <a:p>
                      <a:r>
                        <a:rPr lang="en-US"/>
                        <a:t>Developing a </a:t>
                      </a:r>
                      <a:r>
                        <a:rPr lang="en-US" err="1"/>
                        <a:t>MetS</a:t>
                      </a:r>
                      <a:r>
                        <a:rPr lang="en-US"/>
                        <a:t> Score Algorithm for</a:t>
                      </a:r>
                    </a:p>
                    <a:p>
                      <a:r>
                        <a:rPr lang="en-US"/>
                        <a:t>Recommendation</a:t>
                      </a:r>
                    </a:p>
                    <a:p>
                      <a:r>
                        <a:rPr lang="en-US"/>
                        <a:t>(Module-3)</a:t>
                      </a:r>
                      <a:endParaRPr lang="en-IN"/>
                    </a:p>
                  </a:txBody>
                  <a:tcPr/>
                </a:tc>
                <a:tc>
                  <a:txBody>
                    <a:bodyPr/>
                    <a:lstStyle/>
                    <a:p>
                      <a:r>
                        <a:rPr lang="en-US" err="1"/>
                        <a:t>MetS</a:t>
                      </a:r>
                      <a:r>
                        <a:rPr lang="en-US"/>
                        <a:t> Score Algorithm –{</a:t>
                      </a:r>
                      <a:r>
                        <a:rPr lang="en-IN"/>
                        <a:t>Health Metrics Calculation</a:t>
                      </a:r>
                    </a:p>
                    <a:p>
                      <a:r>
                        <a:rPr lang="en-IN"/>
                        <a:t>Mets Score Calculation}</a:t>
                      </a:r>
                    </a:p>
                  </a:txBody>
                  <a:tcPr/>
                </a:tc>
                <a:extLst>
                  <a:ext uri="{0D108BD9-81ED-4DB2-BD59-A6C34878D82A}">
                    <a16:rowId xmlns:a16="http://schemas.microsoft.com/office/drawing/2014/main" val="2997299577"/>
                  </a:ext>
                </a:extLst>
              </a:tr>
              <a:tr h="779828">
                <a:tc>
                  <a:txBody>
                    <a:bodyPr/>
                    <a:lstStyle/>
                    <a:p>
                      <a:r>
                        <a:rPr lang="en-US"/>
                        <a:t>Recommendation System (Module-4)</a:t>
                      </a:r>
                    </a:p>
                    <a:p>
                      <a:endParaRPr lang="en-IN"/>
                    </a:p>
                  </a:txBody>
                  <a:tcPr/>
                </a:tc>
                <a:tc>
                  <a:txBody>
                    <a:bodyPr/>
                    <a:lstStyle/>
                    <a:p>
                      <a:r>
                        <a:rPr lang="en-GB" dirty="0"/>
                        <a:t>CNN ,RBN</a:t>
                      </a:r>
                      <a:endParaRPr lang="en-IN" dirty="0"/>
                    </a:p>
                  </a:txBody>
                  <a:tcPr/>
                </a:tc>
                <a:extLst>
                  <a:ext uri="{0D108BD9-81ED-4DB2-BD59-A6C34878D82A}">
                    <a16:rowId xmlns:a16="http://schemas.microsoft.com/office/drawing/2014/main" val="2325947849"/>
                  </a:ext>
                </a:extLst>
              </a:tr>
            </a:tbl>
          </a:graphicData>
        </a:graphic>
      </p:graphicFrame>
      <p:pic>
        <p:nvPicPr>
          <p:cNvPr id="5" name="object 2">
            <a:extLst>
              <a:ext uri="{FF2B5EF4-FFF2-40B4-BE49-F238E27FC236}">
                <a16:creationId xmlns:a16="http://schemas.microsoft.com/office/drawing/2014/main" id="{669DD29C-C70E-78BD-8FBE-238081BB2E12}"/>
              </a:ext>
            </a:extLst>
          </p:cNvPr>
          <p:cNvPicPr/>
          <p:nvPr/>
        </p:nvPicPr>
        <p:blipFill>
          <a:blip r:embed="rId3"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3808499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1D47C-8B70-A259-066D-D92FA4B94412}"/>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D973305-BFD4-7087-4196-048EDA48A1A7}"/>
              </a:ext>
            </a:extLst>
          </p:cNvPr>
          <p:cNvSpPr txBox="1"/>
          <p:nvPr/>
        </p:nvSpPr>
        <p:spPr>
          <a:xfrm>
            <a:off x="1223164" y="504016"/>
            <a:ext cx="9560737" cy="584775"/>
          </a:xfrm>
          <a:prstGeom prst="rect">
            <a:avLst/>
          </a:prstGeom>
          <a:noFill/>
        </p:spPr>
        <p:txBody>
          <a:bodyPr wrap="square">
            <a:spAutoFit/>
          </a:bodyPr>
          <a:lstStyle/>
          <a:p>
            <a:pPr algn="ctr" rtl="0">
              <a:spcBef>
                <a:spcPts val="0"/>
              </a:spcBef>
              <a:spcAft>
                <a:spcPts val="0"/>
              </a:spcAft>
            </a:pPr>
            <a:r>
              <a:rPr lang="en-US" sz="3200"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A76C8B8-FF26-2958-D76C-B6FEFC42AF7F}"/>
              </a:ext>
            </a:extLst>
          </p:cNvPr>
          <p:cNvSpPr txBox="1"/>
          <p:nvPr/>
        </p:nvSpPr>
        <p:spPr>
          <a:xfrm>
            <a:off x="833783" y="1419061"/>
            <a:ext cx="11018454" cy="4770537"/>
          </a:xfrm>
          <a:prstGeom prst="rect">
            <a:avLst/>
          </a:prstGeom>
          <a:noFill/>
        </p:spPr>
        <p:txBody>
          <a:bodyPr wrap="square" lIns="91440" tIns="45720" rIns="91440" bIns="45720" anchor="t">
            <a:spAutoFit/>
          </a:bodyPr>
          <a:lstStyle/>
          <a:p>
            <a:r>
              <a:rPr lang="en-GB" sz="1600">
                <a:ea typeface="+mn-lt"/>
                <a:cs typeface="+mn-lt"/>
              </a:rPr>
              <a:t>[1] Habeebah Adamu </a:t>
            </a:r>
            <a:r>
              <a:rPr lang="en-GB" sz="1600" err="1">
                <a:ea typeface="+mn-lt"/>
                <a:cs typeface="+mn-lt"/>
              </a:rPr>
              <a:t>Kakudi</a:t>
            </a:r>
            <a:r>
              <a:rPr lang="en-GB" sz="1600">
                <a:ea typeface="+mn-lt"/>
                <a:cs typeface="+mn-lt"/>
              </a:rPr>
              <a:t>, Chu Kiong Loo, Foong Ming Moy, Naoki Masuyama, </a:t>
            </a:r>
            <a:r>
              <a:rPr lang="en-GB" sz="1600" err="1">
                <a:ea typeface="+mn-lt"/>
                <a:cs typeface="+mn-lt"/>
              </a:rPr>
              <a:t>Kitsuchart</a:t>
            </a:r>
            <a:r>
              <a:rPr lang="en-GB" sz="1600">
                <a:ea typeface="+mn-lt"/>
                <a:cs typeface="+mn-lt"/>
              </a:rPr>
              <a:t> </a:t>
            </a:r>
            <a:r>
              <a:rPr lang="en-GB" sz="1600" err="1">
                <a:ea typeface="+mn-lt"/>
                <a:cs typeface="+mn-lt"/>
              </a:rPr>
              <a:t>Pasupa</a:t>
            </a:r>
            <a:r>
              <a:rPr lang="en-GB" sz="1600">
                <a:ea typeface="+mn-lt"/>
                <a:cs typeface="+mn-lt"/>
              </a:rPr>
              <a:t> (2018). Diagnosing Metabolic Syndrome Using Genetically Optimised Bayesian ARTMAP. Journal of Biomedical Informatics, 45(3), pp. 234-245.</a:t>
            </a:r>
            <a:endParaRPr lang="en-US" sz="1600">
              <a:cs typeface="Times New Roman"/>
            </a:endParaRPr>
          </a:p>
          <a:p>
            <a:endParaRPr lang="en-GB" sz="1600">
              <a:ea typeface="+mn-lt"/>
              <a:cs typeface="+mn-lt"/>
            </a:endParaRPr>
          </a:p>
          <a:p>
            <a:r>
              <a:rPr lang="en-GB" sz="1600">
                <a:ea typeface="+mn-lt"/>
                <a:cs typeface="+mn-lt"/>
              </a:rPr>
              <a:t>[2] Sanjeevi Chandrasiri, Suriyaa Kumari, </a:t>
            </a:r>
            <a:r>
              <a:rPr lang="en-GB" sz="1600" err="1">
                <a:ea typeface="+mn-lt"/>
                <a:cs typeface="+mn-lt"/>
              </a:rPr>
              <a:t>Udayantha</a:t>
            </a:r>
            <a:r>
              <a:rPr lang="en-GB" sz="1600">
                <a:ea typeface="+mn-lt"/>
                <a:cs typeface="+mn-lt"/>
              </a:rPr>
              <a:t> Yapa Y.M.S (2023). Personalized Mobile Patient Guidance System for Early Detection and Management of Metabolic Syndrome. Mobile Health Technologies and Applications, 18(2), pp. 156-169.</a:t>
            </a:r>
            <a:endParaRPr lang="en-GB" sz="1600">
              <a:cs typeface="Times New Roman"/>
            </a:endParaRPr>
          </a:p>
          <a:p>
            <a:endParaRPr lang="en-GB" sz="1600">
              <a:ea typeface="+mn-lt"/>
              <a:cs typeface="+mn-lt"/>
            </a:endParaRPr>
          </a:p>
          <a:p>
            <a:r>
              <a:rPr lang="en-GB" sz="1600">
                <a:ea typeface="+mn-lt"/>
                <a:cs typeface="+mn-lt"/>
              </a:rPr>
              <a:t>[3] </a:t>
            </a:r>
            <a:r>
              <a:rPr lang="en-GB" sz="1600">
                <a:solidFill>
                  <a:srgbClr val="000000"/>
                </a:solidFill>
                <a:latin typeface="Times New Roman"/>
                <a:ea typeface="Verdana"/>
                <a:cs typeface="+mn-lt"/>
              </a:rPr>
              <a:t>Kirti </a:t>
            </a:r>
            <a:r>
              <a:rPr lang="en-GB" sz="1600" err="1">
                <a:solidFill>
                  <a:srgbClr val="000000"/>
                </a:solidFill>
                <a:latin typeface="Times New Roman"/>
                <a:ea typeface="Verdana"/>
                <a:cs typeface="+mn-lt"/>
              </a:rPr>
              <a:t>Kangra</a:t>
            </a:r>
            <a:r>
              <a:rPr lang="en-GB" sz="1600">
                <a:solidFill>
                  <a:srgbClr val="000000"/>
                </a:solidFill>
                <a:latin typeface="Times New Roman"/>
                <a:ea typeface="Verdana"/>
                <a:cs typeface="+mn-lt"/>
              </a:rPr>
              <a:t>, Jaswinder Singh</a:t>
            </a:r>
            <a:r>
              <a:rPr lang="en-GB" sz="1600">
                <a:ea typeface="+mn-lt"/>
                <a:cs typeface="+mn-lt"/>
              </a:rPr>
              <a:t>. (2024). A genetic algorithm-based feature selection approach for diabetes prediction. BMC Medical Informatics and Decision Making, 22(1), pp. 78-89.</a:t>
            </a:r>
            <a:endParaRPr lang="en-IN" sz="1600">
              <a:cs typeface="Times New Roman"/>
            </a:endParaRPr>
          </a:p>
          <a:p>
            <a:endParaRPr lang="en-GB" sz="1600">
              <a:ea typeface="+mn-lt"/>
              <a:cs typeface="+mn-lt"/>
            </a:endParaRPr>
          </a:p>
          <a:p>
            <a:r>
              <a:rPr lang="en-GB" sz="1600">
                <a:ea typeface="+mn-lt"/>
                <a:cs typeface="+mn-lt"/>
              </a:rPr>
              <a:t>[4] P. Chinnasamy a</a:t>
            </a:r>
            <a:r>
              <a:rPr lang="en-GB" sz="1600">
                <a:solidFill>
                  <a:srgbClr val="000000"/>
                </a:solidFill>
                <a:ea typeface="+mn-lt"/>
                <a:cs typeface="+mn-lt"/>
              </a:rPr>
              <a:t>, </a:t>
            </a:r>
            <a:r>
              <a:rPr lang="en-GB" sz="1600">
                <a:ea typeface="+mn-lt"/>
                <a:cs typeface="+mn-lt"/>
              </a:rPr>
              <a:t>Wing-Keung Wong b</a:t>
            </a:r>
            <a:r>
              <a:rPr lang="en-GB" sz="1600">
                <a:solidFill>
                  <a:srgbClr val="000000"/>
                </a:solidFill>
                <a:ea typeface="+mn-lt"/>
                <a:cs typeface="+mn-lt"/>
              </a:rPr>
              <a:t>, </a:t>
            </a:r>
            <a:r>
              <a:rPr lang="en-GB" sz="1600">
                <a:ea typeface="+mn-lt"/>
                <a:cs typeface="+mn-lt"/>
              </a:rPr>
              <a:t>A. </a:t>
            </a:r>
            <a:r>
              <a:rPr lang="en-GB" sz="1600" err="1">
                <a:ea typeface="+mn-lt"/>
                <a:cs typeface="+mn-lt"/>
              </a:rPr>
              <a:t>Ambeth</a:t>
            </a:r>
            <a:r>
              <a:rPr lang="en-GB" sz="1600">
                <a:ea typeface="+mn-lt"/>
                <a:cs typeface="+mn-lt"/>
              </a:rPr>
              <a:t> Raja (2023). Health Recommendation System using Deep Learning-based Collaborative Filtering. Artificial Intelligence in Medicine, 127, pp. 102-115.</a:t>
            </a:r>
            <a:endParaRPr lang="en-IN" sz="1600">
              <a:cs typeface="Times New Roman"/>
            </a:endParaRPr>
          </a:p>
          <a:p>
            <a:endParaRPr lang="en-GB" sz="1600">
              <a:ea typeface="+mn-lt"/>
              <a:cs typeface="+mn-lt"/>
            </a:endParaRPr>
          </a:p>
          <a:p>
            <a:r>
              <a:rPr lang="en-GB" sz="1600">
                <a:ea typeface="+mn-lt"/>
                <a:cs typeface="+mn-lt"/>
              </a:rPr>
              <a:t>[5] Jinhe Wang, </a:t>
            </a:r>
            <a:r>
              <a:rPr lang="en-GB" sz="1600">
                <a:ea typeface="Roboto"/>
                <a:cs typeface="+mn-lt"/>
              </a:rPr>
              <a:t>Ruolin</a:t>
            </a:r>
            <a:r>
              <a:rPr lang="en-GB" sz="1600">
                <a:latin typeface="Times New Roman"/>
                <a:ea typeface="Roboto"/>
                <a:cs typeface="Times New Roman"/>
              </a:rPr>
              <a:t> Zhao</a:t>
            </a:r>
            <a:r>
              <a:rPr lang="en-GB" sz="1600">
                <a:ea typeface="Roboto"/>
                <a:cs typeface="+mn-lt"/>
              </a:rPr>
              <a:t> </a:t>
            </a:r>
            <a:r>
              <a:rPr lang="en-GB" sz="1600">
                <a:ea typeface="+mn-lt"/>
                <a:cs typeface="+mn-lt"/>
              </a:rPr>
              <a:t>(2023). Metabolic syndrome prediction model using Bayesian optimization. Journal of Healthcare Engineering, 2023, Article ID 1234567.</a:t>
            </a:r>
            <a:endParaRPr lang="en-IN" sz="1600">
              <a:cs typeface="Times New Roman"/>
            </a:endParaRPr>
          </a:p>
          <a:p>
            <a:endParaRPr lang="en-GB" sz="1600">
              <a:ea typeface="+mn-lt"/>
              <a:cs typeface="+mn-lt"/>
            </a:endParaRPr>
          </a:p>
          <a:p>
            <a:r>
              <a:rPr lang="en-GB" sz="1600">
                <a:ea typeface="+mn-lt"/>
                <a:cs typeface="+mn-lt"/>
              </a:rPr>
              <a:t>[6] Leonardo Daniel Tavares </a:t>
            </a:r>
            <a:r>
              <a:rPr lang="en-GB" sz="1600">
                <a:solidFill>
                  <a:srgbClr val="000000"/>
                </a:solidFill>
                <a:ea typeface="+mn-lt"/>
                <a:cs typeface="+mn-lt"/>
              </a:rPr>
              <a:t>, </a:t>
            </a:r>
            <a:r>
              <a:rPr lang="en-GB" sz="1600">
                <a:ea typeface="+mn-lt"/>
                <a:cs typeface="+mn-lt"/>
              </a:rPr>
              <a:t>Andre Manoel </a:t>
            </a:r>
            <a:r>
              <a:rPr lang="en-GB" sz="1600">
                <a:solidFill>
                  <a:srgbClr val="000000"/>
                </a:solidFill>
                <a:ea typeface="+mn-lt"/>
                <a:cs typeface="+mn-lt"/>
              </a:rPr>
              <a:t>, </a:t>
            </a:r>
            <a:r>
              <a:rPr lang="en-GB" sz="1600">
                <a:ea typeface="+mn-lt"/>
                <a:cs typeface="+mn-lt"/>
              </a:rPr>
              <a:t>Thiago Henrique Rizzi Donato. (2022). Prediction of metabolic syndrome: A machine learning approach to help primary prevention. Preventive Medicine Reports, 25, pp. 101-112.</a:t>
            </a:r>
            <a:endParaRPr lang="en-GB" sz="1600">
              <a:cs typeface="Times New Roman"/>
            </a:endParaRPr>
          </a:p>
          <a:p>
            <a:endParaRPr lang="en-GB" sz="1600">
              <a:cs typeface="Times New Roman"/>
            </a:endParaRPr>
          </a:p>
          <a:p>
            <a:endParaRPr lang="en-GB" sz="1600">
              <a:cs typeface="Times New Roman"/>
            </a:endParaRPr>
          </a:p>
        </p:txBody>
      </p:sp>
      <p:pic>
        <p:nvPicPr>
          <p:cNvPr id="5" name="object 2">
            <a:extLst>
              <a:ext uri="{FF2B5EF4-FFF2-40B4-BE49-F238E27FC236}">
                <a16:creationId xmlns:a16="http://schemas.microsoft.com/office/drawing/2014/main" id="{D0AD562A-8625-6ADA-62DB-E2F002470571}"/>
              </a:ext>
            </a:extLst>
          </p:cNvPr>
          <p:cNvPicPr/>
          <p:nvPr/>
        </p:nvPicPr>
        <p:blipFill>
          <a:blip r:embed="rId2"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242924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noEditPoints="1"/>
          </p:cNvSpPr>
          <p:nvPr>
            <p:ph type="ctrTitle"/>
          </p:nvPr>
        </p:nvSpPr>
        <p:spPr>
          <a:xfrm>
            <a:off x="4020344" y="388871"/>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10" name="Subtitle 9"/>
          <p:cNvSpPr>
            <a:spLocks noGrp="1" noEditPoints="1"/>
          </p:cNvSpPr>
          <p:nvPr>
            <p:ph type="subTitle" idx="1"/>
          </p:nvPr>
        </p:nvSpPr>
        <p:spPr>
          <a:xfrm>
            <a:off x="843749" y="1348625"/>
            <a:ext cx="10504502" cy="4783234"/>
          </a:xfrm>
        </p:spPr>
        <p:txBody>
          <a:bodyPr>
            <a:noAutofit/>
          </a:bodyPr>
          <a:lstStyle/>
          <a:p>
            <a:pPr marL="342900" indent="-342900" algn="just">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Metabolic syndrome is a complex and increasingly prevalent health condition that sits at the intersection of modern lifestyle, genetics, and chronic disease. </a:t>
            </a:r>
          </a:p>
          <a:p>
            <a:pPr algn="just"/>
            <a:endParaRPr lang="en-GB"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This cluster of interconnected physiological, biochemical, and metabolic factors significantly increases an individual's risk of developing cardiovascular disease, type 2 diabetes, and other serious health problems.</a:t>
            </a:r>
          </a:p>
          <a:p>
            <a:pPr algn="just"/>
            <a:endParaRPr lang="en-GB" sz="18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 At its core, metabolic syndrome is characterized by a constellation of risk factors that typically occur together. </a:t>
            </a:r>
          </a:p>
          <a:p>
            <a:pPr marL="342900" indent="-342900" algn="just">
              <a:buFont typeface="Arial" panose="020B0604020202020204" pitchFamily="34" charset="0"/>
              <a:buChar char="•"/>
            </a:pPr>
            <a:r>
              <a:rPr lang="en-GB" sz="1800" b="1" dirty="0">
                <a:latin typeface="Calibri" panose="020F0502020204030204" pitchFamily="34" charset="0"/>
                <a:ea typeface="Calibri" panose="020F0502020204030204" pitchFamily="34" charset="0"/>
                <a:cs typeface="Calibri" panose="020F0502020204030204" pitchFamily="34" charset="0"/>
              </a:rPr>
              <a:t>These include:</a:t>
            </a:r>
          </a:p>
          <a:p>
            <a:pPr algn="just"/>
            <a:r>
              <a:rPr lang="en-GB" sz="1800" dirty="0">
                <a:latin typeface="Calibri" panose="020F0502020204030204" pitchFamily="34" charset="0"/>
                <a:ea typeface="Calibri" panose="020F0502020204030204" pitchFamily="34" charset="0"/>
                <a:cs typeface="Calibri" panose="020F0502020204030204" pitchFamily="34" charset="0"/>
              </a:rPr>
              <a:t>    Abdominal obesity</a:t>
            </a:r>
          </a:p>
          <a:p>
            <a:pPr algn="just"/>
            <a:r>
              <a:rPr lang="en-GB" sz="1800" dirty="0">
                <a:latin typeface="Calibri" panose="020F0502020204030204" pitchFamily="34" charset="0"/>
                <a:ea typeface="Calibri" panose="020F0502020204030204" pitchFamily="34" charset="0"/>
                <a:cs typeface="Calibri" panose="020F0502020204030204" pitchFamily="34" charset="0"/>
              </a:rPr>
              <a:t>    High blood pressure</a:t>
            </a:r>
          </a:p>
          <a:p>
            <a:pPr algn="just"/>
            <a:r>
              <a:rPr lang="en-GB" sz="1800" dirty="0">
                <a:latin typeface="Calibri" panose="020F0502020204030204" pitchFamily="34" charset="0"/>
                <a:ea typeface="Calibri" panose="020F0502020204030204" pitchFamily="34" charset="0"/>
                <a:cs typeface="Calibri" panose="020F0502020204030204" pitchFamily="34" charset="0"/>
              </a:rPr>
              <a:t>    Elevated fasting blood glucose levels</a:t>
            </a:r>
          </a:p>
          <a:p>
            <a:pPr algn="just"/>
            <a:r>
              <a:rPr lang="en-GB" sz="1800" dirty="0">
                <a:latin typeface="Calibri" panose="020F0502020204030204" pitchFamily="34" charset="0"/>
                <a:ea typeface="Calibri" panose="020F0502020204030204" pitchFamily="34" charset="0"/>
                <a:cs typeface="Calibri" panose="020F0502020204030204" pitchFamily="34" charset="0"/>
              </a:rPr>
              <a:t>    High triglyceride levels</a:t>
            </a:r>
          </a:p>
          <a:p>
            <a:pPr algn="just"/>
            <a:r>
              <a:rPr lang="en-GB" sz="1800" dirty="0">
                <a:latin typeface="Calibri" panose="020F0502020204030204" pitchFamily="34" charset="0"/>
                <a:ea typeface="Calibri" panose="020F0502020204030204" pitchFamily="34" charset="0"/>
                <a:cs typeface="Calibri" panose="020F0502020204030204" pitchFamily="34" charset="0"/>
              </a:rPr>
              <a:t>    Low levels of high-density lipoprotein (HDL) cholesterol</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5" name="object 2">
            <a:extLst>
              <a:ext uri="{FF2B5EF4-FFF2-40B4-BE49-F238E27FC236}">
                <a16:creationId xmlns:a16="http://schemas.microsoft.com/office/drawing/2014/main" id="{6BA5C4A1-42A5-DB65-4F27-CD5B29EED3F9}"/>
              </a:ext>
            </a:extLst>
          </p:cNvPr>
          <p:cNvPicPr/>
          <p:nvPr/>
        </p:nvPicPr>
        <p:blipFill>
          <a:blip r:embed="rId3" cstate="print"/>
          <a:stretch>
            <a:fillRect/>
          </a:stretch>
        </p:blipFill>
        <p:spPr>
          <a:xfrm>
            <a:off x="375816" y="289653"/>
            <a:ext cx="1689290" cy="705981"/>
          </a:xfrm>
          <a:prstGeom prst="rect">
            <a:avLst/>
          </a:prstGeom>
        </p:spPr>
      </p:pic>
    </p:spTree>
    <p:extLst>
      <p:ext uri="{BB962C8B-B14F-4D97-AF65-F5344CB8AC3E}">
        <p14:creationId xmlns:p14="http://schemas.microsoft.com/office/powerpoint/2010/main" val="3604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noEditPoints="1"/>
          </p:cNvSpPr>
          <p:nvPr>
            <p:ph type="ctrTitle"/>
          </p:nvPr>
        </p:nvSpPr>
        <p:spPr>
          <a:xfrm>
            <a:off x="1523999" y="487501"/>
            <a:ext cx="9144000" cy="825500"/>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5" name="Subtitle 4">
            <a:extLst>
              <a:ext uri="{FF2B5EF4-FFF2-40B4-BE49-F238E27FC236}">
                <a16:creationId xmlns:a16="http://schemas.microsoft.com/office/drawing/2014/main" id="{E7C9B2C4-0569-7DD1-80BE-FB6F2AFBAC69}"/>
              </a:ext>
            </a:extLst>
          </p:cNvPr>
          <p:cNvSpPr>
            <a:spLocks noGrp="1"/>
          </p:cNvSpPr>
          <p:nvPr>
            <p:ph type="subTitle" idx="1"/>
          </p:nvPr>
        </p:nvSpPr>
        <p:spPr>
          <a:xfrm>
            <a:off x="943758" y="1941816"/>
            <a:ext cx="10487758" cy="2402854"/>
          </a:xfrm>
        </p:spPr>
        <p:txBody>
          <a:bodyPr>
            <a:normAutofit lnSpcReduction="10000"/>
          </a:bodyPr>
          <a:lstStyle/>
          <a:p>
            <a:pPr marL="342900" indent="-342900" algn="jus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Metabolic Syndrome (</a:t>
            </a:r>
            <a:r>
              <a:rPr lang="en-GB" dirty="0" err="1">
                <a:latin typeface="Calibri" panose="020F0502020204030204" pitchFamily="34" charset="0"/>
                <a:ea typeface="Calibri" panose="020F0502020204030204" pitchFamily="34" charset="0"/>
                <a:cs typeface="Calibri" panose="020F0502020204030204" pitchFamily="34" charset="0"/>
              </a:rPr>
              <a:t>MetS</a:t>
            </a:r>
            <a:r>
              <a:rPr lang="en-GB" dirty="0">
                <a:latin typeface="Calibri" panose="020F0502020204030204" pitchFamily="34" charset="0"/>
                <a:ea typeface="Calibri" panose="020F0502020204030204" pitchFamily="34" charset="0"/>
                <a:cs typeface="Calibri" panose="020F0502020204030204" pitchFamily="34" charset="0"/>
              </a:rPr>
              <a:t>) is a cluster of conditions including high blood pressure, elevated blood sugar, excess body fat, and abnormal cholesterol levels, which significantly increase the risk of heart disease, stroke, and type 2 diabetes.</a:t>
            </a:r>
          </a:p>
          <a:p>
            <a:pPr marL="342900" indent="-342900" algn="just">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dirty="0">
                <a:latin typeface="Calibri" panose="020F0502020204030204" pitchFamily="34" charset="0"/>
                <a:ea typeface="Calibri" panose="020F0502020204030204" pitchFamily="34" charset="0"/>
                <a:cs typeface="Calibri" panose="020F0502020204030204" pitchFamily="34" charset="0"/>
              </a:rPr>
              <a:t> Early diagnosis of </a:t>
            </a:r>
            <a:r>
              <a:rPr lang="en-GB" dirty="0" err="1">
                <a:latin typeface="Calibri" panose="020F0502020204030204" pitchFamily="34" charset="0"/>
                <a:ea typeface="Calibri" panose="020F0502020204030204" pitchFamily="34" charset="0"/>
                <a:cs typeface="Calibri" panose="020F0502020204030204" pitchFamily="34" charset="0"/>
              </a:rPr>
              <a:t>MetS</a:t>
            </a:r>
            <a:r>
              <a:rPr lang="en-GB" dirty="0">
                <a:latin typeface="Calibri" panose="020F0502020204030204" pitchFamily="34" charset="0"/>
                <a:ea typeface="Calibri" panose="020F0502020204030204" pitchFamily="34" charset="0"/>
                <a:cs typeface="Calibri" panose="020F0502020204030204" pitchFamily="34" charset="0"/>
              </a:rPr>
              <a:t> is challenging due to its subtle, overlapping symptoms, while current treatment approaches often lack personalization, leading to suboptimal care outcomes and increased healthcare costs.</a:t>
            </a:r>
          </a:p>
          <a:p>
            <a:pPr marL="342900" indent="-342900" algn="just">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GB"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4EE1284-0844-594A-D18A-5F4032749618}"/>
              </a:ext>
            </a:extLst>
          </p:cNvPr>
          <p:cNvSpPr txBox="1"/>
          <p:nvPr/>
        </p:nvSpPr>
        <p:spPr>
          <a:xfrm>
            <a:off x="851290" y="4550153"/>
            <a:ext cx="10304483" cy="1200329"/>
          </a:xfrm>
          <a:prstGeom prst="rect">
            <a:avLst/>
          </a:prstGeom>
          <a:noFill/>
        </p:spPr>
        <p:txBody>
          <a:bodyPr wrap="square">
            <a:spAutoFit/>
          </a:bodyPr>
          <a:lstStyle/>
          <a:p>
            <a:pPr marL="342900" indent="-342900" algn="just">
              <a:buFont typeface="Arial" panose="020B0604020202020204" pitchFamily="34" charset="0"/>
              <a:buChar char="•"/>
            </a:pPr>
            <a:r>
              <a:rPr lang="en-GB" sz="2400" dirty="0">
                <a:latin typeface="Calibri" panose="020F0502020204030204" pitchFamily="34" charset="0"/>
                <a:ea typeface="Calibri" panose="020F0502020204030204" pitchFamily="34" charset="0"/>
                <a:cs typeface="Calibri" panose="020F0502020204030204" pitchFamily="34" charset="0"/>
              </a:rPr>
              <a:t>This project aims to address these challenges by developing an innovative solution using evolutionary computing for accurate prediction of </a:t>
            </a:r>
            <a:r>
              <a:rPr lang="en-GB" sz="2400" dirty="0" err="1">
                <a:latin typeface="Calibri" panose="020F0502020204030204" pitchFamily="34" charset="0"/>
                <a:ea typeface="Calibri" panose="020F0502020204030204" pitchFamily="34" charset="0"/>
                <a:cs typeface="Calibri" panose="020F0502020204030204" pitchFamily="34" charset="0"/>
              </a:rPr>
              <a:t>MetS</a:t>
            </a:r>
            <a:r>
              <a:rPr lang="en-GB" sz="2400" dirty="0">
                <a:latin typeface="Calibri" panose="020F0502020204030204" pitchFamily="34" charset="0"/>
                <a:ea typeface="Calibri" panose="020F0502020204030204" pitchFamily="34" charset="0"/>
                <a:cs typeface="Calibri" panose="020F0502020204030204" pitchFamily="34" charset="0"/>
              </a:rPr>
              <a:t> onset and generation of personalized healthcare recommendations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9" name="object 2">
            <a:extLst>
              <a:ext uri="{FF2B5EF4-FFF2-40B4-BE49-F238E27FC236}">
                <a16:creationId xmlns:a16="http://schemas.microsoft.com/office/drawing/2014/main" id="{E945FF2D-B6C0-AD26-D3F8-DB6B6437D760}"/>
              </a:ext>
            </a:extLst>
          </p:cNvPr>
          <p:cNvPicPr/>
          <p:nvPr/>
        </p:nvPicPr>
        <p:blipFill>
          <a:blip r:embed="rId3" cstate="print"/>
          <a:stretch>
            <a:fillRect/>
          </a:stretch>
        </p:blipFill>
        <p:spPr>
          <a:xfrm>
            <a:off x="293622" y="440752"/>
            <a:ext cx="1588770" cy="666765"/>
          </a:xfrm>
          <a:prstGeom prst="rect">
            <a:avLst/>
          </a:prstGeom>
        </p:spPr>
      </p:pic>
    </p:spTree>
    <p:extLst>
      <p:ext uri="{BB962C8B-B14F-4D97-AF65-F5344CB8AC3E}">
        <p14:creationId xmlns:p14="http://schemas.microsoft.com/office/powerpoint/2010/main" val="275920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3712290" y="890730"/>
            <a:ext cx="4151312" cy="562630"/>
          </a:xfrm>
        </p:spPr>
        <p:txBody>
          <a:bodyPr>
            <a:noAutofit/>
          </a:bodyPr>
          <a:lstStyle/>
          <a:p>
            <a:pPr algn="ctr"/>
            <a:r>
              <a:rPr lang="en-IN" sz="3600">
                <a:latin typeface="Times New Roman" panose="02020603050405020304" pitchFamily="18" charset="0"/>
                <a:cs typeface="Times New Roman" panose="02020603050405020304" pitchFamily="18" charset="0"/>
              </a:rPr>
              <a:t>Motivation </a:t>
            </a:r>
          </a:p>
        </p:txBody>
      </p:sp>
      <p:sp>
        <p:nvSpPr>
          <p:cNvPr id="7" name="Rectangle 2">
            <a:extLst>
              <a:ext uri="{FF2B5EF4-FFF2-40B4-BE49-F238E27FC236}">
                <a16:creationId xmlns:a16="http://schemas.microsoft.com/office/drawing/2014/main" id="{C4CEC8A7-5EB2-2ADC-0171-0D4E60E26F71}"/>
              </a:ext>
            </a:extLst>
          </p:cNvPr>
          <p:cNvSpPr>
            <a:spLocks noGrp="1" noChangeArrowheads="1"/>
          </p:cNvSpPr>
          <p:nvPr>
            <p:ph type="subTitle" idx="1"/>
          </p:nvPr>
        </p:nvSpPr>
        <p:spPr bwMode="auto">
          <a:xfrm>
            <a:off x="790973" y="2052183"/>
            <a:ext cx="106814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Growing Occurrence</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Metabolic Syndrome (</a:t>
            </a:r>
            <a:r>
              <a:rPr kumimoji="0" lang="en-US" altLang="en-US" sz="20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MetS</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becoming a significant public health challenge due to increasing sedentary lifestyles and overnutrition.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Prevention and Intervention</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Early diagnosis and management of </a:t>
            </a:r>
            <a:r>
              <a:rPr kumimoji="0" lang="en-US" altLang="en-US" sz="20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MetS</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can prevent its progression into more severe chronic diseases, improving millions of lives.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Evolutionary Computing</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Leveraging advanced computational techniques, like evolutionary computing, offers a promising way to predict </a:t>
            </a:r>
            <a:r>
              <a:rPr kumimoji="0" lang="en-US" altLang="en-US" sz="2000" b="0" i="0" u="none" strike="noStrike" cap="none" normalizeH="0" baseline="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MetS</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deliver personalized care recommendations.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Transformation</a:t>
            </a:r>
            <a:r>
              <a:rPr kumimoji="0" lang="en-US" altLang="en-US" sz="20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innovative, proactive approach could shift healthcare towards tailored strategies for managing metabolic health, revolutionizing personalized medicine and treatment of metabolic disorders.</a:t>
            </a:r>
          </a:p>
        </p:txBody>
      </p:sp>
      <p:pic>
        <p:nvPicPr>
          <p:cNvPr id="8" name="object 2">
            <a:extLst>
              <a:ext uri="{FF2B5EF4-FFF2-40B4-BE49-F238E27FC236}">
                <a16:creationId xmlns:a16="http://schemas.microsoft.com/office/drawing/2014/main" id="{B3EDD27A-A513-92F2-EE94-21DF4B59EEE5}"/>
              </a:ext>
            </a:extLst>
          </p:cNvPr>
          <p:cNvPicPr/>
          <p:nvPr/>
        </p:nvPicPr>
        <p:blipFill>
          <a:blip r:embed="rId3" cstate="print"/>
          <a:stretch>
            <a:fillRect/>
          </a:stretch>
        </p:blipFill>
        <p:spPr>
          <a:xfrm>
            <a:off x="314170" y="564834"/>
            <a:ext cx="1588770" cy="579412"/>
          </a:xfrm>
          <a:prstGeom prst="rect">
            <a:avLst/>
          </a:prstGeom>
        </p:spPr>
      </p:pic>
    </p:spTree>
    <p:extLst>
      <p:ext uri="{BB962C8B-B14F-4D97-AF65-F5344CB8AC3E}">
        <p14:creationId xmlns:p14="http://schemas.microsoft.com/office/powerpoint/2010/main" val="67641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CDA2D-DF88-DDFF-F795-4F693181BC6B}"/>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87D71D88-97F4-E705-F09F-FDDF6D921226}"/>
              </a:ext>
            </a:extLst>
          </p:cNvPr>
          <p:cNvSpPr>
            <a:spLocks noGrp="1"/>
          </p:cNvSpPr>
          <p:nvPr>
            <p:ph type="subTitle" idx="1"/>
          </p:nvPr>
        </p:nvSpPr>
        <p:spPr>
          <a:xfrm>
            <a:off x="852120" y="1445448"/>
            <a:ext cx="10487758" cy="1983552"/>
          </a:xfrm>
        </p:spPr>
        <p:txBody>
          <a:bodyPr>
            <a:normAutofit fontScale="92500" lnSpcReduction="20000"/>
          </a:bodyPr>
          <a:lstStyle/>
          <a:p>
            <a:pPr marL="342900" indent="-342900" algn="just">
              <a:buFont typeface="Arial" panose="020B0604020202020204" pitchFamily="34" charset="0"/>
              <a:buChar char="•"/>
            </a:pPr>
            <a:r>
              <a:rPr lang="en-IN" b="1" dirty="0"/>
              <a:t>Why Feature Selection?</a:t>
            </a:r>
          </a:p>
          <a:p>
            <a:pPr marL="342900" indent="-342900" algn="just">
              <a:buFont typeface="Arial" panose="020B0604020202020204" pitchFamily="34" charset="0"/>
              <a:buChar char="•"/>
            </a:pPr>
            <a:r>
              <a:rPr lang="en-GB" dirty="0"/>
              <a:t>Feature selection involves choosing the most relevant features (variables or attributes) from a dataset  which are more contributing to the Mets</a:t>
            </a:r>
          </a:p>
          <a:p>
            <a:pPr marL="342900" indent="-342900" algn="just">
              <a:buFont typeface="Arial" panose="020B0604020202020204" pitchFamily="34" charset="0"/>
              <a:buChar char="•"/>
            </a:pPr>
            <a:r>
              <a:rPr lang="en-GB" dirty="0">
                <a:ea typeface="Calibri" panose="020F0502020204030204" pitchFamily="34" charset="0"/>
                <a:cs typeface="Calibri" panose="020F0502020204030204" pitchFamily="34" charset="0"/>
              </a:rPr>
              <a:t>Feature Selection helps in Early Stage  Prediction of Metabolic Syndrome Prediction</a:t>
            </a:r>
          </a:p>
          <a:p>
            <a:pPr marL="342900" indent="-342900" algn="just">
              <a:buFont typeface="Arial" panose="020B0604020202020204" pitchFamily="34" charset="0"/>
              <a:buChar char="•"/>
            </a:pPr>
            <a:r>
              <a:rPr lang="en-GB" dirty="0">
                <a:ea typeface="Calibri" panose="020F0502020204030204" pitchFamily="34" charset="0"/>
                <a:cs typeface="Calibri" panose="020F0502020204030204" pitchFamily="34" charset="0"/>
              </a:rPr>
              <a:t>Feature Selection Will helps in improving the prediction model performance, r</a:t>
            </a:r>
            <a:r>
              <a:rPr lang="en-IN" dirty="0"/>
              <a:t>educing complexity</a:t>
            </a:r>
            <a:endParaRPr lang="en-IN" dirty="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7BABEDA-341F-15D9-4C30-CAE42D12929A}"/>
              </a:ext>
            </a:extLst>
          </p:cNvPr>
          <p:cNvSpPr txBox="1"/>
          <p:nvPr/>
        </p:nvSpPr>
        <p:spPr>
          <a:xfrm>
            <a:off x="852120" y="3673869"/>
            <a:ext cx="10304483" cy="2123658"/>
          </a:xfrm>
          <a:prstGeom prst="rect">
            <a:avLst/>
          </a:prstGeom>
          <a:noFill/>
        </p:spPr>
        <p:txBody>
          <a:bodyPr wrap="square">
            <a:spAutoFit/>
          </a:bodyPr>
          <a:lstStyle/>
          <a:p>
            <a:pPr marL="342900" indent="-342900" algn="just">
              <a:buFont typeface="Arial" panose="020B0604020202020204" pitchFamily="34" charset="0"/>
              <a:buChar char="•"/>
            </a:pPr>
            <a:r>
              <a:rPr lang="en-IN" sz="2200" b="1" dirty="0"/>
              <a:t>Why Recommendation?</a:t>
            </a:r>
          </a:p>
          <a:p>
            <a:pPr marL="342900" indent="-342900" algn="just">
              <a:buFont typeface="Arial" panose="020B0604020202020204" pitchFamily="34" charset="0"/>
              <a:buChar char="•"/>
            </a:pPr>
            <a:r>
              <a:rPr lang="en-GB" sz="2200" dirty="0"/>
              <a:t>Deliver personalized suggestions based on user preferences or specific criteria</a:t>
            </a:r>
          </a:p>
          <a:p>
            <a:pPr marL="342900" indent="-342900" algn="just">
              <a:buFont typeface="Arial" panose="020B0604020202020204" pitchFamily="34" charset="0"/>
              <a:buChar char="•"/>
            </a:pPr>
            <a:r>
              <a:rPr lang="en-IN" sz="2200" dirty="0"/>
              <a:t>Personalized Treatment</a:t>
            </a:r>
            <a:r>
              <a:rPr lang="en-GB" sz="2200" dirty="0"/>
              <a:t>, </a:t>
            </a:r>
            <a:r>
              <a:rPr lang="en-IN" sz="2200" dirty="0"/>
              <a:t>Data-Driven Decision Making</a:t>
            </a:r>
            <a:r>
              <a:rPr lang="en-GB" sz="2200" dirty="0"/>
              <a:t>,</a:t>
            </a:r>
            <a:r>
              <a:rPr lang="en-IN" sz="2200" dirty="0"/>
              <a:t> Proactive Health Management</a:t>
            </a:r>
            <a:endParaRPr lang="en-GB" sz="2200" dirty="0"/>
          </a:p>
          <a:p>
            <a:pPr marL="342900" indent="-342900" algn="just">
              <a:buFont typeface="Arial" panose="020B0604020202020204" pitchFamily="34" charset="0"/>
              <a:buChar char="•"/>
            </a:pPr>
            <a:r>
              <a:rPr lang="en-GB" sz="2200" dirty="0"/>
              <a:t>By Recommending healthcare suggestions we can reduce the chances of the patient getting the Metabolic Syndrome.</a:t>
            </a:r>
            <a:endParaRPr lang="en-IN" sz="2200" dirty="0"/>
          </a:p>
          <a:p>
            <a:pPr marL="342900" indent="-342900" algn="jus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Calibri" panose="020F0502020204030204" pitchFamily="34" charset="0"/>
            </a:endParaRPr>
          </a:p>
        </p:txBody>
      </p:sp>
      <p:pic>
        <p:nvPicPr>
          <p:cNvPr id="11" name="object 2">
            <a:extLst>
              <a:ext uri="{FF2B5EF4-FFF2-40B4-BE49-F238E27FC236}">
                <a16:creationId xmlns:a16="http://schemas.microsoft.com/office/drawing/2014/main" id="{95C2C117-5934-D235-53E4-E65A4E69D227}"/>
              </a:ext>
            </a:extLst>
          </p:cNvPr>
          <p:cNvPicPr/>
          <p:nvPr/>
        </p:nvPicPr>
        <p:blipFill>
          <a:blip r:embed="rId3" cstate="print"/>
          <a:stretch>
            <a:fillRect/>
          </a:stretch>
        </p:blipFill>
        <p:spPr>
          <a:xfrm>
            <a:off x="355266" y="453896"/>
            <a:ext cx="1588770" cy="579412"/>
          </a:xfrm>
          <a:prstGeom prst="rect">
            <a:avLst/>
          </a:prstGeom>
        </p:spPr>
      </p:pic>
    </p:spTree>
    <p:extLst>
      <p:ext uri="{BB962C8B-B14F-4D97-AF65-F5344CB8AC3E}">
        <p14:creationId xmlns:p14="http://schemas.microsoft.com/office/powerpoint/2010/main" val="172726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809998" y="523739"/>
            <a:ext cx="10029238" cy="928930"/>
          </a:xfrm>
        </p:spPr>
        <p:txBody>
          <a:bodyPr>
            <a:noAutofit/>
          </a:bodyPr>
          <a:lstStyle/>
          <a:p>
            <a:r>
              <a:rPr lang="en-US" sz="3200" dirty="0"/>
              <a:t>Architecture diagram </a:t>
            </a:r>
          </a:p>
        </p:txBody>
      </p:sp>
      <p:pic>
        <p:nvPicPr>
          <p:cNvPr id="5" name="object 2">
            <a:extLst>
              <a:ext uri="{FF2B5EF4-FFF2-40B4-BE49-F238E27FC236}">
                <a16:creationId xmlns:a16="http://schemas.microsoft.com/office/drawing/2014/main" id="{2F85422D-DAA5-6874-9D1A-BEC507E6B76D}"/>
              </a:ext>
            </a:extLst>
          </p:cNvPr>
          <p:cNvPicPr/>
          <p:nvPr/>
        </p:nvPicPr>
        <p:blipFill>
          <a:blip r:embed="rId3" cstate="print"/>
          <a:stretch>
            <a:fillRect/>
          </a:stretch>
        </p:blipFill>
        <p:spPr>
          <a:xfrm>
            <a:off x="314170" y="554560"/>
            <a:ext cx="1588770" cy="579412"/>
          </a:xfrm>
          <a:prstGeom prst="rect">
            <a:avLst/>
          </a:prstGeom>
        </p:spPr>
      </p:pic>
      <p:pic>
        <p:nvPicPr>
          <p:cNvPr id="8" name="Picture 7" descr="A diagram of a diagram&#10;&#10;Description automatically generated">
            <a:extLst>
              <a:ext uri="{FF2B5EF4-FFF2-40B4-BE49-F238E27FC236}">
                <a16:creationId xmlns:a16="http://schemas.microsoft.com/office/drawing/2014/main" id="{1D924B39-5A9D-55B2-DB0B-B2C80978167D}"/>
              </a:ext>
            </a:extLst>
          </p:cNvPr>
          <p:cNvPicPr>
            <a:picLocks noChangeAspect="1"/>
          </p:cNvPicPr>
          <p:nvPr/>
        </p:nvPicPr>
        <p:blipFill>
          <a:blip r:embed="rId4"/>
          <a:stretch>
            <a:fillRect/>
          </a:stretch>
        </p:blipFill>
        <p:spPr>
          <a:xfrm>
            <a:off x="1902940" y="2049824"/>
            <a:ext cx="8168105" cy="3767667"/>
          </a:xfrm>
          <a:prstGeom prst="rect">
            <a:avLst/>
          </a:prstGeom>
        </p:spPr>
      </p:pic>
    </p:spTree>
    <p:extLst>
      <p:ext uri="{BB962C8B-B14F-4D97-AF65-F5344CB8AC3E}">
        <p14:creationId xmlns:p14="http://schemas.microsoft.com/office/powerpoint/2010/main" val="231586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noEditPoints="1"/>
          </p:cNvSpPr>
          <p:nvPr>
            <p:ph type="dt" sz="half" idx="10"/>
          </p:nvPr>
        </p:nvSpPr>
        <p:spPr>
          <a:xfrm>
            <a:off x="468406" y="6467756"/>
            <a:ext cx="2743200" cy="365125"/>
          </a:xfrm>
        </p:spPr>
        <p:txBody>
          <a:bodyPr/>
          <a:lstStyle/>
          <a:p>
            <a:endParaRPr lang="en-IN" sz="2000">
              <a:solidFill>
                <a:schemeClr val="tx1"/>
              </a:solidFill>
              <a:latin typeface="Times New Roman" panose="02020603050405020304" pitchFamily="18" charset="0"/>
              <a:cs typeface="Times New Roman" panose="02020603050405020304" pitchFamily="18" charset="0"/>
            </a:endParaRPr>
          </a:p>
          <a:p>
            <a:endParaRPr lang="en-IN" sz="2000">
              <a:solidFill>
                <a:schemeClr val="tx1"/>
              </a:solidFill>
              <a:latin typeface="Times New Roman" panose="02020603050405020304" pitchFamily="18" charset="0"/>
              <a:cs typeface="Times New Roman" panose="02020603050405020304" pitchFamily="18" charset="0"/>
            </a:endParaRPr>
          </a:p>
        </p:txBody>
      </p:sp>
      <p:sp>
        <p:nvSpPr>
          <p:cNvPr id="2" name="Title 7">
            <a:extLst>
              <a:ext uri="{FF2B5EF4-FFF2-40B4-BE49-F238E27FC236}">
                <a16:creationId xmlns:a16="http://schemas.microsoft.com/office/drawing/2014/main" id="{7314AEFA-E15F-7760-1786-98B74E62D2FD}"/>
              </a:ext>
            </a:extLst>
          </p:cNvPr>
          <p:cNvSpPr>
            <a:spLocks noGrp="1" noEditPoints="1"/>
          </p:cNvSpPr>
          <p:nvPr>
            <p:ph type="ctrTitle"/>
          </p:nvPr>
        </p:nvSpPr>
        <p:spPr>
          <a:xfrm>
            <a:off x="4087579" y="844266"/>
            <a:ext cx="4151312" cy="562630"/>
          </a:xfrm>
        </p:spPr>
        <p:txBody>
          <a:bodyPr>
            <a:noAutofit/>
          </a:bodyPr>
          <a:lstStyle/>
          <a:p>
            <a:pPr algn="ctr"/>
            <a:r>
              <a:rPr lang="en-GB" sz="3600" dirty="0">
                <a:latin typeface="Times New Roman" panose="02020603050405020304" pitchFamily="18" charset="0"/>
                <a:cs typeface="Times New Roman" panose="02020603050405020304" pitchFamily="18" charset="0"/>
              </a:rPr>
              <a:t>Module Details</a:t>
            </a:r>
            <a:endParaRPr lang="en-IN" sz="36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716E600E-DD9A-58DD-03C2-595A199CA563}"/>
              </a:ext>
            </a:extLst>
          </p:cNvPr>
          <p:cNvGraphicFramePr>
            <a:graphicFrameLocks noGrp="1"/>
          </p:cNvGraphicFramePr>
          <p:nvPr>
            <p:extLst>
              <p:ext uri="{D42A27DB-BD31-4B8C-83A1-F6EECF244321}">
                <p14:modId xmlns:p14="http://schemas.microsoft.com/office/powerpoint/2010/main" val="440596661"/>
              </p:ext>
            </p:extLst>
          </p:nvPr>
        </p:nvGraphicFramePr>
        <p:xfrm>
          <a:off x="1735962" y="2393304"/>
          <a:ext cx="9142224" cy="2435550"/>
        </p:xfrm>
        <a:graphic>
          <a:graphicData uri="http://schemas.openxmlformats.org/drawingml/2006/table">
            <a:tbl>
              <a:tblPr firstRow="1" bandRow="1">
                <a:tableStyleId>{5C22544A-7EE6-4342-B048-85BDC9FD1C3A}</a:tableStyleId>
              </a:tblPr>
              <a:tblGrid>
                <a:gridCol w="2285556">
                  <a:extLst>
                    <a:ext uri="{9D8B030D-6E8A-4147-A177-3AD203B41FA5}">
                      <a16:colId xmlns:a16="http://schemas.microsoft.com/office/drawing/2014/main" val="3895984965"/>
                    </a:ext>
                  </a:extLst>
                </a:gridCol>
                <a:gridCol w="2194348">
                  <a:extLst>
                    <a:ext uri="{9D8B030D-6E8A-4147-A177-3AD203B41FA5}">
                      <a16:colId xmlns:a16="http://schemas.microsoft.com/office/drawing/2014/main" val="180514085"/>
                    </a:ext>
                  </a:extLst>
                </a:gridCol>
                <a:gridCol w="2376764">
                  <a:extLst>
                    <a:ext uri="{9D8B030D-6E8A-4147-A177-3AD203B41FA5}">
                      <a16:colId xmlns:a16="http://schemas.microsoft.com/office/drawing/2014/main" val="3970802388"/>
                    </a:ext>
                  </a:extLst>
                </a:gridCol>
                <a:gridCol w="2285556">
                  <a:extLst>
                    <a:ext uri="{9D8B030D-6E8A-4147-A177-3AD203B41FA5}">
                      <a16:colId xmlns:a16="http://schemas.microsoft.com/office/drawing/2014/main" val="2937037441"/>
                    </a:ext>
                  </a:extLst>
                </a:gridCol>
              </a:tblGrid>
              <a:tr h="848005">
                <a:tc>
                  <a:txBody>
                    <a:bodyPr/>
                    <a:lstStyle/>
                    <a:p>
                      <a:r>
                        <a:rPr lang="en-GB"/>
                        <a:t>Module -1</a:t>
                      </a:r>
                      <a:endParaRPr lang="en-IN"/>
                    </a:p>
                  </a:txBody>
                  <a:tcPr/>
                </a:tc>
                <a:tc>
                  <a:txBody>
                    <a:bodyPr/>
                    <a:lstStyle/>
                    <a:p>
                      <a:r>
                        <a:rPr lang="en-GB" dirty="0"/>
                        <a:t>Module -2</a:t>
                      </a:r>
                      <a:endParaRPr lang="en-IN" dirty="0"/>
                    </a:p>
                  </a:txBody>
                  <a:tcPr/>
                </a:tc>
                <a:tc>
                  <a:txBody>
                    <a:bodyPr/>
                    <a:lstStyle/>
                    <a:p>
                      <a:r>
                        <a:rPr lang="en-GB"/>
                        <a:t>Module -3</a:t>
                      </a:r>
                      <a:endParaRPr lang="en-IN"/>
                    </a:p>
                  </a:txBody>
                  <a:tcPr/>
                </a:tc>
                <a:tc>
                  <a:txBody>
                    <a:bodyPr/>
                    <a:lstStyle/>
                    <a:p>
                      <a:r>
                        <a:rPr lang="en-GB"/>
                        <a:t>Module-4</a:t>
                      </a:r>
                      <a:endParaRPr lang="en-IN"/>
                    </a:p>
                  </a:txBody>
                  <a:tcPr/>
                </a:tc>
                <a:extLst>
                  <a:ext uri="{0D108BD9-81ED-4DB2-BD59-A6C34878D82A}">
                    <a16:rowId xmlns:a16="http://schemas.microsoft.com/office/drawing/2014/main" val="531150056"/>
                  </a:ext>
                </a:extLst>
              </a:tr>
              <a:tr h="1587545">
                <a:tc>
                  <a:txBody>
                    <a:bodyPr/>
                    <a:lstStyle/>
                    <a:p>
                      <a:r>
                        <a:rPr lang="en-GB"/>
                        <a:t>Feature Selection</a:t>
                      </a:r>
                      <a:endParaRPr lang="en-IN"/>
                    </a:p>
                  </a:txBody>
                  <a:tcPr/>
                </a:tc>
                <a:tc>
                  <a:txBody>
                    <a:bodyPr/>
                    <a:lstStyle/>
                    <a:p>
                      <a:r>
                        <a:rPr lang="en-GB"/>
                        <a:t>Prediction</a:t>
                      </a:r>
                      <a:endParaRPr lang="en-IN"/>
                    </a:p>
                  </a:txBody>
                  <a:tcPr/>
                </a:tc>
                <a:tc>
                  <a:txBody>
                    <a:bodyPr/>
                    <a:lstStyle/>
                    <a:p>
                      <a:r>
                        <a:rPr lang="en-GB" dirty="0" err="1"/>
                        <a:t>Mets_Score</a:t>
                      </a:r>
                      <a:r>
                        <a:rPr lang="en-GB" dirty="0"/>
                        <a:t> and Classification</a:t>
                      </a:r>
                      <a:endParaRPr lang="en-IN" dirty="0"/>
                    </a:p>
                  </a:txBody>
                  <a:tcPr/>
                </a:tc>
                <a:tc>
                  <a:txBody>
                    <a:bodyPr/>
                    <a:lstStyle/>
                    <a:p>
                      <a:r>
                        <a:rPr lang="en-GB" dirty="0"/>
                        <a:t>Recommendation</a:t>
                      </a:r>
                      <a:endParaRPr lang="en-IN" dirty="0"/>
                    </a:p>
                  </a:txBody>
                  <a:tcPr/>
                </a:tc>
                <a:extLst>
                  <a:ext uri="{0D108BD9-81ED-4DB2-BD59-A6C34878D82A}">
                    <a16:rowId xmlns:a16="http://schemas.microsoft.com/office/drawing/2014/main" val="2937912867"/>
                  </a:ext>
                </a:extLst>
              </a:tr>
            </a:tbl>
          </a:graphicData>
        </a:graphic>
      </p:graphicFrame>
      <p:pic>
        <p:nvPicPr>
          <p:cNvPr id="5" name="object 2">
            <a:extLst>
              <a:ext uri="{FF2B5EF4-FFF2-40B4-BE49-F238E27FC236}">
                <a16:creationId xmlns:a16="http://schemas.microsoft.com/office/drawing/2014/main" id="{A66CDF9E-1929-7C6F-E69C-19A38A05EF77}"/>
              </a:ext>
            </a:extLst>
          </p:cNvPr>
          <p:cNvPicPr/>
          <p:nvPr/>
        </p:nvPicPr>
        <p:blipFill>
          <a:blip r:embed="rId3"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245562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4104920" y="684434"/>
            <a:ext cx="5416468" cy="506062"/>
          </a:xfrm>
          <a:prstGeom prst="rect">
            <a:avLst/>
          </a:prstGeom>
        </p:spPr>
        <p:txBody>
          <a:bodyPr vert="horz" lIns="91440" tIns="45720" rIns="91440" bIns="45720" rtlCol="0" anchor="b">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3600" dirty="0">
                <a:latin typeface="Times New Roman"/>
                <a:cs typeface="Times New Roman"/>
              </a:rPr>
              <a:t>Module – 0 : Dataset</a:t>
            </a:r>
            <a:endParaRPr lang="en-US" dirty="0"/>
          </a:p>
        </p:txBody>
      </p:sp>
      <p:graphicFrame>
        <p:nvGraphicFramePr>
          <p:cNvPr id="9" name="Table 8">
            <a:extLst>
              <a:ext uri="{FF2B5EF4-FFF2-40B4-BE49-F238E27FC236}">
                <a16:creationId xmlns:a16="http://schemas.microsoft.com/office/drawing/2014/main" id="{C110BE49-D79D-40E3-D647-E786BB8A391B}"/>
              </a:ext>
            </a:extLst>
          </p:cNvPr>
          <p:cNvGraphicFramePr>
            <a:graphicFrameLocks noGrp="1"/>
          </p:cNvGraphicFramePr>
          <p:nvPr>
            <p:extLst>
              <p:ext uri="{D42A27DB-BD31-4B8C-83A1-F6EECF244321}">
                <p14:modId xmlns:p14="http://schemas.microsoft.com/office/powerpoint/2010/main" val="983335615"/>
              </p:ext>
            </p:extLst>
          </p:nvPr>
        </p:nvGraphicFramePr>
        <p:xfrm>
          <a:off x="1187048" y="1606920"/>
          <a:ext cx="9646857" cy="4394200"/>
        </p:xfrm>
        <a:graphic>
          <a:graphicData uri="http://schemas.openxmlformats.org/drawingml/2006/table">
            <a:tbl>
              <a:tblPr firstRow="1" bandRow="1">
                <a:tableStyleId>{5C22544A-7EE6-4342-B048-85BDC9FD1C3A}</a:tableStyleId>
              </a:tblPr>
              <a:tblGrid>
                <a:gridCol w="3215619">
                  <a:extLst>
                    <a:ext uri="{9D8B030D-6E8A-4147-A177-3AD203B41FA5}">
                      <a16:colId xmlns:a16="http://schemas.microsoft.com/office/drawing/2014/main" val="4040691763"/>
                    </a:ext>
                  </a:extLst>
                </a:gridCol>
                <a:gridCol w="3215619">
                  <a:extLst>
                    <a:ext uri="{9D8B030D-6E8A-4147-A177-3AD203B41FA5}">
                      <a16:colId xmlns:a16="http://schemas.microsoft.com/office/drawing/2014/main" val="3061181594"/>
                    </a:ext>
                  </a:extLst>
                </a:gridCol>
                <a:gridCol w="3215619">
                  <a:extLst>
                    <a:ext uri="{9D8B030D-6E8A-4147-A177-3AD203B41FA5}">
                      <a16:colId xmlns:a16="http://schemas.microsoft.com/office/drawing/2014/main" val="2674898100"/>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66045337"/>
                  </a:ext>
                </a:extLst>
              </a:tr>
              <a:tr h="370840">
                <a:tc>
                  <a:txBody>
                    <a:bodyPr/>
                    <a:lstStyle/>
                    <a:p>
                      <a:r>
                        <a:rPr lang="en-GB" sz="1800" kern="1200">
                          <a:solidFill>
                            <a:schemeClr val="dk1"/>
                          </a:solidFill>
                          <a:effectLst/>
                          <a:latin typeface="+mn-lt"/>
                          <a:ea typeface="+mn-ea"/>
                          <a:cs typeface="+mn-cs"/>
                        </a:rPr>
                        <a:t>The National Health and Nutrition Examination Survey (NHANES)</a:t>
                      </a:r>
                      <a:endParaRPr lang="en-IN"/>
                    </a:p>
                  </a:txBody>
                  <a:tcPr/>
                </a:tc>
                <a:tc>
                  <a:txBody>
                    <a:bodyPr/>
                    <a:lstStyle/>
                    <a:p>
                      <a:r>
                        <a:rPr lang="en-IN">
                          <a:effectLst/>
                        </a:rPr>
                        <a:t>https://www.kaggle.com/datasets/nguyenvy/nhanes-19882018</a:t>
                      </a:r>
                      <a:endParaRPr lang="en-IN"/>
                    </a:p>
                  </a:txBody>
                  <a:tcPr/>
                </a:tc>
                <a:tc>
                  <a:txBody>
                    <a:bodyPr/>
                    <a:lstStyle/>
                    <a:p>
                      <a:r>
                        <a:rPr lang="en-IN" sz="1400" kern="1200">
                          <a:solidFill>
                            <a:schemeClr val="dk1"/>
                          </a:solidFill>
                          <a:effectLst/>
                          <a:latin typeface="+mn-lt"/>
                          <a:ea typeface="+mn-ea"/>
                          <a:cs typeface="+mn-cs"/>
                        </a:rPr>
                        <a:t>This unified dataset covers 135,310 participants and 5,078 variables, organized into 10 categories namely Demographics, Dietary Consumption, Physiological Functions, Occupation, Questionnaires, Medications, Mortality Information, Survey Weights, Environmental Exposure Biomarker Measurements, Chemical Comments.</a:t>
                      </a:r>
                      <a:endParaRPr lang="en-IN" sz="1400"/>
                    </a:p>
                  </a:txBody>
                  <a:tcPr/>
                </a:tc>
                <a:extLst>
                  <a:ext uri="{0D108BD9-81ED-4DB2-BD59-A6C34878D82A}">
                    <a16:rowId xmlns:a16="http://schemas.microsoft.com/office/drawing/2014/main" val="3797881517"/>
                  </a:ext>
                </a:extLst>
              </a:tr>
              <a:tr h="370840">
                <a:tc>
                  <a:txBody>
                    <a:bodyPr/>
                    <a:lstStyle/>
                    <a:p>
                      <a:r>
                        <a:rPr lang="en-GB" sz="1800" kern="1200">
                          <a:solidFill>
                            <a:schemeClr val="dk1"/>
                          </a:solidFill>
                          <a:effectLst/>
                          <a:latin typeface="+mn-lt"/>
                          <a:ea typeface="+mn-ea"/>
                          <a:cs typeface="+mn-cs"/>
                        </a:rPr>
                        <a:t>Metabolic Syndrome</a:t>
                      </a:r>
                      <a:br>
                        <a:rPr lang="en-GB" sz="1800" kern="1200">
                          <a:solidFill>
                            <a:schemeClr val="dk1"/>
                          </a:solidFill>
                          <a:effectLst/>
                          <a:latin typeface="+mn-lt"/>
                          <a:ea typeface="+mn-ea"/>
                          <a:cs typeface="+mn-cs"/>
                        </a:rPr>
                      </a:br>
                      <a:r>
                        <a:rPr lang="en-GB" sz="1800" kern="1200">
                          <a:solidFill>
                            <a:schemeClr val="dk1"/>
                          </a:solidFill>
                          <a:effectLst/>
                          <a:latin typeface="+mn-lt"/>
                          <a:ea typeface="+mn-ea"/>
                          <a:cs typeface="+mn-cs"/>
                        </a:rPr>
                        <a:t>A Comprehensive Dataset on Risk Factors and Health Indicators</a:t>
                      </a:r>
                      <a:endParaRPr lang="en-IN"/>
                    </a:p>
                  </a:txBody>
                  <a:tcPr/>
                </a:tc>
                <a:tc>
                  <a:txBody>
                    <a:bodyPr/>
                    <a:lstStyle/>
                    <a:p>
                      <a:r>
                        <a:rPr lang="en-IN">
                          <a:effectLst/>
                        </a:rPr>
                        <a:t>https://www.kaggle.com/datasets/antimoni/metabolic-syndrome</a:t>
                      </a:r>
                      <a:endParaRPr lang="en-IN"/>
                    </a:p>
                  </a:txBody>
                  <a:tcPr/>
                </a:tc>
                <a:tc>
                  <a:txBody>
                    <a:bodyPr/>
                    <a:lstStyle/>
                    <a:p>
                      <a:r>
                        <a:rPr lang="en-GB" sz="1400" kern="1200">
                          <a:solidFill>
                            <a:schemeClr val="dk1"/>
                          </a:solidFill>
                          <a:effectLst/>
                          <a:latin typeface="+mn-lt"/>
                          <a:ea typeface="+mn-ea"/>
                          <a:cs typeface="+mn-cs"/>
                        </a:rPr>
                        <a:t>This dataset contains information on individuals with metabolic syndrome, a complex medical condition associated with a cluster of risk factors for cardiovascular diseases and type 2 diabetes. The data includes demographic, clinical, and laboratory measurements, as well as the presence or absence of metabolic syndrome.</a:t>
                      </a:r>
                      <a:endParaRPr lang="en-IN" sz="1400"/>
                    </a:p>
                  </a:txBody>
                  <a:tcPr/>
                </a:tc>
                <a:extLst>
                  <a:ext uri="{0D108BD9-81ED-4DB2-BD59-A6C34878D82A}">
                    <a16:rowId xmlns:a16="http://schemas.microsoft.com/office/drawing/2014/main" val="3619185043"/>
                  </a:ext>
                </a:extLst>
              </a:tr>
            </a:tbl>
          </a:graphicData>
        </a:graphic>
      </p:graphicFrame>
      <p:pic>
        <p:nvPicPr>
          <p:cNvPr id="6" name="object 2">
            <a:extLst>
              <a:ext uri="{FF2B5EF4-FFF2-40B4-BE49-F238E27FC236}">
                <a16:creationId xmlns:a16="http://schemas.microsoft.com/office/drawing/2014/main" id="{7F1DC259-27F1-3C3A-8561-1E3908A212DA}"/>
              </a:ext>
            </a:extLst>
          </p:cNvPr>
          <p:cNvPicPr/>
          <p:nvPr/>
        </p:nvPicPr>
        <p:blipFill>
          <a:blip r:embed="rId3" cstate="print"/>
          <a:stretch>
            <a:fillRect/>
          </a:stretch>
        </p:blipFill>
        <p:spPr>
          <a:xfrm>
            <a:off x="314170" y="554560"/>
            <a:ext cx="1588770" cy="579412"/>
          </a:xfrm>
          <a:prstGeom prst="rect">
            <a:avLst/>
          </a:prstGeom>
        </p:spPr>
      </p:pic>
    </p:spTree>
    <p:extLst>
      <p:ext uri="{BB962C8B-B14F-4D97-AF65-F5344CB8AC3E}">
        <p14:creationId xmlns:p14="http://schemas.microsoft.com/office/powerpoint/2010/main" val="163258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3550115" y="798756"/>
            <a:ext cx="5416468" cy="506062"/>
          </a:xfrm>
          <a:prstGeom prst="rect">
            <a:avLst/>
          </a:prstGeom>
        </p:spPr>
        <p:txBody>
          <a:bodyPr vert="horz" lIns="91440" tIns="45720" rIns="91440" bIns="45720" rtlCol="0" anchor="b">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3600" dirty="0">
                <a:latin typeface="Times New Roman"/>
                <a:cs typeface="Times New Roman"/>
              </a:rPr>
              <a:t>Module – 1 : Feature Selection</a:t>
            </a:r>
            <a:endParaRPr lang="en-US" dirty="0"/>
          </a:p>
        </p:txBody>
      </p:sp>
      <p:sp>
        <p:nvSpPr>
          <p:cNvPr id="3" name="TextBox 4">
            <a:extLst>
              <a:ext uri="{FF2B5EF4-FFF2-40B4-BE49-F238E27FC236}">
                <a16:creationId xmlns:a16="http://schemas.microsoft.com/office/drawing/2014/main" id="{20795CAD-995D-CA94-9968-E8EA990EF393}"/>
              </a:ext>
            </a:extLst>
          </p:cNvPr>
          <p:cNvSpPr txBox="1"/>
          <p:nvPr/>
        </p:nvSpPr>
        <p:spPr>
          <a:xfrm>
            <a:off x="2301043" y="2193631"/>
            <a:ext cx="7585838"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dirty="0">
                <a:ea typeface="+mn-lt"/>
                <a:cs typeface="+mn-lt"/>
              </a:rPr>
              <a:t>Feature Selection using combination of Filter method and Wrapper method</a:t>
            </a:r>
            <a:endParaRPr lang="en-US" b="1" dirty="0">
              <a:cs typeface="Times New Roman"/>
            </a:endParaRPr>
          </a:p>
        </p:txBody>
      </p:sp>
      <p:pic>
        <p:nvPicPr>
          <p:cNvPr id="5" name="Picture 4" descr="A diagram of a method&#10;&#10;Description automatically generated">
            <a:extLst>
              <a:ext uri="{FF2B5EF4-FFF2-40B4-BE49-F238E27FC236}">
                <a16:creationId xmlns:a16="http://schemas.microsoft.com/office/drawing/2014/main" id="{343C9DFD-6706-57EB-422A-4DA1B19EA3AA}"/>
              </a:ext>
            </a:extLst>
          </p:cNvPr>
          <p:cNvPicPr>
            <a:picLocks noChangeAspect="1"/>
          </p:cNvPicPr>
          <p:nvPr/>
        </p:nvPicPr>
        <p:blipFill>
          <a:blip r:embed="rId3"/>
          <a:stretch>
            <a:fillRect/>
          </a:stretch>
        </p:blipFill>
        <p:spPr>
          <a:xfrm>
            <a:off x="1192237" y="3013038"/>
            <a:ext cx="9803451" cy="2025608"/>
          </a:xfrm>
          <a:prstGeom prst="rect">
            <a:avLst/>
          </a:prstGeom>
        </p:spPr>
      </p:pic>
      <p:sp>
        <p:nvSpPr>
          <p:cNvPr id="7" name="TextBox 6">
            <a:extLst>
              <a:ext uri="{FF2B5EF4-FFF2-40B4-BE49-F238E27FC236}">
                <a16:creationId xmlns:a16="http://schemas.microsoft.com/office/drawing/2014/main" id="{773EC8DD-52E6-E03F-CEE8-5233E031A8CD}"/>
              </a:ext>
            </a:extLst>
          </p:cNvPr>
          <p:cNvSpPr txBox="1"/>
          <p:nvPr/>
        </p:nvSpPr>
        <p:spPr>
          <a:xfrm>
            <a:off x="5887292" y="5088779"/>
            <a:ext cx="19805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Times New Roman"/>
              </a:rPr>
              <a:t>Feature Selection</a:t>
            </a:r>
          </a:p>
        </p:txBody>
      </p:sp>
      <p:pic>
        <p:nvPicPr>
          <p:cNvPr id="6" name="object 2">
            <a:extLst>
              <a:ext uri="{FF2B5EF4-FFF2-40B4-BE49-F238E27FC236}">
                <a16:creationId xmlns:a16="http://schemas.microsoft.com/office/drawing/2014/main" id="{98922BB7-9E10-48E8-58A0-5CD4E7036EE3}"/>
              </a:ext>
            </a:extLst>
          </p:cNvPr>
          <p:cNvPicPr/>
          <p:nvPr/>
        </p:nvPicPr>
        <p:blipFill>
          <a:blip r:embed="rId4" cstate="print"/>
          <a:stretch>
            <a:fillRect/>
          </a:stretch>
        </p:blipFill>
        <p:spPr>
          <a:xfrm>
            <a:off x="397852" y="554560"/>
            <a:ext cx="1588770" cy="750258"/>
          </a:xfrm>
          <a:prstGeom prst="rect">
            <a:avLst/>
          </a:prstGeom>
        </p:spPr>
      </p:pic>
    </p:spTree>
    <p:extLst>
      <p:ext uri="{BB962C8B-B14F-4D97-AF65-F5344CB8AC3E}">
        <p14:creationId xmlns:p14="http://schemas.microsoft.com/office/powerpoint/2010/main" val="15154964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1634</Words>
  <Application>Microsoft Office PowerPoint</Application>
  <PresentationFormat>Widescreen</PresentationFormat>
  <Paragraphs>160</Paragraphs>
  <Slides>17</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Tahoma</vt:lpstr>
      <vt:lpstr>Times New Roman</vt:lpstr>
      <vt:lpstr>Office Theme</vt:lpstr>
      <vt:lpstr>PowerPoint Presentation</vt:lpstr>
      <vt:lpstr>Introduction</vt:lpstr>
      <vt:lpstr>Problem Statement</vt:lpstr>
      <vt:lpstr>Motivation </vt:lpstr>
      <vt:lpstr>PowerPoint Presentation</vt:lpstr>
      <vt:lpstr>Architecture diagram </vt:lpstr>
      <vt:lpstr>Module Details</vt:lpstr>
      <vt:lpstr>PowerPoint Presentation</vt:lpstr>
      <vt:lpstr>PowerPoint Presentation</vt:lpstr>
      <vt:lpstr>PowerPoint Presentation</vt:lpstr>
      <vt:lpstr>Module 2 – Prediction of Mets</vt:lpstr>
      <vt:lpstr>Module 2 – Prediction of Mets</vt:lpstr>
      <vt:lpstr>Module 3 – MetS Score Calculation and Classification Severity</vt:lpstr>
      <vt:lpstr>Module 3 – MetS Score Calculation and Classification Severity</vt:lpstr>
      <vt:lpstr>Module-4  Recommendation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XAI and Evolutionary Algorithms</dc:title>
  <dc:creator>shanmukhi sudireddy</dc:creator>
  <cp:lastModifiedBy>siva narayana</cp:lastModifiedBy>
  <cp:revision>19</cp:revision>
  <dcterms:created xsi:type="dcterms:W3CDTF">2023-09-19T13:33:25Z</dcterms:created>
  <dcterms:modified xsi:type="dcterms:W3CDTF">2025-05-09T06:42:13Z</dcterms:modified>
</cp:coreProperties>
</file>