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Advent Pro SemiBold" panose="020B0604020202020204" charset="0"/>
      <p:regular r:id="rId13"/>
      <p:bold r:id="rId14"/>
    </p:embeddedFont>
    <p:embeddedFont>
      <p:font typeface="Fira Sans Condensed Medium" panose="020F0502020204030204" pitchFamily="34" charset="0"/>
      <p:regular r:id="rId15"/>
      <p:bold r:id="rId16"/>
      <p:italic r:id="rId17"/>
      <p:boldItalic r:id="rId18"/>
    </p:embeddedFont>
    <p:embeddedFont>
      <p:font typeface="Fira Sans Extra Condensed Medium" panose="020B0604020202020204" charset="0"/>
      <p:regular r:id="rId19"/>
      <p:bold r:id="rId20"/>
      <p:italic r:id="rId21"/>
      <p:boldItalic r:id="rId22"/>
    </p:embeddedFont>
    <p:embeddedFont>
      <p:font typeface="Maven Pro" panose="020B0604020202020204" charset="0"/>
      <p:regular r:id="rId23"/>
      <p:bold r:id="rId24"/>
    </p:embeddedFont>
    <p:embeddedFont>
      <p:font typeface="Maven Pro Medium" panose="020B0604020202020204" charset="0"/>
      <p:regular r:id="rId25"/>
      <p:bold r:id="rId26"/>
    </p:embeddedFont>
    <p:embeddedFont>
      <p:font typeface="Maven Pro SemiBold" panose="020B0604020202020204" charset="0"/>
      <p:regular r:id="rId27"/>
      <p:bold r:id="rId28"/>
    </p:embeddedFont>
    <p:embeddedFont>
      <p:font typeface="Share Tech"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43b63e13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43b63e13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43b63e138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43b63e138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43960ece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43960ece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43eff709a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43eff709a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43fa024c3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43fa024c3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43fa024c3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43fa024c3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667E9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storage.googleapis.com/tensorflow/tf-keras-datasets/imdb.npz"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9"/>
        <p:cNvGrpSpPr/>
        <p:nvPr/>
      </p:nvGrpSpPr>
      <p:grpSpPr>
        <a:xfrm>
          <a:off x="0" y="0"/>
          <a:ext cx="0" cy="0"/>
          <a:chOff x="0" y="0"/>
          <a:chExt cx="0" cy="0"/>
        </a:xfrm>
      </p:grpSpPr>
      <p:sp>
        <p:nvSpPr>
          <p:cNvPr id="430" name="Google Shape;430;p23"/>
          <p:cNvSpPr txBox="1">
            <a:spLocks noGrp="1"/>
          </p:cNvSpPr>
          <p:nvPr>
            <p:ph type="title"/>
          </p:nvPr>
        </p:nvSpPr>
        <p:spPr>
          <a:xfrm>
            <a:off x="2316150" y="467950"/>
            <a:ext cx="4802100" cy="115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100">
                <a:latin typeface="Maven Pro"/>
                <a:ea typeface="Maven Pro"/>
                <a:cs typeface="Maven Pro"/>
                <a:sym typeface="Maven Pro"/>
              </a:rPr>
              <a:t>Sentiment Analysis  </a:t>
            </a:r>
            <a:endParaRPr sz="4100">
              <a:latin typeface="Maven Pro"/>
              <a:ea typeface="Maven Pro"/>
              <a:cs typeface="Maven Pro"/>
              <a:sym typeface="Maven Pro"/>
            </a:endParaRPr>
          </a:p>
          <a:p>
            <a:pPr marL="0" lvl="0" indent="0" algn="ctr" rtl="0">
              <a:spcBef>
                <a:spcPts val="0"/>
              </a:spcBef>
              <a:spcAft>
                <a:spcPts val="0"/>
              </a:spcAft>
              <a:buNone/>
            </a:pPr>
            <a:r>
              <a:rPr lang="en" sz="4100">
                <a:latin typeface="Maven Pro"/>
                <a:ea typeface="Maven Pro"/>
                <a:cs typeface="Maven Pro"/>
                <a:sym typeface="Maven Pro"/>
              </a:rPr>
              <a:t> of</a:t>
            </a:r>
            <a:endParaRPr>
              <a:latin typeface="Maven Pro"/>
              <a:ea typeface="Maven Pro"/>
              <a:cs typeface="Maven Pro"/>
              <a:sym typeface="Maven Pro"/>
            </a:endParaRPr>
          </a:p>
        </p:txBody>
      </p:sp>
      <p:sp>
        <p:nvSpPr>
          <p:cNvPr id="431" name="Google Shape;431;p23"/>
          <p:cNvSpPr txBox="1"/>
          <p:nvPr/>
        </p:nvSpPr>
        <p:spPr>
          <a:xfrm>
            <a:off x="3171250" y="3491175"/>
            <a:ext cx="30000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100">
                <a:solidFill>
                  <a:schemeClr val="lt1"/>
                </a:solidFill>
                <a:latin typeface="Maven Pro"/>
                <a:ea typeface="Maven Pro"/>
                <a:cs typeface="Maven Pro"/>
                <a:sym typeface="Maven Pro"/>
              </a:rPr>
              <a:t>Reviews</a:t>
            </a:r>
            <a:endParaRPr>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3"/>
          <p:cNvSpPr txBox="1">
            <a:spLocks noGrp="1"/>
          </p:cNvSpPr>
          <p:nvPr>
            <p:ph type="ctrTitle"/>
          </p:nvPr>
        </p:nvSpPr>
        <p:spPr>
          <a:xfrm>
            <a:off x="488950" y="3554375"/>
            <a:ext cx="4739100" cy="53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latin typeface="Maven Pro SemiBold"/>
                <a:ea typeface="Maven Pro SemiBold"/>
                <a:cs typeface="Maven Pro SemiBold"/>
                <a:sym typeface="Maven Pro SemiBold"/>
              </a:rPr>
              <a:t>Thank You!</a:t>
            </a:r>
            <a:endParaRPr sz="2600">
              <a:latin typeface="Maven Pro SemiBold"/>
              <a:ea typeface="Maven Pro SemiBold"/>
              <a:cs typeface="Maven Pro SemiBold"/>
              <a:sym typeface="Maven Pro SemiBold"/>
            </a:endParaRPr>
          </a:p>
        </p:txBody>
      </p:sp>
      <p:sp>
        <p:nvSpPr>
          <p:cNvPr id="556" name="Google Shape;556;p33"/>
          <p:cNvSpPr txBox="1"/>
          <p:nvPr/>
        </p:nvSpPr>
        <p:spPr>
          <a:xfrm>
            <a:off x="3130650" y="260100"/>
            <a:ext cx="2882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chemeClr val="lt1"/>
                </a:solidFill>
                <a:latin typeface="Maven Pro SemiBold"/>
                <a:ea typeface="Maven Pro SemiBold"/>
                <a:cs typeface="Maven Pro SemiBold"/>
                <a:sym typeface="Maven Pro SemiBold"/>
              </a:rPr>
              <a:t>CONCLUSION</a:t>
            </a:r>
            <a:endParaRPr sz="2800">
              <a:solidFill>
                <a:schemeClr val="lt1"/>
              </a:solidFill>
              <a:latin typeface="Maven Pro SemiBold"/>
              <a:ea typeface="Maven Pro SemiBold"/>
              <a:cs typeface="Maven Pro SemiBold"/>
              <a:sym typeface="Maven Pro SemiBold"/>
            </a:endParaRPr>
          </a:p>
        </p:txBody>
      </p:sp>
      <p:pic>
        <p:nvPicPr>
          <p:cNvPr id="557" name="Google Shape;557;p33"/>
          <p:cNvPicPr preferRelativeResize="0"/>
          <p:nvPr/>
        </p:nvPicPr>
        <p:blipFill>
          <a:blip r:embed="rId3">
            <a:alphaModFix/>
          </a:blip>
          <a:stretch>
            <a:fillRect/>
          </a:stretch>
        </p:blipFill>
        <p:spPr>
          <a:xfrm>
            <a:off x="5720900" y="3244075"/>
            <a:ext cx="3287300" cy="1805400"/>
          </a:xfrm>
          <a:prstGeom prst="rect">
            <a:avLst/>
          </a:prstGeom>
          <a:noFill/>
          <a:ln>
            <a:noFill/>
          </a:ln>
        </p:spPr>
      </p:pic>
      <p:sp>
        <p:nvSpPr>
          <p:cNvPr id="558" name="Google Shape;558;p33"/>
          <p:cNvSpPr txBox="1"/>
          <p:nvPr/>
        </p:nvSpPr>
        <p:spPr>
          <a:xfrm>
            <a:off x="488950" y="1082325"/>
            <a:ext cx="8115000" cy="1765800"/>
          </a:xfrm>
          <a:prstGeom prst="rect">
            <a:avLst/>
          </a:prstGeom>
          <a:noFill/>
          <a:ln>
            <a:noFill/>
          </a:ln>
        </p:spPr>
        <p:txBody>
          <a:bodyPr spcFirstLastPara="1" wrap="square" lIns="91425" tIns="91425" rIns="91425" bIns="91425" anchor="t" anchorCtr="0">
            <a:spAutoFit/>
          </a:bodyPr>
          <a:lstStyle/>
          <a:p>
            <a:pPr marL="457200" lvl="0" indent="-314325" algn="l" rtl="0">
              <a:lnSpc>
                <a:spcPct val="95000"/>
              </a:lnSpc>
              <a:spcBef>
                <a:spcPts val="1200"/>
              </a:spcBef>
              <a:spcAft>
                <a:spcPts val="0"/>
              </a:spcAft>
              <a:buClr>
                <a:schemeClr val="lt1"/>
              </a:buClr>
              <a:buSzPts val="1350"/>
              <a:buFont typeface="Maven Pro Medium"/>
              <a:buChar char="❏"/>
            </a:pPr>
            <a:r>
              <a:rPr lang="en" sz="1362">
                <a:solidFill>
                  <a:schemeClr val="lt1"/>
                </a:solidFill>
                <a:latin typeface="Maven Pro Medium"/>
                <a:ea typeface="Maven Pro Medium"/>
                <a:cs typeface="Maven Pro Medium"/>
                <a:sym typeface="Maven Pro Medium"/>
              </a:rPr>
              <a:t>Sentiment Analysis for IMDb Reviews Database was successfully performed</a:t>
            </a:r>
            <a:br>
              <a:rPr lang="en" sz="1362">
                <a:solidFill>
                  <a:schemeClr val="lt1"/>
                </a:solidFill>
                <a:latin typeface="Maven Pro Medium"/>
                <a:ea typeface="Maven Pro Medium"/>
                <a:cs typeface="Maven Pro Medium"/>
                <a:sym typeface="Maven Pro Medium"/>
              </a:rPr>
            </a:br>
            <a:endParaRPr sz="1350">
              <a:solidFill>
                <a:srgbClr val="FFFFFF"/>
              </a:solidFill>
              <a:latin typeface="Maven Pro Medium"/>
              <a:ea typeface="Maven Pro Medium"/>
              <a:cs typeface="Maven Pro Medium"/>
              <a:sym typeface="Maven Pro Medium"/>
            </a:endParaRPr>
          </a:p>
          <a:p>
            <a:pPr marL="457200" lvl="0" indent="-314325" algn="l" rtl="0">
              <a:lnSpc>
                <a:spcPct val="115000"/>
              </a:lnSpc>
              <a:spcBef>
                <a:spcPts val="0"/>
              </a:spcBef>
              <a:spcAft>
                <a:spcPts val="0"/>
              </a:spcAft>
              <a:buClr>
                <a:srgbClr val="FFFFFF"/>
              </a:buClr>
              <a:buSzPts val="1350"/>
              <a:buFont typeface="Maven Pro Medium"/>
              <a:buChar char="❏"/>
            </a:pPr>
            <a:r>
              <a:rPr lang="en" sz="1350">
                <a:solidFill>
                  <a:srgbClr val="FFFFFF"/>
                </a:solidFill>
                <a:latin typeface="Maven Pro Medium"/>
                <a:ea typeface="Maven Pro Medium"/>
                <a:cs typeface="Maven Pro Medium"/>
                <a:sym typeface="Maven Pro Medium"/>
              </a:rPr>
              <a:t>We have implemented Logistic Regression, Recurrent neural networks (RNN), and  Long Short-Term Memory (LSTM) models</a:t>
            </a:r>
            <a:br>
              <a:rPr lang="en" sz="1350">
                <a:solidFill>
                  <a:srgbClr val="FFFFFF"/>
                </a:solidFill>
                <a:latin typeface="Maven Pro Medium"/>
                <a:ea typeface="Maven Pro Medium"/>
                <a:cs typeface="Maven Pro Medium"/>
                <a:sym typeface="Maven Pro Medium"/>
              </a:rPr>
            </a:br>
            <a:endParaRPr sz="1350">
              <a:solidFill>
                <a:srgbClr val="FFFFFF"/>
              </a:solidFill>
              <a:latin typeface="Maven Pro Medium"/>
              <a:ea typeface="Maven Pro Medium"/>
              <a:cs typeface="Maven Pro Medium"/>
              <a:sym typeface="Maven Pro Medium"/>
            </a:endParaRPr>
          </a:p>
          <a:p>
            <a:pPr marL="457200" lvl="0" indent="-314325" algn="l" rtl="0">
              <a:lnSpc>
                <a:spcPct val="115000"/>
              </a:lnSpc>
              <a:spcBef>
                <a:spcPts val="0"/>
              </a:spcBef>
              <a:spcAft>
                <a:spcPts val="0"/>
              </a:spcAft>
              <a:buClr>
                <a:srgbClr val="FFFFFF"/>
              </a:buClr>
              <a:buSzPts val="1350"/>
              <a:buFont typeface="Maven Pro Medium"/>
              <a:buChar char="❏"/>
            </a:pPr>
            <a:r>
              <a:rPr lang="en" sz="1350">
                <a:solidFill>
                  <a:schemeClr val="lt1"/>
                </a:solidFill>
                <a:latin typeface="Maven Pro Medium"/>
                <a:ea typeface="Maven Pro Medium"/>
                <a:cs typeface="Maven Pro Medium"/>
                <a:sym typeface="Maven Pro Medium"/>
              </a:rPr>
              <a:t>We can observe that Logistic Regression, Recurrent neural networks (RNN) and LSTM are </a:t>
            </a:r>
            <a:r>
              <a:rPr lang="en" sz="1350">
                <a:solidFill>
                  <a:srgbClr val="FFFFFF"/>
                </a:solidFill>
                <a:latin typeface="Maven Pro Medium"/>
                <a:ea typeface="Maven Pro Medium"/>
                <a:cs typeface="Maven Pro Medium"/>
                <a:sym typeface="Maven Pro Medium"/>
              </a:rPr>
              <a:t>performing efficiently. The reasonable accuracy and efficiency of the models are achieved</a:t>
            </a:r>
            <a:endParaRPr sz="1350">
              <a:solidFill>
                <a:srgbClr val="FFFFFF"/>
              </a:solidFill>
              <a:latin typeface="Maven Pro Medium"/>
              <a:ea typeface="Maven Pro Medium"/>
              <a:cs typeface="Maven Pro Medium"/>
              <a:sym typeface="Maven Pr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5"/>
          <p:cNvSpPr txBox="1">
            <a:spLocks noGrp="1"/>
          </p:cNvSpPr>
          <p:nvPr>
            <p:ph type="ctrTitle"/>
          </p:nvPr>
        </p:nvSpPr>
        <p:spPr>
          <a:xfrm>
            <a:off x="559100" y="3223675"/>
            <a:ext cx="21525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Maven Pro Medium"/>
                <a:ea typeface="Maven Pro Medium"/>
                <a:cs typeface="Maven Pro Medium"/>
                <a:sym typeface="Maven Pro Medium"/>
              </a:rPr>
              <a:t>PROBLEM STATEMENT &amp; BACKGROUND</a:t>
            </a:r>
            <a:endParaRPr sz="1500">
              <a:latin typeface="Maven Pro Medium"/>
              <a:ea typeface="Maven Pro Medium"/>
              <a:cs typeface="Maven Pro Medium"/>
              <a:sym typeface="Maven Pro Medium"/>
            </a:endParaRPr>
          </a:p>
        </p:txBody>
      </p:sp>
      <p:sp>
        <p:nvSpPr>
          <p:cNvPr id="452" name="Google Shape;452;p25"/>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53" name="Google Shape;453;p25"/>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54" name="Google Shape;454;p25"/>
          <p:cNvSpPr txBox="1">
            <a:spLocks noGrp="1"/>
          </p:cNvSpPr>
          <p:nvPr>
            <p:ph type="ctrTitle" idx="7"/>
          </p:nvPr>
        </p:nvSpPr>
        <p:spPr>
          <a:xfrm>
            <a:off x="0" y="411675"/>
            <a:ext cx="9144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latin typeface="Maven Pro Medium"/>
                <a:ea typeface="Maven Pro Medium"/>
                <a:cs typeface="Maven Pro Medium"/>
                <a:sym typeface="Maven Pro Medium"/>
              </a:rPr>
              <a:t>TABLE OF CONTENTS</a:t>
            </a:r>
            <a:endParaRPr sz="2600">
              <a:latin typeface="Maven Pro Medium"/>
              <a:ea typeface="Maven Pro Medium"/>
              <a:cs typeface="Maven Pro Medium"/>
              <a:sym typeface="Maven Pro Medium"/>
            </a:endParaRPr>
          </a:p>
        </p:txBody>
      </p:sp>
      <p:sp>
        <p:nvSpPr>
          <p:cNvPr id="455" name="Google Shape;455;p25"/>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56" name="Google Shape;456;p25"/>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9" name="Google Shape;459;p25"/>
          <p:cNvCxnSpPr>
            <a:stCxn id="456" idx="1"/>
            <a:endCxn id="452"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60" name="Google Shape;460;p25"/>
          <p:cNvCxnSpPr>
            <a:stCxn id="457" idx="1"/>
            <a:endCxn id="453"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61" name="Google Shape;461;p25"/>
          <p:cNvCxnSpPr>
            <a:stCxn id="458" idx="1"/>
            <a:endCxn id="455"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62" name="Google Shape;462;p25"/>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25"/>
          <p:cNvGrpSpPr/>
          <p:nvPr/>
        </p:nvGrpSpPr>
        <p:grpSpPr>
          <a:xfrm>
            <a:off x="4075558" y="1684660"/>
            <a:ext cx="577210" cy="580282"/>
            <a:chOff x="3095745" y="3805393"/>
            <a:chExt cx="352840" cy="354717"/>
          </a:xfrm>
        </p:grpSpPr>
        <p:sp>
          <p:nvSpPr>
            <p:cNvPr id="466" name="Google Shape;466;p25"/>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5"/>
          <p:cNvGrpSpPr/>
          <p:nvPr/>
        </p:nvGrpSpPr>
        <p:grpSpPr>
          <a:xfrm>
            <a:off x="6789168" y="1684647"/>
            <a:ext cx="583817" cy="580314"/>
            <a:chOff x="3541011" y="3367320"/>
            <a:chExt cx="348257" cy="346188"/>
          </a:xfrm>
        </p:grpSpPr>
        <p:sp>
          <p:nvSpPr>
            <p:cNvPr id="473" name="Google Shape;473;p25"/>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25"/>
          <p:cNvSpPr txBox="1">
            <a:spLocks noGrp="1"/>
          </p:cNvSpPr>
          <p:nvPr>
            <p:ph type="ctrTitle"/>
          </p:nvPr>
        </p:nvSpPr>
        <p:spPr>
          <a:xfrm>
            <a:off x="3281950" y="3223675"/>
            <a:ext cx="21525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Maven Pro Medium"/>
                <a:ea typeface="Maven Pro Medium"/>
                <a:cs typeface="Maven Pro Medium"/>
                <a:sym typeface="Maven Pro Medium"/>
              </a:rPr>
              <a:t>DATA VISUALIZATION &amp; ALGORITHMS </a:t>
            </a:r>
            <a:endParaRPr sz="1500">
              <a:latin typeface="Maven Pro Medium"/>
              <a:ea typeface="Maven Pro Medium"/>
              <a:cs typeface="Maven Pro Medium"/>
              <a:sym typeface="Maven Pro Medium"/>
            </a:endParaRPr>
          </a:p>
        </p:txBody>
      </p:sp>
      <p:sp>
        <p:nvSpPr>
          <p:cNvPr id="478" name="Google Shape;478;p25"/>
          <p:cNvSpPr txBox="1">
            <a:spLocks noGrp="1"/>
          </p:cNvSpPr>
          <p:nvPr>
            <p:ph type="ctrTitle"/>
          </p:nvPr>
        </p:nvSpPr>
        <p:spPr>
          <a:xfrm>
            <a:off x="6199450" y="3223675"/>
            <a:ext cx="19041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Maven Pro Medium"/>
                <a:ea typeface="Maven Pro Medium"/>
                <a:cs typeface="Maven Pro Medium"/>
                <a:sym typeface="Maven Pro Medium"/>
              </a:rPr>
              <a:t>OBTAINED RESULTS &amp; CONCLUSION</a:t>
            </a:r>
            <a:endParaRPr sz="1500">
              <a:latin typeface="Maven Pro Medium"/>
              <a:ea typeface="Maven Pro Medium"/>
              <a:cs typeface="Maven Pro Medium"/>
              <a:sym typeface="Maven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6"/>
          <p:cNvSpPr txBox="1">
            <a:spLocks noGrp="1"/>
          </p:cNvSpPr>
          <p:nvPr>
            <p:ph type="body" idx="1"/>
          </p:nvPr>
        </p:nvSpPr>
        <p:spPr>
          <a:xfrm>
            <a:off x="628225" y="1446375"/>
            <a:ext cx="5420400" cy="24546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Font typeface="Maven Pro Medium"/>
              <a:buChar char="❏"/>
            </a:pPr>
            <a:r>
              <a:rPr lang="en" sz="1500">
                <a:latin typeface="Maven Pro Medium"/>
                <a:ea typeface="Maven Pro Medium"/>
                <a:cs typeface="Maven Pro Medium"/>
                <a:sym typeface="Maven Pro Medium"/>
              </a:rPr>
              <a:t>Evaluate the sentiment of a movie review that has been retrieved from the Internet Movie Database (IMDb) website</a:t>
            </a:r>
            <a:endParaRPr sz="1500">
              <a:latin typeface="Maven Pro Medium"/>
              <a:ea typeface="Maven Pro Medium"/>
              <a:cs typeface="Maven Pro Medium"/>
              <a:sym typeface="Maven Pro Medium"/>
            </a:endParaRPr>
          </a:p>
          <a:p>
            <a:pPr marL="457200" lvl="0" indent="-311150" algn="just" rtl="0">
              <a:spcBef>
                <a:spcPts val="1600"/>
              </a:spcBef>
              <a:spcAft>
                <a:spcPts val="0"/>
              </a:spcAft>
              <a:buSzPts val="1300"/>
              <a:buFont typeface="Maven Pro Medium"/>
              <a:buChar char="❏"/>
            </a:pPr>
            <a:r>
              <a:rPr lang="en" sz="1500">
                <a:latin typeface="Maven Pro Medium"/>
                <a:ea typeface="Maven Pro Medium"/>
                <a:cs typeface="Maven Pro Medium"/>
                <a:sym typeface="Maven Pro Medium"/>
              </a:rPr>
              <a:t>Employ different classification model to predict the number of positive and negative reviews in the IMDB Reviews Database depending on sentiments</a:t>
            </a:r>
            <a:endParaRPr sz="1500">
              <a:latin typeface="Maven Pro Medium"/>
              <a:ea typeface="Maven Pro Medium"/>
              <a:cs typeface="Maven Pro Medium"/>
              <a:sym typeface="Maven Pro Medium"/>
            </a:endParaRPr>
          </a:p>
          <a:p>
            <a:pPr marL="457200" lvl="0" indent="-311150" algn="just" rtl="0">
              <a:spcBef>
                <a:spcPts val="1600"/>
              </a:spcBef>
              <a:spcAft>
                <a:spcPts val="1600"/>
              </a:spcAft>
              <a:buSzPts val="1300"/>
              <a:buFont typeface="Maven Pro Medium"/>
              <a:buChar char="❏"/>
            </a:pPr>
            <a:r>
              <a:rPr lang="en" sz="1500">
                <a:latin typeface="Maven Pro Medium"/>
                <a:ea typeface="Maven Pro Medium"/>
                <a:cs typeface="Maven Pro Medium"/>
                <a:sym typeface="Maven Pro Medium"/>
              </a:rPr>
              <a:t>Perform Sentiment Analysis from a set of movie reviews by doing analysis of words</a:t>
            </a:r>
            <a:endParaRPr sz="1500">
              <a:latin typeface="Maven Pro Medium"/>
              <a:ea typeface="Maven Pro Medium"/>
              <a:cs typeface="Maven Pro Medium"/>
              <a:sym typeface="Maven Pro Medium"/>
            </a:endParaRPr>
          </a:p>
        </p:txBody>
      </p:sp>
      <p:sp>
        <p:nvSpPr>
          <p:cNvPr id="484" name="Google Shape;484;p26"/>
          <p:cNvSpPr txBox="1">
            <a:spLocks noGrp="1"/>
          </p:cNvSpPr>
          <p:nvPr>
            <p:ph type="ctrTitle"/>
          </p:nvPr>
        </p:nvSpPr>
        <p:spPr>
          <a:xfrm>
            <a:off x="2651700" y="496200"/>
            <a:ext cx="384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latin typeface="Maven Pro SemiBold"/>
                <a:ea typeface="Maven Pro SemiBold"/>
                <a:cs typeface="Maven Pro SemiBold"/>
                <a:sym typeface="Maven Pro SemiBold"/>
              </a:rPr>
              <a:t>PROBLEM STATEMENT</a:t>
            </a:r>
            <a:endParaRPr sz="2600">
              <a:latin typeface="Maven Pro SemiBold"/>
              <a:ea typeface="Maven Pro SemiBold"/>
              <a:cs typeface="Maven Pro SemiBold"/>
              <a:sym typeface="Maven Pro SemiBold"/>
            </a:endParaRPr>
          </a:p>
        </p:txBody>
      </p:sp>
      <p:sp>
        <p:nvSpPr>
          <p:cNvPr id="485" name="Google Shape;485;p26"/>
          <p:cNvSpPr/>
          <p:nvPr/>
        </p:nvSpPr>
        <p:spPr>
          <a:xfrm>
            <a:off x="7099350" y="2896150"/>
            <a:ext cx="1946400" cy="2128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6"/>
          <p:cNvGrpSpPr/>
          <p:nvPr/>
        </p:nvGrpSpPr>
        <p:grpSpPr>
          <a:xfrm>
            <a:off x="7484833" y="3307399"/>
            <a:ext cx="1260132" cy="1305715"/>
            <a:chOff x="3095745" y="3805393"/>
            <a:chExt cx="352840" cy="354717"/>
          </a:xfrm>
        </p:grpSpPr>
        <p:sp>
          <p:nvSpPr>
            <p:cNvPr id="487" name="Google Shape;487;p26"/>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body" idx="1"/>
          </p:nvPr>
        </p:nvSpPr>
        <p:spPr>
          <a:xfrm>
            <a:off x="4666975" y="2637175"/>
            <a:ext cx="35343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Solar System—it’s only a bit larger than the Moon. The planet’s name has nothing to do with the liquid metal</a:t>
            </a:r>
            <a:endParaRPr/>
          </a:p>
        </p:txBody>
      </p:sp>
      <p:sp>
        <p:nvSpPr>
          <p:cNvPr id="498" name="Google Shape;498;p27"/>
          <p:cNvSpPr/>
          <p:nvPr/>
        </p:nvSpPr>
        <p:spPr>
          <a:xfrm>
            <a:off x="8533558" y="4681237"/>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952550" y="2590375"/>
            <a:ext cx="4917900" cy="201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txBox="1"/>
          <p:nvPr/>
        </p:nvSpPr>
        <p:spPr>
          <a:xfrm>
            <a:off x="3979550" y="2590375"/>
            <a:ext cx="4863900" cy="2138700"/>
          </a:xfrm>
          <a:prstGeom prst="rect">
            <a:avLst/>
          </a:prstGeom>
          <a:noFill/>
          <a:ln>
            <a:noFill/>
          </a:ln>
        </p:spPr>
        <p:txBody>
          <a:bodyPr spcFirstLastPara="1" wrap="square" lIns="91425" tIns="91425" rIns="91425" bIns="91425" anchor="t" anchorCtr="0">
            <a:normAutofit fontScale="92500" lnSpcReduction="20000"/>
          </a:bodyPr>
          <a:lstStyle/>
          <a:p>
            <a:pPr marL="457200" lvl="0" indent="-302021" algn="just" rtl="0">
              <a:spcBef>
                <a:spcPts val="0"/>
              </a:spcBef>
              <a:spcAft>
                <a:spcPts val="0"/>
              </a:spcAft>
              <a:buSzPct val="100000"/>
              <a:buFont typeface="Maven Pro"/>
              <a:buChar char="●"/>
            </a:pPr>
            <a:r>
              <a:rPr lang="en" sz="1250">
                <a:highlight>
                  <a:srgbClr val="FFFFFF"/>
                </a:highlight>
                <a:latin typeface="Maven Pro"/>
                <a:ea typeface="Maven Pro"/>
                <a:cs typeface="Maven Pro"/>
                <a:sym typeface="Maven Pro"/>
              </a:rPr>
              <a:t>Sentiment Analysis is the process of computationally recognizing  and categorising opinions contained in a piece of text, especially in order to discern whether the writer has a positive or negative attitude toward a certain topic. </a:t>
            </a:r>
            <a:endParaRPr sz="1250">
              <a:highlight>
                <a:srgbClr val="FFFFFF"/>
              </a:highlight>
              <a:latin typeface="Maven Pro"/>
              <a:ea typeface="Maven Pro"/>
              <a:cs typeface="Maven Pro"/>
              <a:sym typeface="Maven Pro"/>
            </a:endParaRPr>
          </a:p>
          <a:p>
            <a:pPr marL="457200" lvl="0" indent="0" algn="just" rtl="0">
              <a:spcBef>
                <a:spcPts val="0"/>
              </a:spcBef>
              <a:spcAft>
                <a:spcPts val="0"/>
              </a:spcAft>
              <a:buNone/>
            </a:pPr>
            <a:endParaRPr sz="1250">
              <a:highlight>
                <a:srgbClr val="FFFFFF"/>
              </a:highlight>
              <a:latin typeface="Maven Pro"/>
              <a:ea typeface="Maven Pro"/>
              <a:cs typeface="Maven Pro"/>
              <a:sym typeface="Maven Pro"/>
            </a:endParaRPr>
          </a:p>
          <a:p>
            <a:pPr marL="457200" lvl="0" indent="-302021" algn="just" rtl="0">
              <a:spcBef>
                <a:spcPts val="0"/>
              </a:spcBef>
              <a:spcAft>
                <a:spcPts val="0"/>
              </a:spcAft>
              <a:buSzPct val="100000"/>
              <a:buFont typeface="Maven Pro"/>
              <a:buChar char="●"/>
            </a:pPr>
            <a:r>
              <a:rPr lang="en" sz="1250">
                <a:highlight>
                  <a:srgbClr val="FFFFFF"/>
                </a:highlight>
                <a:latin typeface="Maven Pro"/>
                <a:ea typeface="Maven Pro"/>
                <a:cs typeface="Maven Pro"/>
                <a:sym typeface="Maven Pro"/>
              </a:rPr>
              <a:t>IMDb is a database of information for all visual entertainments. It contains more than 50000 entries of reviews posted on the website coupled with a target variable that indicates whether a review has a positive sentiment or negative sentiment.</a:t>
            </a:r>
            <a:endParaRPr sz="1250">
              <a:highlight>
                <a:srgbClr val="FFFFFF"/>
              </a:highlight>
              <a:latin typeface="Maven Pro"/>
              <a:ea typeface="Maven Pro"/>
              <a:cs typeface="Maven Pro"/>
              <a:sym typeface="Maven Pro"/>
            </a:endParaRPr>
          </a:p>
          <a:p>
            <a:pPr marL="457200" lvl="0" indent="0" algn="just" rtl="0">
              <a:spcBef>
                <a:spcPts val="0"/>
              </a:spcBef>
              <a:spcAft>
                <a:spcPts val="0"/>
              </a:spcAft>
              <a:buNone/>
            </a:pPr>
            <a:endParaRPr sz="1250">
              <a:highlight>
                <a:srgbClr val="FFFFFF"/>
              </a:highlight>
              <a:latin typeface="Maven Pro"/>
              <a:ea typeface="Maven Pro"/>
              <a:cs typeface="Maven Pro"/>
              <a:sym typeface="Maven Pro"/>
            </a:endParaRPr>
          </a:p>
          <a:p>
            <a:pPr marL="457200" lvl="0" indent="-299085" algn="l" rtl="0">
              <a:spcBef>
                <a:spcPts val="0"/>
              </a:spcBef>
              <a:spcAft>
                <a:spcPts val="0"/>
              </a:spcAft>
              <a:buSzPct val="100000"/>
              <a:buFont typeface="Maven Pro"/>
              <a:buChar char="●"/>
            </a:pPr>
            <a:r>
              <a:rPr lang="en" sz="1200">
                <a:highlight>
                  <a:srgbClr val="FFFFFF"/>
                </a:highlight>
                <a:latin typeface="Maven Pro"/>
                <a:ea typeface="Maven Pro"/>
                <a:cs typeface="Maven Pro"/>
                <a:sym typeface="Maven Pro"/>
              </a:rPr>
              <a:t>Our dataset - Keras IMDB dataset (</a:t>
            </a:r>
            <a:r>
              <a:rPr lang="en" sz="1200" u="sng">
                <a:solidFill>
                  <a:srgbClr val="4F52B2"/>
                </a:solidFill>
                <a:highlight>
                  <a:srgbClr val="FFFFFF"/>
                </a:highlight>
                <a:latin typeface="Maven Pro"/>
                <a:ea typeface="Maven Pro"/>
                <a:cs typeface="Maven Pro"/>
                <a:sym typeface="Maven Pro"/>
                <a:hlinkClick r:id="rId4">
                  <a:extLst>
                    <a:ext uri="{A12FA001-AC4F-418D-AE19-62706E023703}">
                      <ahyp:hlinkClr xmlns:ahyp="http://schemas.microsoft.com/office/drawing/2018/hyperlinkcolor" val="tx"/>
                    </a:ext>
                  </a:extLst>
                </a:hlinkClick>
              </a:rPr>
              <a:t>https://storage.googleapis.com/tensorflow/tf-keras-datasets/imdb.npz</a:t>
            </a:r>
            <a:r>
              <a:rPr lang="en" sz="1200">
                <a:solidFill>
                  <a:srgbClr val="242424"/>
                </a:solidFill>
                <a:highlight>
                  <a:srgbClr val="FFFFFF"/>
                </a:highlight>
                <a:latin typeface="Maven Pro"/>
                <a:ea typeface="Maven Pro"/>
                <a:cs typeface="Maven Pro"/>
                <a:sym typeface="Maven Pro"/>
              </a:rPr>
              <a:t> )</a:t>
            </a:r>
            <a:endParaRPr sz="1200">
              <a:highlight>
                <a:srgbClr val="FFFFFF"/>
              </a:highlight>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8"/>
          <p:cNvSpPr txBox="1"/>
          <p:nvPr/>
        </p:nvSpPr>
        <p:spPr>
          <a:xfrm>
            <a:off x="976450" y="122250"/>
            <a:ext cx="7408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solidFill>
                  <a:srgbClr val="F2F2F2"/>
                </a:solidFill>
                <a:latin typeface="Maven Pro SemiBold"/>
                <a:ea typeface="Maven Pro SemiBold"/>
                <a:cs typeface="Maven Pro SemiBold"/>
                <a:sym typeface="Maven Pro SemiBold"/>
              </a:rPr>
              <a:t>DATA VISUALIZATION</a:t>
            </a:r>
            <a:endParaRPr sz="2600">
              <a:solidFill>
                <a:srgbClr val="F2F2F2"/>
              </a:solidFill>
              <a:latin typeface="Maven Pro SemiBold"/>
              <a:ea typeface="Maven Pro SemiBold"/>
              <a:cs typeface="Maven Pro SemiBold"/>
              <a:sym typeface="Maven Pro SemiBold"/>
            </a:endParaRPr>
          </a:p>
        </p:txBody>
      </p:sp>
      <p:pic>
        <p:nvPicPr>
          <p:cNvPr id="506" name="Google Shape;506;p28"/>
          <p:cNvPicPr preferRelativeResize="0"/>
          <p:nvPr/>
        </p:nvPicPr>
        <p:blipFill>
          <a:blip r:embed="rId3">
            <a:alphaModFix/>
          </a:blip>
          <a:stretch>
            <a:fillRect/>
          </a:stretch>
        </p:blipFill>
        <p:spPr>
          <a:xfrm>
            <a:off x="507775" y="910900"/>
            <a:ext cx="2466974" cy="1699150"/>
          </a:xfrm>
          <a:prstGeom prst="rect">
            <a:avLst/>
          </a:prstGeom>
          <a:noFill/>
          <a:ln>
            <a:noFill/>
          </a:ln>
        </p:spPr>
      </p:pic>
      <p:pic>
        <p:nvPicPr>
          <p:cNvPr id="507" name="Google Shape;507;p28"/>
          <p:cNvPicPr preferRelativeResize="0"/>
          <p:nvPr/>
        </p:nvPicPr>
        <p:blipFill>
          <a:blip r:embed="rId4">
            <a:alphaModFix/>
          </a:blip>
          <a:stretch>
            <a:fillRect/>
          </a:stretch>
        </p:blipFill>
        <p:spPr>
          <a:xfrm>
            <a:off x="507770" y="2858550"/>
            <a:ext cx="1882505" cy="2157875"/>
          </a:xfrm>
          <a:prstGeom prst="rect">
            <a:avLst/>
          </a:prstGeom>
          <a:noFill/>
          <a:ln>
            <a:noFill/>
          </a:ln>
        </p:spPr>
      </p:pic>
      <p:pic>
        <p:nvPicPr>
          <p:cNvPr id="508" name="Google Shape;508;p28"/>
          <p:cNvPicPr preferRelativeResize="0"/>
          <p:nvPr/>
        </p:nvPicPr>
        <p:blipFill>
          <a:blip r:embed="rId5">
            <a:alphaModFix/>
          </a:blip>
          <a:stretch>
            <a:fillRect/>
          </a:stretch>
        </p:blipFill>
        <p:spPr>
          <a:xfrm>
            <a:off x="2564100" y="2858550"/>
            <a:ext cx="4970025" cy="2157874"/>
          </a:xfrm>
          <a:prstGeom prst="rect">
            <a:avLst/>
          </a:prstGeom>
          <a:noFill/>
          <a:ln>
            <a:noFill/>
          </a:ln>
        </p:spPr>
      </p:pic>
      <p:pic>
        <p:nvPicPr>
          <p:cNvPr id="509" name="Google Shape;509;p28"/>
          <p:cNvPicPr preferRelativeResize="0"/>
          <p:nvPr/>
        </p:nvPicPr>
        <p:blipFill>
          <a:blip r:embed="rId6">
            <a:alphaModFix/>
          </a:blip>
          <a:stretch>
            <a:fillRect/>
          </a:stretch>
        </p:blipFill>
        <p:spPr>
          <a:xfrm>
            <a:off x="3252600" y="910900"/>
            <a:ext cx="3971223" cy="1699150"/>
          </a:xfrm>
          <a:prstGeom prst="rect">
            <a:avLst/>
          </a:prstGeom>
          <a:noFill/>
          <a:ln>
            <a:noFill/>
          </a:ln>
        </p:spPr>
      </p:pic>
      <p:pic>
        <p:nvPicPr>
          <p:cNvPr id="510" name="Google Shape;510;p28"/>
          <p:cNvPicPr preferRelativeResize="0"/>
          <p:nvPr/>
        </p:nvPicPr>
        <p:blipFill>
          <a:blip r:embed="rId7">
            <a:alphaModFix/>
          </a:blip>
          <a:stretch>
            <a:fillRect/>
          </a:stretch>
        </p:blipFill>
        <p:spPr>
          <a:xfrm>
            <a:off x="7630775" y="910900"/>
            <a:ext cx="1338150" cy="409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9"/>
          <p:cNvSpPr txBox="1"/>
          <p:nvPr/>
        </p:nvSpPr>
        <p:spPr>
          <a:xfrm>
            <a:off x="867750" y="165600"/>
            <a:ext cx="7408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solidFill>
                  <a:srgbClr val="F2F2F2"/>
                </a:solidFill>
                <a:latin typeface="Maven Pro SemiBold"/>
                <a:ea typeface="Maven Pro SemiBold"/>
                <a:cs typeface="Maven Pro SemiBold"/>
                <a:sym typeface="Maven Pro SemiBold"/>
              </a:rPr>
              <a:t>DATA VISUALIZATION</a:t>
            </a:r>
            <a:endParaRPr sz="2600">
              <a:solidFill>
                <a:srgbClr val="F2F2F2"/>
              </a:solidFill>
              <a:latin typeface="Maven Pro SemiBold"/>
              <a:ea typeface="Maven Pro SemiBold"/>
              <a:cs typeface="Maven Pro SemiBold"/>
              <a:sym typeface="Maven Pro SemiBold"/>
            </a:endParaRPr>
          </a:p>
        </p:txBody>
      </p:sp>
      <p:pic>
        <p:nvPicPr>
          <p:cNvPr id="516" name="Google Shape;516;p29"/>
          <p:cNvPicPr preferRelativeResize="0"/>
          <p:nvPr/>
        </p:nvPicPr>
        <p:blipFill>
          <a:blip r:embed="rId3">
            <a:alphaModFix/>
          </a:blip>
          <a:stretch>
            <a:fillRect/>
          </a:stretch>
        </p:blipFill>
        <p:spPr>
          <a:xfrm>
            <a:off x="310200" y="2096925"/>
            <a:ext cx="4071649" cy="2894176"/>
          </a:xfrm>
          <a:prstGeom prst="rect">
            <a:avLst/>
          </a:prstGeom>
          <a:noFill/>
          <a:ln>
            <a:noFill/>
          </a:ln>
        </p:spPr>
      </p:pic>
      <p:pic>
        <p:nvPicPr>
          <p:cNvPr id="517" name="Google Shape;517;p29"/>
          <p:cNvPicPr preferRelativeResize="0"/>
          <p:nvPr/>
        </p:nvPicPr>
        <p:blipFill>
          <a:blip r:embed="rId4">
            <a:alphaModFix/>
          </a:blip>
          <a:stretch>
            <a:fillRect/>
          </a:stretch>
        </p:blipFill>
        <p:spPr>
          <a:xfrm>
            <a:off x="4969098" y="2096925"/>
            <a:ext cx="3926353" cy="2894175"/>
          </a:xfrm>
          <a:prstGeom prst="rect">
            <a:avLst/>
          </a:prstGeom>
          <a:noFill/>
          <a:ln>
            <a:noFill/>
          </a:ln>
        </p:spPr>
      </p:pic>
      <p:sp>
        <p:nvSpPr>
          <p:cNvPr id="518" name="Google Shape;518;p29"/>
          <p:cNvSpPr txBox="1"/>
          <p:nvPr/>
        </p:nvSpPr>
        <p:spPr>
          <a:xfrm>
            <a:off x="152400" y="1450375"/>
            <a:ext cx="1847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a:solidFill>
                <a:srgbClr val="242424"/>
              </a:solidFill>
              <a:highlight>
                <a:srgbClr val="FFFFFF"/>
              </a:highlight>
              <a:latin typeface="Times New Roman"/>
              <a:ea typeface="Times New Roman"/>
              <a:cs typeface="Times New Roman"/>
              <a:sym typeface="Times New Roman"/>
            </a:endParaRPr>
          </a:p>
        </p:txBody>
      </p:sp>
      <p:sp>
        <p:nvSpPr>
          <p:cNvPr id="519" name="Google Shape;519;p29"/>
          <p:cNvSpPr txBox="1"/>
          <p:nvPr/>
        </p:nvSpPr>
        <p:spPr>
          <a:xfrm>
            <a:off x="569425" y="884288"/>
            <a:ext cx="81717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Maven Pro Medium"/>
              <a:buChar char="❏"/>
            </a:pPr>
            <a:r>
              <a:rPr lang="en" sz="1500">
                <a:solidFill>
                  <a:srgbClr val="FFFFFF"/>
                </a:solidFill>
                <a:latin typeface="Maven Pro Medium"/>
                <a:ea typeface="Maven Pro Medium"/>
                <a:cs typeface="Maven Pro Medium"/>
                <a:sym typeface="Maven Pro Medium"/>
              </a:rPr>
              <a:t>WordCloud is </a:t>
            </a:r>
            <a:r>
              <a:rPr lang="en" sz="1300">
                <a:solidFill>
                  <a:srgbClr val="FFFFFF"/>
                </a:solidFill>
                <a:latin typeface="Maven Pro Medium"/>
                <a:ea typeface="Maven Pro Medium"/>
                <a:cs typeface="Maven Pro Medium"/>
                <a:sym typeface="Maven Pro Medium"/>
              </a:rPr>
              <a:t>a visual representation of text data. Here, we have implemented WordCloud on the training dataset by splitting the train and test data and then normalizing the training set.</a:t>
            </a:r>
            <a:endParaRPr sz="1500">
              <a:solidFill>
                <a:srgbClr val="FFFFFF"/>
              </a:solidFill>
              <a:latin typeface="Maven Pro Medium"/>
              <a:ea typeface="Maven Pro Medium"/>
              <a:cs typeface="Maven Pro Medium"/>
              <a:sym typeface="Maven Pro Medium"/>
            </a:endParaRPr>
          </a:p>
        </p:txBody>
      </p:sp>
      <p:sp>
        <p:nvSpPr>
          <p:cNvPr id="520" name="Google Shape;520;p29"/>
          <p:cNvSpPr txBox="1">
            <a:spLocks noGrp="1"/>
          </p:cNvSpPr>
          <p:nvPr>
            <p:ph type="ctrTitle" idx="4294967295"/>
          </p:nvPr>
        </p:nvSpPr>
        <p:spPr>
          <a:xfrm>
            <a:off x="310200" y="1727625"/>
            <a:ext cx="2038500" cy="3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Maven Pro Medium"/>
                <a:ea typeface="Maven Pro Medium"/>
                <a:cs typeface="Maven Pro Medium"/>
                <a:sym typeface="Maven Pro Medium"/>
              </a:rPr>
              <a:t>Positive WordCloud</a:t>
            </a:r>
            <a:endParaRPr sz="1500">
              <a:latin typeface="Maven Pro Medium"/>
              <a:ea typeface="Maven Pro Medium"/>
              <a:cs typeface="Maven Pro Medium"/>
              <a:sym typeface="Maven Pro Medium"/>
            </a:endParaRPr>
          </a:p>
        </p:txBody>
      </p:sp>
      <p:sp>
        <p:nvSpPr>
          <p:cNvPr id="521" name="Google Shape;521;p29"/>
          <p:cNvSpPr txBox="1">
            <a:spLocks noGrp="1"/>
          </p:cNvSpPr>
          <p:nvPr>
            <p:ph type="ctrTitle" idx="4294967295"/>
          </p:nvPr>
        </p:nvSpPr>
        <p:spPr>
          <a:xfrm>
            <a:off x="4969100" y="1727625"/>
            <a:ext cx="2038500" cy="3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Maven Pro Medium"/>
                <a:ea typeface="Maven Pro Medium"/>
                <a:cs typeface="Maven Pro Medium"/>
                <a:sym typeface="Maven Pro Medium"/>
              </a:rPr>
              <a:t>Negative WordCloud</a:t>
            </a:r>
            <a:endParaRPr sz="1500">
              <a:latin typeface="Maven Pro Medium"/>
              <a:ea typeface="Maven Pro Medium"/>
              <a:cs typeface="Maven Pro Medium"/>
              <a:sym typeface="Maven Pr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0"/>
          <p:cNvSpPr txBox="1">
            <a:spLocks noGrp="1"/>
          </p:cNvSpPr>
          <p:nvPr>
            <p:ph type="ctrTitle"/>
          </p:nvPr>
        </p:nvSpPr>
        <p:spPr>
          <a:xfrm>
            <a:off x="636875" y="240225"/>
            <a:ext cx="8215500" cy="47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latin typeface="Maven Pro SemiBold"/>
                <a:ea typeface="Maven Pro SemiBold"/>
                <a:cs typeface="Maven Pro SemiBold"/>
                <a:sym typeface="Maven Pro SemiBold"/>
              </a:rPr>
              <a:t>ALGORITHM &amp; OBTAINED RESULTS</a:t>
            </a:r>
            <a:endParaRPr sz="2600">
              <a:latin typeface="Maven Pro SemiBold"/>
              <a:ea typeface="Maven Pro SemiBold"/>
              <a:cs typeface="Maven Pro SemiBold"/>
              <a:sym typeface="Maven Pro SemiBold"/>
            </a:endParaRPr>
          </a:p>
        </p:txBody>
      </p:sp>
      <p:sp>
        <p:nvSpPr>
          <p:cNvPr id="527" name="Google Shape;527;p30"/>
          <p:cNvSpPr txBox="1"/>
          <p:nvPr/>
        </p:nvSpPr>
        <p:spPr>
          <a:xfrm>
            <a:off x="291600" y="1482575"/>
            <a:ext cx="8763600" cy="8313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Logistic Regression model estimates the probability of a dependent variable as a function of independent variables. The dependent variable is the output that we are trying to predict, while the independent variables or features are the factors that we feel could influence the output.</a:t>
            </a:r>
            <a:endParaRPr sz="1600">
              <a:solidFill>
                <a:srgbClr val="FFFFFF"/>
              </a:solidFill>
              <a:latin typeface="Maven Pro"/>
              <a:ea typeface="Maven Pro"/>
              <a:cs typeface="Maven Pro"/>
              <a:sym typeface="Maven Pro"/>
            </a:endParaRPr>
          </a:p>
        </p:txBody>
      </p:sp>
      <p:pic>
        <p:nvPicPr>
          <p:cNvPr id="528" name="Google Shape;528;p30"/>
          <p:cNvPicPr preferRelativeResize="0"/>
          <p:nvPr/>
        </p:nvPicPr>
        <p:blipFill>
          <a:blip r:embed="rId3">
            <a:alphaModFix/>
          </a:blip>
          <a:stretch>
            <a:fillRect/>
          </a:stretch>
        </p:blipFill>
        <p:spPr>
          <a:xfrm>
            <a:off x="881375" y="2691238"/>
            <a:ext cx="3282350" cy="2332574"/>
          </a:xfrm>
          <a:prstGeom prst="rect">
            <a:avLst/>
          </a:prstGeom>
          <a:noFill/>
          <a:ln>
            <a:noFill/>
          </a:ln>
        </p:spPr>
      </p:pic>
      <p:sp>
        <p:nvSpPr>
          <p:cNvPr id="529" name="Google Shape;529;p30"/>
          <p:cNvSpPr txBox="1"/>
          <p:nvPr/>
        </p:nvSpPr>
        <p:spPr>
          <a:xfrm>
            <a:off x="4400650" y="2542350"/>
            <a:ext cx="45792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The Accuracy for the implemented Logistic Regression Model for sentiment analysis is 0.88.</a:t>
            </a:r>
            <a:endParaRPr>
              <a:solidFill>
                <a:srgbClr val="FFFFFF"/>
              </a:solidFill>
              <a:latin typeface="Maven Pro"/>
              <a:ea typeface="Maven Pro"/>
              <a:cs typeface="Maven Pro"/>
              <a:sym typeface="Maven Pro"/>
            </a:endParaRPr>
          </a:p>
          <a:p>
            <a:pPr marL="457200" lvl="0" indent="0" algn="l" rtl="0">
              <a:spcBef>
                <a:spcPts val="0"/>
              </a:spcBef>
              <a:spcAft>
                <a:spcPts val="0"/>
              </a:spcAft>
              <a:buNone/>
            </a:pPr>
            <a:endParaRPr>
              <a:solidFill>
                <a:srgbClr val="FFFFFF"/>
              </a:solidFill>
              <a:latin typeface="Maven Pro"/>
              <a:ea typeface="Maven Pro"/>
              <a:cs typeface="Maven Pro"/>
              <a:sym typeface="Maven Pro"/>
            </a:endParaRPr>
          </a:p>
          <a:p>
            <a:pPr marL="457200" lvl="0" indent="-317500" algn="l" rtl="0">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The Precision is 0.88, Recall is 0.86 and Error Rate is 0.11 which is the indication of a great model performance.</a:t>
            </a:r>
            <a:endParaRPr>
              <a:solidFill>
                <a:srgbClr val="FFFFFF"/>
              </a:solidFill>
              <a:latin typeface="Maven Pro"/>
              <a:ea typeface="Maven Pro"/>
              <a:cs typeface="Maven Pro"/>
              <a:sym typeface="Maven Pro"/>
            </a:endParaRPr>
          </a:p>
          <a:p>
            <a:pPr marL="457200" lvl="0" indent="0" algn="l" rtl="0">
              <a:spcBef>
                <a:spcPts val="0"/>
              </a:spcBef>
              <a:spcAft>
                <a:spcPts val="0"/>
              </a:spcAft>
              <a:buNone/>
            </a:pPr>
            <a:endParaRPr>
              <a:solidFill>
                <a:srgbClr val="FFFFFF"/>
              </a:solidFill>
              <a:latin typeface="Maven Pro"/>
              <a:ea typeface="Maven Pro"/>
              <a:cs typeface="Maven Pro"/>
              <a:sym typeface="Maven Pro"/>
            </a:endParaRPr>
          </a:p>
          <a:p>
            <a:pPr marL="457200" lvl="0" indent="-317500" algn="l" rtl="0">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Confusion matrix and the efficiency metric indicate that the Logistic Regression model has performed well.</a:t>
            </a:r>
            <a:endParaRPr>
              <a:solidFill>
                <a:srgbClr val="FFFFFF"/>
              </a:solidFill>
              <a:latin typeface="Maven Pro"/>
              <a:ea typeface="Maven Pro"/>
              <a:cs typeface="Maven Pro"/>
              <a:sym typeface="Maven Pro"/>
            </a:endParaRPr>
          </a:p>
        </p:txBody>
      </p:sp>
      <p:sp>
        <p:nvSpPr>
          <p:cNvPr id="530" name="Google Shape;530;p30"/>
          <p:cNvSpPr txBox="1">
            <a:spLocks noGrp="1"/>
          </p:cNvSpPr>
          <p:nvPr>
            <p:ph type="ctrTitle"/>
          </p:nvPr>
        </p:nvSpPr>
        <p:spPr>
          <a:xfrm>
            <a:off x="636875" y="856025"/>
            <a:ext cx="821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Maven Pro SemiBold"/>
                <a:ea typeface="Maven Pro SemiBold"/>
                <a:cs typeface="Maven Pro SemiBold"/>
                <a:sym typeface="Maven Pro SemiBold"/>
              </a:rPr>
              <a:t>Using Logistic Regression Model</a:t>
            </a:r>
            <a:endParaRPr sz="1800">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1"/>
          <p:cNvSpPr txBox="1"/>
          <p:nvPr/>
        </p:nvSpPr>
        <p:spPr>
          <a:xfrm>
            <a:off x="251625" y="1338100"/>
            <a:ext cx="8600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Recurrent Neural Network (RNN) works on the principle of saving the output of a particular layer and feeding this back to the input in order to predict the output of the layer.</a:t>
            </a:r>
            <a:br>
              <a:rPr lang="en">
                <a:solidFill>
                  <a:srgbClr val="FFFFFF"/>
                </a:solidFill>
                <a:latin typeface="Maven Pro"/>
                <a:ea typeface="Maven Pro"/>
                <a:cs typeface="Maven Pro"/>
                <a:sym typeface="Maven Pro"/>
              </a:rPr>
            </a:br>
            <a:endParaRPr>
              <a:solidFill>
                <a:srgbClr val="FFFFFF"/>
              </a:solidFill>
              <a:latin typeface="Maven Pro"/>
              <a:ea typeface="Maven Pro"/>
              <a:cs typeface="Maven Pro"/>
              <a:sym typeface="Maven Pro"/>
            </a:endParaRPr>
          </a:p>
          <a:p>
            <a:pPr marL="457200" lvl="0" indent="-317500" algn="l" rtl="0">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 RNNs can use their internal state (memory) to process variable length sequences of inputs.</a:t>
            </a:r>
            <a:endParaRPr>
              <a:solidFill>
                <a:srgbClr val="FFFFFF"/>
              </a:solidFill>
              <a:latin typeface="Maven Pro"/>
              <a:ea typeface="Maven Pro"/>
              <a:cs typeface="Maven Pro"/>
              <a:sym typeface="Maven Pro"/>
            </a:endParaRPr>
          </a:p>
        </p:txBody>
      </p:sp>
      <p:sp>
        <p:nvSpPr>
          <p:cNvPr id="536" name="Google Shape;536;p31"/>
          <p:cNvSpPr txBox="1"/>
          <p:nvPr/>
        </p:nvSpPr>
        <p:spPr>
          <a:xfrm>
            <a:off x="5589625" y="2557650"/>
            <a:ext cx="3399600" cy="23859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rgbClr val="FFFFFF"/>
              </a:buClr>
              <a:buSzPts val="1300"/>
              <a:buFont typeface="Maven Pro"/>
              <a:buChar char="❏"/>
            </a:pPr>
            <a:r>
              <a:rPr lang="en" sz="1300">
                <a:solidFill>
                  <a:srgbClr val="FFFFFF"/>
                </a:solidFill>
                <a:latin typeface="Maven Pro"/>
                <a:ea typeface="Maven Pro"/>
                <a:cs typeface="Maven Pro"/>
                <a:sym typeface="Maven Pro"/>
              </a:rPr>
              <a:t>The Accuracy for the implemented RNN for sentiment analysis is 0.85.</a:t>
            </a:r>
            <a:endParaRPr sz="1300">
              <a:solidFill>
                <a:srgbClr val="FFFFFF"/>
              </a:solidFill>
              <a:latin typeface="Maven Pro"/>
              <a:ea typeface="Maven Pro"/>
              <a:cs typeface="Maven Pro"/>
              <a:sym typeface="Maven Pro"/>
            </a:endParaRPr>
          </a:p>
          <a:p>
            <a:pPr marL="457200" lvl="0" indent="0" algn="l" rtl="0">
              <a:spcBef>
                <a:spcPts val="0"/>
              </a:spcBef>
              <a:spcAft>
                <a:spcPts val="0"/>
              </a:spcAft>
              <a:buNone/>
            </a:pPr>
            <a:endParaRPr sz="1300">
              <a:solidFill>
                <a:srgbClr val="FFFFFF"/>
              </a:solidFill>
              <a:latin typeface="Maven Pro"/>
              <a:ea typeface="Maven Pro"/>
              <a:cs typeface="Maven Pro"/>
              <a:sym typeface="Maven Pro"/>
            </a:endParaRPr>
          </a:p>
          <a:p>
            <a:pPr marL="457200" lvl="0" indent="-311150" algn="l" rtl="0">
              <a:spcBef>
                <a:spcPts val="0"/>
              </a:spcBef>
              <a:spcAft>
                <a:spcPts val="0"/>
              </a:spcAft>
              <a:buClr>
                <a:srgbClr val="FFFFFF"/>
              </a:buClr>
              <a:buSzPts val="1300"/>
              <a:buFont typeface="Maven Pro"/>
              <a:buChar char="❏"/>
            </a:pPr>
            <a:r>
              <a:rPr lang="en" sz="1300">
                <a:solidFill>
                  <a:srgbClr val="FFFFFF"/>
                </a:solidFill>
                <a:latin typeface="Maven Pro"/>
                <a:ea typeface="Maven Pro"/>
                <a:cs typeface="Maven Pro"/>
                <a:sym typeface="Maven Pro"/>
              </a:rPr>
              <a:t>The Precision is 0.85, Recall is 0.84 and Error Rate is 0.14 which is the indication of a great model performance.</a:t>
            </a:r>
            <a:endParaRPr sz="1300">
              <a:solidFill>
                <a:srgbClr val="FFFFFF"/>
              </a:solidFill>
              <a:latin typeface="Maven Pro"/>
              <a:ea typeface="Maven Pro"/>
              <a:cs typeface="Maven Pro"/>
              <a:sym typeface="Maven Pro"/>
            </a:endParaRPr>
          </a:p>
          <a:p>
            <a:pPr marL="457200" lvl="0" indent="0" algn="l" rtl="0">
              <a:spcBef>
                <a:spcPts val="0"/>
              </a:spcBef>
              <a:spcAft>
                <a:spcPts val="0"/>
              </a:spcAft>
              <a:buNone/>
            </a:pPr>
            <a:endParaRPr sz="1300">
              <a:solidFill>
                <a:srgbClr val="FFFFFF"/>
              </a:solidFill>
              <a:latin typeface="Maven Pro"/>
              <a:ea typeface="Maven Pro"/>
              <a:cs typeface="Maven Pro"/>
              <a:sym typeface="Maven Pro"/>
            </a:endParaRPr>
          </a:p>
          <a:p>
            <a:pPr marL="457200" lvl="0" indent="-311150" algn="l" rtl="0">
              <a:spcBef>
                <a:spcPts val="0"/>
              </a:spcBef>
              <a:spcAft>
                <a:spcPts val="0"/>
              </a:spcAft>
              <a:buClr>
                <a:srgbClr val="FFFFFF"/>
              </a:buClr>
              <a:buSzPts val="1300"/>
              <a:buFont typeface="Maven Pro"/>
              <a:buChar char="❏"/>
            </a:pPr>
            <a:r>
              <a:rPr lang="en" sz="1300">
                <a:solidFill>
                  <a:srgbClr val="FFFFFF"/>
                </a:solidFill>
                <a:latin typeface="Maven Pro"/>
                <a:ea typeface="Maven Pro"/>
                <a:cs typeface="Maven Pro"/>
                <a:sym typeface="Maven Pro"/>
              </a:rPr>
              <a:t>Confusion matrix and efficiency metric indicate that the RNN model has performed well.</a:t>
            </a:r>
            <a:endParaRPr sz="1300">
              <a:solidFill>
                <a:srgbClr val="FFFFFF"/>
              </a:solidFill>
              <a:latin typeface="Maven Pro"/>
              <a:ea typeface="Maven Pro"/>
              <a:cs typeface="Maven Pro"/>
              <a:sym typeface="Maven Pro"/>
            </a:endParaRPr>
          </a:p>
        </p:txBody>
      </p:sp>
      <p:pic>
        <p:nvPicPr>
          <p:cNvPr id="537" name="Google Shape;537;p31"/>
          <p:cNvPicPr preferRelativeResize="0"/>
          <p:nvPr/>
        </p:nvPicPr>
        <p:blipFill>
          <a:blip r:embed="rId3">
            <a:alphaModFix/>
          </a:blip>
          <a:stretch>
            <a:fillRect/>
          </a:stretch>
        </p:blipFill>
        <p:spPr>
          <a:xfrm>
            <a:off x="3085150" y="2557650"/>
            <a:ext cx="2504475" cy="2425525"/>
          </a:xfrm>
          <a:prstGeom prst="rect">
            <a:avLst/>
          </a:prstGeom>
          <a:noFill/>
          <a:ln>
            <a:noFill/>
          </a:ln>
        </p:spPr>
      </p:pic>
      <p:sp>
        <p:nvSpPr>
          <p:cNvPr id="538" name="Google Shape;538;p31"/>
          <p:cNvSpPr txBox="1">
            <a:spLocks noGrp="1"/>
          </p:cNvSpPr>
          <p:nvPr>
            <p:ph type="ctrTitle"/>
          </p:nvPr>
        </p:nvSpPr>
        <p:spPr>
          <a:xfrm>
            <a:off x="1662125" y="259025"/>
            <a:ext cx="6323100" cy="47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latin typeface="Maven Pro SemiBold"/>
                <a:ea typeface="Maven Pro SemiBold"/>
                <a:cs typeface="Maven Pro SemiBold"/>
                <a:sym typeface="Maven Pro SemiBold"/>
              </a:rPr>
              <a:t>ALGORITHM &amp; OBTAINED RESULTS</a:t>
            </a:r>
            <a:endParaRPr sz="2600">
              <a:latin typeface="Maven Pro SemiBold"/>
              <a:ea typeface="Maven Pro SemiBold"/>
              <a:cs typeface="Maven Pro SemiBold"/>
              <a:sym typeface="Maven Pro SemiBold"/>
            </a:endParaRPr>
          </a:p>
        </p:txBody>
      </p:sp>
      <p:sp>
        <p:nvSpPr>
          <p:cNvPr id="539" name="Google Shape;539;p31"/>
          <p:cNvSpPr txBox="1">
            <a:spLocks noGrp="1"/>
          </p:cNvSpPr>
          <p:nvPr>
            <p:ph type="ctrTitle"/>
          </p:nvPr>
        </p:nvSpPr>
        <p:spPr>
          <a:xfrm>
            <a:off x="636875" y="856025"/>
            <a:ext cx="821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Maven Pro SemiBold"/>
                <a:ea typeface="Maven Pro SemiBold"/>
                <a:cs typeface="Maven Pro SemiBold"/>
                <a:sym typeface="Maven Pro SemiBold"/>
              </a:rPr>
              <a:t>Using RNN Model</a:t>
            </a:r>
            <a:endParaRPr sz="1800">
              <a:latin typeface="Maven Pro SemiBold"/>
              <a:ea typeface="Maven Pro SemiBold"/>
              <a:cs typeface="Maven Pro SemiBold"/>
              <a:sym typeface="Maven Pro SemiBold"/>
            </a:endParaRPr>
          </a:p>
        </p:txBody>
      </p:sp>
      <p:pic>
        <p:nvPicPr>
          <p:cNvPr id="540" name="Google Shape;540;p31"/>
          <p:cNvPicPr preferRelativeResize="0"/>
          <p:nvPr/>
        </p:nvPicPr>
        <p:blipFill>
          <a:blip r:embed="rId4">
            <a:alphaModFix/>
          </a:blip>
          <a:stretch>
            <a:fillRect/>
          </a:stretch>
        </p:blipFill>
        <p:spPr>
          <a:xfrm>
            <a:off x="418325" y="2557650"/>
            <a:ext cx="2202513" cy="1140750"/>
          </a:xfrm>
          <a:prstGeom prst="rect">
            <a:avLst/>
          </a:prstGeom>
          <a:noFill/>
          <a:ln>
            <a:noFill/>
          </a:ln>
        </p:spPr>
      </p:pic>
      <p:pic>
        <p:nvPicPr>
          <p:cNvPr id="541" name="Google Shape;541;p31"/>
          <p:cNvPicPr preferRelativeResize="0"/>
          <p:nvPr/>
        </p:nvPicPr>
        <p:blipFill>
          <a:blip r:embed="rId5">
            <a:alphaModFix/>
          </a:blip>
          <a:stretch>
            <a:fillRect/>
          </a:stretch>
        </p:blipFill>
        <p:spPr>
          <a:xfrm>
            <a:off x="418325" y="3902300"/>
            <a:ext cx="2202525" cy="1140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2"/>
          <p:cNvSpPr txBox="1"/>
          <p:nvPr/>
        </p:nvSpPr>
        <p:spPr>
          <a:xfrm>
            <a:off x="366725" y="1471850"/>
            <a:ext cx="84855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Long Short-Term Memory (LSTM) networks is special kind of recurrent neural network that is capable of learning long term dependencies in data. This is achieved because the recurring module of the model has a combination of four layers interacting with each other. </a:t>
            </a:r>
            <a:endParaRPr>
              <a:solidFill>
                <a:srgbClr val="FFFFFF"/>
              </a:solidFill>
              <a:latin typeface="Maven Pro"/>
              <a:ea typeface="Maven Pro"/>
              <a:cs typeface="Maven Pro"/>
              <a:sym typeface="Maven Pro"/>
            </a:endParaRPr>
          </a:p>
        </p:txBody>
      </p:sp>
      <p:sp>
        <p:nvSpPr>
          <p:cNvPr id="547" name="Google Shape;547;p32"/>
          <p:cNvSpPr txBox="1"/>
          <p:nvPr/>
        </p:nvSpPr>
        <p:spPr>
          <a:xfrm>
            <a:off x="4137125" y="2524475"/>
            <a:ext cx="46281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The Accuracy for the implemented Long Short-Term Memory Model for sentiment analysis is 0.83.</a:t>
            </a:r>
            <a:endParaRPr>
              <a:solidFill>
                <a:schemeClr val="lt1"/>
              </a:solidFill>
              <a:latin typeface="Maven Pro"/>
              <a:ea typeface="Maven Pro"/>
              <a:cs typeface="Maven Pro"/>
              <a:sym typeface="Maven Pro"/>
            </a:endParaRPr>
          </a:p>
          <a:p>
            <a:pPr marL="457200" lvl="0" indent="0" algn="l" rtl="0">
              <a:spcBef>
                <a:spcPts val="0"/>
              </a:spcBef>
              <a:spcAft>
                <a:spcPts val="0"/>
              </a:spcAft>
              <a:buNone/>
            </a:pP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Confusion matrix and efficiency metric indicate that the Recurrent Neural Network (RNN) model has performed well.</a:t>
            </a:r>
            <a:endParaRPr>
              <a:solidFill>
                <a:schemeClr val="lt1"/>
              </a:solidFill>
              <a:latin typeface="Maven Pro"/>
              <a:ea typeface="Maven Pro"/>
              <a:cs typeface="Maven Pro"/>
              <a:sym typeface="Maven Pro"/>
            </a:endParaRPr>
          </a:p>
          <a:p>
            <a:pPr marL="45720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p:txBody>
      </p:sp>
      <p:pic>
        <p:nvPicPr>
          <p:cNvPr id="548" name="Google Shape;548;p32" descr="image"/>
          <p:cNvPicPr preferRelativeResize="0"/>
          <p:nvPr/>
        </p:nvPicPr>
        <p:blipFill>
          <a:blip r:embed="rId3">
            <a:alphaModFix/>
          </a:blip>
          <a:stretch>
            <a:fillRect/>
          </a:stretch>
        </p:blipFill>
        <p:spPr>
          <a:xfrm>
            <a:off x="636875" y="2524475"/>
            <a:ext cx="2865974" cy="2305375"/>
          </a:xfrm>
          <a:prstGeom prst="rect">
            <a:avLst/>
          </a:prstGeom>
          <a:noFill/>
          <a:ln>
            <a:noFill/>
          </a:ln>
        </p:spPr>
      </p:pic>
      <p:sp>
        <p:nvSpPr>
          <p:cNvPr id="549" name="Google Shape;549;p32"/>
          <p:cNvSpPr txBox="1">
            <a:spLocks noGrp="1"/>
          </p:cNvSpPr>
          <p:nvPr>
            <p:ph type="ctrTitle"/>
          </p:nvPr>
        </p:nvSpPr>
        <p:spPr>
          <a:xfrm>
            <a:off x="1662125" y="259025"/>
            <a:ext cx="6323100" cy="47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latin typeface="Maven Pro SemiBold"/>
                <a:ea typeface="Maven Pro SemiBold"/>
                <a:cs typeface="Maven Pro SemiBold"/>
                <a:sym typeface="Maven Pro SemiBold"/>
              </a:rPr>
              <a:t>ALGORITHM &amp; OBTAINED RESULTS</a:t>
            </a:r>
            <a:endParaRPr sz="2600">
              <a:latin typeface="Maven Pro SemiBold"/>
              <a:ea typeface="Maven Pro SemiBold"/>
              <a:cs typeface="Maven Pro SemiBold"/>
              <a:sym typeface="Maven Pro SemiBold"/>
            </a:endParaRPr>
          </a:p>
        </p:txBody>
      </p:sp>
      <p:sp>
        <p:nvSpPr>
          <p:cNvPr id="550" name="Google Shape;550;p32"/>
          <p:cNvSpPr txBox="1">
            <a:spLocks noGrp="1"/>
          </p:cNvSpPr>
          <p:nvPr>
            <p:ph type="ctrTitle"/>
          </p:nvPr>
        </p:nvSpPr>
        <p:spPr>
          <a:xfrm>
            <a:off x="636875" y="856025"/>
            <a:ext cx="821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Maven Pro SemiBold"/>
                <a:ea typeface="Maven Pro SemiBold"/>
                <a:cs typeface="Maven Pro SemiBold"/>
                <a:sym typeface="Maven Pro SemiBold"/>
              </a:rPr>
              <a:t>Using LSTM Model</a:t>
            </a:r>
            <a:endParaRPr sz="1800">
              <a:latin typeface="Maven Pro SemiBold"/>
              <a:ea typeface="Maven Pro SemiBold"/>
              <a:cs typeface="Maven Pro SemiBold"/>
              <a:sym typeface="Maven Pro SemiBold"/>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628</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Advent Pro SemiBold</vt:lpstr>
      <vt:lpstr>Nunito Light</vt:lpstr>
      <vt:lpstr>Maven Pro SemiBold</vt:lpstr>
      <vt:lpstr>Times New Roman</vt:lpstr>
      <vt:lpstr>Maven Pro</vt:lpstr>
      <vt:lpstr>Share Tech</vt:lpstr>
      <vt:lpstr>Livvic Light</vt:lpstr>
      <vt:lpstr>Fira Sans Extra Condensed Medium</vt:lpstr>
      <vt:lpstr>Maven Pro Medium</vt:lpstr>
      <vt:lpstr>Fira Sans Condensed Medium</vt:lpstr>
      <vt:lpstr>Data Science Consulting by Slidesgo</vt:lpstr>
      <vt:lpstr>Sentiment Analysis    of</vt:lpstr>
      <vt:lpstr>PROBLEM STATEMENT &amp; BACKGROUND</vt:lpstr>
      <vt:lpstr>PROBLEM STATEMENT</vt:lpstr>
      <vt:lpstr>PowerPoint Presentation</vt:lpstr>
      <vt:lpstr>PowerPoint Presentation</vt:lpstr>
      <vt:lpstr>Positive WordCloud</vt:lpstr>
      <vt:lpstr>ALGORITHM &amp; OBTAINED RESULTS</vt:lpstr>
      <vt:lpstr>ALGORITHM &amp; OBTAINED RESULTS</vt:lpstr>
      <vt:lpstr>ALGORITHM &amp; OBTAINED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dc:title>
  <cp:lastModifiedBy>Mitesh Desai</cp:lastModifiedBy>
  <cp:revision>1</cp:revision>
  <dcterms:modified xsi:type="dcterms:W3CDTF">2023-09-06T20:27:27Z</dcterms:modified>
</cp:coreProperties>
</file>