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png" ContentType="image/pn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audio1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5"/>
  </p:notesMasterIdLst>
  <p:sldIdLst>
    <p:sldId id="256" r:id="rId2"/>
    <p:sldId id="257" r:id="rId3"/>
    <p:sldId id="283" r:id="rId4"/>
    <p:sldId id="258" r:id="rId5"/>
    <p:sldId id="284" r:id="rId6"/>
    <p:sldId id="259" r:id="rId7"/>
    <p:sldId id="285" r:id="rId8"/>
    <p:sldId id="260" r:id="rId9"/>
    <p:sldId id="286" r:id="rId10"/>
    <p:sldId id="261" r:id="rId11"/>
    <p:sldId id="287" r:id="rId12"/>
    <p:sldId id="262" r:id="rId13"/>
    <p:sldId id="288" r:id="rId14"/>
    <p:sldId id="263" r:id="rId15"/>
    <p:sldId id="289" r:id="rId16"/>
    <p:sldId id="264" r:id="rId17"/>
    <p:sldId id="290" r:id="rId18"/>
    <p:sldId id="265" r:id="rId19"/>
    <p:sldId id="291" r:id="rId20"/>
    <p:sldId id="266" r:id="rId21"/>
    <p:sldId id="292" r:id="rId22"/>
    <p:sldId id="267" r:id="rId23"/>
    <p:sldId id="293" r:id="rId24"/>
    <p:sldId id="268" r:id="rId25"/>
    <p:sldId id="294" r:id="rId26"/>
    <p:sldId id="269" r:id="rId27"/>
    <p:sldId id="295" r:id="rId28"/>
    <p:sldId id="270" r:id="rId29"/>
    <p:sldId id="296" r:id="rId30"/>
    <p:sldId id="271" r:id="rId31"/>
    <p:sldId id="297" r:id="rId32"/>
    <p:sldId id="272" r:id="rId33"/>
    <p:sldId id="298" r:id="rId34"/>
    <p:sldId id="273" r:id="rId35"/>
    <p:sldId id="300" r:id="rId36"/>
    <p:sldId id="274" r:id="rId37"/>
    <p:sldId id="301" r:id="rId38"/>
    <p:sldId id="275" r:id="rId39"/>
    <p:sldId id="302" r:id="rId40"/>
    <p:sldId id="276" r:id="rId41"/>
    <p:sldId id="303" r:id="rId42"/>
    <p:sldId id="277" r:id="rId43"/>
    <p:sldId id="304" r:id="rId44"/>
    <p:sldId id="279" r:id="rId45"/>
    <p:sldId id="305" r:id="rId46"/>
    <p:sldId id="280" r:id="rId47"/>
    <p:sldId id="306" r:id="rId48"/>
    <p:sldId id="281" r:id="rId49"/>
    <p:sldId id="307" r:id="rId50"/>
    <p:sldId id="282" r:id="rId51"/>
    <p:sldId id="308" r:id="rId52"/>
    <p:sldId id="309" r:id="rId53"/>
    <p:sldId id="310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72" autoAdjust="0"/>
    <p:restoredTop sz="90971" autoAdjust="0"/>
  </p:normalViewPr>
  <p:slideViewPr>
    <p:cSldViewPr>
      <p:cViewPr>
        <p:scale>
          <a:sx n="100" d="100"/>
          <a:sy n="100" d="100"/>
        </p:scale>
        <p:origin x="-712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2C271-5FC7-4F45-B230-92048911CAAB}" type="datetimeFigureOut">
              <a:rPr lang="en-US" smtClean="0"/>
              <a:t>5/12/14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07DA8-73AB-42CD-8756-C5AA035F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7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DA8-73AB-42CD-8756-C5AA035F92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0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73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74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75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76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77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78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8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8381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8382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8383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FF1F6B7-4E5E-4AF8-80D6-513AB8632C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D68C9-3C31-4274-ACFD-741C9BB2D7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B0753-998A-4967-B217-F6AB6E9751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EEC5DB9-42A1-4311-9456-F8375401AD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BED25-7F81-45C2-8817-51A02AAD7C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71C8E-18C2-4391-9D22-BAFB1E2CAB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D1B49-87D9-4741-85C5-D96ADAB6C6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C8E26-BDAC-49AD-A5C3-BC23BFCD45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0EC18-AEC1-486A-B931-3B520976B7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3DD62-9679-4C7E-AF4D-434C1BF393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18AA9-1201-4AD4-B779-589056F3DF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5EC65-C3FD-4504-94FF-B9A98F88B1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49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0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1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2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3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4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735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735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99A089-8EB0-418C-B00D-5BA83C86A867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" Target="slide6.xml"/><Relationship Id="rId20" Type="http://schemas.openxmlformats.org/officeDocument/2006/relationships/slide" Target="slide16.xml"/><Relationship Id="rId21" Type="http://schemas.openxmlformats.org/officeDocument/2006/relationships/slide" Target="slide26.xml"/><Relationship Id="rId22" Type="http://schemas.openxmlformats.org/officeDocument/2006/relationships/slide" Target="slide36.xml"/><Relationship Id="rId23" Type="http://schemas.openxmlformats.org/officeDocument/2006/relationships/slide" Target="slide46.xml"/><Relationship Id="rId24" Type="http://schemas.openxmlformats.org/officeDocument/2006/relationships/slide" Target="slide18.xml"/><Relationship Id="rId25" Type="http://schemas.openxmlformats.org/officeDocument/2006/relationships/slide" Target="slide28.xml"/><Relationship Id="rId26" Type="http://schemas.openxmlformats.org/officeDocument/2006/relationships/slide" Target="slide38.xml"/><Relationship Id="rId27" Type="http://schemas.openxmlformats.org/officeDocument/2006/relationships/slide" Target="slide48.xml"/><Relationship Id="rId28" Type="http://schemas.openxmlformats.org/officeDocument/2006/relationships/slide" Target="slide20.xml"/><Relationship Id="rId29" Type="http://schemas.openxmlformats.org/officeDocument/2006/relationships/slide" Target="slide30.xml"/><Relationship Id="rId30" Type="http://schemas.openxmlformats.org/officeDocument/2006/relationships/slide" Target="slide40.xml"/><Relationship Id="rId31" Type="http://schemas.openxmlformats.org/officeDocument/2006/relationships/slide" Target="slide50.xml"/><Relationship Id="rId32" Type="http://schemas.openxmlformats.org/officeDocument/2006/relationships/slide" Target="slide52.xml"/><Relationship Id="rId10" Type="http://schemas.openxmlformats.org/officeDocument/2006/relationships/slide" Target="slide8.xml"/><Relationship Id="rId11" Type="http://schemas.openxmlformats.org/officeDocument/2006/relationships/slide" Target="slide10.xml"/><Relationship Id="rId12" Type="http://schemas.openxmlformats.org/officeDocument/2006/relationships/slide" Target="slide12.xml"/><Relationship Id="rId13" Type="http://schemas.openxmlformats.org/officeDocument/2006/relationships/slide" Target="slide32.xml"/><Relationship Id="rId14" Type="http://schemas.openxmlformats.org/officeDocument/2006/relationships/slide" Target="slide22.xml"/><Relationship Id="rId15" Type="http://schemas.openxmlformats.org/officeDocument/2006/relationships/slide" Target="slide42.xml"/><Relationship Id="rId16" Type="http://schemas.openxmlformats.org/officeDocument/2006/relationships/slide" Target="slide14.xml"/><Relationship Id="rId17" Type="http://schemas.openxmlformats.org/officeDocument/2006/relationships/slide" Target="slide24.xml"/><Relationship Id="rId18" Type="http://schemas.openxmlformats.org/officeDocument/2006/relationships/slide" Target="slide34.xml"/><Relationship Id="rId19" Type="http://schemas.openxmlformats.org/officeDocument/2006/relationships/slide" Target="slide44.xm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Relationship Id="rId4" Type="http://schemas.openxmlformats.org/officeDocument/2006/relationships/audio" Target="../media/audio1.bin"/><Relationship Id="rId5" Type="http://schemas.openxmlformats.org/officeDocument/2006/relationships/oleObject" Target="../embeddings/Microsoft_Word_97_-_2004_Document1.doc"/><Relationship Id="rId6" Type="http://schemas.openxmlformats.org/officeDocument/2006/relationships/image" Target="../media/image1.wmf"/><Relationship Id="rId7" Type="http://schemas.openxmlformats.org/officeDocument/2006/relationships/slide" Target="slide2.xml"/><Relationship Id="rId8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3.png"/><Relationship Id="rId5" Type="http://schemas.openxmlformats.org/officeDocument/2006/relationships/slide" Target="slide1.xml"/><Relationship Id="rId6" Type="http://schemas.openxmlformats.org/officeDocument/2006/relationships/image" Target="../media/image2.jpeg"/><Relationship Id="rId1" Type="http://schemas.microsoft.com/office/2007/relationships/media" Target="file:///C:\My%20Documents\final_Q.wav" TargetMode="External"/><Relationship Id="rId2" Type="http://schemas.openxmlformats.org/officeDocument/2006/relationships/audio" Target="file:///C:\My%20Documents\final_Q.wav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8000" dirty="0" err="1" smtClean="0">
                <a:solidFill>
                  <a:schemeClr val="folHlink"/>
                </a:solidFill>
              </a:rPr>
              <a:t>ZR</a:t>
            </a:r>
            <a:r>
              <a:rPr lang="en-US" sz="8000" smtClean="0">
                <a:solidFill>
                  <a:schemeClr val="folHlink"/>
                </a:solidFill>
              </a:rPr>
              <a:t> IDE Jeopardy</a:t>
            </a:r>
            <a:endParaRPr lang="en-US" dirty="0"/>
          </a:p>
        </p:txBody>
      </p:sp>
      <p:graphicFrame>
        <p:nvGraphicFramePr>
          <p:cNvPr id="2051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768350" y="1535113"/>
          <a:ext cx="7689850" cy="457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5" imgW="7928640" imgH="4730760" progId="Word.Document.8">
                  <p:embed/>
                </p:oleObj>
              </mc:Choice>
              <mc:Fallback>
                <p:oleObj name="Document" r:id="rId5" imgW="7928640" imgH="473076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1535113"/>
                        <a:ext cx="7689850" cy="457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762000" y="1524000"/>
            <a:ext cx="1695626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700" dirty="0" smtClean="0">
                <a:solidFill>
                  <a:schemeClr val="bg2"/>
                </a:solidFill>
              </a:rPr>
              <a:t>Get Your Game Face On!</a:t>
            </a:r>
            <a:endParaRPr lang="en-US" sz="1700" dirty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362200" y="1524000"/>
            <a:ext cx="14478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To Weight or Not to Weight</a:t>
            </a:r>
            <a:endParaRPr lang="en-US" sz="1600" dirty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810000" y="1447800"/>
            <a:ext cx="16113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I Feel the Need…for Speed!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410199" y="1676400"/>
            <a:ext cx="14478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/>
                </a:solidFill>
              </a:rPr>
              <a:t>RoboticsD2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6858000" y="1524000"/>
            <a:ext cx="1502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Array of Sunshine</a:t>
            </a:r>
            <a:endParaRPr lang="en-US" sz="1800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730250" y="2514600"/>
            <a:ext cx="117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     </a:t>
            </a:r>
            <a:r>
              <a:rPr lang="en-US" dirty="0">
                <a:hlinkClick r:id="rId7" action="ppaction://hlinksldjump"/>
              </a:rPr>
              <a:t>$100</a:t>
            </a:r>
            <a:endParaRPr lang="en-US" dirty="0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838200" y="324167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hlinkClick r:id="rId8" action="ppaction://hlinksldjump"/>
              </a:rPr>
              <a:t>$200</a:t>
            </a:r>
            <a:endParaRPr lang="en-US" dirty="0"/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898525" y="4003675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</a:t>
            </a:r>
            <a:r>
              <a:rPr lang="en-US">
                <a:hlinkClick r:id="rId9" action="ppaction://hlinksldjump"/>
              </a:rPr>
              <a:t>$300</a:t>
            </a:r>
            <a:endParaRPr lang="en-US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898525" y="4765675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</a:t>
            </a:r>
            <a:r>
              <a:rPr lang="en-US">
                <a:hlinkClick r:id="rId10" action="ppaction://hlinksldjump"/>
              </a:rPr>
              <a:t>$400</a:t>
            </a:r>
            <a:endParaRPr lang="en-US"/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898525" y="5527675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</a:t>
            </a:r>
            <a:r>
              <a:rPr lang="en-US">
                <a:hlinkClick r:id="rId11" action="ppaction://hlinksldjump"/>
              </a:rPr>
              <a:t>$500</a:t>
            </a:r>
            <a:endParaRPr lang="en-US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2514600" y="25146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>
                <a:hlinkClick r:id="rId12" action="ppaction://hlinksldjump"/>
              </a:rPr>
              <a:t>$100</a:t>
            </a:r>
            <a:endParaRPr lang="en-US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5562600" y="25146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>
                <a:hlinkClick r:id="rId13" action="ppaction://hlinksldjump"/>
              </a:rPr>
              <a:t>$100</a:t>
            </a:r>
            <a:endParaRPr lang="en-U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4038600" y="25146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>
                <a:hlinkClick r:id="rId14" action="ppaction://hlinksldjump"/>
              </a:rPr>
              <a:t>$100</a:t>
            </a:r>
            <a:endParaRPr 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7010400" y="25146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>
                <a:hlinkClick r:id="rId15" action="ppaction://hlinksldjump"/>
              </a:rPr>
              <a:t>$100</a:t>
            </a:r>
            <a:endParaRPr lang="en-US"/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2514600" y="32766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>
                <a:hlinkClick r:id="rId16" action="ppaction://hlinksldjump"/>
              </a:rPr>
              <a:t>$200</a:t>
            </a:r>
            <a:endParaRPr 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038600" y="32766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>
                <a:hlinkClick r:id="rId17" action="ppaction://hlinksldjump"/>
              </a:rPr>
              <a:t>$200</a:t>
            </a:r>
            <a:endParaRPr lang="en-US"/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5562600" y="32766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>
                <a:hlinkClick r:id="rId18" action="ppaction://hlinksldjump"/>
              </a:rPr>
              <a:t>$200</a:t>
            </a:r>
            <a:endParaRPr lang="en-US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7010400" y="32766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>
                <a:hlinkClick r:id="rId19" action="ppaction://hlinksldjump"/>
              </a:rPr>
              <a:t>$200</a:t>
            </a:r>
            <a:endParaRPr lang="en-US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2514600" y="39624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>
                <a:hlinkClick r:id="rId20" action="ppaction://hlinksldjump"/>
              </a:rPr>
              <a:t>$300</a:t>
            </a:r>
            <a:endParaRPr lang="en-US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4038600" y="39624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hlinkClick r:id="rId21" action="ppaction://hlinksldjump"/>
              </a:rPr>
              <a:t>$300</a:t>
            </a:r>
            <a:endParaRPr lang="en-US" dirty="0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5538788" y="39624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>
                <a:hlinkClick r:id="rId22" action="ppaction://hlinksldjump"/>
              </a:rPr>
              <a:t>$300</a:t>
            </a:r>
            <a:endParaRPr lang="en-US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7010400" y="40386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>
                <a:hlinkClick r:id="rId23" action="ppaction://hlinksldjump"/>
              </a:rPr>
              <a:t>$300</a:t>
            </a:r>
            <a:endParaRPr lang="en-US"/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2514600" y="47244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>
                <a:hlinkClick r:id="rId24" action="ppaction://hlinksldjump"/>
              </a:rPr>
              <a:t>$400</a:t>
            </a:r>
            <a:endParaRPr lang="en-US"/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4038600" y="48006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>
                <a:hlinkClick r:id="rId25" action="ppaction://hlinksldjump"/>
              </a:rPr>
              <a:t>$400</a:t>
            </a:r>
            <a:endParaRPr lang="en-US"/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5562600" y="48006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>
                <a:hlinkClick r:id="rId26" action="ppaction://hlinksldjump"/>
              </a:rPr>
              <a:t>$400</a:t>
            </a:r>
            <a:endParaRPr lang="en-US"/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7010400" y="48006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>
                <a:hlinkClick r:id="rId27" action="ppaction://hlinksldjump"/>
              </a:rPr>
              <a:t>$400</a:t>
            </a:r>
            <a:endParaRPr lang="en-US"/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2514600" y="55626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>
                <a:hlinkClick r:id="rId28" action="ppaction://hlinksldjump"/>
              </a:rPr>
              <a:t>$500</a:t>
            </a:r>
            <a:endParaRPr lang="en-US"/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4038600" y="55626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>
                <a:hlinkClick r:id="rId29" action="ppaction://hlinksldjump"/>
              </a:rPr>
              <a:t>$500</a:t>
            </a:r>
            <a:endParaRPr lang="en-US"/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5562600" y="55626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>
                <a:hlinkClick r:id="rId30" action="ppaction://hlinksldjump"/>
              </a:rPr>
              <a:t>$500</a:t>
            </a:r>
            <a:endParaRPr lang="en-US"/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7010400" y="55626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>
                <a:hlinkClick r:id="rId31" action="ppaction://hlinksldjump"/>
              </a:rPr>
              <a:t>$500</a:t>
            </a:r>
            <a:endParaRPr lang="en-US"/>
          </a:p>
        </p:txBody>
      </p:sp>
      <p:sp>
        <p:nvSpPr>
          <p:cNvPr id="2095" name="Text Box 47"/>
          <p:cNvSpPr txBox="1">
            <a:spLocks noChangeArrowheads="1"/>
          </p:cNvSpPr>
          <p:nvPr/>
        </p:nvSpPr>
        <p:spPr bwMode="auto">
          <a:xfrm>
            <a:off x="6765925" y="6324600"/>
            <a:ext cx="1995488" cy="466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hlinkClick r:id="rId32" action="ppaction://hlinksldjump"/>
              </a:rPr>
              <a:t>Final Jeopardy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200" y="64740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Script" panose="020B0504020000000003" pitchFamily="34" charset="0"/>
              </a:rPr>
              <a:t>Created by Natalie Brown</a:t>
            </a:r>
            <a:endParaRPr lang="en-US" sz="1400" dirty="0">
              <a:latin typeface="Segoe Script" panose="020B0504020000000003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je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2" grpId="0" build="p" autoUpdateAnimBg="0"/>
      <p:bldP spid="2053" grpId="0" build="p" autoUpdateAnimBg="0"/>
      <p:bldP spid="2054" grpId="0" build="p" autoUpdateAnimBg="0"/>
      <p:bldP spid="2055" grpId="0" build="p" autoUpdateAnimBg="0"/>
      <p:bldP spid="2056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$500 </a:t>
            </a:r>
            <a:r>
              <a:rPr lang="en-US" dirty="0"/>
              <a:t>Question from </a:t>
            </a:r>
            <a:r>
              <a:rPr lang="en-US" dirty="0" smtClean="0"/>
              <a:t>Get Your Game Face On!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71600" y="2438400"/>
            <a:ext cx="6400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/>
              <a:t>What SPHERES stands for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$500 Answer from Get Your Game Face On!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66800" y="1981200"/>
            <a:ext cx="7010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What is </a:t>
            </a:r>
            <a:r>
              <a:rPr lang="en-US" sz="5400" i="1" dirty="0" smtClean="0">
                <a:cs typeface="Times New Roman" pitchFamily="18" charset="0"/>
              </a:rPr>
              <a:t>Synchronized Position Hold, Engage, Reorient Experimental Satellites</a:t>
            </a:r>
            <a:r>
              <a:rPr lang="en-US" sz="5400" dirty="0" smtClean="0">
                <a:cs typeface="Times New Roman" pitchFamily="18" charset="0"/>
              </a:rPr>
              <a:t>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$100 Question from </a:t>
            </a:r>
            <a:r>
              <a:rPr lang="en-US" dirty="0" smtClean="0"/>
              <a:t>To Weight or Not to Weight</a:t>
            </a:r>
            <a:endParaRPr lang="en-US" dirty="0"/>
          </a:p>
        </p:txBody>
      </p:sp>
      <p:pic>
        <p:nvPicPr>
          <p:cNvPr id="8195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371600" y="2581870"/>
            <a:ext cx="640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/>
              <a:t>Gravity </a:t>
            </a:r>
            <a:r>
              <a:rPr lang="en-US" sz="2000" dirty="0" smtClean="0"/>
              <a:t>(looking for the definition)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$100 Answer from To Weight or Not to Weight</a:t>
            </a:r>
            <a:endParaRPr lang="en-US" dirty="0"/>
          </a:p>
        </p:txBody>
      </p:sp>
      <p:pic>
        <p:nvPicPr>
          <p:cNvPr id="35843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914400" y="2209800"/>
            <a:ext cx="73152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cs typeface="Times New Roman" pitchFamily="18" charset="0"/>
              </a:rPr>
              <a:t>What is </a:t>
            </a:r>
            <a:r>
              <a:rPr lang="en-US" sz="5400" i="1" dirty="0" smtClean="0">
                <a:cs typeface="Times New Roman" pitchFamily="18" charset="0"/>
              </a:rPr>
              <a:t>a force that pulls everything toward the center of the earth</a:t>
            </a:r>
            <a:r>
              <a:rPr lang="en-US" sz="5400" dirty="0" smtClean="0">
                <a:cs typeface="Times New Roman" pitchFamily="18" charset="0"/>
              </a:rPr>
              <a:t>?</a:t>
            </a:r>
            <a:r>
              <a:rPr lang="en-US" sz="5400" dirty="0" smtClean="0"/>
              <a:t>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$200 Question from To Weight or Not to Weight</a:t>
            </a:r>
            <a:endParaRPr lang="en-US" dirty="0"/>
          </a:p>
        </p:txBody>
      </p:sp>
      <p:pic>
        <p:nvPicPr>
          <p:cNvPr id="9219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371600" y="2057400"/>
            <a:ext cx="64008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/>
              <a:t>The difference between mass and weight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$200 Answer from To Weight or Not to Weight</a:t>
            </a:r>
            <a:endParaRPr lang="en-US" dirty="0"/>
          </a:p>
        </p:txBody>
      </p:sp>
      <p:pic>
        <p:nvPicPr>
          <p:cNvPr id="36867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57200" y="2057400"/>
            <a:ext cx="8153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What is </a:t>
            </a:r>
            <a:r>
              <a:rPr lang="en-US" sz="5400" i="1" dirty="0" smtClean="0">
                <a:cs typeface="Times New Roman" pitchFamily="18" charset="0"/>
              </a:rPr>
              <a:t>mass is the amount of matter in an object but weight is the measure of the force of gravity on an object</a:t>
            </a:r>
            <a:r>
              <a:rPr lang="en-US" sz="5400" dirty="0" smtClean="0">
                <a:cs typeface="Times New Roman" pitchFamily="18" charset="0"/>
              </a:rPr>
              <a:t>?</a:t>
            </a:r>
            <a:r>
              <a:rPr lang="en-US" sz="5400" dirty="0" smtClean="0"/>
              <a:t>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$300 Question from To Weight or Not to Weight</a:t>
            </a:r>
            <a:endParaRPr lang="en-US" dirty="0"/>
          </a:p>
        </p:txBody>
      </p:sp>
      <p:pic>
        <p:nvPicPr>
          <p:cNvPr id="10243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143000" y="2133600"/>
            <a:ext cx="6934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/>
              <a:t>The mass of an apple is 1 kg on Earth.  How much is the mass on the moon?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$300 Answer from To Weight or Not to Weight</a:t>
            </a:r>
            <a:endParaRPr lang="en-US" dirty="0"/>
          </a:p>
        </p:txBody>
      </p:sp>
      <p:pic>
        <p:nvPicPr>
          <p:cNvPr id="37891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09600" y="2133600"/>
            <a:ext cx="78486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What is </a:t>
            </a:r>
            <a:r>
              <a:rPr lang="en-US" sz="5400" i="1" dirty="0" smtClean="0">
                <a:cs typeface="Times New Roman" pitchFamily="18" charset="0"/>
              </a:rPr>
              <a:t>the mass of an apple is 1 kg on the moon </a:t>
            </a:r>
            <a:r>
              <a:rPr lang="en-US" sz="5400" dirty="0" smtClean="0">
                <a:cs typeface="Times New Roman" pitchFamily="18" charset="0"/>
              </a:rPr>
              <a:t>(mass stays the same; the weight would be 1/6</a:t>
            </a:r>
            <a:r>
              <a:rPr lang="en-US" sz="5400" baseline="30000" dirty="0" smtClean="0">
                <a:cs typeface="Times New Roman" pitchFamily="18" charset="0"/>
              </a:rPr>
              <a:t>th</a:t>
            </a:r>
            <a:r>
              <a:rPr lang="en-US" sz="5400" dirty="0" smtClean="0">
                <a:cs typeface="Times New Roman" pitchFamily="18" charset="0"/>
              </a:rPr>
              <a:t> less)?</a:t>
            </a:r>
            <a:r>
              <a:rPr lang="en-US" sz="5400" dirty="0" smtClean="0"/>
              <a:t>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$400 Question from To Weight or Not to Weight</a:t>
            </a:r>
            <a:endParaRPr lang="en-US" dirty="0"/>
          </a:p>
        </p:txBody>
      </p:sp>
      <p:pic>
        <p:nvPicPr>
          <p:cNvPr id="11267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914400" y="2222480"/>
            <a:ext cx="7315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5400" dirty="0" smtClean="0"/>
              <a:t>One </a:t>
            </a:r>
            <a:r>
              <a:rPr lang="en-US" sz="5400" dirty="0" err="1" smtClean="0"/>
              <a:t>iPhone</a:t>
            </a:r>
            <a:r>
              <a:rPr lang="en-US" sz="5400" dirty="0" smtClean="0"/>
              <a:t> </a:t>
            </a:r>
            <a:r>
              <a:rPr lang="en-US" sz="5400" dirty="0" err="1" smtClean="0"/>
              <a:t>5S</a:t>
            </a:r>
            <a:r>
              <a:rPr lang="en-US" sz="5400" dirty="0" smtClean="0"/>
              <a:t> weighs 4 oz. in Boston.  The weight of 2 </a:t>
            </a:r>
            <a:r>
              <a:rPr lang="en-US" sz="5400" dirty="0" err="1" smtClean="0"/>
              <a:t>iPhones</a:t>
            </a:r>
            <a:r>
              <a:rPr lang="en-US" sz="5400" dirty="0" smtClean="0"/>
              <a:t> </a:t>
            </a:r>
            <a:r>
              <a:rPr lang="en-US" sz="5400" dirty="0" err="1" smtClean="0"/>
              <a:t>5Ss</a:t>
            </a:r>
            <a:r>
              <a:rPr lang="en-US" sz="5400" dirty="0" smtClean="0"/>
              <a:t>  in California?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$400 Answer from To Weight or Not to Weight</a:t>
            </a:r>
            <a:endParaRPr lang="en-US" dirty="0"/>
          </a:p>
        </p:txBody>
      </p:sp>
      <p:pic>
        <p:nvPicPr>
          <p:cNvPr id="38915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09600" y="2209800"/>
            <a:ext cx="7772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cs typeface="Times New Roman" pitchFamily="18" charset="0"/>
              </a:rPr>
              <a:t>What is </a:t>
            </a:r>
            <a:r>
              <a:rPr lang="en-US" sz="5400" i="1" dirty="0" smtClean="0">
                <a:cs typeface="Times New Roman" pitchFamily="18" charset="0"/>
              </a:rPr>
              <a:t>8 ounces </a:t>
            </a:r>
            <a:r>
              <a:rPr lang="en-US" sz="5400" dirty="0" smtClean="0">
                <a:cs typeface="Times New Roman" pitchFamily="18" charset="0"/>
              </a:rPr>
              <a:t>(there are two of them and their weight is the same everywhere on Earth)?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$100 Question from </a:t>
            </a:r>
            <a:r>
              <a:rPr lang="en-US" dirty="0" smtClean="0"/>
              <a:t>Get Your Game Face On!</a:t>
            </a:r>
            <a:endParaRPr lang="en-US" dirty="0"/>
          </a:p>
        </p:txBody>
      </p:sp>
      <p:pic>
        <p:nvPicPr>
          <p:cNvPr id="3075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447800" y="2291477"/>
            <a:ext cx="6400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Seconds you have to complete the objectives in your game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$500 Question from To Weight or Not to Weight</a:t>
            </a:r>
            <a:endParaRPr lang="en-US" dirty="0"/>
          </a:p>
        </p:txBody>
      </p:sp>
      <p:pic>
        <p:nvPicPr>
          <p:cNvPr id="12291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371600" y="2810470"/>
            <a:ext cx="64008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/>
              <a:t>Aerodynamic forces or lift and drag </a:t>
            </a:r>
          </a:p>
          <a:p>
            <a:pPr algn="ctr"/>
            <a:r>
              <a:rPr lang="en-US" sz="2800" dirty="0" smtClean="0"/>
              <a:t>(looking for definition)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$500 Answer from To Weight or Not to Weight</a:t>
            </a:r>
            <a:endParaRPr lang="en-US" dirty="0"/>
          </a:p>
        </p:txBody>
      </p:sp>
      <p:pic>
        <p:nvPicPr>
          <p:cNvPr id="39939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371600" y="2001083"/>
            <a:ext cx="64008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What are </a:t>
            </a:r>
            <a:r>
              <a:rPr lang="en-US" sz="5400" i="1" dirty="0" smtClean="0">
                <a:cs typeface="Times New Roman" pitchFamily="18" charset="0"/>
              </a:rPr>
              <a:t>the mechanical forces due to the interaction between an object and a fluid or gas</a:t>
            </a:r>
            <a:r>
              <a:rPr lang="en-US" sz="5400" dirty="0" smtClean="0">
                <a:cs typeface="Times New Roman" pitchFamily="18" charset="0"/>
              </a:rPr>
              <a:t>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$100 </a:t>
            </a:r>
            <a:r>
              <a:rPr lang="en-US" sz="4000" dirty="0"/>
              <a:t>Question from </a:t>
            </a:r>
            <a:r>
              <a:rPr lang="en-US" sz="4000" dirty="0" smtClean="0"/>
              <a:t>I Feel the Need…for Speed!</a:t>
            </a:r>
            <a:endParaRPr lang="en-US" sz="4000" dirty="0"/>
          </a:p>
        </p:txBody>
      </p:sp>
      <p:pic>
        <p:nvPicPr>
          <p:cNvPr id="13315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371600" y="2360474"/>
            <a:ext cx="6400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SPHERES essentially move without friction on the </a:t>
            </a:r>
            <a:r>
              <a:rPr lang="en-US" sz="5400" dirty="0" err="1" smtClean="0">
                <a:cs typeface="Times New Roman" pitchFamily="18" charset="0"/>
              </a:rPr>
              <a:t>ISS</a:t>
            </a:r>
            <a:r>
              <a:rPr lang="en-US" sz="5400" dirty="0" smtClean="0">
                <a:cs typeface="Times New Roman" pitchFamily="18" charset="0"/>
              </a:rPr>
              <a:t> (true or false)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$100 Answer I Feel the Need…for Speed!</a:t>
            </a:r>
            <a:endParaRPr lang="en-US" sz="4000" dirty="0"/>
          </a:p>
        </p:txBody>
      </p:sp>
      <p:pic>
        <p:nvPicPr>
          <p:cNvPr id="40963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371600" y="2286000"/>
            <a:ext cx="640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What is </a:t>
            </a:r>
            <a:r>
              <a:rPr lang="en-US" sz="5400" i="1" dirty="0" smtClean="0">
                <a:cs typeface="Times New Roman" pitchFamily="18" charset="0"/>
              </a:rPr>
              <a:t>true</a:t>
            </a:r>
            <a:r>
              <a:rPr lang="en-US" sz="5400" dirty="0" smtClean="0">
                <a:cs typeface="Times New Roman" pitchFamily="18" charset="0"/>
              </a:rPr>
              <a:t>?</a:t>
            </a:r>
            <a:r>
              <a:rPr lang="en-US" sz="5400" dirty="0" smtClean="0"/>
              <a:t>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$200 Question from I Feel the Need…for Speed!</a:t>
            </a:r>
            <a:endParaRPr lang="en-US" sz="4000" dirty="0"/>
          </a:p>
        </p:txBody>
      </p:sp>
      <p:pic>
        <p:nvPicPr>
          <p:cNvPr id="14339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371600" y="2581870"/>
            <a:ext cx="6400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Newton’s first </a:t>
            </a:r>
          </a:p>
          <a:p>
            <a:pPr algn="ctr"/>
            <a:r>
              <a:rPr lang="en-US" sz="5400" dirty="0" smtClean="0">
                <a:cs typeface="Times New Roman" pitchFamily="18" charset="0"/>
              </a:rPr>
              <a:t>law of motion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$200 Answer I Feel the Need…for Speed!</a:t>
            </a:r>
            <a:endParaRPr lang="en-US" sz="4000" dirty="0"/>
          </a:p>
        </p:txBody>
      </p:sp>
      <p:pic>
        <p:nvPicPr>
          <p:cNvPr id="41987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371600" y="2286000"/>
            <a:ext cx="6400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What is </a:t>
            </a:r>
            <a:r>
              <a:rPr lang="en-US" sz="5400" i="1" dirty="0" smtClean="0">
                <a:cs typeface="Times New Roman" pitchFamily="18" charset="0"/>
              </a:rPr>
              <a:t>an object remains at rest until acted on by an outside force</a:t>
            </a:r>
            <a:r>
              <a:rPr lang="en-US" sz="5400" dirty="0" smtClean="0">
                <a:cs typeface="Times New Roman" pitchFamily="18" charset="0"/>
              </a:rPr>
              <a:t>?</a:t>
            </a:r>
            <a:r>
              <a:rPr lang="en-US" sz="5400" dirty="0" smtClean="0"/>
              <a:t>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$300 Question from I Feel the Need…for Speed!</a:t>
            </a:r>
            <a:endParaRPr lang="en-US" sz="4000" dirty="0"/>
          </a:p>
        </p:txBody>
      </p:sp>
      <p:pic>
        <p:nvPicPr>
          <p:cNvPr id="15363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371600" y="2362200"/>
            <a:ext cx="6400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/>
              <a:t>Newton’s Third Law of Motion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$300 Answer I Feel the Need…for Speed!</a:t>
            </a:r>
            <a:endParaRPr lang="en-US" sz="4000" dirty="0"/>
          </a:p>
        </p:txBody>
      </p:sp>
      <p:pic>
        <p:nvPicPr>
          <p:cNvPr id="43011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371600" y="2286000"/>
            <a:ext cx="6400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/>
              <a:t>What </a:t>
            </a:r>
            <a:r>
              <a:rPr lang="en-US" sz="5400" dirty="0" smtClean="0"/>
              <a:t>is </a:t>
            </a:r>
            <a:r>
              <a:rPr lang="en-US" sz="5400" i="1" dirty="0" smtClean="0"/>
              <a:t>for every action there is an equal and opposite reaction</a:t>
            </a:r>
            <a:r>
              <a:rPr lang="en-US" sz="5400" dirty="0" smtClean="0"/>
              <a:t>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$400 Question from I Feel the Need…for Speed!</a:t>
            </a:r>
            <a:endParaRPr lang="en-US" sz="4000" dirty="0"/>
          </a:p>
        </p:txBody>
      </p:sp>
      <p:pic>
        <p:nvPicPr>
          <p:cNvPr id="16387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219200" y="2734270"/>
            <a:ext cx="6858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5400" dirty="0" smtClean="0"/>
              <a:t>What force equals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$400 Answer I Feel the Need…for Speed!</a:t>
            </a:r>
            <a:endParaRPr lang="en-US" sz="4000" dirty="0"/>
          </a:p>
        </p:txBody>
      </p:sp>
      <p:pic>
        <p:nvPicPr>
          <p:cNvPr id="44035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371600" y="2590800"/>
            <a:ext cx="6400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What is </a:t>
            </a:r>
            <a:r>
              <a:rPr lang="en-US" sz="5400" i="1" dirty="0" smtClean="0">
                <a:cs typeface="Times New Roman" pitchFamily="18" charset="0"/>
              </a:rPr>
              <a:t>mass times acceleration</a:t>
            </a:r>
            <a:r>
              <a:rPr lang="en-US" sz="5400" dirty="0" smtClean="0">
                <a:cs typeface="Times New Roman" pitchFamily="18" charset="0"/>
              </a:rPr>
              <a:t>?</a:t>
            </a:r>
            <a:r>
              <a:rPr lang="en-US" sz="5400" dirty="0" smtClean="0"/>
              <a:t>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371600" y="2658070"/>
            <a:ext cx="640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What is </a:t>
            </a:r>
            <a:r>
              <a:rPr lang="en-US" sz="5400" i="1" dirty="0" smtClean="0">
                <a:cs typeface="Times New Roman" pitchFamily="18" charset="0"/>
              </a:rPr>
              <a:t>180 seconds</a:t>
            </a:r>
            <a:r>
              <a:rPr lang="en-US" sz="5400" dirty="0" smtClean="0">
                <a:cs typeface="Times New Roman" pitchFamily="18" charset="0"/>
              </a:rPr>
              <a:t>?</a:t>
            </a:r>
            <a:endParaRPr lang="en-US" sz="54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$100 </a:t>
            </a:r>
            <a:r>
              <a:rPr lang="en-US" dirty="0" smtClean="0"/>
              <a:t>Answer from Get Your Game Face On!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$500 Question from I Feel the Need…for Speed!</a:t>
            </a:r>
            <a:endParaRPr lang="en-US" sz="4000" dirty="0"/>
          </a:p>
        </p:txBody>
      </p:sp>
      <p:pic>
        <p:nvPicPr>
          <p:cNvPr id="17411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371600" y="2743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 sz="540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85800" y="2133600"/>
            <a:ext cx="800585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5400" dirty="0" smtClean="0"/>
              <a:t>The speed of the space shuttle 8 ½ minutes after takeoff </a:t>
            </a:r>
            <a:r>
              <a:rPr lang="en-US" sz="3200" dirty="0" smtClean="0"/>
              <a:t>(approximate speed will work)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$500 Answer I Feel the Need…for Speed!</a:t>
            </a:r>
            <a:endParaRPr lang="en-US" sz="4000" dirty="0"/>
          </a:p>
        </p:txBody>
      </p:sp>
      <p:pic>
        <p:nvPicPr>
          <p:cNvPr id="45059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371600" y="2743200"/>
            <a:ext cx="6400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/>
              <a:t>What is </a:t>
            </a:r>
          </a:p>
          <a:p>
            <a:pPr algn="ctr"/>
            <a:r>
              <a:rPr lang="en-US" sz="5400" i="1" dirty="0" smtClean="0"/>
              <a:t>17,580 mph</a:t>
            </a:r>
            <a:r>
              <a:rPr lang="en-US" sz="5400" dirty="0" smtClean="0"/>
              <a:t>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$100 Question from </a:t>
            </a:r>
            <a:r>
              <a:rPr lang="en-US" sz="4000" dirty="0" err="1" smtClean="0"/>
              <a:t>RoboticsD2</a:t>
            </a:r>
            <a:endParaRPr lang="en-US" sz="4000" dirty="0"/>
          </a:p>
        </p:txBody>
      </p:sp>
      <p:pic>
        <p:nvPicPr>
          <p:cNvPr id="18435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371600" y="2200870"/>
            <a:ext cx="640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What is a program?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371600" y="2514600"/>
            <a:ext cx="64008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/>
              <a:t>What is </a:t>
            </a:r>
            <a:r>
              <a:rPr lang="en-US" sz="5400" i="1" dirty="0" smtClean="0"/>
              <a:t>a set of directions for a computer</a:t>
            </a:r>
            <a:r>
              <a:rPr lang="en-US" sz="5400" dirty="0" smtClean="0"/>
              <a:t>? </a:t>
            </a:r>
            <a:endParaRPr lang="en-US" sz="54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$100 </a:t>
            </a:r>
            <a:r>
              <a:rPr lang="en-US" sz="4000" dirty="0" smtClean="0"/>
              <a:t>Answer from </a:t>
            </a:r>
            <a:r>
              <a:rPr lang="en-US" sz="4000" dirty="0" err="1" smtClean="0"/>
              <a:t>RoboticsD2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371600" y="2438400"/>
            <a:ext cx="6400800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Name three basic functions or elements of a program </a:t>
            </a:r>
          </a:p>
          <a:p>
            <a:pPr algn="ctr"/>
            <a:r>
              <a:rPr lang="en-US" sz="2800" dirty="0" smtClean="0">
                <a:cs typeface="Times New Roman" pitchFamily="18" charset="0"/>
              </a:rPr>
              <a:t>(there are many, you only need to provide three) </a:t>
            </a:r>
            <a:endParaRPr lang="en-US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$200 </a:t>
            </a:r>
            <a:r>
              <a:rPr lang="en-US" sz="4000" dirty="0"/>
              <a:t>Question from </a:t>
            </a:r>
            <a:r>
              <a:rPr lang="en-US" sz="4000" dirty="0" err="1" smtClean="0"/>
              <a:t>RoboticsD2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$200 Answer from </a:t>
            </a:r>
            <a:r>
              <a:rPr lang="en-US" sz="4000" dirty="0" err="1" smtClean="0"/>
              <a:t>RoboticsD2</a:t>
            </a:r>
            <a:endParaRPr lang="en-US" sz="4000" dirty="0"/>
          </a:p>
        </p:txBody>
      </p:sp>
      <p:pic>
        <p:nvPicPr>
          <p:cNvPr id="48131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371600" y="2286000"/>
            <a:ext cx="6400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What are </a:t>
            </a:r>
            <a:r>
              <a:rPr lang="en-US" sz="5400" i="1" dirty="0" smtClean="0">
                <a:cs typeface="Times New Roman" pitchFamily="18" charset="0"/>
              </a:rPr>
              <a:t>data types, variables, conditional statements, loops, </a:t>
            </a:r>
            <a:r>
              <a:rPr lang="en-US" sz="5400" dirty="0" smtClean="0">
                <a:cs typeface="Times New Roman" pitchFamily="18" charset="0"/>
              </a:rPr>
              <a:t>and</a:t>
            </a:r>
            <a:r>
              <a:rPr lang="en-US" sz="5400" i="1" dirty="0" smtClean="0">
                <a:cs typeface="Times New Roman" pitchFamily="18" charset="0"/>
              </a:rPr>
              <a:t> functions</a:t>
            </a:r>
            <a:r>
              <a:rPr lang="en-US" sz="5400" dirty="0" smtClean="0">
                <a:cs typeface="Times New Roman" pitchFamily="18" charset="0"/>
              </a:rPr>
              <a:t>?</a:t>
            </a:r>
            <a:r>
              <a:rPr lang="en-US" sz="5400" dirty="0" smtClean="0"/>
              <a:t>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$300 </a:t>
            </a:r>
            <a:r>
              <a:rPr lang="en-US" sz="4000" dirty="0"/>
              <a:t>Question from </a:t>
            </a:r>
            <a:r>
              <a:rPr lang="en-US" sz="4000" dirty="0" err="1" smtClean="0"/>
              <a:t>RoboticsD2</a:t>
            </a:r>
            <a:endParaRPr lang="en-US" sz="40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95400" y="2658070"/>
            <a:ext cx="6934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What == means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$300 Answer from </a:t>
            </a:r>
            <a:r>
              <a:rPr lang="en-US" sz="4000" dirty="0" err="1" smtClean="0"/>
              <a:t>RoboticsD2</a:t>
            </a:r>
            <a:endParaRPr lang="en-US" sz="4000" dirty="0"/>
          </a:p>
        </p:txBody>
      </p:sp>
      <p:pic>
        <p:nvPicPr>
          <p:cNvPr id="49155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47800" y="2743200"/>
            <a:ext cx="640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What is </a:t>
            </a:r>
            <a:r>
              <a:rPr lang="en-US" sz="5400" i="1" dirty="0" smtClean="0">
                <a:cs typeface="Times New Roman" pitchFamily="18" charset="0"/>
              </a:rPr>
              <a:t>equal</a:t>
            </a:r>
            <a:r>
              <a:rPr lang="en-US" sz="5400" dirty="0" smtClean="0">
                <a:cs typeface="Times New Roman" pitchFamily="18" charset="0"/>
              </a:rPr>
              <a:t>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371600" y="2429470"/>
            <a:ext cx="640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/>
              <a:t>What != means</a:t>
            </a:r>
            <a:endParaRPr lang="en-US" sz="5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$400 </a:t>
            </a:r>
            <a:r>
              <a:rPr lang="en-US" sz="4000" dirty="0"/>
              <a:t>Question from </a:t>
            </a:r>
            <a:r>
              <a:rPr lang="en-US" sz="4000" dirty="0" err="1" smtClean="0"/>
              <a:t>RoboticsD2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$400 Answer from </a:t>
            </a:r>
            <a:r>
              <a:rPr lang="en-US" sz="4000" dirty="0" err="1" smtClean="0"/>
              <a:t>RoboticsD2</a:t>
            </a:r>
            <a:endParaRPr lang="en-US" sz="4000" dirty="0"/>
          </a:p>
        </p:txBody>
      </p:sp>
      <p:pic>
        <p:nvPicPr>
          <p:cNvPr id="50179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371600" y="2353270"/>
            <a:ext cx="640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What is </a:t>
            </a:r>
            <a:r>
              <a:rPr lang="en-US" sz="5400" i="1" dirty="0" smtClean="0">
                <a:cs typeface="Times New Roman" pitchFamily="18" charset="0"/>
              </a:rPr>
              <a:t>not equal to</a:t>
            </a:r>
            <a:r>
              <a:rPr lang="en-US" sz="5400" dirty="0" smtClean="0">
                <a:cs typeface="Times New Roman" pitchFamily="18" charset="0"/>
              </a:rPr>
              <a:t>?</a:t>
            </a:r>
            <a:r>
              <a:rPr lang="en-US" sz="5400" dirty="0" smtClean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371600" y="2284274"/>
            <a:ext cx="64008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Virtual fuel allocation at the beginning of the match</a:t>
            </a:r>
            <a:endParaRPr lang="en-US" sz="54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$200 </a:t>
            </a:r>
            <a:r>
              <a:rPr lang="en-US" dirty="0"/>
              <a:t>Question from </a:t>
            </a:r>
            <a:r>
              <a:rPr lang="en-US" dirty="0" smtClean="0"/>
              <a:t>Get Your Game Face On!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$500 </a:t>
            </a:r>
            <a:r>
              <a:rPr lang="en-US" sz="4000" dirty="0"/>
              <a:t>Question from </a:t>
            </a:r>
            <a:r>
              <a:rPr lang="en-US" sz="4000" dirty="0" err="1" smtClean="0"/>
              <a:t>RoboticsD2</a:t>
            </a:r>
            <a:endParaRPr lang="en-US" sz="40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71600" y="1905000"/>
            <a:ext cx="64008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The SPHERES control function that uses arrays to move the satellite to a target position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$500 Answer from </a:t>
            </a:r>
            <a:r>
              <a:rPr lang="en-US" sz="4000" dirty="0" err="1" smtClean="0"/>
              <a:t>RoboticsD2</a:t>
            </a:r>
            <a:endParaRPr lang="en-US" sz="4000" dirty="0"/>
          </a:p>
        </p:txBody>
      </p:sp>
      <p:pic>
        <p:nvPicPr>
          <p:cNvPr id="51203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76400" y="2057400"/>
            <a:ext cx="64008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What is </a:t>
            </a:r>
            <a:r>
              <a:rPr lang="en-US" sz="5400" i="1" dirty="0" err="1" smtClean="0">
                <a:cs typeface="Times New Roman" pitchFamily="18" charset="0"/>
              </a:rPr>
              <a:t>setPositionTarget</a:t>
            </a:r>
            <a:r>
              <a:rPr lang="en-US" sz="5400" dirty="0" smtClean="0">
                <a:cs typeface="Times New Roman" pitchFamily="18" charset="0"/>
              </a:rPr>
              <a:t>?</a:t>
            </a:r>
            <a:endParaRPr lang="en-US" sz="5400" dirty="0" smtClean="0"/>
          </a:p>
          <a:p>
            <a:pPr algn="ctr"/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$100 Question from Array of Sunshine</a:t>
            </a:r>
            <a:endParaRPr lang="en-US" sz="4000" dirty="0"/>
          </a:p>
        </p:txBody>
      </p:sp>
      <p:pic>
        <p:nvPicPr>
          <p:cNvPr id="23555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371600" y="2362200"/>
            <a:ext cx="6400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The variables used to show a three-dimensional space on a grid</a:t>
            </a:r>
            <a:r>
              <a:rPr lang="en-US" sz="5400" dirty="0" smtClean="0"/>
              <a:t>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$100 Answer from </a:t>
            </a:r>
            <a:r>
              <a:rPr lang="en-US" sz="4000" dirty="0" smtClean="0"/>
              <a:t>Array of Sunshine</a:t>
            </a:r>
            <a:endParaRPr lang="en-US" sz="4000" dirty="0"/>
          </a:p>
        </p:txBody>
      </p:sp>
      <p:pic>
        <p:nvPicPr>
          <p:cNvPr id="52227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371600" y="2734270"/>
            <a:ext cx="640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>
                <a:cs typeface="Times New Roman" pitchFamily="18" charset="0"/>
              </a:rPr>
              <a:t>What </a:t>
            </a:r>
            <a:r>
              <a:rPr lang="en-US" sz="5400" dirty="0" smtClean="0">
                <a:cs typeface="Times New Roman" pitchFamily="18" charset="0"/>
              </a:rPr>
              <a:t>are </a:t>
            </a:r>
            <a:r>
              <a:rPr lang="en-US" sz="5400" i="1" dirty="0" smtClean="0">
                <a:cs typeface="Times New Roman" pitchFamily="18" charset="0"/>
              </a:rPr>
              <a:t>x</a:t>
            </a:r>
            <a:r>
              <a:rPr lang="en-US" sz="5400" dirty="0" smtClean="0">
                <a:cs typeface="Times New Roman" pitchFamily="18" charset="0"/>
              </a:rPr>
              <a:t>, </a:t>
            </a:r>
            <a:r>
              <a:rPr lang="en-US" sz="5400" i="1" dirty="0" smtClean="0">
                <a:cs typeface="Times New Roman" pitchFamily="18" charset="0"/>
              </a:rPr>
              <a:t>y</a:t>
            </a:r>
            <a:r>
              <a:rPr lang="en-US" sz="5400" dirty="0" smtClean="0">
                <a:cs typeface="Times New Roman" pitchFamily="18" charset="0"/>
              </a:rPr>
              <a:t>, and </a:t>
            </a:r>
            <a:r>
              <a:rPr lang="en-US" sz="5400" i="1" dirty="0" smtClean="0">
                <a:cs typeface="Times New Roman" pitchFamily="18" charset="0"/>
              </a:rPr>
              <a:t>z</a:t>
            </a:r>
            <a:r>
              <a:rPr lang="en-US" sz="5400" dirty="0" smtClean="0">
                <a:cs typeface="Times New Roman" pitchFamily="18" charset="0"/>
              </a:rPr>
              <a:t>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$200 Question from Array of Sunshine</a:t>
            </a:r>
            <a:endParaRPr lang="en-US" dirty="0"/>
          </a:p>
        </p:txBody>
      </p:sp>
      <p:pic>
        <p:nvPicPr>
          <p:cNvPr id="25603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371600" y="2658070"/>
            <a:ext cx="6400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/>
              <a:t>What </a:t>
            </a:r>
            <a:r>
              <a:rPr lang="en-US" sz="5400" dirty="0" err="1" smtClean="0"/>
              <a:t>GEMA</a:t>
            </a:r>
            <a:r>
              <a:rPr lang="en-US" sz="5400" dirty="0" smtClean="0"/>
              <a:t> </a:t>
            </a:r>
          </a:p>
          <a:p>
            <a:pPr algn="ctr"/>
            <a:r>
              <a:rPr lang="en-US" sz="5400" dirty="0" smtClean="0"/>
              <a:t>stands for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$200 Answer from Array of Sunshine</a:t>
            </a:r>
            <a:endParaRPr lang="en-US" dirty="0"/>
          </a:p>
        </p:txBody>
      </p:sp>
      <p:pic>
        <p:nvPicPr>
          <p:cNvPr id="53251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371600" y="2362200"/>
            <a:ext cx="6400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>
                <a:cs typeface="Times New Roman" pitchFamily="18" charset="0"/>
              </a:rPr>
              <a:t>What is </a:t>
            </a:r>
            <a:r>
              <a:rPr lang="en-US" sz="5400" i="1" dirty="0" smtClean="0">
                <a:cs typeface="Times New Roman" pitchFamily="18" charset="0"/>
              </a:rPr>
              <a:t>Grouping, Exponents, Multiplication, Addition</a:t>
            </a:r>
            <a:r>
              <a:rPr lang="en-US" sz="5400" dirty="0" smtClean="0">
                <a:cs typeface="Times New Roman" pitchFamily="18" charset="0"/>
              </a:rPr>
              <a:t>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$300 Question from Array of Sunshine</a:t>
            </a:r>
            <a:endParaRPr lang="en-US" dirty="0"/>
          </a:p>
        </p:txBody>
      </p:sp>
      <p:pic>
        <p:nvPicPr>
          <p:cNvPr id="26627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295400" y="2286000"/>
            <a:ext cx="64008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The basic line of measurement we use to locate a point</a:t>
            </a:r>
            <a:r>
              <a:rPr lang="en-US" sz="5400" dirty="0" smtClean="0"/>
              <a:t>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$300 Answer from Array of Sunshine</a:t>
            </a:r>
            <a:endParaRPr lang="en-US" dirty="0"/>
          </a:p>
        </p:txBody>
      </p:sp>
      <p:pic>
        <p:nvPicPr>
          <p:cNvPr id="54275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371600" y="2514600"/>
            <a:ext cx="640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>
                <a:cs typeface="Times New Roman" pitchFamily="18" charset="0"/>
              </a:rPr>
              <a:t>What </a:t>
            </a:r>
            <a:r>
              <a:rPr lang="en-US" sz="5400" dirty="0" smtClean="0">
                <a:cs typeface="Times New Roman" pitchFamily="18" charset="0"/>
              </a:rPr>
              <a:t>is an </a:t>
            </a:r>
            <a:r>
              <a:rPr lang="en-US" sz="5400" i="1" dirty="0" smtClean="0">
                <a:cs typeface="Times New Roman" pitchFamily="18" charset="0"/>
              </a:rPr>
              <a:t>axis</a:t>
            </a:r>
            <a:r>
              <a:rPr lang="en-US" sz="5400" dirty="0" smtClean="0">
                <a:cs typeface="Times New Roman" pitchFamily="18" charset="0"/>
              </a:rPr>
              <a:t>?  </a:t>
            </a:r>
            <a:r>
              <a:rPr lang="en-US" sz="5400" dirty="0" smtClean="0"/>
              <a:t>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$400 Question from Array of Sunshine</a:t>
            </a:r>
            <a:endParaRPr lang="en-US" dirty="0"/>
          </a:p>
        </p:txBody>
      </p:sp>
      <p:pic>
        <p:nvPicPr>
          <p:cNvPr id="27651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371600" y="2743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 sz="5400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371600" y="2438400"/>
            <a:ext cx="6400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The measurement of a point</a:t>
            </a:r>
            <a:r>
              <a:rPr lang="en-US" sz="5400" dirty="0" smtClean="0"/>
              <a:t>’s distance along an axis</a:t>
            </a:r>
            <a:endParaRPr lang="en-US" sz="5400" dirty="0" smtClean="0">
              <a:cs typeface="Times New Roman" pitchFamily="18" charset="0"/>
            </a:endParaRPr>
          </a:p>
          <a:p>
            <a:pPr algn="ctr"/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$400 Answer from Array of Sunshine</a:t>
            </a:r>
            <a:endParaRPr lang="en-US" dirty="0"/>
          </a:p>
        </p:txBody>
      </p:sp>
      <p:pic>
        <p:nvPicPr>
          <p:cNvPr id="55299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371600" y="2743200"/>
            <a:ext cx="640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What is a </a:t>
            </a:r>
            <a:r>
              <a:rPr lang="en-US" sz="5400" i="1" dirty="0" smtClean="0">
                <a:cs typeface="Times New Roman" pitchFamily="18" charset="0"/>
              </a:rPr>
              <a:t>coordinate</a:t>
            </a:r>
            <a:r>
              <a:rPr lang="en-US" sz="5400" dirty="0" smtClean="0">
                <a:cs typeface="Times New Roman" pitchFamily="18" charset="0"/>
              </a:rPr>
              <a:t>?  </a:t>
            </a:r>
            <a:r>
              <a:rPr lang="en-US" sz="5400" dirty="0" smtClean="0"/>
              <a:t>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371600" y="2277070"/>
            <a:ext cx="640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What is </a:t>
            </a:r>
            <a:r>
              <a:rPr lang="en-US" sz="5400" i="1" dirty="0" err="1" smtClean="0">
                <a:cs typeface="Times New Roman" pitchFamily="18" charset="0"/>
              </a:rPr>
              <a:t>50s</a:t>
            </a:r>
            <a:r>
              <a:rPr lang="en-US" sz="5400" dirty="0" smtClean="0">
                <a:cs typeface="Times New Roman" pitchFamily="18" charset="0"/>
              </a:rPr>
              <a:t>?</a:t>
            </a:r>
            <a:endParaRPr lang="en-US" sz="54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$200 Answer from Get Your Game Face On!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$500 Question from Array of Sunshine</a:t>
            </a:r>
            <a:endParaRPr lang="en-US" dirty="0"/>
          </a:p>
        </p:txBody>
      </p:sp>
      <p:pic>
        <p:nvPicPr>
          <p:cNvPr id="28675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371600" y="2743200"/>
            <a:ext cx="64008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The name of the Coordinate System used in graphing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$500 Answer from Array of Sunshine</a:t>
            </a:r>
            <a:endParaRPr lang="en-US" dirty="0"/>
          </a:p>
        </p:txBody>
      </p:sp>
      <p:pic>
        <p:nvPicPr>
          <p:cNvPr id="56323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371600" y="2743200"/>
            <a:ext cx="640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What is </a:t>
            </a:r>
            <a:r>
              <a:rPr lang="en-US" sz="5400" i="1" dirty="0" smtClean="0">
                <a:cs typeface="Times New Roman" pitchFamily="18" charset="0"/>
              </a:rPr>
              <a:t>Cartesian</a:t>
            </a:r>
            <a:r>
              <a:rPr lang="en-US" sz="5400" dirty="0" smtClean="0">
                <a:cs typeface="Times New Roman" pitchFamily="18" charset="0"/>
              </a:rPr>
              <a:t>?</a:t>
            </a:r>
            <a:r>
              <a:rPr lang="en-US" sz="5400" dirty="0" smtClean="0"/>
              <a:t>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Final Jeopardy</a:t>
            </a:r>
            <a:endParaRPr lang="en-US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613335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cs typeface="Times New Roman" pitchFamily="18" charset="0"/>
              </a:rPr>
              <a:t>The time it takes for the </a:t>
            </a:r>
            <a:r>
              <a:rPr lang="en-US" sz="4800" dirty="0" err="1" smtClean="0">
                <a:cs typeface="Times New Roman" pitchFamily="18" charset="0"/>
              </a:rPr>
              <a:t>ISS</a:t>
            </a:r>
            <a:r>
              <a:rPr lang="en-US" sz="4800" dirty="0" smtClean="0">
                <a:cs typeface="Times New Roman" pitchFamily="18" charset="0"/>
              </a:rPr>
              <a:t> to orbit the Earth</a:t>
            </a:r>
            <a:endParaRPr lang="en-US" sz="4800" dirty="0"/>
          </a:p>
        </p:txBody>
      </p:sp>
      <p:pic>
        <p:nvPicPr>
          <p:cNvPr id="59396" name="final_Q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5867400"/>
            <a:ext cx="304800" cy="304800"/>
          </a:xfrm>
          <a:prstGeom prst="rect">
            <a:avLst/>
          </a:prstGeom>
          <a:noFill/>
        </p:spPr>
      </p:pic>
      <p:pic>
        <p:nvPicPr>
          <p:cNvPr id="59397" name="Picture 5" descr="m_button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93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93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39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396"/>
                </p:tgtEl>
              </p:cMediaNode>
            </p:audio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Final Jeopardy Answer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81000" y="2438400"/>
            <a:ext cx="851439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What is 90 minutes?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pic>
        <p:nvPicPr>
          <p:cNvPr id="60420" name="Picture 4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$300 </a:t>
            </a:r>
            <a:r>
              <a:rPr lang="en-US" dirty="0"/>
              <a:t>Question from </a:t>
            </a:r>
            <a:r>
              <a:rPr lang="en-US" dirty="0" smtClean="0"/>
              <a:t>Get Your Game Face On!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24000" y="2139940"/>
            <a:ext cx="6400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/>
              <a:t>The number of thrusters your SPHERES has in your simulation game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$300 Answer from Get Your Game Face On!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90600" y="2443877"/>
            <a:ext cx="7239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What is </a:t>
            </a:r>
            <a:r>
              <a:rPr lang="en-US" sz="5400" i="1" dirty="0"/>
              <a:t>twelve</a:t>
            </a:r>
            <a:r>
              <a:rPr lang="en-US" sz="5400" dirty="0"/>
              <a:t> (allowing you to move in all directions on the grid)?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$400 </a:t>
            </a:r>
            <a:r>
              <a:rPr lang="en-US" dirty="0"/>
              <a:t>Question from </a:t>
            </a:r>
            <a:r>
              <a:rPr lang="en-US" dirty="0" smtClean="0"/>
              <a:t>Get Your Game Face On!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47800" y="2589074"/>
            <a:ext cx="6400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cs typeface="Times New Roman" pitchFamily="18" charset="0"/>
              </a:rPr>
              <a:t>What ZR IDE </a:t>
            </a:r>
          </a:p>
          <a:p>
            <a:pPr algn="ctr"/>
            <a:r>
              <a:rPr lang="en-US" sz="5400" dirty="0" smtClean="0">
                <a:cs typeface="Times New Roman" pitchFamily="18" charset="0"/>
              </a:rPr>
              <a:t>stands for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$400 Answer from Get Your Game Face On!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2367677"/>
            <a:ext cx="708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What is </a:t>
            </a:r>
            <a:r>
              <a:rPr lang="en-US" sz="5400" i="1" dirty="0" smtClean="0"/>
              <a:t>Zero Robotics Integration Development Environment</a:t>
            </a:r>
            <a:r>
              <a:rPr lang="en-US" sz="5400" dirty="0" smtClean="0"/>
              <a:t>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ulse">
  <a:themeElements>
    <a:clrScheme name="Puls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uls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Designs\PULSE.POT</Template>
  <TotalTime>1390</TotalTime>
  <Words>1072</Words>
  <Application>Microsoft Macintosh PowerPoint</Application>
  <PresentationFormat>On-screen Show (4:3)</PresentationFormat>
  <Paragraphs>144</Paragraphs>
  <Slides>53</Slides>
  <Notes>1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Pulse</vt:lpstr>
      <vt:lpstr>Document</vt:lpstr>
      <vt:lpstr>ZR IDE Jeopardy</vt:lpstr>
      <vt:lpstr>$100 Question from Get Your Game Face On!</vt:lpstr>
      <vt:lpstr>$100 Answer from Get Your Game Face On!</vt:lpstr>
      <vt:lpstr>$200 Question from Get Your Game Face On!</vt:lpstr>
      <vt:lpstr>$200 Answer from Get Your Game Face On!</vt:lpstr>
      <vt:lpstr>$300 Question from Get Your Game Face On!</vt:lpstr>
      <vt:lpstr>$300 Answer from Get Your Game Face On!</vt:lpstr>
      <vt:lpstr>$400 Question from Get Your Game Face On!</vt:lpstr>
      <vt:lpstr>$400 Answer from Get Your Game Face On!</vt:lpstr>
      <vt:lpstr>$500 Question from Get Your Game Face On!</vt:lpstr>
      <vt:lpstr>$500 Answer from Get Your Game Face On!</vt:lpstr>
      <vt:lpstr>$100 Question from To Weight or Not to Weight</vt:lpstr>
      <vt:lpstr>$100 Answer from To Weight or Not to Weight</vt:lpstr>
      <vt:lpstr>$200 Question from To Weight or Not to Weight</vt:lpstr>
      <vt:lpstr>$200 Answer from To Weight or Not to Weight</vt:lpstr>
      <vt:lpstr>$300 Question from To Weight or Not to Weight</vt:lpstr>
      <vt:lpstr>$300 Answer from To Weight or Not to Weight</vt:lpstr>
      <vt:lpstr>$400 Question from To Weight or Not to Weight</vt:lpstr>
      <vt:lpstr>$400 Answer from To Weight or Not to Weight</vt:lpstr>
      <vt:lpstr>$500 Question from To Weight or Not to Weight</vt:lpstr>
      <vt:lpstr>$500 Answer from To Weight or Not to Weight</vt:lpstr>
      <vt:lpstr>$100 Question from I Feel the Need…for Speed!</vt:lpstr>
      <vt:lpstr>$100 Answer I Feel the Need…for Speed!</vt:lpstr>
      <vt:lpstr>$200 Question from I Feel the Need…for Speed!</vt:lpstr>
      <vt:lpstr>$200 Answer I Feel the Need…for Speed!</vt:lpstr>
      <vt:lpstr>$300 Question from I Feel the Need…for Speed!</vt:lpstr>
      <vt:lpstr>$300 Answer I Feel the Need…for Speed!</vt:lpstr>
      <vt:lpstr>$400 Question from I Feel the Need…for Speed!</vt:lpstr>
      <vt:lpstr>$400 Answer I Feel the Need…for Speed!</vt:lpstr>
      <vt:lpstr>$500 Question from I Feel the Need…for Speed!</vt:lpstr>
      <vt:lpstr>$500 Answer I Feel the Need…for Speed!</vt:lpstr>
      <vt:lpstr>$100 Question from RoboticsD2</vt:lpstr>
      <vt:lpstr>$100 Answer from RoboticsD2</vt:lpstr>
      <vt:lpstr>$200 Question from RoboticsD2</vt:lpstr>
      <vt:lpstr>$200 Answer from RoboticsD2</vt:lpstr>
      <vt:lpstr>$300 Question from RoboticsD2</vt:lpstr>
      <vt:lpstr>$300 Answer from RoboticsD2</vt:lpstr>
      <vt:lpstr>$400 Question from RoboticsD2</vt:lpstr>
      <vt:lpstr>$400 Answer from RoboticsD2</vt:lpstr>
      <vt:lpstr>$500 Question from RoboticsD2</vt:lpstr>
      <vt:lpstr>$500 Answer from RoboticsD2</vt:lpstr>
      <vt:lpstr>$100 Question from Array of Sunshine</vt:lpstr>
      <vt:lpstr>$100 Answer from Array of Sunshine</vt:lpstr>
      <vt:lpstr>$200 Question from Array of Sunshine</vt:lpstr>
      <vt:lpstr>$200 Answer from Array of Sunshine</vt:lpstr>
      <vt:lpstr>$300 Question from Array of Sunshine</vt:lpstr>
      <vt:lpstr>$300 Answer from Array of Sunshine</vt:lpstr>
      <vt:lpstr>$400 Question from Array of Sunshine</vt:lpstr>
      <vt:lpstr>$400 Answer from Array of Sunshine</vt:lpstr>
      <vt:lpstr>$500 Question from Array of Sunshine</vt:lpstr>
      <vt:lpstr>$500 Answer from Array of Sunshine</vt:lpstr>
      <vt:lpstr>Final Jeopardy</vt:lpstr>
      <vt:lpstr>Final Jeopardy Answer</vt:lpstr>
    </vt:vector>
  </TitlesOfParts>
  <Company>Seminole Coutny Public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SCPS</dc:creator>
  <cp:lastModifiedBy>Wendy Feenstra</cp:lastModifiedBy>
  <cp:revision>109</cp:revision>
  <dcterms:created xsi:type="dcterms:W3CDTF">1998-09-17T14:16:32Z</dcterms:created>
  <dcterms:modified xsi:type="dcterms:W3CDTF">2014-05-12T18:40:43Z</dcterms:modified>
</cp:coreProperties>
</file>