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593" r:id="rId2"/>
    <p:sldId id="537" r:id="rId3"/>
    <p:sldId id="596" r:id="rId4"/>
    <p:sldId id="594" r:id="rId5"/>
    <p:sldId id="595" r:id="rId6"/>
    <p:sldId id="597" r:id="rId7"/>
    <p:sldId id="598" r:id="rId8"/>
    <p:sldId id="599" r:id="rId9"/>
    <p:sldId id="600" r:id="rId10"/>
    <p:sldId id="601" r:id="rId11"/>
    <p:sldId id="291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 玉泉" initials="朱" lastIdx="1" clrIdx="0">
    <p:extLst>
      <p:ext uri="{19B8F6BF-5375-455C-9EA6-DF929625EA0E}">
        <p15:presenceInfo xmlns:p15="http://schemas.microsoft.com/office/powerpoint/2012/main" userId="275000b2959fff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99"/>
    <a:srgbClr val="FBBD08"/>
    <a:srgbClr val="8799A3"/>
    <a:srgbClr val="8DC63F"/>
    <a:srgbClr val="1CBBB4"/>
    <a:srgbClr val="6739B6"/>
    <a:srgbClr val="E03997"/>
    <a:srgbClr val="0081FF"/>
    <a:srgbClr val="39B54A"/>
    <a:srgbClr val="F37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8" autoAdjust="0"/>
    <p:restoredTop sz="87755" autoAdjust="0"/>
  </p:normalViewPr>
  <p:slideViewPr>
    <p:cSldViewPr snapToGrid="0">
      <p:cViewPr varScale="1">
        <p:scale>
          <a:sx n="112" d="100"/>
          <a:sy n="112" d="100"/>
        </p:scale>
        <p:origin x="1536" y="176"/>
      </p:cViewPr>
      <p:guideLst>
        <p:guide orient="horz" pos="2160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0DD42455-48F6-4E71-846A-38DB66DDC401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  <a:p>
            <a:pPr lvl="3"/>
            <a:r>
              <a:rPr lang="zh-CN" altLang="en-US" noProof="0" dirty="0"/>
              <a:t>四级</a:t>
            </a:r>
          </a:p>
          <a:p>
            <a:pPr lvl="4"/>
            <a:r>
              <a:rPr lang="zh-CN" altLang="en-US" noProof="0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41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B0DFA17A-04D7-4BCA-A510-99ADDA521B1F}" type="slidenum">
              <a:rPr lang="zh-CN" alt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fld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34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32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2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20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65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8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05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3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BD563-DF37-4C5C-BF89-B13B44DE716E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2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5DDB1B10-37B6-46DD-8883-9D932DE775B7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7E9F4EA6-B112-4934-A64D-439C77BA7DC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DD16E652-AA40-431C-8B1F-0CEB21D9CD8F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EB9249F2-B474-4352-83AD-637ECC072C7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D84EF09A-40D4-448D-82AE-9215A66E687C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ADD4A3EA-71D8-475D-8CC0-316BABECE0F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C62A65D1-577C-488D-9428-7AA30A1944F8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3CAC5152-CEE6-4E18-A8D5-BB5346CDD99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79930ED8-0FDB-4F59-ADC6-C1E3126CF297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37E85366-645C-448C-B17A-99276DDB7F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662971A2-4E24-43A1-B8ED-09417C2D59B6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ADB99BF8-4B5F-4548-B86B-AE0D1D159DB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219D06D2-D0C7-4A2E-93A9-23B7FE795BCD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32573ED9-95B2-40E2-866E-9F21E67C22E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52E91B07-2804-4E55-8838-565F50BE0A00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829224E6-8CC3-42C3-8001-78654787764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9AAD0A0A-7278-4272-A0DD-78B31B38207D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67BF9DE2-1191-44A5-9563-0D955DAEAFF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 sz="2800" b="0" i="0">
                <a:latin typeface="SimHei" panose="02010609060101010101" pitchFamily="49" charset="-122"/>
                <a:ea typeface="SimHei" panose="02010609060101010101" pitchFamily="49" charset="-122"/>
              </a:defRPr>
            </a:lvl2pPr>
            <a:lvl3pPr>
              <a:defRPr sz="2400" b="0" i="0">
                <a:latin typeface="SimHei" panose="02010609060101010101" pitchFamily="49" charset="-122"/>
                <a:ea typeface="SimHei" panose="02010609060101010101" pitchFamily="49" charset="-122"/>
              </a:defRPr>
            </a:lvl3pPr>
            <a:lvl4pPr>
              <a:defRPr sz="2000" b="0" i="0">
                <a:latin typeface="SimHei" panose="02010609060101010101" pitchFamily="49" charset="-122"/>
                <a:ea typeface="SimHei" panose="02010609060101010101" pitchFamily="49" charset="-122"/>
              </a:defRPr>
            </a:lvl4pPr>
            <a:lvl5pPr>
              <a:defRPr sz="2000" b="0" i="0">
                <a:latin typeface="SimHei" panose="02010609060101010101" pitchFamily="49" charset="-122"/>
                <a:ea typeface="SimHei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1BA77472-BA13-4334-A23D-46487E6757D2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59AEC518-739E-47D1-9656-2AB1E0CA3AAF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4BC05968-2520-452B-B696-2B86A9B57AF9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85D25BA2-A085-4355-BBAA-CB831983307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BD604457-DACD-475E-95F9-9FAB60BCEEE2}" type="datetimeFigureOut">
              <a:rPr lang="zh-CN" altLang="en-US" smtClean="0"/>
              <a:pPr>
                <a:defRPr/>
              </a:pPr>
              <a:t>2022/9/10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fld id="{48CB3069-3D48-4AE6-9695-8E3CE8E2FED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2266465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375444" y="3450641"/>
            <a:ext cx="853532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9600" b="1" dirty="0" err="1">
                <a:solidFill>
                  <a:schemeClr val="accent1"/>
                </a:solidFill>
                <a:latin typeface="AkayaKanadaka" panose="02010502080401010103" pitchFamily="2" charset="77"/>
                <a:ea typeface="SimHei" panose="02010609060101010101" pitchFamily="49" charset="-122"/>
                <a:cs typeface="AkayaKanadaka" panose="02010502080401010103" pitchFamily="2" charset="77"/>
              </a:rPr>
              <a:t>Bgo</a:t>
            </a:r>
            <a:r>
              <a:rPr lang="en-US" altLang="zh-CN" sz="6000" dirty="0" err="1">
                <a:latin typeface="AkayaKanadaka" panose="02010502080401010103" pitchFamily="2" charset="77"/>
                <a:ea typeface="SimHei" panose="02010609060101010101" pitchFamily="49" charset="-122"/>
                <a:cs typeface="AkayaKanadaka" panose="02010502080401010103" pitchFamily="2" charset="77"/>
              </a:rPr>
              <a:t>learn</a:t>
            </a:r>
            <a:r>
              <a:rPr lang="en-US" altLang="zh-CN" sz="5400" dirty="0">
                <a:latin typeface="AkayaKanadaka" panose="02010502080401010103" pitchFamily="2" charset="77"/>
                <a:ea typeface="SimHei" panose="02010609060101010101" pitchFamily="49" charset="-122"/>
                <a:cs typeface="AkayaKanadaka" panose="02010502080401010103" pitchFamily="2" charset="77"/>
              </a:rPr>
              <a:t>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Package (</a:t>
            </a:r>
            <a:r>
              <a:rPr lang="en-US" altLang="zh-CN" sz="4400" dirty="0" err="1">
                <a:solidFill>
                  <a:schemeClr val="accent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Py</a:t>
            </a:r>
            <a:r>
              <a:rPr lang="en-US" altLang="zh-CN" sz="4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sz="44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513" y="6210300"/>
            <a:ext cx="423862" cy="423863"/>
          </a:xfrm>
          <a:prstGeom prst="rect">
            <a:avLst/>
          </a:prstGeom>
          <a:solidFill>
            <a:srgbClr val="1A488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513" y="6627813"/>
            <a:ext cx="4408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9" name="组合 27"/>
          <p:cNvGrpSpPr/>
          <p:nvPr/>
        </p:nvGrpSpPr>
        <p:grpSpPr bwMode="auto">
          <a:xfrm>
            <a:off x="0" y="2324874"/>
            <a:ext cx="9144000" cy="57150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1A4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pic>
        <p:nvPicPr>
          <p:cNvPr id="14" name="Picture 2" descr="E:\Humphrey\Desktop\QQ截图20160110190819.png">
            <a:extLst>
              <a:ext uri="{FF2B5EF4-FFF2-40B4-BE49-F238E27FC236}">
                <a16:creationId xmlns:a16="http://schemas.microsoft.com/office/drawing/2014/main" id="{F391A2BC-C559-9D4B-9FFE-F0824C460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b="2599"/>
          <a:stretch/>
        </p:blipFill>
        <p:spPr bwMode="auto">
          <a:xfrm>
            <a:off x="1" y="466158"/>
            <a:ext cx="9143999" cy="13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FD95-1573-8A64-814F-F7D53C6253F2}"/>
              </a:ext>
            </a:extLst>
          </p:cNvPr>
          <p:cNvSpPr txBox="1"/>
          <p:nvPr/>
        </p:nvSpPr>
        <p:spPr>
          <a:xfrm>
            <a:off x="295835" y="1227137"/>
            <a:ext cx="7051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But</a:t>
            </a:r>
          </a:p>
          <a:p>
            <a:r>
              <a:rPr lang="en-CN" sz="2400" b="1" dirty="0"/>
              <a:t>I </a:t>
            </a:r>
            <a:r>
              <a:rPr lang="en-CN" sz="2800" b="1" dirty="0">
                <a:solidFill>
                  <a:srgbClr val="C00000"/>
                </a:solidFill>
              </a:rPr>
              <a:t>don’t </a:t>
            </a:r>
            <a:r>
              <a:rPr lang="en-CN" sz="2400" b="1" dirty="0"/>
              <a:t>even wanna definine </a:t>
            </a:r>
            <a:r>
              <a:rPr lang="en-CN" sz="2400" b="1"/>
              <a:t>a Krigling </a:t>
            </a:r>
            <a:r>
              <a:rPr lang="en-CN" sz="2400" b="1" dirty="0"/>
              <a:t>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36371-CF12-D19F-9B75-14F689A3C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0698"/>
            <a:ext cx="9104205" cy="3537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4A87D-C4DB-63A3-96DB-6A7A8C72C096}"/>
              </a:ext>
            </a:extLst>
          </p:cNvPr>
          <p:cNvSpPr txBox="1"/>
          <p:nvPr/>
        </p:nvSpPr>
        <p:spPr>
          <a:xfrm>
            <a:off x="969974" y="2550916"/>
            <a:ext cx="7777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400" b="1" dirty="0">
                <a:solidFill>
                  <a:srgbClr val="C00000"/>
                </a:solidFill>
              </a:rPr>
              <a:t>It’s Okay, after Version V1.1.0 of Bgolearn</a:t>
            </a:r>
          </a:p>
        </p:txBody>
      </p:sp>
      <p:pic>
        <p:nvPicPr>
          <p:cNvPr id="11" name="Graphic 10" descr="Smiling with hearts face outline with solid fill">
            <a:extLst>
              <a:ext uri="{FF2B5EF4-FFF2-40B4-BE49-F238E27FC236}">
                <a16:creationId xmlns:a16="http://schemas.microsoft.com/office/drawing/2014/main" id="{51584C7A-E2F1-316C-527B-C70BCDF98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765" y="2324549"/>
            <a:ext cx="914400" cy="914400"/>
          </a:xfrm>
          <a:prstGeom prst="rect">
            <a:avLst/>
          </a:prstGeom>
        </p:spPr>
      </p:pic>
      <p:pic>
        <p:nvPicPr>
          <p:cNvPr id="14" name="Graphic 13" descr="Angry face outline with solid fill">
            <a:extLst>
              <a:ext uri="{FF2B5EF4-FFF2-40B4-BE49-F238E27FC236}">
                <a16:creationId xmlns:a16="http://schemas.microsoft.com/office/drawing/2014/main" id="{96452410-7EA9-03F0-445D-46E8B6C91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7765" y="14415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D4645C-6B5C-0A22-4168-B9D148601D1A}"/>
              </a:ext>
            </a:extLst>
          </p:cNvPr>
          <p:cNvSpPr txBox="1"/>
          <p:nvPr/>
        </p:nvSpPr>
        <p:spPr>
          <a:xfrm>
            <a:off x="4708905" y="6488668"/>
            <a:ext cx="478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1" dirty="0">
                <a:latin typeface="Arial" panose="020B0604020202020204" pitchFamily="34" charset="0"/>
                <a:cs typeface="Arial" panose="020B0604020202020204" pitchFamily="34" charset="0"/>
              </a:rPr>
              <a:t>https://github.com/Bin-Cao/Bgolearn</a:t>
            </a:r>
          </a:p>
        </p:txBody>
      </p:sp>
    </p:spTree>
    <p:extLst>
      <p:ext uri="{BB962C8B-B14F-4D97-AF65-F5344CB8AC3E}">
        <p14:creationId xmlns:p14="http://schemas.microsoft.com/office/powerpoint/2010/main" val="36999685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16B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3"/>
          <p:cNvSpPr txBox="1">
            <a:spLocks noChangeArrowheads="1"/>
          </p:cNvSpPr>
          <p:nvPr/>
        </p:nvSpPr>
        <p:spPr bwMode="auto">
          <a:xfrm>
            <a:off x="621587" y="2921168"/>
            <a:ext cx="79008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dirty="0">
                <a:solidFill>
                  <a:schemeClr val="bg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THANKS</a:t>
            </a:r>
            <a:endParaRPr lang="zh-CN" altLang="en-US" sz="6000" dirty="0">
              <a:solidFill>
                <a:schemeClr val="bg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5D55E4EE-246B-A548-BF58-EB5C6F3DF261}"/>
              </a:ext>
            </a:extLst>
          </p:cNvPr>
          <p:cNvGrpSpPr/>
          <p:nvPr/>
        </p:nvGrpSpPr>
        <p:grpSpPr>
          <a:xfrm>
            <a:off x="0" y="0"/>
            <a:ext cx="9144000" cy="971550"/>
            <a:chOff x="0" y="0"/>
            <a:chExt cx="9144000" cy="971550"/>
          </a:xfrm>
        </p:grpSpPr>
        <p:sp>
          <p:nvSpPr>
            <p:cNvPr id="52" name="矩形 20">
              <a:extLst>
                <a:ext uri="{FF2B5EF4-FFF2-40B4-BE49-F238E27FC236}">
                  <a16:creationId xmlns:a16="http://schemas.microsoft.com/office/drawing/2014/main" id="{9CA92730-ACB2-814F-A5AB-6DAABC3CEC3D}"/>
                </a:ext>
              </a:extLst>
            </p:cNvPr>
            <p:cNvSpPr/>
            <p:nvPr/>
          </p:nvSpPr>
          <p:spPr bwMode="auto">
            <a:xfrm>
              <a:off x="0" y="0"/>
              <a:ext cx="9144000" cy="971550"/>
            </a:xfrm>
            <a:prstGeom prst="rect">
              <a:avLst/>
            </a:prstGeom>
            <a:solidFill>
              <a:srgbClr val="1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3" name="矩形: 圆角 29">
              <a:extLst>
                <a:ext uri="{FF2B5EF4-FFF2-40B4-BE49-F238E27FC236}">
                  <a16:creationId xmlns:a16="http://schemas.microsoft.com/office/drawing/2014/main" id="{1AD63F13-A799-D149-A04A-8069FCAA6D4B}"/>
                </a:ext>
              </a:extLst>
            </p:cNvPr>
            <p:cNvSpPr/>
            <p:nvPr/>
          </p:nvSpPr>
          <p:spPr bwMode="auto">
            <a:xfrm>
              <a:off x="179387" y="255587"/>
              <a:ext cx="3094755" cy="4603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BayesOpt</a:t>
              </a:r>
              <a:r>
                <a:rPr lang="en-US" altLang="zh-CN" sz="2800" dirty="0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3894808-E1C7-D9BB-C044-C70C850A4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1"/>
            <a:ext cx="9144000" cy="58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E64559-06C8-CE00-38CD-60F7B033714D}"/>
              </a:ext>
            </a:extLst>
          </p:cNvPr>
          <p:cNvSpPr txBox="1"/>
          <p:nvPr/>
        </p:nvSpPr>
        <p:spPr>
          <a:xfrm>
            <a:off x="5051213" y="6488668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Ref : Frazier, 2018, arXiv: 1807.02811v1 </a:t>
            </a:r>
          </a:p>
        </p:txBody>
      </p:sp>
    </p:spTree>
    <p:extLst>
      <p:ext uri="{BB962C8B-B14F-4D97-AF65-F5344CB8AC3E}">
        <p14:creationId xmlns:p14="http://schemas.microsoft.com/office/powerpoint/2010/main" val="24032331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C0C1BAF-06C5-E20F-FB67-A2B6A600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49"/>
            <a:ext cx="9144000" cy="5886451"/>
          </a:xfrm>
          <a:prstGeom prst="rect">
            <a:avLst/>
          </a:prstGeom>
        </p:spPr>
      </p:pic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CD5B2-69BD-09DC-B3AF-F70B50703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32" y="1301017"/>
            <a:ext cx="6910894" cy="4448888"/>
          </a:xfrm>
          <a:prstGeom prst="rect">
            <a:avLst/>
          </a:prstGeom>
        </p:spPr>
      </p:pic>
      <p:sp>
        <p:nvSpPr>
          <p:cNvPr id="6" name="矩形: 圆角 29">
            <a:extLst>
              <a:ext uri="{FF2B5EF4-FFF2-40B4-BE49-F238E27FC236}">
                <a16:creationId xmlns:a16="http://schemas.microsoft.com/office/drawing/2014/main" id="{B2CFB3DE-2C08-6420-A5E2-B6B0F899F923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BayesOpt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-loop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2D302B7-2D2F-BCFA-73F9-067AC7EB3053}"/>
              </a:ext>
            </a:extLst>
          </p:cNvPr>
          <p:cNvSpPr/>
          <p:nvPr/>
        </p:nvSpPr>
        <p:spPr>
          <a:xfrm rot="7391457">
            <a:off x="6721281" y="4172154"/>
            <a:ext cx="342900" cy="46863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8A7CE1B-DEBA-402F-7024-4649B2A09C72}"/>
              </a:ext>
            </a:extLst>
          </p:cNvPr>
          <p:cNvSpPr/>
          <p:nvPr/>
        </p:nvSpPr>
        <p:spPr>
          <a:xfrm rot="14318560">
            <a:off x="2805857" y="4168743"/>
            <a:ext cx="342900" cy="46863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6C49B8-B78E-34F2-CB79-4254F02175BD}"/>
              </a:ext>
            </a:extLst>
          </p:cNvPr>
          <p:cNvSpPr/>
          <p:nvPr/>
        </p:nvSpPr>
        <p:spPr>
          <a:xfrm>
            <a:off x="1645919" y="3436099"/>
            <a:ext cx="6328507" cy="161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341F0-09B0-873D-A8F4-C99AD81D5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19" y="3436098"/>
            <a:ext cx="6328507" cy="1603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992E0-33A6-779F-14DE-F9F1FE984F59}"/>
              </a:ext>
            </a:extLst>
          </p:cNvPr>
          <p:cNvSpPr txBox="1"/>
          <p:nvPr/>
        </p:nvSpPr>
        <p:spPr>
          <a:xfrm>
            <a:off x="2559344" y="6458309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Ref : Zhang T-Y, 2022, </a:t>
            </a:r>
            <a:r>
              <a:rPr lang="en-US" dirty="0"/>
              <a:t>An Introduction to Materials Informatics </a:t>
            </a:r>
            <a:r>
              <a:rPr lang="en-CN" dirty="0"/>
              <a:t>(I)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509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BayesOpt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-model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C6D66-803A-6B50-F28C-79F1C8A03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" y="971550"/>
            <a:ext cx="9092608" cy="3787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C23E5-609F-0977-BDF0-2762ADE7E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" y="5437076"/>
            <a:ext cx="6856350" cy="1088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29152B-5221-74B6-5B72-C42F55190A4F}"/>
              </a:ext>
            </a:extLst>
          </p:cNvPr>
          <p:cNvSpPr txBox="1"/>
          <p:nvPr/>
        </p:nvSpPr>
        <p:spPr>
          <a:xfrm>
            <a:off x="25696" y="4975411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Gaussian process / Kriging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5DBC9-364B-9354-8790-85D8FE437BDB}"/>
              </a:ext>
            </a:extLst>
          </p:cNvPr>
          <p:cNvSpPr txBox="1"/>
          <p:nvPr/>
        </p:nvSpPr>
        <p:spPr>
          <a:xfrm>
            <a:off x="2427097" y="6509140"/>
            <a:ext cx="683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Ref : </a:t>
            </a:r>
            <a:r>
              <a:rPr lang="en-US" dirty="0"/>
              <a:t>Williams et al. 2006. Gaussian processes for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31387250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5D55E4EE-246B-A548-BF58-EB5C6F3DF261}"/>
              </a:ext>
            </a:extLst>
          </p:cNvPr>
          <p:cNvGrpSpPr/>
          <p:nvPr/>
        </p:nvGrpSpPr>
        <p:grpSpPr>
          <a:xfrm>
            <a:off x="0" y="0"/>
            <a:ext cx="9144000" cy="971550"/>
            <a:chOff x="0" y="0"/>
            <a:chExt cx="9144000" cy="971550"/>
          </a:xfrm>
        </p:grpSpPr>
        <p:sp>
          <p:nvSpPr>
            <p:cNvPr id="52" name="矩形 20">
              <a:extLst>
                <a:ext uri="{FF2B5EF4-FFF2-40B4-BE49-F238E27FC236}">
                  <a16:creationId xmlns:a16="http://schemas.microsoft.com/office/drawing/2014/main" id="{9CA92730-ACB2-814F-A5AB-6DAABC3CEC3D}"/>
                </a:ext>
              </a:extLst>
            </p:cNvPr>
            <p:cNvSpPr/>
            <p:nvPr/>
          </p:nvSpPr>
          <p:spPr bwMode="auto">
            <a:xfrm>
              <a:off x="0" y="0"/>
              <a:ext cx="9144000" cy="971550"/>
            </a:xfrm>
            <a:prstGeom prst="rect">
              <a:avLst/>
            </a:prstGeom>
            <a:solidFill>
              <a:srgbClr val="1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3" name="矩形: 圆角 29">
              <a:extLst>
                <a:ext uri="{FF2B5EF4-FFF2-40B4-BE49-F238E27FC236}">
                  <a16:creationId xmlns:a16="http://schemas.microsoft.com/office/drawing/2014/main" id="{1AD63F13-A799-D149-A04A-8069FCAA6D4B}"/>
                </a:ext>
              </a:extLst>
            </p:cNvPr>
            <p:cNvSpPr/>
            <p:nvPr/>
          </p:nvSpPr>
          <p:spPr bwMode="auto">
            <a:xfrm>
              <a:off x="179387" y="255587"/>
              <a:ext cx="3409633" cy="4603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BayesOpt-utilityFus</a:t>
              </a:r>
              <a:r>
                <a:rPr lang="en-US" altLang="zh-CN" sz="2800" dirty="0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E8F2268-9F62-1029-4F41-4013E6C44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2704"/>
            <a:ext cx="9144000" cy="5865296"/>
          </a:xfrm>
          <a:prstGeom prst="rect">
            <a:avLst/>
          </a:prstGeom>
        </p:spPr>
      </p:pic>
      <p:pic>
        <p:nvPicPr>
          <p:cNvPr id="3" name="图片 11">
            <a:extLst>
              <a:ext uri="{FF2B5EF4-FFF2-40B4-BE49-F238E27FC236}">
                <a16:creationId xmlns:a16="http://schemas.microsoft.com/office/drawing/2014/main" id="{1D254348-3EE4-5BF8-FABD-FF36912CAD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061" y="424070"/>
            <a:ext cx="10336696" cy="6433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6350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5D55E4EE-246B-A548-BF58-EB5C6F3DF261}"/>
              </a:ext>
            </a:extLst>
          </p:cNvPr>
          <p:cNvGrpSpPr/>
          <p:nvPr/>
        </p:nvGrpSpPr>
        <p:grpSpPr>
          <a:xfrm>
            <a:off x="0" y="0"/>
            <a:ext cx="9144000" cy="971550"/>
            <a:chOff x="0" y="0"/>
            <a:chExt cx="9144000" cy="971550"/>
          </a:xfrm>
        </p:grpSpPr>
        <p:sp>
          <p:nvSpPr>
            <p:cNvPr id="52" name="矩形 20">
              <a:extLst>
                <a:ext uri="{FF2B5EF4-FFF2-40B4-BE49-F238E27FC236}">
                  <a16:creationId xmlns:a16="http://schemas.microsoft.com/office/drawing/2014/main" id="{9CA92730-ACB2-814F-A5AB-6DAABC3CEC3D}"/>
                </a:ext>
              </a:extLst>
            </p:cNvPr>
            <p:cNvSpPr/>
            <p:nvPr/>
          </p:nvSpPr>
          <p:spPr bwMode="auto">
            <a:xfrm>
              <a:off x="0" y="0"/>
              <a:ext cx="9144000" cy="971550"/>
            </a:xfrm>
            <a:prstGeom prst="rect">
              <a:avLst/>
            </a:prstGeom>
            <a:solidFill>
              <a:srgbClr val="1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3" name="矩形: 圆角 29">
              <a:extLst>
                <a:ext uri="{FF2B5EF4-FFF2-40B4-BE49-F238E27FC236}">
                  <a16:creationId xmlns:a16="http://schemas.microsoft.com/office/drawing/2014/main" id="{1AD63F13-A799-D149-A04A-8069FCAA6D4B}"/>
                </a:ext>
              </a:extLst>
            </p:cNvPr>
            <p:cNvSpPr/>
            <p:nvPr/>
          </p:nvSpPr>
          <p:spPr bwMode="auto">
            <a:xfrm>
              <a:off x="179387" y="255587"/>
              <a:ext cx="3409633" cy="46037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BayesOpt-utilityFus</a:t>
              </a:r>
              <a:r>
                <a:rPr lang="en-US" altLang="zh-CN" sz="2800" dirty="0">
                  <a:solidFill>
                    <a:srgbClr val="1A68B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D11546-0D6C-A73B-BCD5-310EE621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9387" y="2305099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4D1E71-C4E9-9CF1-02E9-D74879AC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9387" y="2300696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584A3-6A07-E7F9-2EA8-389C496E43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79387" y="2300696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C6386-56BE-331B-9BB4-10A186B70D4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79387" y="2300696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CE1898-1E63-2E33-36CA-4D132B22E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613173"/>
                  </p:ext>
                </p:extLst>
              </p:nvPr>
            </p:nvGraphicFramePr>
            <p:xfrm>
              <a:off x="5454277" y="2959681"/>
              <a:ext cx="3331914" cy="9213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664122370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940076491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634168970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373248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08791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CE1898-1E63-2E33-36CA-4D132B22E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613173"/>
                  </p:ext>
                </p:extLst>
              </p:nvPr>
            </p:nvGraphicFramePr>
            <p:xfrm>
              <a:off x="5454277" y="2959681"/>
              <a:ext cx="3331914" cy="9213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664122370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940076491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2634168970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27160" t="-2703" r="-101235" b="-1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30000" t="-2703" r="-2500" b="-1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73248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08791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9E623BA-F15B-0085-626B-440CB10E9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512183"/>
                  </p:ext>
                </p:extLst>
              </p:nvPr>
            </p:nvGraphicFramePr>
            <p:xfrm>
              <a:off x="5454277" y="2959681"/>
              <a:ext cx="3331914" cy="138206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9E623BA-F15B-0085-626B-440CB10E9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512183"/>
                  </p:ext>
                </p:extLst>
              </p:nvPr>
            </p:nvGraphicFramePr>
            <p:xfrm>
              <a:off x="5454277" y="2959681"/>
              <a:ext cx="3331914" cy="138206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l="-127160" t="-2778" r="-101235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l="-230000" t="-2778" r="-250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3FFC34B-6E45-3D4C-0739-605A2B3DA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692576"/>
                  </p:ext>
                </p:extLst>
              </p:nvPr>
            </p:nvGraphicFramePr>
            <p:xfrm>
              <a:off x="5454277" y="2959681"/>
              <a:ext cx="3331914" cy="184273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3FFC34B-6E45-3D4C-0739-605A2B3DA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692576"/>
                  </p:ext>
                </p:extLst>
              </p:nvPr>
            </p:nvGraphicFramePr>
            <p:xfrm>
              <a:off x="5454277" y="2959681"/>
              <a:ext cx="3331914" cy="184273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9"/>
                          <a:stretch>
                            <a:fillRect l="-127160" t="-2703" r="-10123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9"/>
                          <a:stretch>
                            <a:fillRect l="-230000" t="-2703" r="-2500" b="-3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371E871-EC75-AC6E-718B-9FE323837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049509"/>
                  </p:ext>
                </p:extLst>
              </p:nvPr>
            </p:nvGraphicFramePr>
            <p:xfrm>
              <a:off x="5454277" y="2950827"/>
              <a:ext cx="3331914" cy="230340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4-th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8.2000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3.5702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8422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371E871-EC75-AC6E-718B-9FE323837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049509"/>
                  </p:ext>
                </p:extLst>
              </p:nvPr>
            </p:nvGraphicFramePr>
            <p:xfrm>
              <a:off x="5454277" y="2950827"/>
              <a:ext cx="3331914" cy="230340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7328">
                      <a:extLst>
                        <a:ext uri="{9D8B030D-6E8A-4147-A177-3AD203B41FA5}">
                          <a16:colId xmlns:a16="http://schemas.microsoft.com/office/drawing/2014/main" val="3212146113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4270303196"/>
                        </a:ext>
                      </a:extLst>
                    </a:gridCol>
                    <a:gridCol w="1017293">
                      <a:extLst>
                        <a:ext uri="{9D8B030D-6E8A-4147-A177-3AD203B41FA5}">
                          <a16:colId xmlns:a16="http://schemas.microsoft.com/office/drawing/2014/main" val="3124549914"/>
                        </a:ext>
                      </a:extLst>
                    </a:gridCol>
                  </a:tblGrid>
                  <a:tr h="4607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Iterations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10"/>
                          <a:stretch>
                            <a:fillRect l="-127160" t="-2778" r="-101235" b="-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8580" marR="68580" marT="0" marB="0" anchor="ctr">
                        <a:blipFill>
                          <a:blip r:embed="rId10"/>
                          <a:stretch>
                            <a:fillRect l="-230000" t="-2778" r="-2500" b="-4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191934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8.7000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4.0418</a:t>
                          </a:r>
                          <a:endParaRPr lang="en-CN" sz="180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0406270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2-th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8.5000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3.8021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891406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3-th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8.4000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3.7089</a:t>
                          </a:r>
                          <a:endParaRPr lang="en-CN" sz="18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1840755"/>
                      </a:ext>
                    </a:extLst>
                  </a:tr>
                  <a:tr h="4606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4-th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8.2000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3.5702</a:t>
                          </a:r>
                          <a:endParaRPr lang="en-CN" sz="1800" b="1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84229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9DC964F-42C3-6401-E0B3-0BE164D6DAE5}"/>
              </a:ext>
            </a:extLst>
          </p:cNvPr>
          <p:cNvSpPr txBox="1"/>
          <p:nvPr/>
        </p:nvSpPr>
        <p:spPr>
          <a:xfrm>
            <a:off x="761255" y="1603772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Probability of Improvement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A8401-2D2E-FCEB-07CA-322796FED3B7}"/>
              </a:ext>
            </a:extLst>
          </p:cNvPr>
          <p:cNvSpPr txBox="1"/>
          <p:nvPr/>
        </p:nvSpPr>
        <p:spPr>
          <a:xfrm>
            <a:off x="1637185" y="5971553"/>
            <a:ext cx="6556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POI works </a:t>
            </a:r>
            <a:r>
              <a:rPr lang="en-CN" sz="2400" b="1" dirty="0">
                <a:solidFill>
                  <a:srgbClr val="C00000"/>
                </a:solidFill>
              </a:rPr>
              <a:t>but</a:t>
            </a:r>
            <a:r>
              <a:rPr lang="en-CN" sz="2400" b="1" dirty="0"/>
              <a:t> is not the best one in this case!</a:t>
            </a:r>
          </a:p>
        </p:txBody>
      </p:sp>
    </p:spTree>
    <p:extLst>
      <p:ext uri="{BB962C8B-B14F-4D97-AF65-F5344CB8AC3E}">
        <p14:creationId xmlns:p14="http://schemas.microsoft.com/office/powerpoint/2010/main" val="3654713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BB674-665D-1F3B-1B65-3269464E3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5943600" cy="170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65AC25-1A4B-CEED-6597-690A59739DBF}"/>
              </a:ext>
            </a:extLst>
          </p:cNvPr>
          <p:cNvSpPr txBox="1"/>
          <p:nvPr/>
        </p:nvSpPr>
        <p:spPr>
          <a:xfrm>
            <a:off x="255494" y="3260786"/>
            <a:ext cx="56881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1.Expected Improvement algorithm, 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2.Expected improvement with “plugin”，3.Augmented Expected Improvement，4.Expected Quantile Improvement，5.Reinterpolation Expected Improvement， 6.Upper confidence bound，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7.Probability of Improvement，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8.Predictive Entropy Search，</a:t>
            </a: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9.Knowledge Gradient</a:t>
            </a:r>
            <a:endParaRPr lang="en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792F63-7D5D-1333-4EC9-C3FBF8AFF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80" y="5406492"/>
            <a:ext cx="3456020" cy="1433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AC858D-041C-9BF1-73A8-CBDD9BAD2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971550"/>
            <a:ext cx="2324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14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FD95-1573-8A64-814F-F7D53C6253F2}"/>
              </a:ext>
            </a:extLst>
          </p:cNvPr>
          <p:cNvSpPr txBox="1"/>
          <p:nvPr/>
        </p:nvSpPr>
        <p:spPr>
          <a:xfrm>
            <a:off x="295835" y="1227137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Only three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6FB5-4565-8C1D-9B59-A1EFEBC31E78}"/>
              </a:ext>
            </a:extLst>
          </p:cNvPr>
          <p:cNvSpPr txBox="1"/>
          <p:nvPr/>
        </p:nvSpPr>
        <p:spPr>
          <a:xfrm>
            <a:off x="361470" y="1944389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step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：</a:t>
            </a:r>
            <a:endParaRPr lang="en-C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2EC06-39D7-1E54-097A-8DE4D934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52" y="1986954"/>
            <a:ext cx="3136900" cy="41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840852-BB7E-9562-C732-D482FF8E4332}"/>
              </a:ext>
            </a:extLst>
          </p:cNvPr>
          <p:cNvSpPr txBox="1"/>
          <p:nvPr/>
        </p:nvSpPr>
        <p:spPr>
          <a:xfrm>
            <a:off x="361470" y="3198167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step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 ：</a:t>
            </a:r>
            <a:endParaRPr lang="en-C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E9016-2F14-6885-42ED-3F2667EF6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51" y="3198167"/>
            <a:ext cx="3840479" cy="1933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DD1AC-36FD-C86B-19CA-99FF89C29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1559"/>
            <a:ext cx="9186686" cy="17264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E10A8-C04A-F0EA-6C12-75551222B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3" y="3125754"/>
            <a:ext cx="3229537" cy="25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07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20">
            <a:extLst>
              <a:ext uri="{FF2B5EF4-FFF2-40B4-BE49-F238E27FC236}">
                <a16:creationId xmlns:a16="http://schemas.microsoft.com/office/drawing/2014/main" id="{9CA92730-ACB2-814F-A5AB-6DAABC3CEC3D}"/>
              </a:ext>
            </a:extLst>
          </p:cNvPr>
          <p:cNvSpPr/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1A6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矩形: 圆角 29">
            <a:extLst>
              <a:ext uri="{FF2B5EF4-FFF2-40B4-BE49-F238E27FC236}">
                <a16:creationId xmlns:a16="http://schemas.microsoft.com/office/drawing/2014/main" id="{2832A2EC-7DF8-540F-3C01-03FCCF5327C7}"/>
              </a:ext>
            </a:extLst>
          </p:cNvPr>
          <p:cNvSpPr/>
          <p:nvPr/>
        </p:nvSpPr>
        <p:spPr bwMode="auto">
          <a:xfrm>
            <a:off x="179387" y="255587"/>
            <a:ext cx="3409633" cy="460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Bgolearn</a:t>
            </a:r>
            <a:r>
              <a:rPr lang="en-US" altLang="zh-CN" sz="2800" dirty="0">
                <a:solidFill>
                  <a:srgbClr val="1A68B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FD95-1573-8A64-814F-F7D53C6253F2}"/>
              </a:ext>
            </a:extLst>
          </p:cNvPr>
          <p:cNvSpPr txBox="1"/>
          <p:nvPr/>
        </p:nvSpPr>
        <p:spPr>
          <a:xfrm>
            <a:off x="295835" y="1227137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Only three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6FB5-4565-8C1D-9B59-A1EFEBC31E78}"/>
              </a:ext>
            </a:extLst>
          </p:cNvPr>
          <p:cNvSpPr txBox="1"/>
          <p:nvPr/>
        </p:nvSpPr>
        <p:spPr>
          <a:xfrm>
            <a:off x="361470" y="1944389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step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 ：</a:t>
            </a:r>
            <a:endParaRPr lang="en-C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0CD3C-8F93-CB0A-3616-7FDB4EAAF909}"/>
              </a:ext>
            </a:extLst>
          </p:cNvPr>
          <p:cNvSpPr txBox="1"/>
          <p:nvPr/>
        </p:nvSpPr>
        <p:spPr>
          <a:xfrm>
            <a:off x="359458" y="2436304"/>
            <a:ext cx="84250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Bgolearn</a:t>
            </a:r>
            <a:r>
              <a:rPr lang="en-US" sz="2000" b="1" dirty="0">
                <a:solidFill>
                  <a:schemeClr val="accent1"/>
                </a:solidFill>
              </a:rPr>
              <a:t> = </a:t>
            </a:r>
            <a:r>
              <a:rPr lang="en-US" sz="2000" b="1" dirty="0" err="1">
                <a:solidFill>
                  <a:schemeClr val="accent1"/>
                </a:solidFill>
              </a:rPr>
              <a:t>BGOS.Bgolearn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  <a:endParaRPr lang="en-US" sz="2000" b="1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My_BGO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Bgolearn.fit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data_matrix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data_matrix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Measured_response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_response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virtual_samples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virtual_samples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Kriging_model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Kriging_model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My_BGO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Knowledge_G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12B0DC-1877-F493-35E1-E5281A929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8" y="5944430"/>
            <a:ext cx="7576204" cy="6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812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141684</TotalTime>
  <Words>299</Words>
  <Application>Microsoft Macintosh PowerPoint</Application>
  <PresentationFormat>On-screen Show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SimHei</vt:lpstr>
      <vt:lpstr>AkayaKanadaka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朱玉泉</dc:creator>
  <cp:lastModifiedBy>Cao Bin</cp:lastModifiedBy>
  <cp:revision>1558</cp:revision>
  <dcterms:created xsi:type="dcterms:W3CDTF">2019-06-05T06:09:00Z</dcterms:created>
  <dcterms:modified xsi:type="dcterms:W3CDTF">2022-09-10T05:11:51Z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