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c661619a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c661619a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its core, Generative AI is about algorithms that can create new content like writing text to creating images, music, and more.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c661619a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c661619a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c661619af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c661619a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c661619af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c661619a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c661619af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c661619a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c661619af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c661619a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its core, Generative AI is about algorithms that can create new content like writing text to creating images, music, and more.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c661619af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c661619a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c661619af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c661619a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its core, Generative AI is about algorithms that can create new content like writing text to creating images, music, and more.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c661619af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c661619a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c661619af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c661619a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c661619af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c661619a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c661619a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c661619a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Among the most groundbreaking advancements in Generative AI are Large Language Models, like OpenAI's GPT series. These models can generate coherent and contextually relevant text over long passages.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c661619a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c661619a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c661619af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c661619a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its core, Generative AI is about algorithms that can create new content like writing text to creating images, music, and more.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c661619af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c661619a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c661619a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c661619a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5050" y="0"/>
            <a:ext cx="54318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>
            <p:ph type="ctrTitle"/>
          </p:nvPr>
        </p:nvSpPr>
        <p:spPr>
          <a:xfrm>
            <a:off x="238125" y="17430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The AI age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238125" y="27129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Generative AIs and LLMs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 did find the glass under the table but it was broken.”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Bird’s eye view of the process - input</a:t>
            </a:r>
            <a:endParaRPr/>
          </a:p>
        </p:txBody>
      </p:sp>
      <p:sp>
        <p:nvSpPr>
          <p:cNvPr id="127" name="Google Shape;127;p23"/>
          <p:cNvSpPr txBox="1"/>
          <p:nvPr>
            <p:ph idx="4294967295" type="subTitle"/>
          </p:nvPr>
        </p:nvSpPr>
        <p:spPr>
          <a:xfrm>
            <a:off x="526800" y="2110175"/>
            <a:ext cx="7884000" cy="1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Convert input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apply weights and calculate value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Encode value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Generate output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Bird’s eye view of the process - training</a:t>
            </a:r>
            <a:endParaRPr/>
          </a:p>
        </p:txBody>
      </p:sp>
      <p:sp>
        <p:nvSpPr>
          <p:cNvPr id="133" name="Google Shape;133;p24"/>
          <p:cNvSpPr txBox="1"/>
          <p:nvPr>
            <p:ph idx="4294967295" type="subTitle"/>
          </p:nvPr>
        </p:nvSpPr>
        <p:spPr>
          <a:xfrm>
            <a:off x="471900" y="2110175"/>
            <a:ext cx="7884000" cy="1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Convert training input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apply weights and calculate value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Encode values including the generated output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Plot and adjust weights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Bird’s eye view of the process - output</a:t>
            </a:r>
            <a:endParaRPr/>
          </a:p>
        </p:txBody>
      </p:sp>
      <p:sp>
        <p:nvSpPr>
          <p:cNvPr id="139" name="Google Shape;139;p25"/>
          <p:cNvSpPr txBox="1"/>
          <p:nvPr>
            <p:ph idx="4294967295" type="subTitle"/>
          </p:nvPr>
        </p:nvSpPr>
        <p:spPr>
          <a:xfrm>
            <a:off x="471900" y="2110175"/>
            <a:ext cx="7884000" cy="1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Get input, generate output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Generate values and convert to words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Send feedback and correct weights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in short</a:t>
            </a:r>
            <a:endParaRPr/>
          </a:p>
        </p:txBody>
      </p:sp>
      <p:sp>
        <p:nvSpPr>
          <p:cNvPr id="145" name="Google Shape;145;p26"/>
          <p:cNvSpPr txBox="1"/>
          <p:nvPr>
            <p:ph idx="4294967295" type="subTitle"/>
          </p:nvPr>
        </p:nvSpPr>
        <p:spPr>
          <a:xfrm>
            <a:off x="471900" y="2110175"/>
            <a:ext cx="7884000" cy="1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capture as much context - input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Develop a weight system - translator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translate and correct - output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Midjourney is a Generative AI </a:t>
            </a:r>
            <a:br>
              <a:rPr lang="en"/>
            </a:br>
            <a:r>
              <a:rPr lang="en" sz="2500"/>
              <a:t>with generator discriminator type network</a:t>
            </a:r>
            <a:endParaRPr sz="2500"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32100"/>
            <a:ext cx="9143999" cy="507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idx="4294967295" type="title"/>
          </p:nvPr>
        </p:nvSpPr>
        <p:spPr>
          <a:xfrm>
            <a:off x="773700" y="1434850"/>
            <a:ext cx="76977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“A</a:t>
            </a:r>
            <a:r>
              <a:rPr lang="en">
                <a:solidFill>
                  <a:schemeClr val="lt2"/>
                </a:solidFill>
              </a:rPr>
              <a:t> well-crafted prompt bridges boundless data with purposeful creation."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57" name="Google Shape;157;p28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28"/>
          <p:cNvSpPr txBox="1"/>
          <p:nvPr>
            <p:ph idx="4294967295" type="body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- chatgpt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Prompt is key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good prompt ..</a:t>
            </a:r>
            <a:endParaRPr/>
          </a:p>
        </p:txBody>
      </p:sp>
      <p:sp>
        <p:nvSpPr>
          <p:cNvPr id="169" name="Google Shape;169;p30"/>
          <p:cNvSpPr txBox="1"/>
          <p:nvPr>
            <p:ph idx="4294967295" type="subTitle"/>
          </p:nvPr>
        </p:nvSpPr>
        <p:spPr>
          <a:xfrm>
            <a:off x="526800" y="2110175"/>
            <a:ext cx="7884000" cy="1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Is Clear </a:t>
            </a:r>
            <a:r>
              <a:rPr lang="en" sz="2000"/>
              <a:t>- practice and then prompt</a:t>
            </a:r>
            <a:endParaRPr sz="20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Is Concise </a:t>
            </a:r>
            <a:r>
              <a:rPr lang="en" sz="2000"/>
              <a:t>- save tokens</a:t>
            </a:r>
            <a:endParaRPr sz="20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>
                <a:solidFill>
                  <a:schemeClr val="accent1"/>
                </a:solidFill>
              </a:rPr>
              <a:t>Sets Roles</a:t>
            </a:r>
            <a:r>
              <a:rPr lang="en" sz="2800"/>
              <a:t> </a:t>
            </a:r>
            <a:r>
              <a:rPr lang="en" sz="2000"/>
              <a:t>- instead of context</a:t>
            </a:r>
            <a:endParaRPr sz="20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>
                <a:solidFill>
                  <a:schemeClr val="accent1"/>
                </a:solidFill>
              </a:rPr>
              <a:t>is explicit</a:t>
            </a:r>
            <a:r>
              <a:rPr lang="en" sz="2800"/>
              <a:t> </a:t>
            </a:r>
            <a:r>
              <a:rPr lang="en" sz="2000"/>
              <a:t>- assume nothing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good prompt ..</a:t>
            </a:r>
            <a:endParaRPr/>
          </a:p>
        </p:txBody>
      </p:sp>
      <p:sp>
        <p:nvSpPr>
          <p:cNvPr id="175" name="Google Shape;175;p31"/>
          <p:cNvSpPr txBox="1"/>
          <p:nvPr>
            <p:ph idx="4294967295" type="subTitle"/>
          </p:nvPr>
        </p:nvSpPr>
        <p:spPr>
          <a:xfrm>
            <a:off x="526800" y="2110175"/>
            <a:ext cx="7884000" cy="1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" sz="2800">
                <a:solidFill>
                  <a:schemeClr val="accent1"/>
                </a:solidFill>
              </a:rPr>
              <a:t>Is iterative in nature</a:t>
            </a:r>
            <a:r>
              <a:rPr lang="en" sz="2800">
                <a:solidFill>
                  <a:srgbClr val="434343"/>
                </a:solidFill>
              </a:rPr>
              <a:t> </a:t>
            </a:r>
            <a:endParaRPr sz="2000">
              <a:solidFill>
                <a:srgbClr val="434343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</a:pPr>
            <a:r>
              <a:rPr lang="en" sz="2800">
                <a:solidFill>
                  <a:schemeClr val="accent1"/>
                </a:solidFill>
              </a:rPr>
              <a:t>Has examples</a:t>
            </a:r>
            <a:r>
              <a:rPr lang="en" sz="2800">
                <a:solidFill>
                  <a:schemeClr val="accent1"/>
                </a:solidFill>
              </a:rPr>
              <a:t> </a:t>
            </a:r>
            <a:endParaRPr sz="2000">
              <a:solidFill>
                <a:schemeClr val="accen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" sz="2800">
                <a:solidFill>
                  <a:srgbClr val="434343"/>
                </a:solidFill>
              </a:rPr>
              <a:t>Has parameters </a:t>
            </a:r>
            <a:r>
              <a:rPr lang="en" sz="2000">
                <a:solidFill>
                  <a:srgbClr val="434343"/>
                </a:solidFill>
              </a:rPr>
              <a:t>- temperature and max tokens</a:t>
            </a:r>
            <a:endParaRPr sz="2800">
              <a:solidFill>
                <a:srgbClr val="434343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" sz="2800">
                <a:solidFill>
                  <a:srgbClr val="434343"/>
                </a:solidFill>
              </a:rPr>
              <a:t>Avoid Bias 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Generative AI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32100"/>
            <a:ext cx="9143999" cy="507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490250" y="488250"/>
            <a:ext cx="7617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highlight>
                  <a:srgbClr val="1155CC"/>
                </a:highlight>
              </a:rPr>
              <a:t>You are an expert UI developer</a:t>
            </a:r>
            <a:r>
              <a:rPr lang="en" sz="3600"/>
              <a:t> and author code which adhere to the </a:t>
            </a:r>
            <a:r>
              <a:rPr lang="en" sz="3600">
                <a:highlight>
                  <a:srgbClr val="0B5394"/>
                </a:highlight>
              </a:rPr>
              <a:t>atomic design principles as well as BEM naming conventions</a:t>
            </a:r>
            <a:r>
              <a:rPr lang="en" sz="3600"/>
              <a:t>…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490250" y="488250"/>
            <a:ext cx="7617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Provide me with the HTML, CSS and JS for the following instructions:</a:t>
            </a:r>
            <a:br>
              <a:rPr lang="en" sz="2500"/>
            </a:br>
            <a:r>
              <a:rPr lang="en" sz="2500"/>
              <a:t>The page has 3 rows, each containing the following full width components in the mentioned order - a login component, a search component and a footer menu component</a:t>
            </a:r>
            <a:endParaRPr sz="2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idx="4294967295" type="title"/>
          </p:nvPr>
        </p:nvSpPr>
        <p:spPr>
          <a:xfrm>
            <a:off x="773700" y="1434850"/>
            <a:ext cx="76977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“The more you learn, </a:t>
            </a:r>
            <a:br>
              <a:rPr lang="en">
                <a:solidFill>
                  <a:schemeClr val="lt2"/>
                </a:solidFill>
              </a:rPr>
            </a:br>
            <a:r>
              <a:rPr lang="en">
                <a:solidFill>
                  <a:schemeClr val="lt2"/>
                </a:solidFill>
              </a:rPr>
              <a:t>the better your prompt."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91" name="Google Shape;191;p34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34"/>
          <p:cNvSpPr txBox="1"/>
          <p:nvPr>
            <p:ph idx="4294967295" type="body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- experience</a:t>
            </a:r>
            <a:endParaRPr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Mail: supi@27technologies.com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199" name="Google Shape;199;p35"/>
          <p:cNvPicPr preferRelativeResize="0"/>
          <p:nvPr/>
        </p:nvPicPr>
        <p:blipFill rotWithShape="1">
          <a:blip r:embed="rId3">
            <a:alphaModFix/>
          </a:blip>
          <a:srcRect b="0" l="18306" r="18306" t="0"/>
          <a:stretch/>
        </p:blipFill>
        <p:spPr>
          <a:xfrm>
            <a:off x="3274676" y="0"/>
            <a:ext cx="5869324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LLMs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LLMs are used in Natural Language Processing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Chat </a:t>
            </a:r>
            <a:r>
              <a:rPr lang="en" sz="4400"/>
              <a:t>GPT</a:t>
            </a:r>
            <a:br>
              <a:rPr lang="en" sz="3200"/>
            </a:br>
            <a:r>
              <a:rPr lang="en" sz="3200"/>
              <a:t>A Generative Pre-Trained Transformer</a:t>
            </a:r>
            <a:endParaRPr sz="32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32100"/>
            <a:ext cx="9143999" cy="507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32100"/>
            <a:ext cx="9143999" cy="50792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sample Generative Architecture</a:t>
            </a:r>
            <a:endParaRPr/>
          </a:p>
        </p:txBody>
      </p:sp>
      <p:sp>
        <p:nvSpPr>
          <p:cNvPr id="98" name="Google Shape;98;p18"/>
          <p:cNvSpPr txBox="1"/>
          <p:nvPr>
            <p:ph idx="4294967295" type="subTitle"/>
          </p:nvPr>
        </p:nvSpPr>
        <p:spPr>
          <a:xfrm>
            <a:off x="526800" y="2491175"/>
            <a:ext cx="7185900" cy="1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Generator - generate data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Discriminator - distinguish between real and generated data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</a:t>
            </a:r>
            <a:endParaRPr/>
          </a:p>
        </p:txBody>
      </p:sp>
      <p:sp>
        <p:nvSpPr>
          <p:cNvPr id="104" name="Google Shape;104;p19"/>
          <p:cNvSpPr txBox="1"/>
          <p:nvPr>
            <p:ph idx="4294967295" type="subTitle"/>
          </p:nvPr>
        </p:nvSpPr>
        <p:spPr>
          <a:xfrm>
            <a:off x="526800" y="2491175"/>
            <a:ext cx="7185900" cy="1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Self-Attention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Paved way for LLMs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Pre-Trained</a:t>
            </a:r>
            <a:endParaRPr/>
          </a:p>
        </p:txBody>
      </p:sp>
      <p:sp>
        <p:nvSpPr>
          <p:cNvPr id="110" name="Google Shape;110;p20"/>
          <p:cNvSpPr txBox="1"/>
          <p:nvPr>
            <p:ph idx="4294967295" type="subTitle"/>
          </p:nvPr>
        </p:nvSpPr>
        <p:spPr>
          <a:xfrm>
            <a:off x="526800" y="2491175"/>
            <a:ext cx="7185900" cy="1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/>
              <a:t>They are trained on a </a:t>
            </a:r>
            <a:r>
              <a:rPr lang="en" sz="2800"/>
              <a:t>large</a:t>
            </a:r>
            <a:r>
              <a:rPr lang="en" sz="2800"/>
              <a:t> data set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understand language</a:t>
            </a:r>
            <a:endParaRPr/>
          </a:p>
        </p:txBody>
      </p:sp>
      <p:sp>
        <p:nvSpPr>
          <p:cNvPr id="116" name="Google Shape;116;p21"/>
          <p:cNvSpPr txBox="1"/>
          <p:nvPr>
            <p:ph idx="4294967295" type="subTitle"/>
          </p:nvPr>
        </p:nvSpPr>
        <p:spPr>
          <a:xfrm>
            <a:off x="526800" y="2110175"/>
            <a:ext cx="7884000" cy="1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Word Embedding </a:t>
            </a:r>
            <a:br>
              <a:rPr lang="en" sz="2800"/>
            </a:br>
            <a:r>
              <a:rPr lang="en" sz="2000"/>
              <a:t>(change to vector, categorisation for meaning)</a:t>
            </a:r>
            <a:endParaRPr sz="20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Position encoding </a:t>
            </a:r>
            <a:br>
              <a:rPr lang="en" sz="2800"/>
            </a:br>
            <a:r>
              <a:rPr lang="en" sz="2000"/>
              <a:t>(grammers)</a:t>
            </a:r>
            <a:endParaRPr sz="20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Various other encoding</a:t>
            </a:r>
            <a:br>
              <a:rPr lang="en" sz="2800"/>
            </a:br>
            <a:r>
              <a:rPr lang="en" sz="2000"/>
              <a:t>(relationships, other contexts etc)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