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Lexend Light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exendLight-bold.fntdata"/><Relationship Id="rId10" Type="http://schemas.openxmlformats.org/officeDocument/2006/relationships/slide" Target="slides/slide5.xml"/><Relationship Id="rId32" Type="http://schemas.openxmlformats.org/officeDocument/2006/relationships/font" Target="fonts/LexendLigh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95d4a62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95d4a62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after zeroth review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9bff24bd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9bff24b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872c50a8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872c50a8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 Hidden layers – conv + max pooling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None is the batch size, it is 32 in our case but in keras it is defaults to None, so that we could have a flexibility in batch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5e70522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5e70522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with a good amount of manual work we could collect very little amount of our </a:t>
            </a:r>
            <a:r>
              <a:rPr lang="en"/>
              <a:t>dataset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5e70522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5e70522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3 works - cell extraction, dataset creation, and building a neural network.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9469638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9469638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●Convert values in image to digital text,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●we used easyOCR, PyTesseract &amp; Paddle OCR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●Paddle gives a result, but predictions were poor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●So we planned to make a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5e705226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5e705226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872c50a8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872c50a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●</a:t>
            </a:r>
            <a:r>
              <a:rPr lang="en">
                <a:solidFill>
                  <a:schemeClr val="dk1"/>
                </a:solidFill>
              </a:rPr>
              <a:t>More data means more learning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●</a:t>
            </a:r>
            <a:r>
              <a:rPr lang="en">
                <a:solidFill>
                  <a:schemeClr val="dk1"/>
                </a:solidFill>
              </a:rPr>
              <a:t>Precison, recall etc..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●</a:t>
            </a:r>
            <a:r>
              <a:rPr lang="en">
                <a:solidFill>
                  <a:schemeClr val="dk1"/>
                </a:solidFill>
              </a:rPr>
              <a:t>Now we’re using paddle ocr, remove paddle &amp; integrate our custom ocr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●</a:t>
            </a:r>
            <a:r>
              <a:rPr lang="en">
                <a:solidFill>
                  <a:schemeClr val="dk1"/>
                </a:solidFill>
              </a:rPr>
              <a:t>Remove unwanted rows &amp; columns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●</a:t>
            </a:r>
            <a:r>
              <a:rPr lang="en">
                <a:solidFill>
                  <a:schemeClr val="dk1"/>
                </a:solidFill>
              </a:rPr>
              <a:t>Phy equip for real time capturing, we get more aligned pictures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872c50a8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872c50a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8a6f9eb3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8a6f9eb3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go into the details of these too much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are welcome to brief a little about [5]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5e705226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5e705226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Frame questions that can be expected and put them on another slide, to prepare us to face any type of queries.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Don’t stutter or remain silent, make sure to continue the flow.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a36f64c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a36f64c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92304634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92304634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872c50a8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872c50a8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79612db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79612db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92304634b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192304634b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79612db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79612db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2a62a4c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2a62a4c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92304634b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92304634b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99d7151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99d715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●Save time and resources - resources in the sense, productivity of our teachers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●Reduce errors - To a great extend, bcz we used a NN trained on 1000s of image data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f475b08ef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f475b08ef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that man data entry is a tedious &amp; Labor intensive process,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969a948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969a948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1037e0ae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1037e0ae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.Improved characteristics for the model proposed.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Accuracy for simpler data structures are significantly satisfiable.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0a47761c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0a47761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Using Naive Bayes algorithm yields only under average accuracy.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Prefer neural network.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0a47761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0a47761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If camera is not kept at said angle, the OCR tool could malfunction.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Pytesseract &gt; SVM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0a47761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0a47761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MLP - </a:t>
            </a:r>
            <a:r>
              <a:rPr lang="en"/>
              <a:t>Multilayer</a:t>
            </a:r>
            <a:r>
              <a:rPr lang="en"/>
              <a:t> Perceptron.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Datasets - MNIST, CHARS74K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Different style of handwriting, distortion, thickness variation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3357"/>
            <a:ext cx="85206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exend Light"/>
                <a:ea typeface="Lexend Light"/>
                <a:cs typeface="Lexend Light"/>
                <a:sym typeface="Lexend Light"/>
              </a:rPr>
              <a:t>Marks</a:t>
            </a:r>
            <a:r>
              <a:rPr lang="en" sz="6088">
                <a:solidFill>
                  <a:srgbClr val="0FF20F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r>
              <a:rPr lang="en">
                <a:solidFill>
                  <a:srgbClr val="4A86E8"/>
                </a:solidFill>
                <a:latin typeface="Lexend Light"/>
                <a:ea typeface="Lexend Light"/>
                <a:cs typeface="Lexend Light"/>
                <a:sym typeface="Lexend Light"/>
              </a:rPr>
              <a:t>CSV</a:t>
            </a:r>
            <a:endParaRPr>
              <a:solidFill>
                <a:srgbClr val="4A86E8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91919"/>
                </a:solidFill>
                <a:latin typeface="Lexend Light"/>
                <a:ea typeface="Lexend Light"/>
                <a:cs typeface="Lexend Light"/>
                <a:sym typeface="Lexend Light"/>
              </a:rPr>
              <a:t>A simple solution to convert tabular mark fields to CSV file</a:t>
            </a:r>
            <a:endParaRPr sz="1550">
              <a:solidFill>
                <a:srgbClr val="19191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93750"/>
            <a:ext cx="85206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dk1"/>
                </a:solidFill>
              </a:rPr>
              <a:t>Mini Project Presentation: First Review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Guided by: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dk1"/>
                </a:solidFill>
              </a:rPr>
              <a:t>Dr. Deepa V.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00">
                <a:solidFill>
                  <a:schemeClr val="dk1"/>
                </a:solidFill>
              </a:rPr>
              <a:t>Presented by:</a:t>
            </a:r>
            <a:endParaRPr baseline="30000" sz="15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25802" y="2904509"/>
            <a:ext cx="40404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Ajay T Shaju,          </a:t>
            </a:r>
            <a:r>
              <a:rPr lang="en" sz="1500">
                <a:solidFill>
                  <a:schemeClr val="dk1"/>
                </a:solidFill>
              </a:rPr>
              <a:t>SJC20AD004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Emil Saj Abraham,  </a:t>
            </a:r>
            <a:r>
              <a:rPr lang="en" sz="1500">
                <a:solidFill>
                  <a:schemeClr val="dk1"/>
                </a:solidFill>
              </a:rPr>
              <a:t>SJC20AD028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Justin Thomas Jo,   </a:t>
            </a:r>
            <a:r>
              <a:rPr lang="en" sz="1500">
                <a:solidFill>
                  <a:schemeClr val="dk1"/>
                </a:solidFill>
              </a:rPr>
              <a:t>SJC20AD046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Vishnuprasad K G,  </a:t>
            </a:r>
            <a:r>
              <a:rPr lang="en" sz="1500">
                <a:solidFill>
                  <a:schemeClr val="dk1"/>
                </a:solidFill>
              </a:rPr>
              <a:t>SJC20AD063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</a:t>
            </a:r>
            <a:r>
              <a:rPr lang="en" sz="1200">
                <a:solidFill>
                  <a:schemeClr val="dk1"/>
                </a:solidFill>
              </a:rPr>
              <a:t>4th April 2023</a:t>
            </a:r>
            <a:r>
              <a:rPr lang="en" sz="1200">
                <a:solidFill>
                  <a:schemeClr val="dk1"/>
                </a:solidFill>
              </a:rPr>
              <a:t>                                            1/20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29875"/>
            <a:ext cx="8708173" cy="471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10/20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Block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11/20</a:t>
            </a:r>
            <a:endParaRPr sz="120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52552" l="0" r="0" t="0"/>
          <a:stretch/>
        </p:blipFill>
        <p:spPr>
          <a:xfrm>
            <a:off x="465975" y="913300"/>
            <a:ext cx="3561901" cy="357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0" l="0" r="0" t="52678"/>
          <a:stretch/>
        </p:blipFill>
        <p:spPr>
          <a:xfrm>
            <a:off x="4908421" y="965060"/>
            <a:ext cx="3657999" cy="36585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3"/>
          <p:cNvCxnSpPr>
            <a:stCxn id="129" idx="2"/>
            <a:endCxn id="130" idx="0"/>
          </p:cNvCxnSpPr>
          <p:nvPr/>
        </p:nvCxnSpPr>
        <p:spPr>
          <a:xfrm rot="-5400000">
            <a:off x="2732026" y="479999"/>
            <a:ext cx="3520200" cy="4490400"/>
          </a:xfrm>
          <a:prstGeom prst="bentConnector5">
            <a:avLst>
              <a:gd fmla="val -6765" name="adj1"/>
              <a:gd fmla="val 49466" name="adj2"/>
              <a:gd fmla="val 106766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3"/>
          <p:cNvSpPr txBox="1"/>
          <p:nvPr>
            <p:ph type="title"/>
          </p:nvPr>
        </p:nvSpPr>
        <p:spPr>
          <a:xfrm>
            <a:off x="3102175" y="221875"/>
            <a:ext cx="37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820"/>
              <a:t>Neural Network Architecture</a:t>
            </a:r>
            <a:endParaRPr b="1" sz="18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28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12/20</a:t>
            </a:r>
            <a:endParaRPr sz="12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5" y="1727712"/>
            <a:ext cx="8933350" cy="16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207100" y="932554"/>
            <a:ext cx="9050700" cy="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Used a library ‘</a:t>
            </a:r>
            <a:r>
              <a:rPr b="1" lang="en" sz="1600">
                <a:solidFill>
                  <a:schemeClr val="dk1"/>
                </a:solidFill>
              </a:rPr>
              <a:t>img2table</a:t>
            </a:r>
            <a:r>
              <a:rPr lang="en" sz="1600">
                <a:solidFill>
                  <a:schemeClr val="dk1"/>
                </a:solidFill>
              </a:rPr>
              <a:t>’ for detecting and extracting cells.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Created </a:t>
            </a:r>
            <a:r>
              <a:rPr lang="en" sz="1600">
                <a:solidFill>
                  <a:schemeClr val="dk1"/>
                </a:solidFill>
              </a:rPr>
              <a:t>d</a:t>
            </a:r>
            <a:r>
              <a:rPr lang="en" sz="1600">
                <a:solidFill>
                  <a:schemeClr val="dk1"/>
                </a:solidFill>
              </a:rPr>
              <a:t>ataset using an </a:t>
            </a:r>
            <a:r>
              <a:rPr b="1" lang="en" sz="1600">
                <a:solidFill>
                  <a:schemeClr val="dk1"/>
                </a:solidFill>
              </a:rPr>
              <a:t>online handwritten dataset</a:t>
            </a:r>
            <a:r>
              <a:rPr lang="en" sz="1600">
                <a:solidFill>
                  <a:schemeClr val="dk1"/>
                </a:solidFill>
              </a:rPr>
              <a:t> &amp; </a:t>
            </a:r>
            <a:r>
              <a:rPr b="1" lang="en" sz="1600">
                <a:solidFill>
                  <a:schemeClr val="dk1"/>
                </a:solidFill>
              </a:rPr>
              <a:t>images from answer sheets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So Far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13/20</a:t>
            </a:r>
            <a:endParaRPr sz="1200"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00" y="2073525"/>
            <a:ext cx="3920501" cy="19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207100" y="4088975"/>
            <a:ext cx="392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Online Dataset Header Image</a:t>
            </a:r>
            <a:endParaRPr b="1" sz="1500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401" y="2091175"/>
            <a:ext cx="4504374" cy="188271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4432400" y="4081747"/>
            <a:ext cx="450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Answer Sheet</a:t>
            </a:r>
            <a:r>
              <a:rPr b="1" lang="en" sz="1500"/>
              <a:t> Dataset Sample Images</a:t>
            </a:r>
            <a:endParaRPr b="1"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201999" y="366350"/>
            <a:ext cx="820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Mistakes </a:t>
            </a:r>
            <a:r>
              <a:rPr lang="en" sz="1600"/>
              <a:t>in </a:t>
            </a:r>
            <a:r>
              <a:rPr b="1" lang="en" sz="1600"/>
              <a:t>Paddle OCR</a:t>
            </a:r>
            <a:r>
              <a:rPr lang="en" sz="1600"/>
              <a:t> predictions.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Created </a:t>
            </a:r>
            <a:r>
              <a:rPr b="1" lang="en" sz="1600">
                <a:solidFill>
                  <a:schemeClr val="dk1"/>
                </a:solidFill>
              </a:rPr>
              <a:t>neural network for number detecting </a:t>
            </a:r>
            <a:r>
              <a:rPr lang="en" sz="1600">
                <a:solidFill>
                  <a:schemeClr val="dk1"/>
                </a:solidFill>
              </a:rPr>
              <a:t>(Custom OCR tool).</a:t>
            </a:r>
            <a:endParaRPr sz="1600"/>
          </a:p>
        </p:txBody>
      </p:sp>
      <p:grpSp>
        <p:nvGrpSpPr>
          <p:cNvPr id="156" name="Google Shape;156;p26"/>
          <p:cNvGrpSpPr/>
          <p:nvPr/>
        </p:nvGrpSpPr>
        <p:grpSpPr>
          <a:xfrm>
            <a:off x="991113" y="1103300"/>
            <a:ext cx="6776838" cy="3377750"/>
            <a:chOff x="991113" y="1103300"/>
            <a:chExt cx="6776838" cy="3377750"/>
          </a:xfrm>
        </p:grpSpPr>
        <p:sp>
          <p:nvSpPr>
            <p:cNvPr id="157" name="Google Shape;157;p26"/>
            <p:cNvSpPr txBox="1"/>
            <p:nvPr/>
          </p:nvSpPr>
          <p:spPr>
            <a:xfrm>
              <a:off x="1376050" y="4065550"/>
              <a:ext cx="6391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Output of Paddle </a:t>
              </a:r>
              <a:r>
                <a:rPr b="1" lang="en" sz="1500"/>
                <a:t>OCR tool</a:t>
              </a:r>
              <a:endParaRPr b="1" sz="1500"/>
            </a:p>
          </p:txBody>
        </p:sp>
        <p:pic>
          <p:nvPicPr>
            <p:cNvPr id="158" name="Google Shape;158;p26"/>
            <p:cNvPicPr preferRelativeResize="0"/>
            <p:nvPr/>
          </p:nvPicPr>
          <p:blipFill rotWithShape="1">
            <a:blip r:embed="rId3">
              <a:alphaModFix/>
            </a:blip>
            <a:srcRect b="0" l="27688" r="0" t="0"/>
            <a:stretch/>
          </p:blipFill>
          <p:spPr>
            <a:xfrm>
              <a:off x="991113" y="1103300"/>
              <a:ext cx="6776838" cy="2928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59" name="Google Shape;159;p26"/>
            <p:cNvSpPr/>
            <p:nvPr/>
          </p:nvSpPr>
          <p:spPr>
            <a:xfrm>
              <a:off x="1746403" y="1962967"/>
              <a:ext cx="310500" cy="310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021105" y="1897116"/>
              <a:ext cx="310500" cy="310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6765254" y="2257418"/>
              <a:ext cx="310500" cy="310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2220545" y="3313869"/>
              <a:ext cx="310500" cy="310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6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14/20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15/20</a:t>
            </a:r>
            <a:endParaRPr sz="1200"/>
          </a:p>
        </p:txBody>
      </p:sp>
      <p:sp>
        <p:nvSpPr>
          <p:cNvPr id="170" name="Google Shape;170;p27"/>
          <p:cNvSpPr txBox="1"/>
          <p:nvPr/>
        </p:nvSpPr>
        <p:spPr>
          <a:xfrm>
            <a:off x="1060725" y="1711700"/>
            <a:ext cx="343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Neural Network Accuracy</a:t>
            </a:r>
            <a:endParaRPr b="1" sz="1300"/>
          </a:p>
        </p:txBody>
      </p:sp>
      <p:grpSp>
        <p:nvGrpSpPr>
          <p:cNvPr id="171" name="Google Shape;171;p27"/>
          <p:cNvGrpSpPr/>
          <p:nvPr/>
        </p:nvGrpSpPr>
        <p:grpSpPr>
          <a:xfrm>
            <a:off x="4827572" y="1126822"/>
            <a:ext cx="3278190" cy="2889848"/>
            <a:chOff x="6261338" y="789125"/>
            <a:chExt cx="2200275" cy="2003500"/>
          </a:xfrm>
        </p:grpSpPr>
        <p:pic>
          <p:nvPicPr>
            <p:cNvPr id="172" name="Google Shape;17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61338" y="789125"/>
              <a:ext cx="2200275" cy="170497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73" name="Google Shape;173;p27"/>
            <p:cNvSpPr txBox="1"/>
            <p:nvPr/>
          </p:nvSpPr>
          <p:spPr>
            <a:xfrm>
              <a:off x="6261350" y="2504625"/>
              <a:ext cx="22002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Prediction Accuracy</a:t>
              </a:r>
              <a:endParaRPr b="1" sz="1500"/>
            </a:p>
          </p:txBody>
        </p:sp>
      </p:grpSp>
      <p:grpSp>
        <p:nvGrpSpPr>
          <p:cNvPr id="174" name="Google Shape;174;p27"/>
          <p:cNvGrpSpPr/>
          <p:nvPr/>
        </p:nvGrpSpPr>
        <p:grpSpPr>
          <a:xfrm>
            <a:off x="1060725" y="2787713"/>
            <a:ext cx="3511275" cy="784800"/>
            <a:chOff x="552525" y="3670725"/>
            <a:chExt cx="3511275" cy="784800"/>
          </a:xfrm>
        </p:grpSpPr>
        <p:pic>
          <p:nvPicPr>
            <p:cNvPr id="175" name="Google Shape;175;p27"/>
            <p:cNvPicPr preferRelativeResize="0"/>
            <p:nvPr/>
          </p:nvPicPr>
          <p:blipFill rotWithShape="1">
            <a:blip r:embed="rId4">
              <a:alphaModFix/>
            </a:blip>
            <a:srcRect b="0" l="1048" r="49001" t="51538"/>
            <a:stretch/>
          </p:blipFill>
          <p:spPr>
            <a:xfrm>
              <a:off x="552525" y="3670725"/>
              <a:ext cx="3511275" cy="369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76" name="Google Shape;176;p27"/>
            <p:cNvSpPr txBox="1"/>
            <p:nvPr/>
          </p:nvSpPr>
          <p:spPr>
            <a:xfrm>
              <a:off x="552525" y="4040025"/>
              <a:ext cx="35112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Time taken for </a:t>
              </a:r>
              <a:r>
                <a:rPr b="1" lang="en" sz="1500"/>
                <a:t>Prediction</a:t>
              </a:r>
              <a:endParaRPr b="1" sz="1500"/>
            </a:p>
          </p:txBody>
        </p:sp>
      </p:grpSp>
      <p:pic>
        <p:nvPicPr>
          <p:cNvPr id="177" name="Google Shape;177;p27"/>
          <p:cNvPicPr preferRelativeResize="0"/>
          <p:nvPr/>
        </p:nvPicPr>
        <p:blipFill rotWithShape="1">
          <a:blip r:embed="rId5">
            <a:alphaModFix/>
          </a:blip>
          <a:srcRect b="0" l="0" r="0" t="22732"/>
          <a:stretch/>
        </p:blipFill>
        <p:spPr>
          <a:xfrm>
            <a:off x="1042250" y="1306100"/>
            <a:ext cx="3460908" cy="41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128571" y="782250"/>
            <a:ext cx="8758500" cy="363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Collect more datasets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Analyze model performance using additional methods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Integrate custom OCR tool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Preprocess DataFrame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Physical equipment for holding the camera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To Be Done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16/20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192750" y="858450"/>
            <a:ext cx="8758500" cy="31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Dataset consist of </a:t>
            </a:r>
            <a:r>
              <a:rPr b="1" lang="en" sz="1600">
                <a:solidFill>
                  <a:schemeClr val="dk1"/>
                </a:solidFill>
              </a:rPr>
              <a:t>18,068 Images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Testing </a:t>
            </a:r>
            <a:r>
              <a:rPr b="1" lang="en" sz="1600">
                <a:solidFill>
                  <a:schemeClr val="dk1"/>
                </a:solidFill>
              </a:rPr>
              <a:t>accuracy</a:t>
            </a:r>
            <a:r>
              <a:rPr lang="en" sz="1600">
                <a:solidFill>
                  <a:schemeClr val="dk1"/>
                </a:solidFill>
              </a:rPr>
              <a:t> of CNN is</a:t>
            </a:r>
            <a:r>
              <a:rPr b="1" lang="en" sz="1600">
                <a:solidFill>
                  <a:schemeClr val="dk1"/>
                </a:solidFill>
              </a:rPr>
              <a:t> 95.81%.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Custom OCR tool</a:t>
            </a:r>
            <a:r>
              <a:rPr lang="en" sz="1600">
                <a:solidFill>
                  <a:schemeClr val="dk1"/>
                </a:solidFill>
              </a:rPr>
              <a:t> has achieved</a:t>
            </a:r>
            <a:r>
              <a:rPr b="1" lang="en" sz="1600">
                <a:solidFill>
                  <a:schemeClr val="dk1"/>
                </a:solidFill>
              </a:rPr>
              <a:t> greater accuracy than previous OCR tool</a:t>
            </a:r>
            <a:r>
              <a:rPr lang="en" sz="1600">
                <a:solidFill>
                  <a:schemeClr val="dk1"/>
                </a:solidFill>
              </a:rPr>
              <a:t>(Paddle OCR).</a:t>
            </a:r>
            <a:endParaRPr sz="1600" u="sng">
              <a:solidFill>
                <a:schemeClr val="dk1"/>
              </a:solidFill>
            </a:endParaRPr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17/20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19601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648800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[1] A.Raj, S.Sharma, J.Singh, A.Singh, “Revolutionizing Data Entry: An In-Depth Study of Optical Character Recognition Technology and Its Future Potential”, International Journal for Research in Applied Science &amp; Engineering Technology, Vol. 11 No.2, pp: 645-653, Feb 2023.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[2] Ömer Aydin, “Classification of Documents Extracted from Images with Optical Character Recognition Methods”, Anatolian Journal of Computer Sciences, Vol.6 No.2 pp:46-55, 01 Jun, 2021.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00">
                <a:solidFill>
                  <a:schemeClr val="dk1"/>
                </a:solidFill>
              </a:rPr>
              <a:t>[3] Raajkumar G., Indumathi D., “Optical Character Recognition using Deep Neural Network”, International Journal of Computer Applications, Vol. 176 No. 41 pp:61-65, July 2020.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[4] J.Memon, R.Sami, Rizwan A.Khan, M.Uddin, “Handwritten Optical Character Recognition (OCR): A Comprehensive Systematic Literature Review (SLR)”, IEEE Access, Vol. 8, pp:142642-142668, 2020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[5] </a:t>
            </a:r>
            <a:r>
              <a:rPr lang="en" sz="1500">
                <a:solidFill>
                  <a:schemeClr val="dk1"/>
                </a:solidFill>
              </a:rPr>
              <a:t>Colin G.White-Dzuro, Jacob D.Schultz, C.Ye,Joseph R. Coco, Janet M. Myers, C.Shackelford, S.T.Rosenbloom,D.Fabbri, “Extracting Medical Information from Paper COVID-19 Assessment Forms”, Applied Clinical Informatics Vol. 12 No. 1, pp:170–178, 2021.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18/20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0" y="1626150"/>
            <a:ext cx="91440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  <p:sp>
        <p:nvSpPr>
          <p:cNvPr id="204" name="Google Shape;204;p31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19/20</a:t>
            </a:r>
            <a:endParaRPr sz="1200"/>
          </a:p>
        </p:txBody>
      </p:sp>
      <p:sp>
        <p:nvSpPr>
          <p:cNvPr id="205" name="Google Shape;205;p31"/>
          <p:cNvSpPr txBox="1"/>
          <p:nvPr/>
        </p:nvSpPr>
        <p:spPr>
          <a:xfrm>
            <a:off x="1184575" y="544600"/>
            <a:ext cx="52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26332" y="852800"/>
            <a:ext cx="8520600" cy="4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Introduction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Problem Statement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Application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Literature Survey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Block Diagram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 Collection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Work Done So Far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Performance Evaluation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Work To Be Done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Conclusion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References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2/20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0" y="1642350"/>
            <a:ext cx="91440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/>
              <a:t>Thank You</a:t>
            </a:r>
            <a:endParaRPr sz="5020"/>
          </a:p>
        </p:txBody>
      </p:sp>
      <p:sp>
        <p:nvSpPr>
          <p:cNvPr id="211" name="Google Shape;211;p32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20/20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idx="4294967295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 u="sng">
                <a:solidFill>
                  <a:schemeClr val="dk1"/>
                </a:solidFill>
              </a:rPr>
              <a:t>Presentat</a:t>
            </a:r>
            <a:r>
              <a:rPr lang="en" sz="2000" u="sng">
                <a:solidFill>
                  <a:schemeClr val="dk1"/>
                </a:solidFill>
              </a:rPr>
              <a:t>ion Setting</a:t>
            </a:r>
            <a:endParaRPr sz="20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Introduction – Ajay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Problem statement – Ajay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Application – Emil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Literature Survey – Justin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Block Diagram – Justin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Data Collection – Vishnu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work done so far – Ajay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performance evaluation – justin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Work To Be Done– Emil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Conclusion – Vishnu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References – Vishnu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368750" y="1577750"/>
            <a:ext cx="212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Don’t </a:t>
            </a:r>
            <a:r>
              <a:rPr b="1" lang="en" sz="1600">
                <a:solidFill>
                  <a:srgbClr val="FF0000"/>
                </a:solidFill>
              </a:rPr>
              <a:t>Present this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6836225" y="1577750"/>
            <a:ext cx="212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Don’t Present this</a:t>
            </a:r>
            <a:endParaRPr b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6"/>
          <p:cNvPicPr preferRelativeResize="0"/>
          <p:nvPr/>
        </p:nvPicPr>
        <p:blipFill rotWithShape="1">
          <a:blip r:embed="rId3">
            <a:alphaModFix/>
          </a:blip>
          <a:srcRect b="4734" l="0" r="0" t="0"/>
          <a:stretch/>
        </p:blipFill>
        <p:spPr>
          <a:xfrm>
            <a:off x="1847549" y="76200"/>
            <a:ext cx="5448900" cy="426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2" name="Google Shape;232;p36"/>
          <p:cNvSpPr txBox="1"/>
          <p:nvPr/>
        </p:nvSpPr>
        <p:spPr>
          <a:xfrm>
            <a:off x="1847550" y="4294150"/>
            <a:ext cx="544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Custom OCR Model Summary</a:t>
            </a:r>
            <a:endParaRPr sz="1500"/>
          </a:p>
        </p:txBody>
      </p:sp>
      <p:sp>
        <p:nvSpPr>
          <p:cNvPr id="233" name="Google Shape;233;p36"/>
          <p:cNvSpPr txBox="1"/>
          <p:nvPr/>
        </p:nvSpPr>
        <p:spPr>
          <a:xfrm>
            <a:off x="5850" y="4743300"/>
            <a:ext cx="91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Artificial Intelligence &amp; Data Science Mini Project: ADD334                                24th April 2023                                            14/20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192750" y="858450"/>
            <a:ext cx="8758500" cy="31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dk1"/>
                </a:solidFill>
                <a:highlight>
                  <a:srgbClr val="FFFF00"/>
                </a:highlight>
              </a:rPr>
              <a:t>Ensure that the predictions are accurate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r>
              <a:rPr lang="en" sz="1600">
                <a:solidFill>
                  <a:schemeClr val="dk1"/>
                </a:solidFill>
              </a:rPr>
              <a:t>need to </a:t>
            </a:r>
            <a:r>
              <a:rPr lang="en" sz="1600" u="sng">
                <a:solidFill>
                  <a:schemeClr val="dk1"/>
                </a:solidFill>
              </a:rPr>
              <a:t>improve the accuracy further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</a:rPr>
              <a:t>need to </a:t>
            </a:r>
            <a:r>
              <a:rPr lang="en" sz="1600" u="sng">
                <a:solidFill>
                  <a:schemeClr val="dk1"/>
                </a:solidFill>
                <a:highlight>
                  <a:srgbClr val="FFFF00"/>
                </a:highlight>
              </a:rPr>
              <a:t>integrate the table detection algorithm &amp; a custom OCR model</a:t>
            </a:r>
            <a:r>
              <a:rPr lang="en" sz="1600">
                <a:solidFill>
                  <a:schemeClr val="dk1"/>
                </a:solidFill>
                <a:highlight>
                  <a:srgbClr val="FFFF00"/>
                </a:highlight>
              </a:rPr>
              <a:t>.</a:t>
            </a:r>
            <a:endParaRPr sz="16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dk1"/>
                </a:solidFill>
                <a:highlight>
                  <a:srgbClr val="FFFF00"/>
                </a:highlight>
              </a:rPr>
              <a:t>aim to reduce the time taken by teachers</a:t>
            </a:r>
            <a:r>
              <a:rPr lang="en" sz="1600" u="sng">
                <a:solidFill>
                  <a:schemeClr val="dk1"/>
                </a:solidFill>
              </a:rPr>
              <a:t> to do the mark data entry</a:t>
            </a:r>
            <a:r>
              <a:rPr lang="en" sz="1600">
                <a:solidFill>
                  <a:schemeClr val="dk1"/>
                </a:solidFill>
              </a:rPr>
              <a:t> procedure.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Preliminary results has yielded great success but can still be improved.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Validation accuracy of CNN is 95.81%.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0" name="Google Shape;240;p37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100">
                <a:solidFill>
                  <a:schemeClr val="dk1"/>
                </a:solidFill>
              </a:rPr>
              <a:t>Artificial Intelligence &amp; Data Science Mini Project: ADD334                                            14th March 2023                                                    17/20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11700" y="1152475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Primary data are ‘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Answer sheets of our college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’, which are image data of A4 size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The data comes under ‘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college documents’ domain</a:t>
            </a:r>
            <a:endParaRPr sz="1500" u="sng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Initial data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can be collected 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from our department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, for 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more data variability, we could request it from other departments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of our college itself.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Data can be 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compressed to file format like PDF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for easy portability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size: </a:t>
            </a:r>
            <a:r>
              <a:rPr lang="en" sz="1500" u="sng">
                <a:solidFill>
                  <a:schemeClr val="dk1"/>
                </a:solidFill>
              </a:rPr>
              <a:t>Input data</a:t>
            </a:r>
            <a:r>
              <a:rPr lang="en" sz="1500">
                <a:solidFill>
                  <a:schemeClr val="dk1"/>
                </a:solidFill>
              </a:rPr>
              <a:t> can have </a:t>
            </a:r>
            <a:r>
              <a:rPr lang="en" sz="1500" u="sng">
                <a:solidFill>
                  <a:schemeClr val="dk1"/>
                </a:solidFill>
              </a:rPr>
              <a:t>5-10MB (PDF)</a:t>
            </a:r>
            <a:r>
              <a:rPr lang="en" sz="1500">
                <a:solidFill>
                  <a:schemeClr val="dk1"/>
                </a:solidFill>
              </a:rPr>
              <a:t>, and </a:t>
            </a:r>
            <a:r>
              <a:rPr lang="en" sz="1500" u="sng">
                <a:solidFill>
                  <a:schemeClr val="dk1"/>
                </a:solidFill>
              </a:rPr>
              <a:t>output data </a:t>
            </a:r>
            <a:r>
              <a:rPr lang="en" sz="1500">
                <a:solidFill>
                  <a:schemeClr val="dk1"/>
                </a:solidFill>
              </a:rPr>
              <a:t>can have </a:t>
            </a:r>
            <a:r>
              <a:rPr lang="en" sz="1500" u="sng">
                <a:solidFill>
                  <a:schemeClr val="dk1"/>
                </a:solidFill>
              </a:rPr>
              <a:t>4KB - 2MB (CSV)</a:t>
            </a:r>
            <a:endParaRPr sz="1500" u="sng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Data may be 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</a:rPr>
              <a:t>unstructured and papers may be damaged or faded.</a:t>
            </a:r>
            <a:endParaRPr sz="1500" u="sng">
              <a:solidFill>
                <a:schemeClr val="dk1"/>
              </a:solidFill>
            </a:endParaRPr>
          </a:p>
        </p:txBody>
      </p:sp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 rot="1786">
            <a:off x="5063228" y="111825"/>
            <a:ext cx="4042201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Excluded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FF20F"/>
                </a:solidFill>
              </a:rPr>
              <a:t>May be useful in future</a:t>
            </a:r>
            <a:endParaRPr b="1" sz="2400">
              <a:solidFill>
                <a:srgbClr val="0FF20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750" y="1783812"/>
            <a:ext cx="7262499" cy="29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3/20</a:t>
            </a:r>
            <a:endParaRPr sz="1200"/>
          </a:p>
        </p:txBody>
      </p:sp>
      <p:sp>
        <p:nvSpPr>
          <p:cNvPr id="72" name="Google Shape;72;p15"/>
          <p:cNvSpPr txBox="1"/>
          <p:nvPr/>
        </p:nvSpPr>
        <p:spPr>
          <a:xfrm>
            <a:off x="179849" y="723596"/>
            <a:ext cx="8832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Idea</a:t>
            </a:r>
            <a:r>
              <a:rPr lang="en" sz="1600"/>
              <a:t>: </a:t>
            </a:r>
            <a:r>
              <a:rPr lang="en" sz="1600"/>
              <a:t>Answer sheet </a:t>
            </a:r>
            <a:r>
              <a:rPr b="1" lang="en" sz="1600"/>
              <a:t>marks to CSV</a:t>
            </a:r>
            <a:r>
              <a:rPr lang="en" sz="1600"/>
              <a:t> File.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Saves time and resources.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Reduce errors.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4/20</a:t>
            </a:r>
            <a:endParaRPr sz="12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05150" y="771475"/>
            <a:ext cx="88323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Manual data entry is a </a:t>
            </a:r>
            <a:r>
              <a:rPr b="1" lang="en" sz="1600">
                <a:solidFill>
                  <a:schemeClr val="dk1"/>
                </a:solidFill>
              </a:rPr>
              <a:t>labor-intensive process</a:t>
            </a:r>
            <a:r>
              <a:rPr lang="en" sz="1600">
                <a:solidFill>
                  <a:schemeClr val="dk1"/>
                </a:solidFill>
              </a:rPr>
              <a:t> that requires significant time and effort.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Prone to errors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Inaccurate data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Loss of valuable time</a:t>
            </a:r>
            <a:endParaRPr sz="18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This project aims to develop an </a:t>
            </a:r>
            <a:r>
              <a:rPr b="1" lang="en" sz="1600">
                <a:solidFill>
                  <a:schemeClr val="dk1"/>
                </a:solidFill>
              </a:rPr>
              <a:t>automated solution</a:t>
            </a:r>
            <a:r>
              <a:rPr lang="en" sz="1600">
                <a:solidFill>
                  <a:schemeClr val="dk1"/>
                </a:solidFill>
              </a:rPr>
              <a:t> that streamlines the aforementioned problems.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207625" y="769850"/>
            <a:ext cx="85206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Detection of handwritten marks</a:t>
            </a:r>
            <a:r>
              <a:rPr lang="en" sz="1600">
                <a:solidFill>
                  <a:schemeClr val="dk1"/>
                </a:solidFill>
              </a:rPr>
              <a:t> from images and their </a:t>
            </a:r>
            <a:r>
              <a:rPr b="1" lang="en" sz="1600">
                <a:solidFill>
                  <a:schemeClr val="dk1"/>
                </a:solidFill>
              </a:rPr>
              <a:t>conversion </a:t>
            </a:r>
            <a:r>
              <a:rPr b="1" lang="en" sz="1600">
                <a:solidFill>
                  <a:schemeClr val="dk1"/>
                </a:solidFill>
              </a:rPr>
              <a:t>in</a:t>
            </a:r>
            <a:r>
              <a:rPr b="1" lang="en" sz="1600">
                <a:solidFill>
                  <a:schemeClr val="dk1"/>
                </a:solidFill>
              </a:rPr>
              <a:t>to CSV</a:t>
            </a:r>
            <a:r>
              <a:rPr lang="en" sz="1600">
                <a:solidFill>
                  <a:schemeClr val="dk1"/>
                </a:solidFill>
              </a:rPr>
              <a:t> format.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Simplify the mark data entry process</a:t>
            </a:r>
            <a:r>
              <a:rPr lang="en" sz="1600">
                <a:solidFill>
                  <a:schemeClr val="dk1"/>
                </a:solidFill>
              </a:rPr>
              <a:t> by </a:t>
            </a:r>
            <a:r>
              <a:rPr b="1" lang="en" sz="1600">
                <a:solidFill>
                  <a:schemeClr val="dk1"/>
                </a:solidFill>
              </a:rPr>
              <a:t>avoiding manual input</a:t>
            </a:r>
            <a:r>
              <a:rPr lang="en" sz="1600">
                <a:solidFill>
                  <a:schemeClr val="dk1"/>
                </a:solidFill>
              </a:rPr>
              <a:t> of marks on each cell.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Final</a:t>
            </a:r>
            <a:r>
              <a:rPr b="1" lang="en" sz="1600">
                <a:solidFill>
                  <a:schemeClr val="dk1"/>
                </a:solidFill>
              </a:rPr>
              <a:t> output as a CSV file</a:t>
            </a:r>
            <a:r>
              <a:rPr lang="en" sz="1600">
                <a:solidFill>
                  <a:schemeClr val="dk1"/>
                </a:solidFill>
              </a:rPr>
              <a:t> comprising all numbers extracted from the input images.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Automated generation </a:t>
            </a:r>
            <a:r>
              <a:rPr lang="en" sz="1600">
                <a:solidFill>
                  <a:schemeClr val="dk1"/>
                </a:solidFill>
              </a:rPr>
              <a:t>of mark list </a:t>
            </a:r>
            <a:r>
              <a:rPr b="1" lang="en" sz="1600">
                <a:solidFill>
                  <a:schemeClr val="dk1"/>
                </a:solidFill>
              </a:rPr>
              <a:t>saves time.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Designed </a:t>
            </a:r>
            <a:r>
              <a:rPr b="1" lang="en" sz="1600">
                <a:solidFill>
                  <a:schemeClr val="dk1"/>
                </a:solidFill>
              </a:rPr>
              <a:t>specifically for SJCET</a:t>
            </a:r>
            <a:r>
              <a:rPr lang="en" sz="1600">
                <a:solidFill>
                  <a:schemeClr val="dk1"/>
                </a:solidFill>
              </a:rPr>
              <a:t> Teachers.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5/20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6/20</a:t>
            </a:r>
            <a:endParaRPr sz="12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1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OCR,artificial intelligence,document scanning,machine learning,image recognition.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Increased speed and efficiency, improved accuracy, reduced costs and increased accessibility.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Gap - recognition accuracy of complex data structures is poor.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Future scope - impact of OCR increases as technology advances, thereby giving more importance and emphasis to using it in businesses and organizations.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65000" y="1098475"/>
            <a:ext cx="8190300" cy="964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[1]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A.Raj, S.Sharma, J.Singh, A.Singh, “Revolutionizing Data Entry: An In-Depth Study of Optical Character Recognition Technology and Its Future Potential”, International Journal for Research in Applied Science &amp; Engineering Technology, Vol. 11 No.2, pp: 645-653, Feb 2023.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OCR classification and image processing with use of Naive Bayes algorithm.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Identification of text from handwritten documents, extracting features and training them.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Gap - accuracy is only 53%, lack of implementation of better model.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Future scope - apply same method with a neural network.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76850" y="1082275"/>
            <a:ext cx="8190300" cy="88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[2] Ömer Aydin, “Classification of Documents Extracted from Images with Optical Character Recognition Methods”, Anatolian Journal of Computer Sciences, Vol.6 No.2 pp:46-55, 01 Jun, 2021.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7/20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8/20</a:t>
            </a:r>
            <a:endParaRPr sz="12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86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Image processing, OCR model, long short term memory.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Related work - text and image segmentation, CNN.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Gap - cannot identify text set at a particular angle.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Future scope - implies more usage of PyTesseract over SVM.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76850" y="915400"/>
            <a:ext cx="8190300" cy="88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[3] Raajkumar G., Indumathi D., “Optical Character Recognition using Deep Neural Network”, International Journal of Computer Applications, Vol. 176 No. 41 pp:61-65, July 2020.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47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Optical character recognition,classification,languages,feature extraction,deep learning.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Implementation of MLP, use of datasets like CEDAR,MNIST,</a:t>
            </a:r>
            <a:r>
              <a:rPr lang="en" sz="1600">
                <a:solidFill>
                  <a:schemeClr val="dk1"/>
                </a:solidFill>
              </a:rPr>
              <a:t>CHARS74K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Gap - </a:t>
            </a:r>
            <a:r>
              <a:rPr lang="en" sz="1600">
                <a:solidFill>
                  <a:schemeClr val="dk1"/>
                </a:solidFill>
              </a:rPr>
              <a:t>Publicly available datasets also include stimuli that are aligned well with each other and fail to incorporate examples that correspond well with real-life scenarios, i.e. writing styles, distorted strokes, variable character,thickness and illumination.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Future scope - implementation of deep learning architectures like CNN,RNN and LSTM will steadily increase.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465000" y="565075"/>
            <a:ext cx="8190300" cy="964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[4]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J.Memon, R.Sami, Rizwan A.Khan, M.Uddin, “Handwritten Optical Character Recognition (OCR): A Comprehensive Systematic Literature Review (SLR)”, IEEE Access, Vol. 8, pp:142642-142668, 2020.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0" y="47727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>
                <a:solidFill>
                  <a:schemeClr val="dk1"/>
                </a:solidFill>
              </a:rPr>
              <a:t>Artificial Intelligence &amp; Data Science Mini Project: ADD334                                24th April 2023                                            9/20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