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Lexend Light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C39E92-026A-4CDC-B803-AA6ADCD00E3D}">
  <a:tblStyle styleId="{A2C39E92-026A-4CDC-B803-AA6ADCD00E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LexendLight-regular.fnt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LexendLight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95d4a62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95d4a62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after zeroth review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71844ac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71844ac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10a926dd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10a926dd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main data sources are our college answer sheets and kaggle number data 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data is image data of jpeg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data point is of size 40 by 40 pixels and has three colour channels red, green and blue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store the data in our local system and for ease of handling we have converted the data set to zip format too…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right side you can see the sample images of our training partition of our dataset and above all the images we have given the ground truth also…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10a926dd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10a926dd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14f3567b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14f3567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10a926dd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10a926dd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 Hidden layers – conv + max pooling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None is the batch size, it is 32 in our case but in keras it is defaults to None, so that we could have a flexibility in batch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Didnt give new max pooling as it will reduce size than desired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135e4cdf4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135e4cdf4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Created, and presented as CNN.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0a926dde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10a926dde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35e4cdf4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35e4cdf4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Accuracy % improves for certain classes compared to its values in the older model.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10a926d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10a926d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135e4cdf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135e4cdf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Precision</a:t>
            </a:r>
            <a:r>
              <a:rPr lang="en">
                <a:solidFill>
                  <a:schemeClr val="dk1"/>
                </a:solidFill>
              </a:rPr>
              <a:t>: How accurate the models are in predicting positive samples.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Recall</a:t>
            </a:r>
            <a:r>
              <a:rPr lang="en">
                <a:solidFill>
                  <a:schemeClr val="dk1"/>
                </a:solidFill>
              </a:rPr>
              <a:t>: How effectively a model can identify positive samples.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F1-Score</a:t>
            </a:r>
            <a:r>
              <a:rPr lang="en">
                <a:solidFill>
                  <a:schemeClr val="dk1"/>
                </a:solidFill>
              </a:rPr>
              <a:t>: The average of precision and recall, providing a balanced measure of a model's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10a926dd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10a926dd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872c50a8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872c50a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point - </a:t>
            </a:r>
            <a:r>
              <a:rPr lang="en"/>
              <a:t>And the given numbers are training validation and testing accuracy of both versions of model and in both versions, accuracies are very better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135e4cdf4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135e4cdf4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8a6f9eb3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8a6f9eb3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go into the details of these too much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are welcome to brief a little about [5]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135e4cd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135e4cd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go into the details of these too much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are welcome to brief a little about [5]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5e705226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5e705226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Frame questions that can be expected and put them on another slide, to prepare us to face any type of queries.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stutter or remain silent, make sure to continue the flow.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92304634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192304634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72c50a8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72c50a8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79612db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79612db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92304634b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92304634b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5e70522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15e70522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3 works - cell extraction, dataset creation, and building a neural network.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99d7151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99d715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●Save time and resources - resources in the sense, productivity of our teachers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●Reduce errors - To a great extend, bcz we used a NN trained on 1000s of image data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79612db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379612db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2a62a4c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2a62a4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92304634b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92304634b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71844ac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71844ac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872c50a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872c50a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●</a:t>
            </a:r>
            <a:r>
              <a:rPr lang="en">
                <a:solidFill>
                  <a:schemeClr val="dk1"/>
                </a:solidFill>
              </a:rPr>
              <a:t>More data means more learning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●</a:t>
            </a:r>
            <a:r>
              <a:rPr lang="en">
                <a:solidFill>
                  <a:schemeClr val="dk1"/>
                </a:solidFill>
              </a:rPr>
              <a:t>Precison, recall etc..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●</a:t>
            </a:r>
            <a:r>
              <a:rPr lang="en">
                <a:solidFill>
                  <a:schemeClr val="dk1"/>
                </a:solidFill>
              </a:rPr>
              <a:t>Now we’re using paddle ocr, remove paddle &amp; integrate our custom ocr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●</a:t>
            </a:r>
            <a:r>
              <a:rPr lang="en">
                <a:solidFill>
                  <a:schemeClr val="dk1"/>
                </a:solidFill>
              </a:rPr>
              <a:t>Remove unwanted rows &amp; columns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●</a:t>
            </a:r>
            <a:r>
              <a:rPr lang="en">
                <a:solidFill>
                  <a:schemeClr val="dk1"/>
                </a:solidFill>
              </a:rPr>
              <a:t>Phy equip for real time capturing, we get more aligned pictures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9469638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9469638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●Convert values in image to digital text,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●we used easyOCR, PyTesseract &amp; Paddle OCR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●Paddle gives a result, but predictions were poor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●So we planned to make a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5e705226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5e70522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969a948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1969a948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271844ac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271844ac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Created, and presented as CNN.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135e4cdf4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135e4cdf4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1037e0ae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1037e0ae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.Improved characteristics for the model proposed.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Accuracy for simpler data structures are significantly satisfiable.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0a47761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0a47761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Using Naive Bayes algorithm yields only under average accuracy.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Prefer neural network.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0a47761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0a47761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camera is not kept at said angle, the OCR tool could malfunction.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Pytesseract &gt; SVM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0a47761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0a47761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MLP - </a:t>
            </a:r>
            <a:r>
              <a:rPr lang="en"/>
              <a:t>Multilayer</a:t>
            </a:r>
            <a:r>
              <a:rPr lang="en"/>
              <a:t> Perceptron.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Datasets - MNIST, CHARS74K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Different style of handwriting, distortion, thickness variation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f475b08ef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f475b08e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that man data entry is a tedious &amp; Labor intensive process,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it </a:t>
            </a:r>
            <a:r>
              <a:rPr lang="en"/>
              <a:t>takes a lot of time to enter data manually, and it is the loss of valuable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manual data entry is more prone to errors, which will result in inaccurate data.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10a926dde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10a926dd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on CNN.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utlizes NN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3357"/>
            <a:ext cx="85206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exend Light"/>
                <a:ea typeface="Lexend Light"/>
                <a:cs typeface="Lexend Light"/>
                <a:sym typeface="Lexend Light"/>
              </a:rPr>
              <a:t>Marks</a:t>
            </a:r>
            <a:r>
              <a:rPr lang="en" sz="6088">
                <a:solidFill>
                  <a:srgbClr val="0FF20F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r>
              <a:rPr lang="en">
                <a:solidFill>
                  <a:srgbClr val="4A86E8"/>
                </a:solidFill>
                <a:latin typeface="Lexend Light"/>
                <a:ea typeface="Lexend Light"/>
                <a:cs typeface="Lexend Light"/>
                <a:sym typeface="Lexend Light"/>
              </a:rPr>
              <a:t>CSV</a:t>
            </a:r>
            <a:endParaRPr>
              <a:solidFill>
                <a:srgbClr val="4A86E8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91919"/>
                </a:solidFill>
                <a:latin typeface="Lexend Light"/>
                <a:ea typeface="Lexend Light"/>
                <a:cs typeface="Lexend Light"/>
                <a:sym typeface="Lexend Light"/>
              </a:rPr>
              <a:t>A simple solution to convert tabular mark fields to CSV file</a:t>
            </a:r>
            <a:endParaRPr sz="1550">
              <a:solidFill>
                <a:srgbClr val="19191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93750"/>
            <a:ext cx="85206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</a:rPr>
              <a:t>Mini Project Presentation: Second Review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Guided by: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</a:rPr>
              <a:t>Dr. Deepa V.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Presented by:</a:t>
            </a:r>
            <a:endParaRPr baseline="30000"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25802" y="3027609"/>
            <a:ext cx="40404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Ajay T Shaju,          </a:t>
            </a:r>
            <a:r>
              <a:rPr lang="en" sz="1500">
                <a:solidFill>
                  <a:schemeClr val="dk1"/>
                </a:solidFill>
              </a:rPr>
              <a:t>SJC20AD004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Emil Saj Abraham,  </a:t>
            </a:r>
            <a:r>
              <a:rPr lang="en" sz="1500">
                <a:solidFill>
                  <a:schemeClr val="dk1"/>
                </a:solidFill>
              </a:rPr>
              <a:t>SJC20AD028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Justin Thomas Jo,   </a:t>
            </a:r>
            <a:r>
              <a:rPr lang="en" sz="1500">
                <a:solidFill>
                  <a:schemeClr val="dk1"/>
                </a:solidFill>
              </a:rPr>
              <a:t>SJC20AD046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Vishnuprasad K G,  </a:t>
            </a:r>
            <a:r>
              <a:rPr lang="en" sz="1500">
                <a:solidFill>
                  <a:schemeClr val="dk1"/>
                </a:solidFill>
              </a:rPr>
              <a:t>SJC20AD063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1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840200"/>
            <a:ext cx="85206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Detection of handwritten marks</a:t>
            </a:r>
            <a:r>
              <a:rPr lang="en" sz="1600">
                <a:solidFill>
                  <a:schemeClr val="dk1"/>
                </a:solidFill>
              </a:rPr>
              <a:t> from images and their </a:t>
            </a:r>
            <a:r>
              <a:rPr b="1" lang="en" sz="1600">
                <a:solidFill>
                  <a:schemeClr val="dk1"/>
                </a:solidFill>
              </a:rPr>
              <a:t>conversion to CSV</a:t>
            </a:r>
            <a:r>
              <a:rPr lang="en" sz="1600">
                <a:solidFill>
                  <a:schemeClr val="dk1"/>
                </a:solidFill>
              </a:rPr>
              <a:t> format.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Simplify the mark entry process</a:t>
            </a:r>
            <a:r>
              <a:rPr lang="en" sz="1600">
                <a:solidFill>
                  <a:schemeClr val="dk1"/>
                </a:solidFill>
              </a:rPr>
              <a:t> by </a:t>
            </a:r>
            <a:r>
              <a:rPr b="1" lang="en" sz="1600">
                <a:solidFill>
                  <a:schemeClr val="dk1"/>
                </a:solidFill>
              </a:rPr>
              <a:t>avoiding manual input</a:t>
            </a:r>
            <a:r>
              <a:rPr lang="en" sz="1600">
                <a:solidFill>
                  <a:schemeClr val="dk1"/>
                </a:solidFill>
              </a:rPr>
              <a:t> on each cell.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Final</a:t>
            </a:r>
            <a:r>
              <a:rPr b="1" lang="en" sz="1600">
                <a:solidFill>
                  <a:schemeClr val="dk1"/>
                </a:solidFill>
              </a:rPr>
              <a:t> output obtained as CSV file</a:t>
            </a:r>
            <a:r>
              <a:rPr lang="en" sz="1600">
                <a:solidFill>
                  <a:schemeClr val="dk1"/>
                </a:solidFill>
              </a:rPr>
              <a:t> comprising all numbers extracted from the input images.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Designed specifically for</a:t>
            </a:r>
            <a:r>
              <a:rPr b="1" lang="en" sz="1600">
                <a:solidFill>
                  <a:schemeClr val="dk1"/>
                </a:solidFill>
              </a:rPr>
              <a:t> SJCET</a:t>
            </a:r>
            <a:r>
              <a:rPr b="1" lang="en" sz="1600">
                <a:solidFill>
                  <a:schemeClr val="dk1"/>
                </a:solidFill>
              </a:rPr>
              <a:t> teachers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10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5018184" y="4133875"/>
            <a:ext cx="36576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600">
                <a:solidFill>
                  <a:schemeClr val="dk1"/>
                </a:solidFill>
              </a:rPr>
              <a:t>Training Set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11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184" y="1076275"/>
            <a:ext cx="3657600" cy="2926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8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Data Collection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311700" y="1324938"/>
            <a:ext cx="4613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 data sources - 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</a:t>
            </a:r>
            <a:r>
              <a:rPr lang="en" sz="1500"/>
              <a:t>College answer sheets (7,420) and 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Kaggle number dataset (13, 855)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Type - Image data of JPG format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Size - 40px x 40px x 3 channel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Storage -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Windows File System &amp; Zip Formats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532713" y="4292450"/>
            <a:ext cx="36576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Validation Set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12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  <p:sp>
        <p:nvSpPr>
          <p:cNvPr id="138" name="Google Shape;138;p24"/>
          <p:cNvSpPr txBox="1"/>
          <p:nvPr/>
        </p:nvSpPr>
        <p:spPr>
          <a:xfrm>
            <a:off x="4946788" y="4289900"/>
            <a:ext cx="365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Testing Set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688" y="422500"/>
            <a:ext cx="3657600" cy="384678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88" y="422500"/>
            <a:ext cx="3657600" cy="384678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Methodology - 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13/25</a:t>
            </a:r>
            <a:endParaRPr sz="1200"/>
          </a:p>
        </p:txBody>
      </p:sp>
      <p:sp>
        <p:nvSpPr>
          <p:cNvPr id="147" name="Google Shape;147;p25"/>
          <p:cNvSpPr txBox="1"/>
          <p:nvPr/>
        </p:nvSpPr>
        <p:spPr>
          <a:xfrm>
            <a:off x="0" y="7891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Our Work in 4 Steps</a:t>
            </a:r>
            <a:endParaRPr b="1" sz="1600"/>
          </a:p>
        </p:txBody>
      </p:sp>
      <p:sp>
        <p:nvSpPr>
          <p:cNvPr id="148" name="Google Shape;148;p25"/>
          <p:cNvSpPr txBox="1"/>
          <p:nvPr/>
        </p:nvSpPr>
        <p:spPr>
          <a:xfrm>
            <a:off x="0" y="239387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Working of System</a:t>
            </a:r>
            <a:endParaRPr b="1" sz="16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5388"/>
            <a:ext cx="8839204" cy="716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922225"/>
            <a:ext cx="8915400" cy="151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14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102175" y="221875"/>
            <a:ext cx="37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820"/>
              <a:t>Neural Network Architecture</a:t>
            </a:r>
            <a:endParaRPr b="1" sz="1820"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46714" l="0" r="0" t="0"/>
          <a:stretch/>
        </p:blipFill>
        <p:spPr>
          <a:xfrm>
            <a:off x="1127600" y="909970"/>
            <a:ext cx="3007700" cy="352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0" l="0" r="0" t="58355"/>
          <a:stretch/>
        </p:blipFill>
        <p:spPr>
          <a:xfrm>
            <a:off x="5607425" y="1072437"/>
            <a:ext cx="3007700" cy="3117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6"/>
          <p:cNvCxnSpPr>
            <a:stCxn id="157" idx="2"/>
            <a:endCxn id="158" idx="0"/>
          </p:cNvCxnSpPr>
          <p:nvPr/>
        </p:nvCxnSpPr>
        <p:spPr>
          <a:xfrm rot="-5400000">
            <a:off x="3192450" y="511511"/>
            <a:ext cx="3357900" cy="4479900"/>
          </a:xfrm>
          <a:prstGeom prst="bentConnector5">
            <a:avLst>
              <a:gd fmla="val -7091" name="adj1"/>
              <a:gd fmla="val 49999" name="adj2"/>
              <a:gd fmla="val 107094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Methodology - </a:t>
            </a:r>
            <a:r>
              <a:rPr lang="en" sz="2520"/>
              <a:t>Techniques</a:t>
            </a:r>
            <a:endParaRPr sz="2520"/>
          </a:p>
        </p:txBody>
      </p:sp>
      <p:sp>
        <p:nvSpPr>
          <p:cNvPr id="165" name="Google Shape;165;p27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15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Increased the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speed of processing from</a:t>
            </a:r>
            <a:r>
              <a:rPr b="1" lang="en" sz="1600">
                <a:solidFill>
                  <a:schemeClr val="dk1"/>
                </a:solidFill>
              </a:rPr>
              <a:t> 10 minutes to 3 minutes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PaddleOCR takes 10 minutes to complete whole process.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New processing is done on</a:t>
            </a:r>
            <a:r>
              <a:rPr b="1" lang="en" sz="1600">
                <a:solidFill>
                  <a:schemeClr val="dk1"/>
                </a:solidFill>
              </a:rPr>
              <a:t> built-in data structure</a:t>
            </a:r>
            <a:r>
              <a:rPr lang="en" sz="1600">
                <a:solidFill>
                  <a:schemeClr val="dk1"/>
                </a:solidFill>
              </a:rPr>
              <a:t> (ordered dictionary).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First &amp; last row are removed by </a:t>
            </a:r>
            <a:r>
              <a:rPr b="1" lang="en" sz="1600">
                <a:solidFill>
                  <a:schemeClr val="dk1"/>
                </a:solidFill>
              </a:rPr>
              <a:t>deleting the keys</a:t>
            </a:r>
            <a:r>
              <a:rPr lang="en" sz="1600">
                <a:solidFill>
                  <a:schemeClr val="dk1"/>
                </a:solidFill>
              </a:rPr>
              <a:t> of ordered dictionary.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We </a:t>
            </a:r>
            <a:r>
              <a:rPr b="1" lang="en" sz="1600">
                <a:solidFill>
                  <a:schemeClr val="dk1"/>
                </a:solidFill>
              </a:rPr>
              <a:t>run OCR</a:t>
            </a:r>
            <a:r>
              <a:rPr lang="en" sz="1600">
                <a:solidFill>
                  <a:schemeClr val="dk1"/>
                </a:solidFill>
              </a:rPr>
              <a:t> only on remaining </a:t>
            </a:r>
            <a:r>
              <a:rPr b="1" lang="en" sz="1600">
                <a:solidFill>
                  <a:schemeClr val="dk1"/>
                </a:solidFill>
              </a:rPr>
              <a:t>39 cells.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Using </a:t>
            </a:r>
            <a:r>
              <a:rPr b="1" lang="en" sz="1600">
                <a:solidFill>
                  <a:schemeClr val="dk1"/>
                </a:solidFill>
              </a:rPr>
              <a:t>custom trained OCR</a:t>
            </a:r>
            <a:r>
              <a:rPr lang="en" sz="1600">
                <a:solidFill>
                  <a:schemeClr val="dk1"/>
                </a:solidFill>
              </a:rPr>
              <a:t> tool supported by a </a:t>
            </a:r>
            <a:r>
              <a:rPr b="1" lang="en" sz="1600">
                <a:solidFill>
                  <a:schemeClr val="dk1"/>
                </a:solidFill>
              </a:rPr>
              <a:t>CNN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architecture </a:t>
            </a:r>
            <a:r>
              <a:rPr lang="en" sz="1600">
                <a:solidFill>
                  <a:schemeClr val="dk1"/>
                </a:solidFill>
              </a:rPr>
              <a:t>for classification.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16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  <p:sp>
        <p:nvSpPr>
          <p:cNvPr id="172" name="Google Shape;172;p28"/>
          <p:cNvSpPr txBox="1"/>
          <p:nvPr/>
        </p:nvSpPr>
        <p:spPr>
          <a:xfrm>
            <a:off x="2514588" y="1607850"/>
            <a:ext cx="45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 Accuracy vs </a:t>
            </a:r>
            <a:r>
              <a:rPr b="1" lang="en" sz="1600">
                <a:solidFill>
                  <a:schemeClr val="dk1"/>
                </a:solidFill>
              </a:rPr>
              <a:t>Epoch</a:t>
            </a:r>
            <a:endParaRPr b="1" sz="1600"/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160425" y="760650"/>
            <a:ext cx="8615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epoch value increases, we see training and testing </a:t>
            </a:r>
            <a:r>
              <a:rPr lang="en" sz="1600">
                <a:solidFill>
                  <a:schemeClr val="dk1"/>
                </a:solidFill>
              </a:rPr>
              <a:t>accuracies </a:t>
            </a:r>
            <a:r>
              <a:rPr lang="en" sz="1600"/>
              <a:t>gradually increasing.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performs best when the epoch value is within the shaded region.</a:t>
            </a:r>
            <a:endParaRPr sz="16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" y="1934900"/>
            <a:ext cx="9143530" cy="28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119050" y="3210575"/>
            <a:ext cx="44211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CNN_Model_0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17/25</a:t>
            </a:r>
            <a:endParaRPr sz="1200"/>
          </a:p>
        </p:txBody>
      </p:sp>
      <p:sp>
        <p:nvSpPr>
          <p:cNvPr id="182" name="Google Shape;182;p29"/>
          <p:cNvSpPr txBox="1"/>
          <p:nvPr/>
        </p:nvSpPr>
        <p:spPr>
          <a:xfrm>
            <a:off x="4642925" y="3208025"/>
            <a:ext cx="442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CNN_Model_1</a:t>
            </a:r>
            <a:endParaRPr sz="1600"/>
          </a:p>
        </p:txBody>
      </p:sp>
      <p:sp>
        <p:nvSpPr>
          <p:cNvPr id="183" name="Google Shape;183;p29"/>
          <p:cNvSpPr txBox="1"/>
          <p:nvPr/>
        </p:nvSpPr>
        <p:spPr>
          <a:xfrm>
            <a:off x="2702175" y="208075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Accuracy by Class</a:t>
            </a:r>
            <a:endParaRPr b="1" sz="1600"/>
          </a:p>
        </p:txBody>
      </p:sp>
      <p:sp>
        <p:nvSpPr>
          <p:cNvPr id="184" name="Google Shape;184;p29"/>
          <p:cNvSpPr txBox="1"/>
          <p:nvPr/>
        </p:nvSpPr>
        <p:spPr>
          <a:xfrm>
            <a:off x="52750" y="3791525"/>
            <a:ext cx="8842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Comparison of detection accuracy of each class for CNN_Model_0 and CNN_Model_1.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Accuracy values improve in CNN_Model_1 over values of CNN_Model_0.</a:t>
            </a:r>
            <a:endParaRPr sz="1500"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0" y="741475"/>
            <a:ext cx="4421104" cy="246911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450" y="753299"/>
            <a:ext cx="4421100" cy="2465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458350" y="4412300"/>
            <a:ext cx="36576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CNN_Model_0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18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  <p:sp>
        <p:nvSpPr>
          <p:cNvPr id="193" name="Google Shape;193;p30"/>
          <p:cNvSpPr txBox="1"/>
          <p:nvPr/>
        </p:nvSpPr>
        <p:spPr>
          <a:xfrm>
            <a:off x="5028050" y="4409750"/>
            <a:ext cx="365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CNN_Model_1</a:t>
            </a:r>
            <a:endParaRPr sz="1600"/>
          </a:p>
        </p:txBody>
      </p:sp>
      <p:sp>
        <p:nvSpPr>
          <p:cNvPr id="194" name="Google Shape;194;p30"/>
          <p:cNvSpPr txBox="1"/>
          <p:nvPr/>
        </p:nvSpPr>
        <p:spPr>
          <a:xfrm>
            <a:off x="2702175" y="208075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Comparison of Confusion Matrices</a:t>
            </a:r>
            <a:endParaRPr b="1" sz="170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050" y="1140038"/>
            <a:ext cx="3657600" cy="32004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50" y="1141325"/>
            <a:ext cx="3657600" cy="31978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30"/>
          <p:cNvSpPr txBox="1"/>
          <p:nvPr/>
        </p:nvSpPr>
        <p:spPr>
          <a:xfrm>
            <a:off x="428400" y="665275"/>
            <a:ext cx="82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Notice the TP value changing for certain numbers in both CNN_Model_0 and CNN_Model_1.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19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  <p:sp>
        <p:nvSpPr>
          <p:cNvPr id="203" name="Google Shape;203;p31"/>
          <p:cNvSpPr txBox="1"/>
          <p:nvPr/>
        </p:nvSpPr>
        <p:spPr>
          <a:xfrm>
            <a:off x="2702175" y="131875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Performance Evaluation</a:t>
            </a:r>
            <a:endParaRPr b="1" sz="1700"/>
          </a:p>
        </p:txBody>
      </p:sp>
      <p:graphicFrame>
        <p:nvGraphicFramePr>
          <p:cNvPr id="204" name="Google Shape;204;p31"/>
          <p:cNvGraphicFramePr/>
          <p:nvPr/>
        </p:nvGraphicFramePr>
        <p:xfrm>
          <a:off x="0" y="5702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{A2C39E92-026A-4CDC-B803-AA6ADCD00E3D}</a:tableStyleId>
              </a:tblPr>
              <a:tblGrid>
                <a:gridCol w="998550"/>
                <a:gridCol w="83025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CNN_Model_0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0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CNN_Model_1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0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31"/>
          <p:cNvSpPr txBox="1"/>
          <p:nvPr/>
        </p:nvSpPr>
        <p:spPr>
          <a:xfrm>
            <a:off x="100" y="43011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the </a:t>
            </a:r>
            <a:r>
              <a:rPr b="1" lang="en"/>
              <a:t>CNN_Model_1</a:t>
            </a:r>
            <a:r>
              <a:rPr lang="en"/>
              <a:t> has equal performance for all classes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4631" y="235450"/>
            <a:ext cx="8520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64625" y="763500"/>
            <a:ext cx="8520600" cy="3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Introduction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Literature Survey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Problem Statement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Research Scope and Objectives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Application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Methodology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Data Collection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Block Diagram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Techniques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Results and Discussion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Conclusion and Future Scope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References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2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192750" y="1190550"/>
            <a:ext cx="8646300" cy="27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have achieved our objective of designing an OCR tool for detecting handwritten marks that helps for data entry process.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have successfully implemented a program for </a:t>
            </a:r>
            <a:r>
              <a:rPr b="1" lang="en" sz="1600">
                <a:solidFill>
                  <a:schemeClr val="dk1"/>
                </a:solidFill>
              </a:rPr>
              <a:t>real-time processing</a:t>
            </a:r>
            <a:r>
              <a:rPr lang="en" sz="1600">
                <a:solidFill>
                  <a:schemeClr val="dk1"/>
                </a:solidFill>
              </a:rPr>
              <a:t> to make the tool more user friendly and simpler.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CNN_Model_1 has </a:t>
            </a:r>
            <a:r>
              <a:rPr b="1" lang="en" sz="1600">
                <a:solidFill>
                  <a:schemeClr val="dk1"/>
                </a:solidFill>
              </a:rPr>
              <a:t>training, validation &amp; testing accuracy of 99.37%, 97.11% &amp; 99.2%</a:t>
            </a:r>
            <a:r>
              <a:rPr lang="en" sz="1600">
                <a:solidFill>
                  <a:schemeClr val="dk1"/>
                </a:solidFill>
              </a:rPr>
              <a:t> respectively compared to accuracy values of </a:t>
            </a:r>
            <a:r>
              <a:rPr b="1" lang="en" sz="1600">
                <a:solidFill>
                  <a:schemeClr val="dk1"/>
                </a:solidFill>
              </a:rPr>
              <a:t>99.79%, 96.80% &amp; 99%</a:t>
            </a:r>
            <a:r>
              <a:rPr lang="en" sz="1600">
                <a:solidFill>
                  <a:schemeClr val="dk1"/>
                </a:solidFill>
              </a:rPr>
              <a:t> for CNN_Model_0.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192750" y="216425"/>
            <a:ext cx="864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Scope</a:t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20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192750" y="879975"/>
            <a:ext cx="86463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Limitations: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Difficulty in </a:t>
            </a:r>
            <a:r>
              <a:rPr b="1" lang="en" sz="1600">
                <a:solidFill>
                  <a:schemeClr val="dk1"/>
                </a:solidFill>
              </a:rPr>
              <a:t>detecting decimal part</a:t>
            </a:r>
            <a:r>
              <a:rPr lang="en" sz="1600">
                <a:solidFill>
                  <a:schemeClr val="dk1"/>
                </a:solidFill>
              </a:rPr>
              <a:t> of numbers like 0.5.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OCR tool’s efficiency is affected by </a:t>
            </a:r>
            <a:r>
              <a:rPr b="1" lang="en" sz="1600">
                <a:solidFill>
                  <a:schemeClr val="dk1"/>
                </a:solidFill>
              </a:rPr>
              <a:t>stray marks, corrections, and            unsteady cell lines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Future scope: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Improve model architecture to work on </a:t>
            </a:r>
            <a:r>
              <a:rPr b="1" lang="en" sz="1600">
                <a:solidFill>
                  <a:schemeClr val="dk1"/>
                </a:solidFill>
              </a:rPr>
              <a:t>decimal marks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</a:rPr>
              <a:t>different styles of writing, and to detect stray marks accurately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Getting user inputs</a:t>
            </a:r>
            <a:r>
              <a:rPr lang="en" sz="1600">
                <a:solidFill>
                  <a:schemeClr val="dk1"/>
                </a:solidFill>
              </a:rPr>
              <a:t> prior to </a:t>
            </a:r>
            <a:r>
              <a:rPr lang="en" sz="1600">
                <a:solidFill>
                  <a:schemeClr val="dk1"/>
                </a:solidFill>
              </a:rPr>
              <a:t>starting recognition.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21/25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19601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648800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[1] A.Raj, S.Sharma, J.Singh, A.Singh, “Revolutionizing Data Entry: An In-Depth Study of Optical Character Recognition Technology and Its Future Potential”, International Journal for Research in Applied Science &amp; Engineering Technology, Vol. 11 No.2, pp: 645-653, Feb 2023.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[2] Ömer Aydin, “Classification of Documents Extracted from Images with Optical Character Recognition Methods”, Anatolian Journal of Computer Sciences, Vol.6 No.2 pp:46-55, 01 Jun, 2021.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solidFill>
                  <a:schemeClr val="dk1"/>
                </a:solidFill>
              </a:rPr>
              <a:t>[3] </a:t>
            </a:r>
            <a:r>
              <a:rPr lang="en" sz="1500">
                <a:solidFill>
                  <a:schemeClr val="dk1"/>
                </a:solidFill>
              </a:rPr>
              <a:t>Raajkumar G., Indumathi D., “Optical Character Recognition using Deep Neural Network”, International Journal of Computer Applications, Vol. 176 No. 41 pp:61-65, July 2020.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[4]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J.Memon, R.Sami, Rizwan A.Khan, M.Uddin, “Handwritten Optical Character Recognition (OCR): A Comprehensive Systematic Literature Review (SLR)”, IEEE Access, Vol. 8, pp:142642-142668, 2020.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[5] </a:t>
            </a:r>
            <a:r>
              <a:rPr lang="en" sz="1500">
                <a:solidFill>
                  <a:schemeClr val="dk1"/>
                </a:solidFill>
              </a:rPr>
              <a:t>Colin G.White-Dzuro, Jacob D.Schultz, C.Ye,Joseph R. Coco, Janet M. Myers, C.Shackelford, S.T.Rosenbloom,D.Fabbri, “Extracting Medical Information from Paper COVID-19 Assessment Forms”, Applied Clinical Informatics Vol. 12 No. 1, pp:170–178, 2021.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22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0950" y="439625"/>
            <a:ext cx="85221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[6] S.Shrivatsava, Sanjeev K.Singh, K.Shrivatsava, V.Sharma, “CNN based Automated Vehicle Registration Number Plate Recognition System”, 2020 2nd International Conference on Advances in Computing, Communication Control and Networking (ICACCCN), IEEE Xplore, pp: 795-802, 01 March 2021.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solidFill>
                  <a:schemeClr val="dk1"/>
                </a:solidFill>
              </a:rPr>
              <a:t>[7] A.Das, Gyana R.Patra, Mihir N.Mohanty, “LSTM based Odia Handwritten Numeral Recognition”, </a:t>
            </a: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2020 International Conference on Communication and Signal Processing (ICCSP), IEEE Xplore, pp: 538-541, 01 September 2020.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[8] B.Barz, J.Denzler, “Deep Learning on Small Datasets without Pre-Training using Cosine Loss”,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2020 IEEE Winter Conference on Applications of Computer Vision (WACV), IEEE Xplore, pp: 1360-1369,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14 May 2020.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[9] A.Yaganteeswarudu, “Multi Disease Prediction Model by using Machine Learning and Flask API”,</a:t>
            </a:r>
            <a:r>
              <a:rPr lang="en" sz="1600">
                <a:solidFill>
                  <a:schemeClr val="dk1"/>
                </a:solidFill>
              </a:rPr>
              <a:t>2020 5th International Conference on Communication and Electronics Systems (ICCES), IEEE Xplore, pp: 1242-1246, 10 July 2020.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[10] A. Arivoli, D.Golwala, R.Reddy, “CoviExpert: COVID-19 detection from chest X-ray using CNN”, Journal of Measurement: Sensors 23, pp: 1-8, 2022.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23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0" y="1626150"/>
            <a:ext cx="91440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  <p:sp>
        <p:nvSpPr>
          <p:cNvPr id="237" name="Google Shape;237;p36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24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  <p:sp>
        <p:nvSpPr>
          <p:cNvPr id="238" name="Google Shape;238;p36"/>
          <p:cNvSpPr txBox="1"/>
          <p:nvPr/>
        </p:nvSpPr>
        <p:spPr>
          <a:xfrm>
            <a:off x="1184575" y="544600"/>
            <a:ext cx="52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0" y="1642350"/>
            <a:ext cx="91440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/>
              <a:t>Thank You</a:t>
            </a:r>
            <a:endParaRPr sz="5020"/>
          </a:p>
        </p:txBody>
      </p:sp>
      <p:sp>
        <p:nvSpPr>
          <p:cNvPr id="244" name="Google Shape;244;p37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25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idx="4294967295" type="subTitle"/>
          </p:nvPr>
        </p:nvSpPr>
        <p:spPr>
          <a:xfrm>
            <a:off x="0" y="228600"/>
            <a:ext cx="9144000" cy="48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 u="sng">
                <a:solidFill>
                  <a:schemeClr val="dk1"/>
                </a:solidFill>
              </a:rPr>
              <a:t>Presentat</a:t>
            </a:r>
            <a:r>
              <a:rPr lang="en" sz="2000" u="sng">
                <a:solidFill>
                  <a:schemeClr val="dk1"/>
                </a:solidFill>
              </a:rPr>
              <a:t>ion Setting</a:t>
            </a:r>
            <a:endParaRPr sz="20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Introduction - Justin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Literature Survey - Justin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Problem Statement -Ajay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Research Scope &amp; Objectives - Vishnu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Application - Emil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Methodology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--&gt; Data Collection - Ajay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--&gt; Block Diagram - Emil (BD), Justin (NN)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--&gt; Techniques - Vishnu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Results - Justin (Epoch, Acc), Vishnu (CM,Report)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Conclusion - Ajay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References - Ajay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8" name="Google Shape;258;p40"/>
          <p:cNvSpPr txBox="1"/>
          <p:nvPr/>
        </p:nvSpPr>
        <p:spPr>
          <a:xfrm>
            <a:off x="368750" y="1577750"/>
            <a:ext cx="212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Don’t </a:t>
            </a:r>
            <a:r>
              <a:rPr b="1" lang="en" sz="1600">
                <a:solidFill>
                  <a:srgbClr val="FF0000"/>
                </a:solidFill>
              </a:rPr>
              <a:t>Present this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6836225" y="1577750"/>
            <a:ext cx="212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Don’t Present this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207100" y="932554"/>
            <a:ext cx="9050700" cy="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Used a library ‘</a:t>
            </a:r>
            <a:r>
              <a:rPr b="1" lang="en" sz="1600">
                <a:solidFill>
                  <a:schemeClr val="dk1"/>
                </a:solidFill>
              </a:rPr>
              <a:t>img2table</a:t>
            </a:r>
            <a:r>
              <a:rPr lang="en" sz="1600">
                <a:solidFill>
                  <a:schemeClr val="dk1"/>
                </a:solidFill>
              </a:rPr>
              <a:t>’ for detecting and extracting cells.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Created </a:t>
            </a:r>
            <a:r>
              <a:rPr lang="en" sz="1600">
                <a:solidFill>
                  <a:schemeClr val="dk1"/>
                </a:solidFill>
              </a:rPr>
              <a:t>d</a:t>
            </a:r>
            <a:r>
              <a:rPr lang="en" sz="1600">
                <a:solidFill>
                  <a:schemeClr val="dk1"/>
                </a:solidFill>
              </a:rPr>
              <a:t>ataset using an </a:t>
            </a:r>
            <a:r>
              <a:rPr b="1" lang="en" sz="1600">
                <a:solidFill>
                  <a:schemeClr val="dk1"/>
                </a:solidFill>
              </a:rPr>
              <a:t>online handwritten dataset</a:t>
            </a:r>
            <a:r>
              <a:rPr lang="en" sz="1600">
                <a:solidFill>
                  <a:schemeClr val="dk1"/>
                </a:solidFill>
              </a:rPr>
              <a:t> &amp; </a:t>
            </a:r>
            <a:r>
              <a:rPr b="1" lang="en" sz="1600">
                <a:solidFill>
                  <a:schemeClr val="dk1"/>
                </a:solidFill>
              </a:rPr>
              <a:t>images from answer sheets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So Far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13/20</a:t>
            </a:r>
            <a:endParaRPr sz="1200"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00" y="2073525"/>
            <a:ext cx="3920501" cy="19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1"/>
          <p:cNvSpPr txBox="1"/>
          <p:nvPr/>
        </p:nvSpPr>
        <p:spPr>
          <a:xfrm>
            <a:off x="207100" y="4088975"/>
            <a:ext cx="392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Online Dataset Header Image</a:t>
            </a:r>
            <a:endParaRPr b="1" sz="1500"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401" y="2091175"/>
            <a:ext cx="4504374" cy="188271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1"/>
          <p:cNvSpPr txBox="1"/>
          <p:nvPr/>
        </p:nvSpPr>
        <p:spPr>
          <a:xfrm>
            <a:off x="4432400" y="4081747"/>
            <a:ext cx="450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Answer Sheet</a:t>
            </a:r>
            <a:r>
              <a:rPr b="1" lang="en" sz="1500"/>
              <a:t> Dataset Sample Images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-1779" l="0" r="0" t="1780"/>
          <a:stretch/>
        </p:blipFill>
        <p:spPr>
          <a:xfrm>
            <a:off x="940750" y="1811712"/>
            <a:ext cx="7262499" cy="296101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3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789125"/>
            <a:ext cx="85206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Idea</a:t>
            </a:r>
            <a:r>
              <a:rPr lang="en" sz="1600"/>
              <a:t>: Instant conversion of answer sheet data to CSV files</a:t>
            </a:r>
            <a:r>
              <a:rPr lang="en" sz="1600"/>
              <a:t>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Saves time with its fast performance.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to use.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2"/>
          <p:cNvPicPr preferRelativeResize="0"/>
          <p:nvPr/>
        </p:nvPicPr>
        <p:blipFill rotWithShape="1">
          <a:blip r:embed="rId3">
            <a:alphaModFix/>
          </a:blip>
          <a:srcRect b="4734" l="0" r="0" t="0"/>
          <a:stretch/>
        </p:blipFill>
        <p:spPr>
          <a:xfrm>
            <a:off x="1847549" y="76200"/>
            <a:ext cx="5448900" cy="426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6" name="Google Shape;276;p42"/>
          <p:cNvSpPr txBox="1"/>
          <p:nvPr/>
        </p:nvSpPr>
        <p:spPr>
          <a:xfrm>
            <a:off x="1847550" y="4294150"/>
            <a:ext cx="544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Custom OCR Model Summary</a:t>
            </a:r>
            <a:endParaRPr sz="1500"/>
          </a:p>
        </p:txBody>
      </p:sp>
      <p:sp>
        <p:nvSpPr>
          <p:cNvPr id="277" name="Google Shape;277;p42"/>
          <p:cNvSpPr txBox="1"/>
          <p:nvPr/>
        </p:nvSpPr>
        <p:spPr>
          <a:xfrm>
            <a:off x="5850" y="4743300"/>
            <a:ext cx="91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14/20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192750" y="858450"/>
            <a:ext cx="8758500" cy="31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dk1"/>
                </a:solidFill>
                <a:highlight>
                  <a:srgbClr val="FFFF00"/>
                </a:highlight>
              </a:rPr>
              <a:t>Ensure that the predictions are accurate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" sz="1600">
                <a:solidFill>
                  <a:schemeClr val="dk1"/>
                </a:solidFill>
              </a:rPr>
              <a:t>need to </a:t>
            </a:r>
            <a:r>
              <a:rPr lang="en" sz="1600" u="sng">
                <a:solidFill>
                  <a:schemeClr val="dk1"/>
                </a:solidFill>
              </a:rPr>
              <a:t>improve the accuracy further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</a:rPr>
              <a:t>need to </a:t>
            </a:r>
            <a:r>
              <a:rPr lang="en" sz="1600" u="sng">
                <a:solidFill>
                  <a:schemeClr val="dk1"/>
                </a:solidFill>
                <a:highlight>
                  <a:srgbClr val="FFFF00"/>
                </a:highlight>
              </a:rPr>
              <a:t>integrate the table detection algorithm &amp; a custom OCR model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</a:rPr>
              <a:t>.</a:t>
            </a:r>
            <a:endParaRPr sz="16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dk1"/>
                </a:solidFill>
                <a:highlight>
                  <a:srgbClr val="FFFF00"/>
                </a:highlight>
              </a:rPr>
              <a:t>aim to reduce the time taken by teachers</a:t>
            </a:r>
            <a:r>
              <a:rPr lang="en" sz="1600" u="sng">
                <a:solidFill>
                  <a:schemeClr val="dk1"/>
                </a:solidFill>
              </a:rPr>
              <a:t> to do the mark data entry</a:t>
            </a:r>
            <a:r>
              <a:rPr lang="en" sz="1600">
                <a:solidFill>
                  <a:schemeClr val="dk1"/>
                </a:solidFill>
              </a:rPr>
              <a:t> procedure.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Preliminary results has yielded great success but can still be improved.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Validation accuracy of CNN is 95.81%.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4" name="Google Shape;284;p43"/>
          <p:cNvSpPr txBox="1"/>
          <p:nvPr/>
        </p:nvSpPr>
        <p:spPr>
          <a:xfrm>
            <a:off x="0" y="47742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14th March 2023                                                    17/20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311700" y="11524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Primary data are ‘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Answer sheets of our college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’, which are image data of A4 size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The data comes under ‘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college documents’ domain</a:t>
            </a:r>
            <a:endParaRPr sz="15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Initial data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can be collected 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from our department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, for 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more data variability, we could request it from other departments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of our college itself.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Data can be 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compressed to file format like PDF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for easy portability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size: </a:t>
            </a:r>
            <a:r>
              <a:rPr lang="en" sz="1500" u="sng">
                <a:solidFill>
                  <a:schemeClr val="dk1"/>
                </a:solidFill>
              </a:rPr>
              <a:t>Input data</a:t>
            </a:r>
            <a:r>
              <a:rPr lang="en" sz="1500">
                <a:solidFill>
                  <a:schemeClr val="dk1"/>
                </a:solidFill>
              </a:rPr>
              <a:t> can have </a:t>
            </a:r>
            <a:r>
              <a:rPr lang="en" sz="1500" u="sng">
                <a:solidFill>
                  <a:schemeClr val="dk1"/>
                </a:solidFill>
              </a:rPr>
              <a:t>5-10MB (PDF)</a:t>
            </a:r>
            <a:r>
              <a:rPr lang="en" sz="1500">
                <a:solidFill>
                  <a:schemeClr val="dk1"/>
                </a:solidFill>
              </a:rPr>
              <a:t>, and </a:t>
            </a:r>
            <a:r>
              <a:rPr lang="en" sz="1500" u="sng">
                <a:solidFill>
                  <a:schemeClr val="dk1"/>
                </a:solidFill>
              </a:rPr>
              <a:t>output data </a:t>
            </a:r>
            <a:r>
              <a:rPr lang="en" sz="1500">
                <a:solidFill>
                  <a:schemeClr val="dk1"/>
                </a:solidFill>
              </a:rPr>
              <a:t>can have </a:t>
            </a:r>
            <a:r>
              <a:rPr lang="en" sz="1500" u="sng">
                <a:solidFill>
                  <a:schemeClr val="dk1"/>
                </a:solidFill>
              </a:rPr>
              <a:t>4KB - 2MB (CSV)</a:t>
            </a:r>
            <a:endParaRPr sz="1500" u="sng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Data may be 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unstructured and papers may be damaged or faded.</a:t>
            </a:r>
            <a:endParaRPr sz="1500" u="sng">
              <a:solidFill>
                <a:schemeClr val="dk1"/>
              </a:solidFill>
            </a:endParaRPr>
          </a:p>
        </p:txBody>
      </p:sp>
      <p:sp>
        <p:nvSpPr>
          <p:cNvPr id="290" name="Google Shape;290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291" name="Google Shape;291;p44"/>
          <p:cNvSpPr txBox="1"/>
          <p:nvPr/>
        </p:nvSpPr>
        <p:spPr>
          <a:xfrm rot="1786">
            <a:off x="5063228" y="111825"/>
            <a:ext cx="4042201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Excluded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FF20F"/>
                </a:solidFill>
              </a:rPr>
              <a:t>May be useful in future</a:t>
            </a:r>
            <a:endParaRPr b="1" sz="2400">
              <a:solidFill>
                <a:srgbClr val="0FF20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226332" y="852800"/>
            <a:ext cx="8520600" cy="4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Introduction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Problem Statement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Application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Literature Survey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Block Diagram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 Collection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Work Done So Far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Performance Evaluation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Work To Be Done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Conclusion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References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98" name="Google Shape;298;p45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2/20</a:t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128571" y="782250"/>
            <a:ext cx="8758500" cy="363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Collect more datasets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Analyze model performance using additional methods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Integrate custom OCR tool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Preprocess DataFrame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Physical equipment for holding the camera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4" name="Google Shape;304;p46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To Be Done</a:t>
            </a:r>
            <a:endParaRPr/>
          </a:p>
        </p:txBody>
      </p:sp>
      <p:sp>
        <p:nvSpPr>
          <p:cNvPr id="305" name="Google Shape;305;p46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16/20</a:t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/>
        </p:nvSpPr>
        <p:spPr>
          <a:xfrm>
            <a:off x="201999" y="366350"/>
            <a:ext cx="820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Mistakes </a:t>
            </a:r>
            <a:r>
              <a:rPr lang="en" sz="1600"/>
              <a:t>in </a:t>
            </a:r>
            <a:r>
              <a:rPr b="1" lang="en" sz="1600"/>
              <a:t>Paddle OCR</a:t>
            </a:r>
            <a:r>
              <a:rPr lang="en" sz="1600"/>
              <a:t> predictions.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Created </a:t>
            </a:r>
            <a:r>
              <a:rPr b="1" lang="en" sz="1600">
                <a:solidFill>
                  <a:schemeClr val="dk1"/>
                </a:solidFill>
              </a:rPr>
              <a:t>neural network for number detecting </a:t>
            </a:r>
            <a:r>
              <a:rPr lang="en" sz="1600">
                <a:solidFill>
                  <a:schemeClr val="dk1"/>
                </a:solidFill>
              </a:rPr>
              <a:t>(Custom OCR tool).</a:t>
            </a:r>
            <a:endParaRPr sz="1600"/>
          </a:p>
        </p:txBody>
      </p:sp>
      <p:grpSp>
        <p:nvGrpSpPr>
          <p:cNvPr id="311" name="Google Shape;311;p47"/>
          <p:cNvGrpSpPr/>
          <p:nvPr/>
        </p:nvGrpSpPr>
        <p:grpSpPr>
          <a:xfrm>
            <a:off x="991113" y="1103300"/>
            <a:ext cx="6776838" cy="3377750"/>
            <a:chOff x="991113" y="1103300"/>
            <a:chExt cx="6776838" cy="3377750"/>
          </a:xfrm>
        </p:grpSpPr>
        <p:sp>
          <p:nvSpPr>
            <p:cNvPr id="312" name="Google Shape;312;p47"/>
            <p:cNvSpPr txBox="1"/>
            <p:nvPr/>
          </p:nvSpPr>
          <p:spPr>
            <a:xfrm>
              <a:off x="1376050" y="4065550"/>
              <a:ext cx="639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Output of Paddle </a:t>
              </a:r>
              <a:r>
                <a:rPr b="1" lang="en" sz="1500"/>
                <a:t>OCR tool</a:t>
              </a:r>
              <a:endParaRPr b="1" sz="1500"/>
            </a:p>
          </p:txBody>
        </p:sp>
        <p:pic>
          <p:nvPicPr>
            <p:cNvPr id="313" name="Google Shape;313;p47"/>
            <p:cNvPicPr preferRelativeResize="0"/>
            <p:nvPr/>
          </p:nvPicPr>
          <p:blipFill rotWithShape="1">
            <a:blip r:embed="rId3">
              <a:alphaModFix/>
            </a:blip>
            <a:srcRect b="0" l="27688" r="0" t="0"/>
            <a:stretch/>
          </p:blipFill>
          <p:spPr>
            <a:xfrm>
              <a:off x="991113" y="1103300"/>
              <a:ext cx="6776838" cy="2928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14" name="Google Shape;314;p47"/>
            <p:cNvSpPr/>
            <p:nvPr/>
          </p:nvSpPr>
          <p:spPr>
            <a:xfrm>
              <a:off x="1746403" y="1962967"/>
              <a:ext cx="310500" cy="310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7"/>
            <p:cNvSpPr/>
            <p:nvPr/>
          </p:nvSpPr>
          <p:spPr>
            <a:xfrm>
              <a:off x="3021105" y="1897116"/>
              <a:ext cx="310500" cy="310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7"/>
            <p:cNvSpPr/>
            <p:nvPr/>
          </p:nvSpPr>
          <p:spPr>
            <a:xfrm>
              <a:off x="6765254" y="2257418"/>
              <a:ext cx="310500" cy="310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7"/>
            <p:cNvSpPr/>
            <p:nvPr/>
          </p:nvSpPr>
          <p:spPr>
            <a:xfrm>
              <a:off x="2220545" y="3313869"/>
              <a:ext cx="310500" cy="310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47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14/20</a:t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324" name="Google Shape;324;p48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15/20</a:t>
            </a:r>
            <a:endParaRPr sz="1200"/>
          </a:p>
        </p:txBody>
      </p:sp>
      <p:sp>
        <p:nvSpPr>
          <p:cNvPr id="325" name="Google Shape;325;p48"/>
          <p:cNvSpPr txBox="1"/>
          <p:nvPr/>
        </p:nvSpPr>
        <p:spPr>
          <a:xfrm>
            <a:off x="1060725" y="1711700"/>
            <a:ext cx="343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Neural Network Accuracy</a:t>
            </a:r>
            <a:endParaRPr b="1" sz="1300"/>
          </a:p>
        </p:txBody>
      </p:sp>
      <p:grpSp>
        <p:nvGrpSpPr>
          <p:cNvPr id="326" name="Google Shape;326;p48"/>
          <p:cNvGrpSpPr/>
          <p:nvPr/>
        </p:nvGrpSpPr>
        <p:grpSpPr>
          <a:xfrm>
            <a:off x="4827572" y="1126822"/>
            <a:ext cx="3278190" cy="2889848"/>
            <a:chOff x="6261338" y="789125"/>
            <a:chExt cx="2200275" cy="2003500"/>
          </a:xfrm>
        </p:grpSpPr>
        <p:pic>
          <p:nvPicPr>
            <p:cNvPr id="327" name="Google Shape;327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61338" y="789125"/>
              <a:ext cx="2200275" cy="170497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28" name="Google Shape;328;p48"/>
            <p:cNvSpPr txBox="1"/>
            <p:nvPr/>
          </p:nvSpPr>
          <p:spPr>
            <a:xfrm>
              <a:off x="6261350" y="2504625"/>
              <a:ext cx="22002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Prediction Accuracy</a:t>
              </a:r>
              <a:endParaRPr b="1" sz="1500"/>
            </a:p>
          </p:txBody>
        </p:sp>
      </p:grpSp>
      <p:grpSp>
        <p:nvGrpSpPr>
          <p:cNvPr id="329" name="Google Shape;329;p48"/>
          <p:cNvGrpSpPr/>
          <p:nvPr/>
        </p:nvGrpSpPr>
        <p:grpSpPr>
          <a:xfrm>
            <a:off x="1060725" y="2787713"/>
            <a:ext cx="3511275" cy="784800"/>
            <a:chOff x="552525" y="3670725"/>
            <a:chExt cx="3511275" cy="784800"/>
          </a:xfrm>
        </p:grpSpPr>
        <p:pic>
          <p:nvPicPr>
            <p:cNvPr id="330" name="Google Shape;330;p48"/>
            <p:cNvPicPr preferRelativeResize="0"/>
            <p:nvPr/>
          </p:nvPicPr>
          <p:blipFill rotWithShape="1">
            <a:blip r:embed="rId4">
              <a:alphaModFix/>
            </a:blip>
            <a:srcRect b="0" l="1048" r="49001" t="51538"/>
            <a:stretch/>
          </p:blipFill>
          <p:spPr>
            <a:xfrm>
              <a:off x="552525" y="3670725"/>
              <a:ext cx="3511275" cy="36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31" name="Google Shape;331;p48"/>
            <p:cNvSpPr txBox="1"/>
            <p:nvPr/>
          </p:nvSpPr>
          <p:spPr>
            <a:xfrm>
              <a:off x="552525" y="4040025"/>
              <a:ext cx="35112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Time taken for </a:t>
              </a:r>
              <a:r>
                <a:rPr b="1" lang="en" sz="1500"/>
                <a:t>Prediction</a:t>
              </a:r>
              <a:endParaRPr b="1" sz="1500"/>
            </a:p>
          </p:txBody>
        </p:sp>
      </p:grpSp>
      <p:pic>
        <p:nvPicPr>
          <p:cNvPr id="332" name="Google Shape;332;p48"/>
          <p:cNvPicPr preferRelativeResize="0"/>
          <p:nvPr/>
        </p:nvPicPr>
        <p:blipFill rotWithShape="1">
          <a:blip r:embed="rId5">
            <a:alphaModFix/>
          </a:blip>
          <a:srcRect b="0" l="0" r="0" t="22732"/>
          <a:stretch/>
        </p:blipFill>
        <p:spPr>
          <a:xfrm>
            <a:off x="1042250" y="1306100"/>
            <a:ext cx="3460908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276525" y="22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Scope and Objective</a:t>
            </a:r>
            <a:endParaRPr/>
          </a:p>
        </p:txBody>
      </p:sp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276525" y="892950"/>
            <a:ext cx="85206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To detect decimal point marks during the OCR processing.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To clearly identify the digits properly to attain optimal results.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To train the model more to detect marks greater than 7 if the customer’s input is so.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a smaller device to encase the tool.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Objective: Create a tool to help ease the teacher’s efforts in data entry process, by implementing OCR techniques with the help of CNN.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39" name="Google Shape;339;p49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9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Techniques</a:t>
            </a:r>
            <a:endParaRPr sz="2520"/>
          </a:p>
        </p:txBody>
      </p:sp>
      <p:sp>
        <p:nvSpPr>
          <p:cNvPr id="345" name="Google Shape;345;p50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15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  <p:sp>
        <p:nvSpPr>
          <p:cNvPr id="346" name="Google Shape;346;p50"/>
          <p:cNvSpPr txBox="1"/>
          <p:nvPr>
            <p:ph idx="1" type="body"/>
          </p:nvPr>
        </p:nvSpPr>
        <p:spPr>
          <a:xfrm>
            <a:off x="311700" y="1152475"/>
            <a:ext cx="8520600" cy="21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</a:t>
            </a:r>
            <a:r>
              <a:rPr lang="en" sz="1600">
                <a:solidFill>
                  <a:schemeClr val="dk1"/>
                </a:solidFill>
              </a:rPr>
              <a:t>ser interface created in </a:t>
            </a:r>
            <a:r>
              <a:rPr b="1" lang="en" sz="1600">
                <a:solidFill>
                  <a:schemeClr val="dk1"/>
                </a:solidFill>
              </a:rPr>
              <a:t>Flask &amp; HTML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Real time capturing </a:t>
            </a:r>
            <a:r>
              <a:rPr lang="en" sz="1600">
                <a:solidFill>
                  <a:schemeClr val="dk1"/>
                </a:solidFill>
              </a:rPr>
              <a:t>of the answer sheets.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img2table</a:t>
            </a:r>
            <a:r>
              <a:rPr lang="en" sz="1600">
                <a:solidFill>
                  <a:schemeClr val="dk1"/>
                </a:solidFill>
              </a:rPr>
              <a:t> library for </a:t>
            </a:r>
            <a:r>
              <a:rPr b="1" lang="en" sz="1600">
                <a:solidFill>
                  <a:schemeClr val="dk1"/>
                </a:solidFill>
              </a:rPr>
              <a:t>coordinate extraction.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Processing on built-in data structure</a:t>
            </a:r>
            <a:r>
              <a:rPr lang="en" sz="1600">
                <a:solidFill>
                  <a:schemeClr val="dk1"/>
                </a:solidFill>
              </a:rPr>
              <a:t> (ordered dictionary) for speed.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Using </a:t>
            </a:r>
            <a:r>
              <a:rPr b="1" lang="en" sz="1600">
                <a:solidFill>
                  <a:schemeClr val="dk1"/>
                </a:solidFill>
              </a:rPr>
              <a:t>custom trained OCR</a:t>
            </a:r>
            <a:r>
              <a:rPr lang="en" sz="1600">
                <a:solidFill>
                  <a:schemeClr val="dk1"/>
                </a:solidFill>
              </a:rPr>
              <a:t> tool supported by a </a:t>
            </a:r>
            <a:r>
              <a:rPr b="1" lang="en" sz="1600">
                <a:solidFill>
                  <a:schemeClr val="dk1"/>
                </a:solidFill>
              </a:rPr>
              <a:t>CNN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architecture </a:t>
            </a:r>
            <a:r>
              <a:rPr lang="en" sz="1600">
                <a:solidFill>
                  <a:schemeClr val="dk1"/>
                </a:solidFill>
              </a:rPr>
              <a:t>for classification.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19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  <p:sp>
        <p:nvSpPr>
          <p:cNvPr id="352" name="Google Shape;352;p51"/>
          <p:cNvSpPr txBox="1"/>
          <p:nvPr/>
        </p:nvSpPr>
        <p:spPr>
          <a:xfrm>
            <a:off x="448400" y="1658700"/>
            <a:ext cx="85221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Precision</a:t>
            </a:r>
            <a:r>
              <a:rPr lang="en" sz="1600"/>
              <a:t>: How accurate the </a:t>
            </a:r>
            <a:r>
              <a:rPr lang="en" sz="1600">
                <a:solidFill>
                  <a:schemeClr val="dk1"/>
                </a:solidFill>
              </a:rPr>
              <a:t>models are </a:t>
            </a:r>
            <a:r>
              <a:rPr lang="en" sz="1600"/>
              <a:t>in predicting positive samples.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Recall</a:t>
            </a:r>
            <a:r>
              <a:rPr lang="en" sz="1600"/>
              <a:t>: How effectively a model can identify positive samples.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F1-Score</a:t>
            </a:r>
            <a:r>
              <a:rPr lang="en" sz="1600"/>
              <a:t>: The </a:t>
            </a:r>
            <a:r>
              <a:rPr lang="en" sz="1600"/>
              <a:t>average</a:t>
            </a:r>
            <a:r>
              <a:rPr lang="en" sz="1600"/>
              <a:t> of precision and recall, providing a balanced measure of a model's performance.</a:t>
            </a:r>
            <a:endParaRPr sz="1600"/>
          </a:p>
        </p:txBody>
      </p:sp>
      <p:sp>
        <p:nvSpPr>
          <p:cNvPr id="353" name="Google Shape;353;p51"/>
          <p:cNvSpPr txBox="1"/>
          <p:nvPr/>
        </p:nvSpPr>
        <p:spPr>
          <a:xfrm>
            <a:off x="2702175" y="131875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Classification Report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2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</a:t>
            </a:r>
            <a:r>
              <a:rPr lang="en" sz="1200">
                <a:solidFill>
                  <a:schemeClr val="dk1"/>
                </a:solidFill>
              </a:rPr>
              <a:t>4/25</a:t>
            </a:r>
            <a:endParaRPr sz="12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556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OCR,artificial intelligence,document scanning,machine learning,image recognition.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Increased speed and efficiency, improved accuracy, reduced costs and increased accessibility.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Gap - recognition accuracy of complex data structures is poor.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Future scope - impact of OCR increases as technology advances, thereby giving more importance and emphasis to using it in businesses and organizations.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88100" y="1098475"/>
            <a:ext cx="8190300" cy="96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[1]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A.Raj, S.Sharma, J.Singh, A.Singh, “Revolutionizing Data Entry: An In-Depth Study of Optical Character Recognition Technology and Its Future Potential”, International Journal for Research in Applied Science &amp; Engineering Technology, Vol. 11 No.2, pp: 645-653, Feb 2023.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OCR classification and image processing with use of Naive Bayes algorithm.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Identification of text from handwritten documents, extracting features and training them.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Gap - accuracy is only 53%, lack of implementation of better model.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Future scope - apply same method with a neural network.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76850" y="1073500"/>
            <a:ext cx="8190300" cy="88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[2] Ömer Aydin, “Classification of Documents Extracted from Images with Optical Character Recognition Methods”, Anatolian Journal of Computer Sciences, Vol.6 No.2 pp:46-55, 01 Jun, 2021.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5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6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820950"/>
            <a:ext cx="85206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Image processing, OCR model, long short term memory.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Related work - text and image segmentation, CNN.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Gap - cannot identify text set at a particular angle.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Future scope - implies more usage of PyTesseract over SVM.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76850" y="1194200"/>
            <a:ext cx="8190300" cy="88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[</a:t>
            </a:r>
            <a:r>
              <a:rPr lang="en" sz="1600">
                <a:solidFill>
                  <a:schemeClr val="dk1"/>
                </a:solidFill>
              </a:rPr>
              <a:t>3</a:t>
            </a:r>
            <a:r>
              <a:rPr lang="en" sz="1600">
                <a:solidFill>
                  <a:schemeClr val="dk1"/>
                </a:solidFill>
              </a:rPr>
              <a:t>] Raajkumar G., Indumathi D., “Optical Character Recognition using Deep Neural Network”, International Journal of Computer Applications, Vol. 176 No. 41 pp:61-65, July 2020.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622200"/>
            <a:ext cx="8520600" cy="3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Optical character recognition,classification,languages,feature extraction,deep learning.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Implementation of MLP, use of datasets like CEDAR,MNIST,</a:t>
            </a:r>
            <a:r>
              <a:rPr lang="en" sz="1600">
                <a:solidFill>
                  <a:schemeClr val="dk1"/>
                </a:solidFill>
              </a:rPr>
              <a:t>CHARS74K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Gap - </a:t>
            </a:r>
            <a:r>
              <a:rPr lang="en" sz="1600">
                <a:solidFill>
                  <a:schemeClr val="dk1"/>
                </a:solidFill>
              </a:rPr>
              <a:t>Publicly available datasets also include stimuli that are aligned well with each other and fail to incorporate examples that correspond well with real-life scenarios, i.e. writing styles, distorted strokes, variable character,thickness and illumination.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Future scope - implementation of deep learning architectures like CNN,RNN and LSTM will steadily increase.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65000" y="710675"/>
            <a:ext cx="8190300" cy="96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[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4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]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J.Memon, R.Sami, Rizwan A.Khan, M.Uddin, “Handwritten Optical Character Recognition (OCR): A Comprehensive Systematic Literature Review (SLR)”, IEEE Access, Vol. 8, pp:142642-142668, 2020.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7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</a:t>
            </a:r>
            <a:r>
              <a:rPr lang="en" sz="1200">
                <a:solidFill>
                  <a:schemeClr val="dk1"/>
                </a:solidFill>
              </a:rPr>
              <a:t>12th June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8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13925" y="789125"/>
            <a:ext cx="86184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Manual data entry is a </a:t>
            </a:r>
            <a:r>
              <a:rPr b="1" lang="en" sz="1600">
                <a:solidFill>
                  <a:schemeClr val="dk1"/>
                </a:solidFill>
              </a:rPr>
              <a:t>labor-intensive process</a:t>
            </a:r>
            <a:r>
              <a:rPr lang="en" sz="1600">
                <a:solidFill>
                  <a:schemeClr val="dk1"/>
                </a:solidFill>
              </a:rPr>
              <a:t> that requires significant time and effort.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Loss of valuable time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Prone to errors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Inaccurate data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This project aims to develop an </a:t>
            </a:r>
            <a:r>
              <a:rPr b="1" lang="en" sz="1600">
                <a:solidFill>
                  <a:schemeClr val="dk1"/>
                </a:solidFill>
              </a:rPr>
              <a:t>automated solution</a:t>
            </a:r>
            <a:r>
              <a:rPr lang="en" sz="1600">
                <a:solidFill>
                  <a:schemeClr val="dk1"/>
                </a:solidFill>
              </a:rPr>
              <a:t> that streamlines the aforementioned problems.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76525" y="22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Scope and Objectives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12th June 2023                                            9</a:t>
            </a:r>
            <a:r>
              <a:rPr lang="en" sz="1200">
                <a:solidFill>
                  <a:schemeClr val="dk1"/>
                </a:solidFill>
              </a:rPr>
              <a:t>/25</a:t>
            </a:r>
            <a:endParaRPr sz="12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76525" y="740550"/>
            <a:ext cx="8520600" cy="4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Scope: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Automated system</a:t>
            </a:r>
            <a:r>
              <a:rPr lang="en" sz="1600">
                <a:solidFill>
                  <a:schemeClr val="dk1"/>
                </a:solidFill>
              </a:rPr>
              <a:t> to make CSV out of images of answer sheets.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Use </a:t>
            </a:r>
            <a:r>
              <a:rPr b="1" lang="en" sz="1600">
                <a:solidFill>
                  <a:schemeClr val="dk1"/>
                </a:solidFill>
              </a:rPr>
              <a:t>neural networks t</a:t>
            </a:r>
            <a:r>
              <a:rPr b="1" lang="en" sz="1600">
                <a:solidFill>
                  <a:schemeClr val="dk1"/>
                </a:solidFill>
              </a:rPr>
              <a:t>o clearly classify the digits</a:t>
            </a:r>
            <a:r>
              <a:rPr lang="en" sz="1600">
                <a:solidFill>
                  <a:schemeClr val="dk1"/>
                </a:solidFill>
              </a:rPr>
              <a:t> to attain optimal results.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To </a:t>
            </a:r>
            <a:r>
              <a:rPr b="1" lang="en" sz="1600">
                <a:solidFill>
                  <a:schemeClr val="dk1"/>
                </a:solidFill>
              </a:rPr>
              <a:t>detect decimal marks</a:t>
            </a:r>
            <a:r>
              <a:rPr lang="en" sz="1600">
                <a:solidFill>
                  <a:schemeClr val="dk1"/>
                </a:solidFill>
              </a:rPr>
              <a:t> during the OCR processing.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</a:t>
            </a:r>
            <a:r>
              <a:rPr lang="en" sz="1600">
                <a:solidFill>
                  <a:schemeClr val="dk1"/>
                </a:solidFill>
              </a:rPr>
              <a:t>rain the model to </a:t>
            </a:r>
            <a:r>
              <a:rPr b="1" lang="en" sz="1600">
                <a:solidFill>
                  <a:schemeClr val="dk1"/>
                </a:solidFill>
              </a:rPr>
              <a:t>detect marks as per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customer </a:t>
            </a:r>
            <a:r>
              <a:rPr lang="en" sz="1600">
                <a:solidFill>
                  <a:schemeClr val="dk1"/>
                </a:solidFill>
              </a:rPr>
              <a:t>requirements.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Create a </a:t>
            </a:r>
            <a:r>
              <a:rPr b="1" lang="en" sz="1600">
                <a:solidFill>
                  <a:schemeClr val="dk1"/>
                </a:solidFill>
              </a:rPr>
              <a:t>smaller device to encase the tool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Objective: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Create a tool to </a:t>
            </a:r>
            <a:r>
              <a:rPr b="1" lang="en" sz="1600">
                <a:solidFill>
                  <a:schemeClr val="dk1"/>
                </a:solidFill>
              </a:rPr>
              <a:t>help teachers in data entry process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Implementation of </a:t>
            </a:r>
            <a:r>
              <a:rPr b="1" lang="en" sz="1600">
                <a:solidFill>
                  <a:schemeClr val="dk1"/>
                </a:solidFill>
              </a:rPr>
              <a:t>OCR </a:t>
            </a:r>
            <a:r>
              <a:rPr lang="en" sz="1600">
                <a:solidFill>
                  <a:schemeClr val="dk1"/>
                </a:solidFill>
              </a:rPr>
              <a:t>using the </a:t>
            </a:r>
            <a:r>
              <a:rPr b="1" lang="en" sz="1600">
                <a:solidFill>
                  <a:schemeClr val="dk1"/>
                </a:solidFill>
              </a:rPr>
              <a:t>CNN Architecture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 </a:t>
            </a:r>
            <a:r>
              <a:rPr b="1" lang="en" sz="1600">
                <a:solidFill>
                  <a:schemeClr val="dk1"/>
                </a:solidFill>
              </a:rPr>
              <a:t>customizable program</a:t>
            </a:r>
            <a:r>
              <a:rPr lang="en" sz="1600">
                <a:solidFill>
                  <a:schemeClr val="dk1"/>
                </a:solidFill>
              </a:rPr>
              <a:t> to extract table marks with </a:t>
            </a:r>
            <a:r>
              <a:rPr b="1" lang="en" sz="1600">
                <a:solidFill>
                  <a:schemeClr val="dk1"/>
                </a:solidFill>
              </a:rPr>
              <a:t>programmer’s control.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