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Lexend Light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exendLigh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exend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95d4a622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95d4a622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page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5e705226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5e705226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5e705226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5e705226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5e705226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5e705226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5e705226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5e705226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5e705226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5e705226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92304634b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92304634b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5e705226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5e705226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92304634b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92304634b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9469638a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9469638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92304634b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92304634b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a36f64c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a36f64c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969ab685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1969ab685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A warm welcome everyone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969ab685c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1969ab685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969ab685c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1969ab685c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969ab685c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1969ab685c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969ab685c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1969ab685c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192304634b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192304634b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15e705226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15e705226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5e70522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5e70522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A warm welcome everyone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5e705226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5e705226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5e705226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5e705226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92304634b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92304634b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OCR- Optical </a:t>
            </a:r>
            <a:r>
              <a:rPr lang="en"/>
              <a:t>character</a:t>
            </a:r>
            <a:r>
              <a:rPr lang="en"/>
              <a:t> recognition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e70522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5e70522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969a9481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969a9481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- Convolutional Neural Networks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- Long Short Term Memory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5e705226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5e705226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3357"/>
            <a:ext cx="8520600" cy="10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Lexend Light"/>
                <a:ea typeface="Lexend Light"/>
                <a:cs typeface="Lexend Light"/>
                <a:sym typeface="Lexend Light"/>
              </a:rPr>
              <a:t>Marks</a:t>
            </a:r>
            <a:r>
              <a:rPr lang="en" sz="6088">
                <a:solidFill>
                  <a:srgbClr val="0FF20F"/>
                </a:solidFill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r>
              <a:rPr lang="en">
                <a:solidFill>
                  <a:srgbClr val="4A86E8"/>
                </a:solidFill>
                <a:latin typeface="Lexend Light"/>
                <a:ea typeface="Lexend Light"/>
                <a:cs typeface="Lexend Light"/>
                <a:sym typeface="Lexend Light"/>
              </a:rPr>
              <a:t>CSV</a:t>
            </a:r>
            <a:endParaRPr>
              <a:solidFill>
                <a:srgbClr val="4A86E8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191919"/>
                </a:solidFill>
                <a:latin typeface="Lexend Light"/>
                <a:ea typeface="Lexend Light"/>
                <a:cs typeface="Lexend Light"/>
                <a:sym typeface="Lexend Light"/>
              </a:rPr>
              <a:t>A simple solution to convert tabular mark fields to CSV file</a:t>
            </a:r>
            <a:endParaRPr sz="1550">
              <a:solidFill>
                <a:srgbClr val="191919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393750"/>
            <a:ext cx="8520600" cy="3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00">
                <a:solidFill>
                  <a:schemeClr val="dk1"/>
                </a:solidFill>
              </a:rPr>
              <a:t>Mini Project Presentation: Zeroth Review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00">
                <a:solidFill>
                  <a:schemeClr val="dk1"/>
                </a:solidFill>
              </a:rPr>
              <a:t>Guided by: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00">
                <a:solidFill>
                  <a:schemeClr val="dk1"/>
                </a:solidFill>
              </a:rPr>
              <a:t>Dr. Deepa V.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00">
                <a:solidFill>
                  <a:schemeClr val="dk1"/>
                </a:solidFill>
              </a:rPr>
              <a:t>Presented by:</a:t>
            </a:r>
            <a:endParaRPr baseline="30000" sz="15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825802" y="2904509"/>
            <a:ext cx="40404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Ajay T Shaju,          </a:t>
            </a:r>
            <a:r>
              <a:rPr lang="en" sz="1500">
                <a:solidFill>
                  <a:schemeClr val="dk1"/>
                </a:solidFill>
              </a:rPr>
              <a:t>SJC20AD004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Emil Saj Abraham,  </a:t>
            </a:r>
            <a:r>
              <a:rPr lang="en" sz="1500">
                <a:solidFill>
                  <a:schemeClr val="dk1"/>
                </a:solidFill>
              </a:rPr>
              <a:t>SJC20AD028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Justin Thomas Jo,   </a:t>
            </a:r>
            <a:r>
              <a:rPr lang="en" sz="1500">
                <a:solidFill>
                  <a:schemeClr val="dk1"/>
                </a:solidFill>
              </a:rPr>
              <a:t>SJC20AD046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Vishnuprasad KG,   </a:t>
            </a:r>
            <a:r>
              <a:rPr lang="en" sz="1500">
                <a:solidFill>
                  <a:schemeClr val="dk1"/>
                </a:solidFill>
              </a:rPr>
              <a:t>SJC20AD063</a:t>
            </a:r>
            <a:endParaRPr sz="1100"/>
          </a:p>
        </p:txBody>
      </p:sp>
      <p:sp>
        <p:nvSpPr>
          <p:cNvPr id="57" name="Google Shape;57;p13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100">
                <a:solidFill>
                  <a:schemeClr val="dk1"/>
                </a:solidFill>
              </a:rPr>
              <a:t>Artificial Intelligence &amp; Data Science Mini Project: ADD334                                            </a:t>
            </a:r>
            <a:r>
              <a:rPr lang="en" sz="1100">
                <a:solidFill>
                  <a:schemeClr val="dk1"/>
                </a:solidFill>
              </a:rPr>
              <a:t>14th March 2023</a:t>
            </a:r>
            <a:r>
              <a:rPr lang="en" sz="1100">
                <a:solidFill>
                  <a:schemeClr val="dk1"/>
                </a:solidFill>
              </a:rPr>
              <a:t>                                                    1/</a:t>
            </a:r>
            <a:r>
              <a:rPr lang="en" sz="1100">
                <a:solidFill>
                  <a:schemeClr val="dk1"/>
                </a:solidFill>
              </a:rPr>
              <a:t>17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Block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100">
                <a:solidFill>
                  <a:schemeClr val="dk1"/>
                </a:solidFill>
              </a:rPr>
              <a:t>Artificial Intelligence &amp; Data Science Mini Project: ADD334                                            14th March 2023                                                    10/17</a:t>
            </a:r>
            <a:endParaRPr sz="120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7587"/>
            <a:ext cx="9144003" cy="2308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888496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Primary data - ‘</a:t>
            </a:r>
            <a:r>
              <a:rPr lang="en" sz="1600" u="sng">
                <a:solidFill>
                  <a:schemeClr val="dk1"/>
                </a:solidFill>
                <a:highlight>
                  <a:schemeClr val="lt1"/>
                </a:highlight>
              </a:rPr>
              <a:t>Answer sheets of our college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’ - image data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of A4 size.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The </a:t>
            </a:r>
            <a:r>
              <a:rPr lang="en" sz="1600" u="sng">
                <a:solidFill>
                  <a:schemeClr val="dk1"/>
                </a:solidFill>
                <a:highlight>
                  <a:schemeClr val="lt1"/>
                </a:highlight>
              </a:rPr>
              <a:t>region of focus is the big mark table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 on the front page of the answer sheet.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We </a:t>
            </a:r>
            <a:r>
              <a:rPr lang="en" sz="1600" u="sng">
                <a:solidFill>
                  <a:schemeClr val="dk1"/>
                </a:solidFill>
                <a:highlight>
                  <a:schemeClr val="lt1"/>
                </a:highlight>
              </a:rPr>
              <a:t>require preprocessing techniques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 to improve the quality of the image data such as image resizing, noise reduction, and adjustments.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0" l="0" r="68039" t="0"/>
          <a:stretch/>
        </p:blipFill>
        <p:spPr>
          <a:xfrm>
            <a:off x="5706275" y="1979300"/>
            <a:ext cx="2181550" cy="27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925" y="2649276"/>
            <a:ext cx="3381627" cy="1443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 rot="1013576">
            <a:off x="4679869" y="3352543"/>
            <a:ext cx="909547" cy="8772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←</a:t>
            </a:r>
            <a:endParaRPr b="1" sz="4500"/>
          </a:p>
        </p:txBody>
      </p:sp>
      <p:sp>
        <p:nvSpPr>
          <p:cNvPr id="132" name="Google Shape;132;p23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100">
                <a:solidFill>
                  <a:schemeClr val="dk1"/>
                </a:solidFill>
              </a:rPr>
              <a:t>Artificial Intelligence &amp; Data Science Mini Project: ADD334                                            </a:t>
            </a:r>
            <a:r>
              <a:rPr lang="en" sz="1100">
                <a:solidFill>
                  <a:schemeClr val="dk1"/>
                </a:solidFill>
              </a:rPr>
              <a:t>14th March 2023</a:t>
            </a:r>
            <a:r>
              <a:rPr lang="en" sz="1100">
                <a:solidFill>
                  <a:schemeClr val="dk1"/>
                </a:solidFill>
              </a:rPr>
              <a:t>                                                    11/</a:t>
            </a:r>
            <a:r>
              <a:rPr lang="en" sz="1100">
                <a:solidFill>
                  <a:schemeClr val="dk1"/>
                </a:solidFill>
              </a:rPr>
              <a:t>17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997000"/>
            <a:ext cx="8520600" cy="29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m</a:t>
            </a:r>
            <a:r>
              <a:rPr lang="en" sz="1600">
                <a:solidFill>
                  <a:schemeClr val="dk1"/>
                </a:solidFill>
              </a:rPr>
              <a:t>odel can be applied to </a:t>
            </a:r>
            <a:r>
              <a:rPr lang="en" sz="1600" u="sng">
                <a:solidFill>
                  <a:schemeClr val="dk1"/>
                </a:solidFill>
              </a:rPr>
              <a:t>different institutions for e</a:t>
            </a:r>
            <a:r>
              <a:rPr lang="en" sz="1600" u="sng">
                <a:solidFill>
                  <a:schemeClr val="dk1"/>
                </a:solidFill>
              </a:rPr>
              <a:t>asy document-digitization.</a:t>
            </a:r>
            <a:endParaRPr sz="1600" u="sng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 p</a:t>
            </a:r>
            <a:r>
              <a:rPr lang="en" sz="1600">
                <a:solidFill>
                  <a:schemeClr val="dk1"/>
                </a:solidFill>
              </a:rPr>
              <a:t>lan to </a:t>
            </a:r>
            <a:r>
              <a:rPr lang="en" sz="1600" u="sng">
                <a:solidFill>
                  <a:schemeClr val="dk1"/>
                </a:solidFill>
              </a:rPr>
              <a:t>incorporate more powerful &amp; less time consuming methods</a:t>
            </a:r>
            <a:r>
              <a:rPr lang="en" sz="1600">
                <a:solidFill>
                  <a:schemeClr val="dk1"/>
                </a:solidFill>
              </a:rPr>
              <a:t> for the main project.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 hope to make </a:t>
            </a:r>
            <a:r>
              <a:rPr lang="en" sz="1600" u="sng">
                <a:solidFill>
                  <a:schemeClr val="dk1"/>
                </a:solidFill>
              </a:rPr>
              <a:t>Marks2CSV as our main project or a startup, if it can be scaled as per our expectations. </a:t>
            </a:r>
            <a:endParaRPr sz="1600" u="sng">
              <a:solidFill>
                <a:schemeClr val="dk1"/>
              </a:solidFill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100">
                <a:solidFill>
                  <a:schemeClr val="dk1"/>
                </a:solidFill>
              </a:rPr>
              <a:t>Artificial Intelligence &amp; Data Science Mini Project: ADD334                                            14th March 2023                                                    12/17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192750" y="1010850"/>
            <a:ext cx="8758500" cy="31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application will be </a:t>
            </a:r>
            <a:r>
              <a:rPr lang="en" sz="1600" u="sng">
                <a:solidFill>
                  <a:schemeClr val="dk1"/>
                </a:solidFill>
              </a:rPr>
              <a:t>efficient and user-friendly</a:t>
            </a:r>
            <a:r>
              <a:rPr lang="en" sz="1600">
                <a:solidFill>
                  <a:schemeClr val="dk1"/>
                </a:solidFill>
              </a:rPr>
              <a:t> for converting mark files to </a:t>
            </a:r>
            <a:r>
              <a:rPr lang="en" sz="1600" u="sng">
                <a:solidFill>
                  <a:schemeClr val="dk1"/>
                </a:solidFill>
              </a:rPr>
              <a:t>CSV format for </a:t>
            </a:r>
            <a:r>
              <a:rPr lang="en" sz="1600" u="sng">
                <a:solidFill>
                  <a:schemeClr val="dk1"/>
                </a:solidFill>
              </a:rPr>
              <a:t>report-making, </a:t>
            </a:r>
            <a:r>
              <a:rPr lang="en" sz="1600" u="sng">
                <a:solidFill>
                  <a:schemeClr val="dk1"/>
                </a:solidFill>
              </a:rPr>
              <a:t>data processing, and analysis.</a:t>
            </a:r>
            <a:endParaRPr sz="1600"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The </a:t>
            </a:r>
            <a:r>
              <a:rPr lang="en" sz="1600" u="sng">
                <a:solidFill>
                  <a:schemeClr val="dk1"/>
                </a:solidFill>
                <a:highlight>
                  <a:schemeClr val="lt1"/>
                </a:highlight>
              </a:rPr>
              <a:t>development process will follow a systematic approach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, including requirement gathering, design, development, testing, and deployment.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Overall, this project can </a:t>
            </a:r>
            <a:r>
              <a:rPr lang="en" sz="1600" u="sng">
                <a:solidFill>
                  <a:schemeClr val="dk1"/>
                </a:solidFill>
                <a:highlight>
                  <a:schemeClr val="lt1"/>
                </a:highlight>
              </a:rPr>
              <a:t>simplify the mark documenting process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, providing </a:t>
            </a:r>
            <a:r>
              <a:rPr lang="en" sz="1600" u="sng">
                <a:solidFill>
                  <a:schemeClr val="dk1"/>
                </a:solidFill>
                <a:highlight>
                  <a:schemeClr val="lt1"/>
                </a:highlight>
              </a:rPr>
              <a:t>a valuable solution and a great help for the teachers.</a:t>
            </a:r>
            <a:endParaRPr sz="1600" u="sng"/>
          </a:p>
        </p:txBody>
      </p:sp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100">
                <a:solidFill>
                  <a:schemeClr val="dk1"/>
                </a:solidFill>
              </a:rPr>
              <a:t>Artificial Intelligence &amp; Data Science Mini Project: ADD334                                            14th March 2023                                                    13/17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19601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000075"/>
            <a:ext cx="8520600" cy="3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600">
                <a:solidFill>
                  <a:schemeClr val="dk1"/>
                </a:solidFill>
              </a:rPr>
              <a:t>[1] Ali F.Biten, R.Tito, L.Gomez, E.Valveny, and D.Karatzas, “OCR-IDL: OCR Annotations for Industry - Document Library Dataset”, 25 Feb 2022.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600">
                <a:solidFill>
                  <a:schemeClr val="dk1"/>
                </a:solidFill>
              </a:rPr>
              <a:t>[2] Ömer Aydin, “Classification of Documents Extracted from Images with Optical Character Recognition Methods”, Vol.6 No.2 pp:46-55, 01 Jun, 2021.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600">
                <a:solidFill>
                  <a:schemeClr val="dk1"/>
                </a:solidFill>
              </a:rPr>
              <a:t>[3] Raajkumar G., Indumathi D., “Optical Character Recognition using Deep Neural Network”, Vol. 176 No. 41 pp:61-65, July 2020.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600">
                <a:solidFill>
                  <a:schemeClr val="dk1"/>
                </a:solidFill>
              </a:rPr>
              <a:t>[4] Y.Yu, Y.Li, C.Zhang, X.Zhang, Z.Guo, X.Qin, K.Yao, J.Han, E.Ding, J.Wang, “StrucTexTv2: Masked Visual-Textual Prediction for Document Image Pre-Training”, ICLR Conference, 1 Mar 2023.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[5] B.Nunamaker, Syed S.Bukhari, D.Borth, A.Dengel, “A Tesseract-based OCR Framework For Historical Documents Lacking Ground-Truth Text”, IEEE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ICIP pp: 3269-3273, 2016.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100">
                <a:solidFill>
                  <a:schemeClr val="dk1"/>
                </a:solidFill>
              </a:rPr>
              <a:t>Artificial Intelligence &amp; Data Science Mini Project: ADD334                                            14th March 2023                                                    14/17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112200" y="350450"/>
            <a:ext cx="8919600" cy="4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[6] V.Wu, R.Manmatha, Edward M.Riseman, “TextFinder: An Automatic System to Detect and Recognize Text In Images”, IEEE Transactions On Pattern Analysis And Machine Intelligence, Vol. 21, No. 11., pp: 1224-1229, November 1999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[7] R.Deepa, Kiran N.Lalwani, “Image Classification and Text Extraction using Machine Learning”, pp: 680-684, Proceedings of the Third International Conference on Electronics Communication and Aerospace Technology [ICECA 2019]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[8] Pranav P.Nair, A.James, C.Saravanan, “Malayalam Handwritten Character Recognition Using Convolutional Neural Network”, pp: 278-281, International Conference on Inventive Communication and Computational Technologies (ICICCT 2017)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[9] Christos N.E.Anagnostopoulos, Ioannis E. Anagnostopoulos, Vassili Loumos, Eleftherios Kayafas, “A License Plate-Recognition Algorithm for Intelligent Transportation System Applications”, IEEE Transactions On Intelligent Transportation Systems, Vol. 7, No. 3, pp: 377-392, September 2006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600"/>
          </a:p>
        </p:txBody>
      </p:sp>
      <p:sp>
        <p:nvSpPr>
          <p:cNvPr id="159" name="Google Shape;159;p27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100">
                <a:solidFill>
                  <a:schemeClr val="dk1"/>
                </a:solidFill>
              </a:rPr>
              <a:t>Artificial Intelligence &amp; Data Science Mini Project: ADD334                                            </a:t>
            </a:r>
            <a:r>
              <a:rPr lang="en" sz="1100">
                <a:solidFill>
                  <a:schemeClr val="dk1"/>
                </a:solidFill>
              </a:rPr>
              <a:t>14th March 2023</a:t>
            </a:r>
            <a:r>
              <a:rPr lang="en" sz="1100">
                <a:solidFill>
                  <a:schemeClr val="dk1"/>
                </a:solidFill>
              </a:rPr>
              <a:t>                                                    15/</a:t>
            </a:r>
            <a:r>
              <a:rPr lang="en" sz="1100">
                <a:solidFill>
                  <a:schemeClr val="dk1"/>
                </a:solidFill>
              </a:rPr>
              <a:t>17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1626150"/>
            <a:ext cx="8520600" cy="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Questions?</a:t>
            </a:r>
            <a:endParaRPr sz="5000"/>
          </a:p>
        </p:txBody>
      </p:sp>
      <p:sp>
        <p:nvSpPr>
          <p:cNvPr id="165" name="Google Shape;165;p28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100">
                <a:solidFill>
                  <a:schemeClr val="dk1"/>
                </a:solidFill>
              </a:rPr>
              <a:t>Artificial Intelligence &amp; Data Science Mini Project: ADD334                                            14th March 2023                                                    16/17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235500" y="1642350"/>
            <a:ext cx="85206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20"/>
              <a:t>Thank You</a:t>
            </a:r>
            <a:endParaRPr sz="5020"/>
          </a:p>
        </p:txBody>
      </p:sp>
      <p:sp>
        <p:nvSpPr>
          <p:cNvPr id="171" name="Google Shape;171;p29"/>
          <p:cNvSpPr txBox="1"/>
          <p:nvPr/>
        </p:nvSpPr>
        <p:spPr>
          <a:xfrm>
            <a:off x="0" y="4772700"/>
            <a:ext cx="91440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100">
                <a:solidFill>
                  <a:schemeClr val="dk1"/>
                </a:solidFill>
              </a:rPr>
              <a:t>Artificial Intelligence &amp; Data Science Mini Project: ADD334                                            14</a:t>
            </a:r>
            <a:r>
              <a:rPr baseline="30000" lang="en" sz="1100">
                <a:solidFill>
                  <a:schemeClr val="dk1"/>
                </a:solidFill>
              </a:rPr>
              <a:t>th</a:t>
            </a:r>
            <a:r>
              <a:rPr lang="en" sz="1100">
                <a:solidFill>
                  <a:schemeClr val="dk1"/>
                </a:solidFill>
              </a:rPr>
              <a:t> March 2023                                                    17/</a:t>
            </a:r>
            <a:r>
              <a:rPr lang="en" sz="1100">
                <a:solidFill>
                  <a:schemeClr val="dk1"/>
                </a:solidFill>
              </a:rPr>
              <a:t>17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idx="4294967295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00" u="sng">
                <a:solidFill>
                  <a:schemeClr val="dk1"/>
                </a:solidFill>
              </a:rPr>
              <a:t>Presentat</a:t>
            </a:r>
            <a:r>
              <a:rPr lang="en" sz="2000" u="sng">
                <a:solidFill>
                  <a:schemeClr val="dk1"/>
                </a:solidFill>
              </a:rPr>
              <a:t>ion Setting</a:t>
            </a:r>
            <a:endParaRPr sz="2000" u="sng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00">
                <a:solidFill>
                  <a:schemeClr val="dk1"/>
                </a:solidFill>
              </a:rPr>
              <a:t>Opening(title) - Ajay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00">
                <a:solidFill>
                  <a:schemeClr val="dk1"/>
                </a:solidFill>
              </a:rPr>
              <a:t>Intro, automate, time calc - </a:t>
            </a:r>
            <a:r>
              <a:rPr lang="en" sz="1500">
                <a:solidFill>
                  <a:schemeClr val="dk1"/>
                </a:solidFill>
              </a:rPr>
              <a:t>Ajay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00">
                <a:solidFill>
                  <a:schemeClr val="dk1"/>
                </a:solidFill>
              </a:rPr>
              <a:t>Motivation - Justin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00">
                <a:solidFill>
                  <a:schemeClr val="dk1"/>
                </a:solidFill>
              </a:rPr>
              <a:t>Review of Lit - Justin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00">
                <a:solidFill>
                  <a:schemeClr val="dk1"/>
                </a:solidFill>
              </a:rPr>
              <a:t>Objectives - Vishnu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00">
                <a:solidFill>
                  <a:schemeClr val="dk1"/>
                </a:solidFill>
              </a:rPr>
              <a:t>Block diagram - Vishnu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00">
                <a:solidFill>
                  <a:schemeClr val="dk1"/>
                </a:solidFill>
              </a:rPr>
              <a:t>Data Description - </a:t>
            </a:r>
            <a:r>
              <a:rPr lang="en" sz="1500">
                <a:solidFill>
                  <a:schemeClr val="dk1"/>
                </a:solidFill>
              </a:rPr>
              <a:t>Emil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Future Scope - Emil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00">
                <a:solidFill>
                  <a:schemeClr val="dk1"/>
                </a:solidFill>
              </a:rPr>
              <a:t>Conclusion - Ajay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00">
                <a:solidFill>
                  <a:schemeClr val="dk1"/>
                </a:solidFill>
              </a:rPr>
              <a:t>References - </a:t>
            </a:r>
            <a:r>
              <a:rPr lang="en" sz="1500">
                <a:solidFill>
                  <a:schemeClr val="dk1"/>
                </a:solidFill>
              </a:rPr>
              <a:t>Justin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500">
                <a:solidFill>
                  <a:schemeClr val="dk1"/>
                </a:solidFill>
              </a:rPr>
              <a:t>Questions, Thank you - All members of the team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368750" y="1577750"/>
            <a:ext cx="212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Don’t </a:t>
            </a:r>
            <a:r>
              <a:rPr b="1" lang="en" sz="1600">
                <a:solidFill>
                  <a:srgbClr val="FF0000"/>
                </a:solidFill>
              </a:rPr>
              <a:t>Present this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6836225" y="1577750"/>
            <a:ext cx="212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Don’t Present this</a:t>
            </a:r>
            <a:endParaRPr b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905550"/>
            <a:ext cx="8520600" cy="3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Introduction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Motivation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Literature </a:t>
            </a:r>
            <a:r>
              <a:rPr lang="en" sz="1600">
                <a:solidFill>
                  <a:schemeClr val="dk1"/>
                </a:solidFill>
              </a:rPr>
              <a:t>Review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Objectives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Block diagram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Data Description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Future Scope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Conclusion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References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100">
                <a:solidFill>
                  <a:schemeClr val="dk1"/>
                </a:solidFill>
              </a:rPr>
              <a:t>Artificial Intelligence &amp; Data Science Mini Project: ADD334                                            </a:t>
            </a:r>
            <a:r>
              <a:rPr lang="en" sz="1100">
                <a:solidFill>
                  <a:schemeClr val="dk1"/>
                </a:solidFill>
              </a:rPr>
              <a:t>14th March 2023</a:t>
            </a:r>
            <a:r>
              <a:rPr lang="en" sz="1100">
                <a:solidFill>
                  <a:schemeClr val="dk1"/>
                </a:solidFill>
              </a:rPr>
              <a:t>                                                    2/</a:t>
            </a:r>
            <a:r>
              <a:rPr lang="en" sz="1100">
                <a:solidFill>
                  <a:schemeClr val="dk1"/>
                </a:solidFill>
              </a:rPr>
              <a:t>17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829350"/>
            <a:ext cx="85206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i="1" lang="en" sz="1500">
                <a:solidFill>
                  <a:srgbClr val="666666"/>
                </a:solidFill>
              </a:rPr>
              <a:t>"Technology will never replace great teachers, but technology in the hands of great teachers can be transformational." - The Innovator's Mindset, George Couros</a:t>
            </a:r>
            <a:endParaRPr i="1" sz="15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Introducing our </a:t>
            </a:r>
            <a:r>
              <a:rPr lang="en" sz="1500" u="sng">
                <a:solidFill>
                  <a:schemeClr val="dk1"/>
                </a:solidFill>
              </a:rPr>
              <a:t>time saving idea of a mark recognition system named Marks2CSV,</a:t>
            </a:r>
            <a:r>
              <a:rPr lang="en" sz="1500">
                <a:solidFill>
                  <a:schemeClr val="dk1"/>
                </a:solidFill>
              </a:rPr>
              <a:t> It could </a:t>
            </a:r>
            <a:r>
              <a:rPr lang="en" sz="1500" u="sng">
                <a:solidFill>
                  <a:schemeClr val="dk1"/>
                </a:solidFill>
              </a:rPr>
              <a:t>automate the data entry process</a:t>
            </a:r>
            <a:r>
              <a:rPr lang="en" sz="1500">
                <a:solidFill>
                  <a:schemeClr val="dk1"/>
                </a:solidFill>
              </a:rPr>
              <a:t> of our teachers, like </a:t>
            </a:r>
            <a:r>
              <a:rPr lang="en" sz="1500" u="sng">
                <a:solidFill>
                  <a:schemeClr val="dk1"/>
                </a:solidFill>
              </a:rPr>
              <a:t>manually typing in all the marks scored by students in an exam.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For our system, we harness the technology of Optical Character Recognition for mark(digit) recognition.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500" u="sng">
                <a:solidFill>
                  <a:schemeClr val="dk1"/>
                </a:solidFill>
              </a:rPr>
              <a:t>OCR, or Optical Character Recognition</a:t>
            </a:r>
            <a:r>
              <a:rPr lang="en" sz="1500">
                <a:solidFill>
                  <a:schemeClr val="dk1"/>
                </a:solidFill>
              </a:rPr>
              <a:t>, is a technology that </a:t>
            </a:r>
            <a:r>
              <a:rPr lang="en" sz="1500" u="sng">
                <a:solidFill>
                  <a:schemeClr val="dk1"/>
                </a:solidFill>
              </a:rPr>
              <a:t>enables the conversion of scanned or photographed images of text into digital text</a:t>
            </a:r>
            <a:r>
              <a:rPr lang="en" sz="1500">
                <a:solidFill>
                  <a:schemeClr val="dk1"/>
                </a:solidFill>
              </a:rPr>
              <a:t> that can be edited, and searched by a computer. OCR is commonly </a:t>
            </a:r>
            <a:r>
              <a:rPr lang="en" sz="1500" u="sng">
                <a:solidFill>
                  <a:schemeClr val="dk1"/>
                </a:solidFill>
              </a:rPr>
              <a:t>used to digitize written or paper-based documents.</a:t>
            </a:r>
            <a:endParaRPr sz="1500" u="sng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n" sz="1500">
                <a:solidFill>
                  <a:schemeClr val="dk1"/>
                </a:solidFill>
              </a:rPr>
              <a:t>OCR software works by analyzing the patterns and shapes of characters in an image and then matching them to a database of known characters.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AD (Mini Project: ADD334)                                               </a:t>
            </a:r>
            <a:r>
              <a:rPr lang="en" sz="1200"/>
              <a:t>14th March 2023</a:t>
            </a:r>
            <a:r>
              <a:rPr lang="en" sz="1200"/>
              <a:t>                                                                                  2/</a:t>
            </a:r>
            <a:r>
              <a:rPr lang="en" sz="1200"/>
              <a:t>17</a:t>
            </a:r>
            <a:endParaRPr sz="1200"/>
          </a:p>
        </p:txBody>
      </p:sp>
      <p:sp>
        <p:nvSpPr>
          <p:cNvPr id="190" name="Google Shape;190;p32"/>
          <p:cNvSpPr/>
          <p:nvPr/>
        </p:nvSpPr>
        <p:spPr>
          <a:xfrm>
            <a:off x="6850075" y="329400"/>
            <a:ext cx="1716900" cy="437400"/>
          </a:xfrm>
          <a:prstGeom prst="wedgeRectCallout">
            <a:avLst>
              <a:gd fmla="val -47025" name="adj1"/>
              <a:gd fmla="val -2140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Extra copy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ctrTitle"/>
          </p:nvPr>
        </p:nvSpPr>
        <p:spPr>
          <a:xfrm>
            <a:off x="311700" y="123357"/>
            <a:ext cx="8520600" cy="10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Lexend Light"/>
                <a:ea typeface="Lexend Light"/>
                <a:cs typeface="Lexend Light"/>
                <a:sym typeface="Lexend Light"/>
              </a:rPr>
              <a:t>Marks</a:t>
            </a:r>
            <a:r>
              <a:rPr lang="en" sz="6088">
                <a:solidFill>
                  <a:srgbClr val="0FF20F"/>
                </a:solidFill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r>
              <a:rPr lang="en">
                <a:solidFill>
                  <a:srgbClr val="4A86E8"/>
                </a:solidFill>
                <a:latin typeface="Lexend Light"/>
                <a:ea typeface="Lexend Light"/>
                <a:cs typeface="Lexend Light"/>
                <a:sym typeface="Lexend Light"/>
              </a:rPr>
              <a:t>CSV</a:t>
            </a:r>
            <a:endParaRPr>
              <a:solidFill>
                <a:srgbClr val="4A86E8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91919"/>
                </a:solidFill>
                <a:latin typeface="Lexend Light"/>
                <a:ea typeface="Lexend Light"/>
                <a:cs typeface="Lexend Light"/>
                <a:sym typeface="Lexend Light"/>
              </a:rPr>
              <a:t>A simple solution to convert tabular mark fields to CSV file</a:t>
            </a:r>
            <a:endParaRPr sz="1400">
              <a:solidFill>
                <a:srgbClr val="191919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6" name="Google Shape;196;p33"/>
          <p:cNvSpPr txBox="1"/>
          <p:nvPr>
            <p:ph idx="1" type="subTitle"/>
          </p:nvPr>
        </p:nvSpPr>
        <p:spPr>
          <a:xfrm>
            <a:off x="311700" y="1393750"/>
            <a:ext cx="8520600" cy="3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00">
                <a:solidFill>
                  <a:schemeClr val="dk1"/>
                </a:solidFill>
              </a:rPr>
              <a:t>Mini </a:t>
            </a:r>
            <a:r>
              <a:rPr lang="en" sz="1800">
                <a:solidFill>
                  <a:schemeClr val="dk1"/>
                </a:solidFill>
              </a:rPr>
              <a:t>Project Presentation: Zeroth Review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00">
                <a:solidFill>
                  <a:schemeClr val="dk1"/>
                </a:solidFill>
              </a:rPr>
              <a:t>Guided by: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00">
                <a:solidFill>
                  <a:schemeClr val="dk1"/>
                </a:solidFill>
              </a:rPr>
              <a:t>Dr. Deepa V.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00">
                <a:solidFill>
                  <a:schemeClr val="dk1"/>
                </a:solidFill>
              </a:rPr>
              <a:t>Presented by: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00">
                <a:solidFill>
                  <a:schemeClr val="dk1"/>
                </a:solidFill>
              </a:rPr>
              <a:t>Ajay T Shaju, SJC20AD004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00">
                <a:solidFill>
                  <a:schemeClr val="dk1"/>
                </a:solidFill>
              </a:rPr>
              <a:t>Emil Saj Abraham, </a:t>
            </a:r>
            <a:r>
              <a:rPr lang="en" sz="1800">
                <a:solidFill>
                  <a:schemeClr val="dk1"/>
                </a:solidFill>
              </a:rPr>
              <a:t>SJC20AD028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00">
                <a:solidFill>
                  <a:schemeClr val="dk1"/>
                </a:solidFill>
              </a:rPr>
              <a:t>Justin Thomas Jo, SJC20AD046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00">
                <a:solidFill>
                  <a:schemeClr val="dk1"/>
                </a:solidFill>
              </a:rPr>
              <a:t>Vishnuprasad KG, SJC20AD063</a:t>
            </a:r>
            <a:endParaRPr baseline="30000" sz="1800">
              <a:solidFill>
                <a:schemeClr val="dk1"/>
              </a:solidFill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AD (Mini Project: ADD334)                                               </a:t>
            </a:r>
            <a:r>
              <a:rPr lang="en" sz="1200"/>
              <a:t>14th March 2023</a:t>
            </a:r>
            <a:r>
              <a:rPr lang="en" sz="1200"/>
              <a:t>                                                                                  1/</a:t>
            </a:r>
            <a:r>
              <a:rPr lang="en" sz="1200"/>
              <a:t>17</a:t>
            </a:r>
            <a:endParaRPr sz="1200"/>
          </a:p>
        </p:txBody>
      </p:sp>
      <p:sp>
        <p:nvSpPr>
          <p:cNvPr id="198" name="Google Shape;198;p33"/>
          <p:cNvSpPr/>
          <p:nvPr/>
        </p:nvSpPr>
        <p:spPr>
          <a:xfrm>
            <a:off x="7315000" y="592450"/>
            <a:ext cx="1716900" cy="801300"/>
          </a:xfrm>
          <a:prstGeom prst="wedgeRectCallout">
            <a:avLst>
              <a:gd fmla="val -47025" name="adj1"/>
              <a:gd fmla="val -2140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Extra </a:t>
            </a:r>
            <a:r>
              <a:rPr lang="en" sz="1600">
                <a:solidFill>
                  <a:srgbClr val="FF0000"/>
                </a:solidFill>
              </a:rPr>
              <a:t>copy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186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Data is preprocessed through filtering, morphological operations, normalization, segmentation etc.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OCR conversion performed using CNN and LSTM architecture.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Implementation using PyTesseract.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Performance analysis using confusion matrix and visualization graphs.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465000" y="1275175"/>
            <a:ext cx="8190300" cy="62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[3] Raajkumar G., Indumathi D., “Optical Character Recognition using Deep Neural Network”, Vol. 176 No. 41 pp:61-65, July 2020</a:t>
            </a:r>
            <a:endParaRPr sz="1500"/>
          </a:p>
        </p:txBody>
      </p:sp>
      <p:sp>
        <p:nvSpPr>
          <p:cNvPr id="206" name="Google Shape;206;p34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AD (Mini Project: ADD334)                                               </a:t>
            </a:r>
            <a:r>
              <a:rPr lang="en" sz="1200"/>
              <a:t>14th March 2023</a:t>
            </a:r>
            <a:r>
              <a:rPr lang="en" sz="1200"/>
              <a:t>                                                                                  6/</a:t>
            </a:r>
            <a:r>
              <a:rPr lang="en" sz="1200"/>
              <a:t>17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11700" y="1186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Using Tesseract OCR system for training the model.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Cleaning noise and outliers and improving the accuracy.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Using mean squared error technique to evaluate the similarity of the individual character images of a subset and the resulting model’s performance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Implementation of random selection models and MSE models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3" name="Google Shape;213;p35"/>
          <p:cNvSpPr txBox="1"/>
          <p:nvPr/>
        </p:nvSpPr>
        <p:spPr>
          <a:xfrm>
            <a:off x="476850" y="1186700"/>
            <a:ext cx="8190300" cy="681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[5] B.Nunamaker, Syed S.Bukhari, D.Borth, A.Dengel, “A Tesseract-based OCR Framework For Historical Documents Lacking Ground-Truth Text”, IEEE 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ICIP pp: 3269-3273, 20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17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4" name="Google Shape;214;p35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AD (Mini Project: ADD334)                                               </a:t>
            </a:r>
            <a:r>
              <a:rPr lang="en" sz="1200"/>
              <a:t>14th March 2023</a:t>
            </a:r>
            <a:r>
              <a:rPr lang="en" sz="1200"/>
              <a:t>                                                                                  6/</a:t>
            </a:r>
            <a:r>
              <a:rPr lang="en" sz="1200"/>
              <a:t>17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311700" y="1186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Text Segmentation Module and its importance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Chip - Generation Module and its various steps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Chip Scale Fusion Module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Text Cleanup Module and Chip Refinement Module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1" name="Google Shape;221;p36"/>
          <p:cNvSpPr txBox="1"/>
          <p:nvPr/>
        </p:nvSpPr>
        <p:spPr>
          <a:xfrm>
            <a:off x="476850" y="1101100"/>
            <a:ext cx="8190300" cy="9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[6] V.Wu, R.Manmatha, Edward M.Riseman, “TextFinder: An Automatic System to Detect and Recognize Text In Images”, IEEE Transactions On Pattern Analysis And Machine Intelligence, Vol. 21, No. 11., pp: 1224-1229, November 1999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2" name="Google Shape;222;p36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AD (Mini Project: ADD334)                                               </a:t>
            </a:r>
            <a:r>
              <a:rPr lang="en" sz="1200"/>
              <a:t>14th March 2023</a:t>
            </a:r>
            <a:r>
              <a:rPr lang="en" sz="1200"/>
              <a:t>                                                                                  6/</a:t>
            </a:r>
            <a:r>
              <a:rPr lang="en" sz="1200"/>
              <a:t>17</a:t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11700" y="1186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Basic understanding of overfitting and underfitting situations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Image classification using CNN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Text Classification using PyTesseract and ROI Extraction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Performance Analysis - Comparing accuracies of CNN and SVM, comparing accuracies of Tesseract OCR and OCRopus OCR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9" name="Google Shape;229;p37"/>
          <p:cNvSpPr txBox="1"/>
          <p:nvPr/>
        </p:nvSpPr>
        <p:spPr>
          <a:xfrm>
            <a:off x="476850" y="1101100"/>
            <a:ext cx="8190300" cy="9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[7] R.Deepa, Kiran N.Lalwani, “Image Classification and Text Extraction using Machine Learning”, pp: 680-684, Proceedings of the Third International Conference on Electronics Communication and Aerospace Technology [ICECA 2019]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30" name="Google Shape;230;p37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AD (Mini Project: ADD334)                                               </a:t>
            </a:r>
            <a:r>
              <a:rPr lang="en" sz="1200"/>
              <a:t>14th March 2023</a:t>
            </a:r>
            <a:r>
              <a:rPr lang="en" sz="1200"/>
              <a:t>                                                                                  6/</a:t>
            </a:r>
            <a:r>
              <a:rPr lang="en" sz="1200"/>
              <a:t>17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11700" y="1152475"/>
            <a:ext cx="8520600" cy="29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Primary data are ‘</a:t>
            </a:r>
            <a:r>
              <a:rPr lang="en" sz="1500" u="sng">
                <a:solidFill>
                  <a:schemeClr val="dk1"/>
                </a:solidFill>
                <a:highlight>
                  <a:schemeClr val="lt1"/>
                </a:highlight>
              </a:rPr>
              <a:t>Answer sheets of our college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’, which are image data of A4 size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The data comes under ‘</a:t>
            </a:r>
            <a:r>
              <a:rPr lang="en" sz="1500" u="sng">
                <a:solidFill>
                  <a:schemeClr val="dk1"/>
                </a:solidFill>
                <a:highlight>
                  <a:schemeClr val="lt1"/>
                </a:highlight>
              </a:rPr>
              <a:t>college documents’ domain</a:t>
            </a:r>
            <a:endParaRPr sz="1500"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u="sng">
                <a:solidFill>
                  <a:schemeClr val="dk1"/>
                </a:solidFill>
                <a:highlight>
                  <a:schemeClr val="lt1"/>
                </a:highlight>
              </a:rPr>
              <a:t>Initial data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 can be collected </a:t>
            </a:r>
            <a:r>
              <a:rPr lang="en" sz="1500" u="sng">
                <a:solidFill>
                  <a:schemeClr val="dk1"/>
                </a:solidFill>
                <a:highlight>
                  <a:schemeClr val="lt1"/>
                </a:highlight>
              </a:rPr>
              <a:t>from our department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, for </a:t>
            </a:r>
            <a:r>
              <a:rPr lang="en" sz="1500" u="sng">
                <a:solidFill>
                  <a:schemeClr val="dk1"/>
                </a:solidFill>
                <a:highlight>
                  <a:schemeClr val="lt1"/>
                </a:highlight>
              </a:rPr>
              <a:t>more data variability, we could request it from other departments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 of our college itself.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Data can be </a:t>
            </a:r>
            <a:r>
              <a:rPr lang="en" sz="1500" u="sng">
                <a:solidFill>
                  <a:schemeClr val="dk1"/>
                </a:solidFill>
                <a:highlight>
                  <a:schemeClr val="lt1"/>
                </a:highlight>
              </a:rPr>
              <a:t>compressed to file format like PDF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 for easy portability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Data size: </a:t>
            </a:r>
            <a:r>
              <a:rPr lang="en" sz="1500" u="sng">
                <a:solidFill>
                  <a:schemeClr val="dk1"/>
                </a:solidFill>
              </a:rPr>
              <a:t>Input data</a:t>
            </a:r>
            <a:r>
              <a:rPr lang="en" sz="1500">
                <a:solidFill>
                  <a:schemeClr val="dk1"/>
                </a:solidFill>
              </a:rPr>
              <a:t> can have </a:t>
            </a:r>
            <a:r>
              <a:rPr lang="en" sz="1500" u="sng">
                <a:solidFill>
                  <a:schemeClr val="dk1"/>
                </a:solidFill>
              </a:rPr>
              <a:t>5-10MB (PDF)</a:t>
            </a:r>
            <a:r>
              <a:rPr lang="en" sz="1500">
                <a:solidFill>
                  <a:schemeClr val="dk1"/>
                </a:solidFill>
              </a:rPr>
              <a:t>, and </a:t>
            </a:r>
            <a:r>
              <a:rPr lang="en" sz="1500" u="sng">
                <a:solidFill>
                  <a:schemeClr val="dk1"/>
                </a:solidFill>
              </a:rPr>
              <a:t>output data </a:t>
            </a:r>
            <a:r>
              <a:rPr lang="en" sz="1500">
                <a:solidFill>
                  <a:schemeClr val="dk1"/>
                </a:solidFill>
              </a:rPr>
              <a:t>can have </a:t>
            </a:r>
            <a:r>
              <a:rPr lang="en" sz="1500" u="sng">
                <a:solidFill>
                  <a:schemeClr val="dk1"/>
                </a:solidFill>
              </a:rPr>
              <a:t>4KB - 2MB (CSV)</a:t>
            </a:r>
            <a:endParaRPr sz="1500" u="sng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Data may be </a:t>
            </a:r>
            <a:r>
              <a:rPr lang="en" sz="1500" u="sng">
                <a:solidFill>
                  <a:schemeClr val="dk1"/>
                </a:solidFill>
                <a:highlight>
                  <a:schemeClr val="lt1"/>
                </a:highlight>
              </a:rPr>
              <a:t>unstructured and papers may be damaged or faded.</a:t>
            </a:r>
            <a:endParaRPr sz="1500" u="sng">
              <a:solidFill>
                <a:schemeClr val="dk1"/>
              </a:solidFill>
            </a:endParaRPr>
          </a:p>
        </p:txBody>
      </p:sp>
      <p:sp>
        <p:nvSpPr>
          <p:cNvPr id="236" name="Google Shape;236;p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237" name="Google Shape;237;p38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AD (Mini Project: ADD334)                                               </a:t>
            </a:r>
            <a:r>
              <a:rPr lang="en" sz="1200"/>
              <a:t>14th March 2023</a:t>
            </a:r>
            <a:r>
              <a:rPr lang="en" sz="1200"/>
              <a:t>                                                                                  9/</a:t>
            </a:r>
            <a:r>
              <a:rPr lang="en" sz="1200"/>
              <a:t>17</a:t>
            </a:r>
            <a:endParaRPr sz="1200"/>
          </a:p>
        </p:txBody>
      </p:sp>
      <p:sp>
        <p:nvSpPr>
          <p:cNvPr id="238" name="Google Shape;238;p38"/>
          <p:cNvSpPr txBox="1"/>
          <p:nvPr/>
        </p:nvSpPr>
        <p:spPr>
          <a:xfrm rot="1786">
            <a:off x="5063228" y="111825"/>
            <a:ext cx="4042201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Excluded</a:t>
            </a:r>
            <a:endParaRPr b="1"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FF20F"/>
                </a:solidFill>
              </a:rPr>
              <a:t>May be useful in future</a:t>
            </a:r>
            <a:endParaRPr b="1" sz="2400">
              <a:solidFill>
                <a:srgbClr val="0FF20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Breakup</a:t>
            </a:r>
            <a:endParaRPr/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 processing one page: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Upload time: 10-30 seconds (depending on the file size and internet speed)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OCR software processing time: 1-5 seconds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Text extraction and formatting time: 2-10 seconds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Total processing time per page: 3-15 seconds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 processing 60 pages: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OCR software processing time: 1-5 seconds per page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Text extraction and formatting time: 2-10 seconds per page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Total processing time for 60 pages: 3-15 minutes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5" name="Google Shape;245;p39"/>
          <p:cNvSpPr txBox="1"/>
          <p:nvPr/>
        </p:nvSpPr>
        <p:spPr>
          <a:xfrm rot="1786">
            <a:off x="4910828" y="264225"/>
            <a:ext cx="4042201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Excluded</a:t>
            </a:r>
            <a:endParaRPr b="1"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FF20F"/>
                </a:solidFill>
              </a:rPr>
              <a:t>May be useful in future</a:t>
            </a:r>
            <a:endParaRPr b="1" sz="2400">
              <a:solidFill>
                <a:srgbClr val="0FF20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753150"/>
            <a:ext cx="8520600" cy="4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i="1" lang="en" sz="1600">
                <a:solidFill>
                  <a:srgbClr val="666666"/>
                </a:solidFill>
              </a:rPr>
              <a:t>"Technology will never replace great teachers, but technology in the hands of great teachers can be transformational." - The Innovator's Mindset, George Couros</a:t>
            </a:r>
            <a:endParaRPr i="1" sz="1600">
              <a:solidFill>
                <a:srgbClr val="666666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Introducing our </a:t>
            </a:r>
            <a:r>
              <a:rPr lang="en" sz="1600" u="sng">
                <a:solidFill>
                  <a:schemeClr val="dk1"/>
                </a:solidFill>
              </a:rPr>
              <a:t>time-saving idea of </a:t>
            </a:r>
            <a:r>
              <a:rPr lang="en" sz="1600" u="sng">
                <a:solidFill>
                  <a:schemeClr val="dk1"/>
                </a:solidFill>
              </a:rPr>
              <a:t>digitizing</a:t>
            </a:r>
            <a:r>
              <a:rPr lang="en" sz="1600" u="sng">
                <a:solidFill>
                  <a:schemeClr val="dk1"/>
                </a:solidFill>
              </a:rPr>
              <a:t> handwritten documents.</a:t>
            </a:r>
            <a:r>
              <a:rPr lang="en" sz="1600">
                <a:solidFill>
                  <a:schemeClr val="dk1"/>
                </a:solidFill>
              </a:rPr>
              <a:t> It could </a:t>
            </a:r>
            <a:r>
              <a:rPr lang="en" sz="1600" u="sng">
                <a:solidFill>
                  <a:schemeClr val="dk1"/>
                </a:solidFill>
              </a:rPr>
              <a:t>automate various data entry processes.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key technology will be </a:t>
            </a:r>
            <a:r>
              <a:rPr lang="en" sz="1600" u="sng">
                <a:solidFill>
                  <a:schemeClr val="dk1"/>
                </a:solidFill>
              </a:rPr>
              <a:t>Optical Character Recognition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u="sng">
                <a:solidFill>
                  <a:schemeClr val="dk1"/>
                </a:solidFill>
              </a:rPr>
              <a:t>OCR, or Optical Character Recognition</a:t>
            </a:r>
            <a:r>
              <a:rPr lang="en" sz="1600">
                <a:solidFill>
                  <a:schemeClr val="dk1"/>
                </a:solidFill>
              </a:rPr>
              <a:t>, is a technology that </a:t>
            </a:r>
            <a:r>
              <a:rPr lang="en" sz="1600" u="sng">
                <a:solidFill>
                  <a:schemeClr val="dk1"/>
                </a:solidFill>
              </a:rPr>
              <a:t>enables the conversion of scanned or photographed images of text into digital text</a:t>
            </a:r>
            <a:r>
              <a:rPr lang="en" sz="1600">
                <a:solidFill>
                  <a:schemeClr val="dk1"/>
                </a:solidFill>
              </a:rPr>
              <a:t> that can be edited, and searched by a computer. OCR is commonly </a:t>
            </a:r>
            <a:r>
              <a:rPr lang="en" sz="1600" u="sng">
                <a:solidFill>
                  <a:schemeClr val="dk1"/>
                </a:solidFill>
              </a:rPr>
              <a:t>used to </a:t>
            </a:r>
            <a:r>
              <a:rPr lang="en" sz="1600" u="sng">
                <a:solidFill>
                  <a:schemeClr val="dk1"/>
                </a:solidFill>
              </a:rPr>
              <a:t>digitize</a:t>
            </a:r>
            <a:r>
              <a:rPr lang="en" sz="1600" u="sng">
                <a:solidFill>
                  <a:schemeClr val="dk1"/>
                </a:solidFill>
              </a:rPr>
              <a:t> </a:t>
            </a:r>
            <a:r>
              <a:rPr lang="en" sz="1600" u="sng">
                <a:solidFill>
                  <a:schemeClr val="dk1"/>
                </a:solidFill>
              </a:rPr>
              <a:t>handwritten</a:t>
            </a:r>
            <a:r>
              <a:rPr lang="en" sz="1600" u="sng">
                <a:solidFill>
                  <a:schemeClr val="dk1"/>
                </a:solidFill>
              </a:rPr>
              <a:t> or paper-based documents.</a:t>
            </a:r>
            <a:endParaRPr sz="1600" u="sng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 can apply a part of our project </a:t>
            </a:r>
            <a:r>
              <a:rPr lang="en" sz="1600" u="sng">
                <a:solidFill>
                  <a:schemeClr val="dk1"/>
                </a:solidFill>
              </a:rPr>
              <a:t>for automation of mark data entry of our teachers,</a:t>
            </a:r>
            <a:r>
              <a:rPr lang="en" sz="1600">
                <a:solidFill>
                  <a:schemeClr val="dk1"/>
                </a:solidFill>
              </a:rPr>
              <a:t> </a:t>
            </a:r>
            <a:endParaRPr sz="1600" u="sng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100">
                <a:solidFill>
                  <a:schemeClr val="dk1"/>
                </a:solidFill>
              </a:rPr>
              <a:t>Artificial Intelligence &amp; Data Science Mini Project: ADD334                                            </a:t>
            </a:r>
            <a:r>
              <a:rPr lang="en" sz="1100">
                <a:solidFill>
                  <a:schemeClr val="dk1"/>
                </a:solidFill>
              </a:rPr>
              <a:t>14th March 2023</a:t>
            </a:r>
            <a:r>
              <a:rPr lang="en" sz="1100">
                <a:solidFill>
                  <a:schemeClr val="dk1"/>
                </a:solidFill>
              </a:rPr>
              <a:t>                                                    3/</a:t>
            </a:r>
            <a:r>
              <a:rPr lang="en" sz="1100">
                <a:solidFill>
                  <a:schemeClr val="dk1"/>
                </a:solidFill>
              </a:rPr>
              <a:t>17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87" y="485950"/>
            <a:ext cx="7493425" cy="30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632900" y="24250"/>
            <a:ext cx="587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could automate</a:t>
            </a:r>
            <a:endParaRPr sz="1800"/>
          </a:p>
        </p:txBody>
      </p:sp>
      <p:sp>
        <p:nvSpPr>
          <p:cNvPr id="78" name="Google Shape;78;p16"/>
          <p:cNvSpPr txBox="1"/>
          <p:nvPr/>
        </p:nvSpPr>
        <p:spPr>
          <a:xfrm>
            <a:off x="76188" y="3657012"/>
            <a:ext cx="8991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We approximated that a </a:t>
            </a:r>
            <a:r>
              <a:rPr lang="en" sz="1500" u="sng">
                <a:solidFill>
                  <a:schemeClr val="dk1"/>
                </a:solidFill>
              </a:rPr>
              <a:t>teacher teaching three subjects to about 60 students</a:t>
            </a:r>
            <a:r>
              <a:rPr lang="en" sz="1500">
                <a:solidFill>
                  <a:schemeClr val="dk1"/>
                </a:solidFill>
              </a:rPr>
              <a:t> in each class would take </a:t>
            </a:r>
            <a:r>
              <a:rPr lang="en" sz="1500" u="sng">
                <a:solidFill>
                  <a:schemeClr val="dk1"/>
                </a:solidFill>
              </a:rPr>
              <a:t>4-6 hours to create Excel sheets</a:t>
            </a:r>
            <a:r>
              <a:rPr lang="en" sz="1500">
                <a:solidFill>
                  <a:schemeClr val="dk1"/>
                </a:solidFill>
              </a:rPr>
              <a:t>. But </a:t>
            </a:r>
            <a:r>
              <a:rPr lang="en" sz="1500" u="sng">
                <a:solidFill>
                  <a:schemeClr val="dk1"/>
                </a:solidFill>
              </a:rPr>
              <a:t>with our idea, we can do it in under 30 minutes.</a:t>
            </a:r>
            <a:r>
              <a:rPr lang="en" sz="1500">
                <a:solidFill>
                  <a:schemeClr val="dk1"/>
                </a:solidFill>
              </a:rPr>
              <a:t>*</a:t>
            </a:r>
            <a:endParaRPr sz="1500"/>
          </a:p>
        </p:txBody>
      </p:sp>
      <p:sp>
        <p:nvSpPr>
          <p:cNvPr id="79" name="Google Shape;79;p16"/>
          <p:cNvSpPr txBox="1"/>
          <p:nvPr/>
        </p:nvSpPr>
        <p:spPr>
          <a:xfrm>
            <a:off x="76200" y="4251000"/>
            <a:ext cx="294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*</a:t>
            </a:r>
            <a:r>
              <a:rPr lang="en" sz="1200"/>
              <a:t> Approximate calculation</a:t>
            </a:r>
            <a:endParaRPr sz="1200"/>
          </a:p>
        </p:txBody>
      </p:sp>
      <p:sp>
        <p:nvSpPr>
          <p:cNvPr id="80" name="Google Shape;80;p16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100">
                <a:solidFill>
                  <a:schemeClr val="dk1"/>
                </a:solidFill>
              </a:rPr>
              <a:t>Artificial Intelligence &amp; Data Science Mini Project: ADD334                                            </a:t>
            </a:r>
            <a:r>
              <a:rPr lang="en" sz="1100">
                <a:solidFill>
                  <a:schemeClr val="dk1"/>
                </a:solidFill>
              </a:rPr>
              <a:t>14th March 2023</a:t>
            </a:r>
            <a:r>
              <a:rPr lang="en" sz="1100">
                <a:solidFill>
                  <a:schemeClr val="dk1"/>
                </a:solidFill>
              </a:rPr>
              <a:t>                                                    4/</a:t>
            </a:r>
            <a:r>
              <a:rPr lang="en" sz="1100">
                <a:solidFill>
                  <a:schemeClr val="dk1"/>
                </a:solidFill>
              </a:rPr>
              <a:t>17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697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Time calculation breakup</a:t>
            </a:r>
            <a:r>
              <a:rPr lang="en" sz="1900">
                <a:solidFill>
                  <a:schemeClr val="dk1"/>
                </a:solidFill>
              </a:rPr>
              <a:t>*</a:t>
            </a:r>
            <a:endParaRPr sz="19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60 students, each attended 10 questions = 600 marks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Questions may have split-ups (7a, 8b) = 600 + 100 = 700 marks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Likewise 3 classes = 700 x 3 = 2100 marks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1900 Mouse </a:t>
            </a:r>
            <a:r>
              <a:rPr lang="en" sz="1500">
                <a:solidFill>
                  <a:schemeClr val="dk1"/>
                </a:solidFill>
              </a:rPr>
              <a:t>movements </a:t>
            </a:r>
            <a:r>
              <a:rPr lang="en" sz="1500">
                <a:solidFill>
                  <a:schemeClr val="dk1"/>
                </a:solidFill>
              </a:rPr>
              <a:t>/ keystrokes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Total 4000 keypresses (2100+1900)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To words per minute (avg 35) = 4000 </a:t>
            </a:r>
            <a:r>
              <a:rPr lang="en" sz="1500">
                <a:solidFill>
                  <a:schemeClr val="dk1"/>
                </a:solidFill>
              </a:rPr>
              <a:t>÷</a:t>
            </a:r>
            <a:r>
              <a:rPr lang="en" sz="1500">
                <a:solidFill>
                  <a:schemeClr val="dk1"/>
                </a:solidFill>
              </a:rPr>
              <a:t> 35 = 114.28 min ~ 2 hours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Adding all miscellaneous works(error checking, retyping) = 2 hours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So, </a:t>
            </a:r>
            <a:r>
              <a:rPr lang="en" sz="1500" u="sng">
                <a:solidFill>
                  <a:schemeClr val="dk1"/>
                </a:solidFill>
              </a:rPr>
              <a:t>a total of </a:t>
            </a:r>
            <a:r>
              <a:rPr b="1" lang="en" sz="1500" u="sng">
                <a:solidFill>
                  <a:schemeClr val="dk1"/>
                </a:solidFill>
              </a:rPr>
              <a:t>4 hours</a:t>
            </a:r>
            <a:r>
              <a:rPr lang="en" sz="1500" u="sng">
                <a:solidFill>
                  <a:schemeClr val="dk1"/>
                </a:solidFill>
              </a:rPr>
              <a:t> for an average person.</a:t>
            </a:r>
            <a:endParaRPr sz="1500" u="sng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This </a:t>
            </a:r>
            <a:r>
              <a:rPr b="1" lang="en" sz="1500" u="sng">
                <a:solidFill>
                  <a:schemeClr val="dk1"/>
                </a:solidFill>
              </a:rPr>
              <a:t>4 hour</a:t>
            </a:r>
            <a:r>
              <a:rPr lang="en" sz="1500" u="sng">
                <a:solidFill>
                  <a:schemeClr val="dk1"/>
                </a:solidFill>
              </a:rPr>
              <a:t> time frame can extend upto </a:t>
            </a:r>
            <a:r>
              <a:rPr b="1" lang="en" sz="1500" u="sng">
                <a:solidFill>
                  <a:schemeClr val="dk1"/>
                </a:solidFill>
              </a:rPr>
              <a:t>6 hours</a:t>
            </a:r>
            <a:r>
              <a:rPr b="1"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due to unforeseen circumstances.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100">
                <a:solidFill>
                  <a:schemeClr val="dk1"/>
                </a:solidFill>
              </a:rPr>
              <a:t>Artificial Intelligence &amp; Data Science Mini Project: ADD334                                            14th March 2023                                                    5/17</a:t>
            </a:r>
            <a:endParaRPr sz="1200"/>
          </a:p>
        </p:txBody>
      </p:sp>
      <p:sp>
        <p:nvSpPr>
          <p:cNvPr id="87" name="Google Shape;87;p17"/>
          <p:cNvSpPr txBox="1"/>
          <p:nvPr/>
        </p:nvSpPr>
        <p:spPr>
          <a:xfrm>
            <a:off x="76200" y="4251000"/>
            <a:ext cx="294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*</a:t>
            </a:r>
            <a:r>
              <a:rPr lang="en" sz="1200"/>
              <a:t> Approximate calculation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542875"/>
            <a:ext cx="85206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 have observed </a:t>
            </a:r>
            <a:r>
              <a:rPr lang="en" sz="1600" u="sng">
                <a:solidFill>
                  <a:schemeClr val="dk1"/>
                </a:solidFill>
              </a:rPr>
              <a:t>efficient teachers entering marks manually into CSV files which made us empathise with them</a:t>
            </a:r>
            <a:r>
              <a:rPr lang="en" sz="1600">
                <a:solidFill>
                  <a:schemeClr val="dk1"/>
                </a:solidFill>
              </a:rPr>
              <a:t>, and our plan to find </a:t>
            </a:r>
            <a:r>
              <a:rPr lang="en" sz="1600" u="sng">
                <a:solidFill>
                  <a:schemeClr val="dk1"/>
                </a:solidFill>
              </a:rPr>
              <a:t>a solution inspired the creation of this project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Using </a:t>
            </a:r>
            <a:r>
              <a:rPr lang="en" sz="1600" u="sng">
                <a:solidFill>
                  <a:schemeClr val="dk1"/>
                </a:solidFill>
              </a:rPr>
              <a:t>OCR technology</a:t>
            </a:r>
            <a:r>
              <a:rPr lang="en" sz="1600">
                <a:solidFill>
                  <a:schemeClr val="dk1"/>
                </a:solidFill>
              </a:rPr>
              <a:t>, we can automatically convert handwritten marks into characters, </a:t>
            </a:r>
            <a:r>
              <a:rPr lang="en" sz="1600" u="sng">
                <a:solidFill>
                  <a:schemeClr val="dk1"/>
                </a:solidFill>
              </a:rPr>
              <a:t>eliminating manual data entry and speeding up the evaluation process.</a:t>
            </a:r>
            <a:endParaRPr sz="1600" u="sng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Our solution can </a:t>
            </a:r>
            <a:r>
              <a:rPr lang="en" sz="1600" u="sng">
                <a:solidFill>
                  <a:schemeClr val="dk1"/>
                </a:solidFill>
              </a:rPr>
              <a:t>help teachers save time</a:t>
            </a:r>
            <a:r>
              <a:rPr lang="en" sz="1600">
                <a:solidFill>
                  <a:schemeClr val="dk1"/>
                </a:solidFill>
              </a:rPr>
              <a:t>, so that they can dedicate more of their </a:t>
            </a:r>
            <a:r>
              <a:rPr lang="en" sz="1600" u="sng">
                <a:solidFill>
                  <a:schemeClr val="dk1"/>
                </a:solidFill>
              </a:rPr>
              <a:t>time to plan new methods of teaching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 u="sng">
              <a:solidFill>
                <a:schemeClr val="dk1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100">
                <a:solidFill>
                  <a:schemeClr val="dk1"/>
                </a:solidFill>
              </a:rPr>
              <a:t>Artificial Intelligence &amp; Data Science Mini Project: ADD334                                            14th March 2023                                                    6/17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465000" y="983975"/>
            <a:ext cx="8190300" cy="3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[3] Raajkumar G., Indumathi D., “Optical Character Recognition using Deep Neural Network”, Vol. 176 No. 41 pp:61-65, July 2020.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[5] B.Nunamaker, Syed S.Bukhari, D.Borth, A.Dengel, “A Tesseract-based OCR Framework For Historical Documents Lacking Ground-Truth Text”, IEEE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ICIP pp: 3269-3273, 2016.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[6] V.Wu, R.Manmatha, Edward M.Riseman, “TextFinder: An Automatic System to Detect and Recognize Text In Images”, IEEE Transactions On Pattern Analysis And Machine Intelligence, Vol. 21, No. 11., pp: 1224-1229, November 1999.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[7] R.Deepa, Kiran N.Lalwani, “Image Classification and Text Extraction using Machine Learning”, pp: 680-684, Proceedings of the Third International Conference on Electronics Communication and Aerospace Technology [ICECA 2019].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100">
                <a:solidFill>
                  <a:schemeClr val="dk1"/>
                </a:solidFill>
              </a:rPr>
              <a:t>Artificial Intelligence &amp; Data Science Mini Project: ADD334                                            14th March 2023                                                    7/17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031425"/>
            <a:ext cx="8520600" cy="27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Deep Learning models Convolutional Neural Networks (</a:t>
            </a:r>
            <a:r>
              <a:rPr lang="en" sz="1600">
                <a:solidFill>
                  <a:schemeClr val="dk1"/>
                </a:solidFill>
              </a:rPr>
              <a:t>CNN) &amp; Long Short Term Memory (LSTM) are commonly used.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Most papers have implemented OCR technologies like Tesseract.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Cleaning noise and outliers can improving the accuracy.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After comparing the performance of Support Vector Machines (SVM) and Tesseract for text recognition, it was found in [3] that Tesseract, which uses deep learning, outperformed SVM.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100">
                <a:solidFill>
                  <a:schemeClr val="dk1"/>
                </a:solidFill>
              </a:rPr>
              <a:t>Artificial Intelligence &amp; Data Science Mini Project: ADD334                                            </a:t>
            </a:r>
            <a:r>
              <a:rPr lang="en" sz="1100">
                <a:solidFill>
                  <a:schemeClr val="dk1"/>
                </a:solidFill>
              </a:rPr>
              <a:t>14th March 2023</a:t>
            </a:r>
            <a:r>
              <a:rPr lang="en" sz="1100">
                <a:solidFill>
                  <a:schemeClr val="dk1"/>
                </a:solidFill>
              </a:rPr>
              <a:t>                                                    8/</a:t>
            </a:r>
            <a:r>
              <a:rPr lang="en" sz="1100">
                <a:solidFill>
                  <a:schemeClr val="dk1"/>
                </a:solidFill>
              </a:rPr>
              <a:t>17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a</a:t>
            </a:r>
            <a:r>
              <a:rPr lang="en" sz="1600">
                <a:solidFill>
                  <a:schemeClr val="dk1"/>
                </a:solidFill>
              </a:rPr>
              <a:t>pplication </a:t>
            </a:r>
            <a:r>
              <a:rPr lang="en" sz="1600">
                <a:solidFill>
                  <a:schemeClr val="dk1"/>
                </a:solidFill>
              </a:rPr>
              <a:t>needs to </a:t>
            </a:r>
            <a:r>
              <a:rPr lang="en" sz="1600">
                <a:solidFill>
                  <a:schemeClr val="dk1"/>
                </a:solidFill>
              </a:rPr>
              <a:t>offer an </a:t>
            </a:r>
            <a:r>
              <a:rPr lang="en" sz="1600" u="sng">
                <a:solidFill>
                  <a:schemeClr val="dk1"/>
                </a:solidFill>
              </a:rPr>
              <a:t>easy-to-use interface</a:t>
            </a:r>
            <a:r>
              <a:rPr lang="en" sz="1600">
                <a:solidFill>
                  <a:schemeClr val="dk1"/>
                </a:solidFill>
              </a:rPr>
              <a:t> and should accept a popular file format (like PDF) which has all mark sheets, making it </a:t>
            </a:r>
            <a:r>
              <a:rPr lang="en" sz="1600" u="sng">
                <a:solidFill>
                  <a:schemeClr val="dk1"/>
                </a:solidFill>
              </a:rPr>
              <a:t>effortless for teachers to send and receive files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Need to make a </a:t>
            </a:r>
            <a:r>
              <a:rPr lang="en" sz="1600" u="sng">
                <a:solidFill>
                  <a:schemeClr val="dk1"/>
                </a:solidFill>
              </a:rPr>
              <a:t>custom</a:t>
            </a:r>
            <a:r>
              <a:rPr lang="en" sz="1600" u="sng">
                <a:solidFill>
                  <a:schemeClr val="dk1"/>
                </a:solidFill>
              </a:rPr>
              <a:t> OCR tool</a:t>
            </a:r>
            <a:r>
              <a:rPr lang="en" sz="1600">
                <a:solidFill>
                  <a:schemeClr val="dk1"/>
                </a:solidFill>
              </a:rPr>
              <a:t> that is </a:t>
            </a:r>
            <a:r>
              <a:rPr lang="en" sz="1600" u="sng">
                <a:solidFill>
                  <a:schemeClr val="dk1"/>
                </a:solidFill>
              </a:rPr>
              <a:t>trained on our datasets</a:t>
            </a:r>
            <a:r>
              <a:rPr lang="en" sz="1600">
                <a:solidFill>
                  <a:schemeClr val="dk1"/>
                </a:solidFill>
              </a:rPr>
              <a:t> rather than importing big libraries.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 aim to </a:t>
            </a:r>
            <a:r>
              <a:rPr lang="en" sz="1600" u="sng">
                <a:solidFill>
                  <a:schemeClr val="dk1"/>
                </a:solidFill>
              </a:rPr>
              <a:t>minimize processing time for large quantities of data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by translating the codebase to a high-performance language like C++</a:t>
            </a:r>
            <a:r>
              <a:rPr lang="en" sz="1600">
                <a:solidFill>
                  <a:schemeClr val="dk1"/>
                </a:solidFill>
              </a:rPr>
              <a:t> (if it can reduce </a:t>
            </a:r>
            <a:r>
              <a:rPr lang="en" sz="1600">
                <a:solidFill>
                  <a:schemeClr val="dk1"/>
                </a:solidFill>
              </a:rPr>
              <a:t>processing</a:t>
            </a:r>
            <a:r>
              <a:rPr lang="en" sz="1600">
                <a:solidFill>
                  <a:schemeClr val="dk1"/>
                </a:solidFill>
              </a:rPr>
              <a:t> time).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Project development should follow systematic approach and utilize top technologies such as </a:t>
            </a:r>
            <a:r>
              <a:rPr lang="en" sz="1600" u="sng">
                <a:solidFill>
                  <a:schemeClr val="dk1"/>
                </a:solidFill>
              </a:rPr>
              <a:t>GitHub for code management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 u="sng">
                <a:solidFill>
                  <a:schemeClr val="dk1"/>
                </a:solidFill>
              </a:rPr>
              <a:t>Figma &amp; LaTeX for better graphics and slides</a:t>
            </a:r>
            <a:r>
              <a:rPr lang="en" sz="1600">
                <a:solidFill>
                  <a:schemeClr val="dk1"/>
                </a:solidFill>
              </a:rPr>
              <a:t>, and </a:t>
            </a:r>
            <a:r>
              <a:rPr lang="en" sz="1600" u="sng">
                <a:solidFill>
                  <a:schemeClr val="dk1"/>
                </a:solidFill>
              </a:rPr>
              <a:t>Notion for project tracking.</a:t>
            </a:r>
            <a:endParaRPr sz="16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100">
                <a:solidFill>
                  <a:schemeClr val="dk1"/>
                </a:solidFill>
              </a:rPr>
              <a:t>Artificial Intelligence &amp; Data Science Mini Project: ADD334                                            </a:t>
            </a:r>
            <a:r>
              <a:rPr lang="en" sz="1100">
                <a:solidFill>
                  <a:schemeClr val="dk1"/>
                </a:solidFill>
              </a:rPr>
              <a:t>14th March 2023</a:t>
            </a:r>
            <a:r>
              <a:rPr lang="en" sz="1100">
                <a:solidFill>
                  <a:schemeClr val="dk1"/>
                </a:solidFill>
              </a:rPr>
              <a:t>                                                    9/</a:t>
            </a:r>
            <a:r>
              <a:rPr lang="en" sz="1100">
                <a:solidFill>
                  <a:schemeClr val="dk1"/>
                </a:solidFill>
              </a:rPr>
              <a:t>17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