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D8B91534-6C3D-4979-B534-9396416E7385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dee6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Supplier data on-boarding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2" name="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 u="sng">
                <a:uFillTx/>
                <a:latin typeface="Arial"/>
              </a:rPr>
              <a:t>Task: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latin typeface="Arial"/>
              </a:rPr>
              <a:t>Integrate supplier data</a:t>
            </a:r>
            <a:endParaRPr b="0" lang="en-US" sz="2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latin typeface="Arial"/>
              </a:rPr>
              <a:t>into predefined structure 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43" name=""/>
          <p:cNvSpPr txBox="1"/>
          <p:nvPr/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en-US" sz="3200" spc="-1" strike="noStrike" u="sng">
                <a:uFillTx/>
                <a:latin typeface="Arial"/>
              </a:rPr>
              <a:t>Challenge: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latin typeface="Arial"/>
              </a:rPr>
              <a:t>Various formats &amp; styles</a:t>
            </a:r>
            <a:endParaRPr b="0" lang="en-US" sz="2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latin typeface="Arial"/>
              </a:rPr>
              <a:t>of the supplier data</a:t>
            </a:r>
            <a:endParaRPr b="0" lang="en-US" sz="2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latin typeface="Arial"/>
              </a:rPr>
              <a:t>need to be adapted to</a:t>
            </a:r>
            <a:endParaRPr b="0" lang="en-US" sz="2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latin typeface="Arial"/>
              </a:rPr>
              <a:t>predefined structure</a:t>
            </a:r>
            <a:endParaRPr b="0" lang="en-US" sz="2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dee6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"/>
          <p:cNvSpPr/>
          <p:nvPr/>
        </p:nvSpPr>
        <p:spPr>
          <a:xfrm>
            <a:off x="4800600" y="1143000"/>
            <a:ext cx="4572000" cy="4159800"/>
          </a:xfrm>
          <a:prstGeom prst="ellipse">
            <a:avLst/>
          </a:prstGeom>
          <a:gradFill rotWithShape="0">
            <a:gsLst>
              <a:gs pos="0">
                <a:srgbClr val="afd095"/>
              </a:gs>
              <a:gs pos="100000">
                <a:srgbClr val="afd095">
                  <a:alpha val="0"/>
                </a:srgbClr>
              </a:gs>
            </a:gsLst>
            <a:lin ang="5400000"/>
          </a:gradFill>
          <a:ln w="381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What’s in the input data set ?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6" name=""/>
          <p:cNvSpPr txBox="1"/>
          <p:nvPr/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latin typeface="Arial"/>
              </a:rPr>
              <a:t>21,906 rows</a:t>
            </a:r>
            <a:endParaRPr b="0" lang="en-US" sz="2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latin typeface="Arial"/>
              </a:rPr>
              <a:t>with 9 columns</a:t>
            </a:r>
            <a:endParaRPr b="0" lang="en-US" sz="2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latin typeface="Arial"/>
              </a:rPr>
              <a:t>19 rows per one car</a:t>
            </a:r>
            <a:endParaRPr b="0" lang="en-US" sz="2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latin typeface="Arial"/>
              </a:rPr>
              <a:t>This gives:</a:t>
            </a:r>
            <a:endParaRPr b="0" lang="en-US" sz="2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latin typeface="Arial"/>
              </a:rPr>
              <a:t>21,906 / 19 = 1153 cars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47" name=""/>
          <p:cNvSpPr txBox="1"/>
          <p:nvPr/>
        </p:nvSpPr>
        <p:spPr>
          <a:xfrm>
            <a:off x="5402880" y="154764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 u="sng">
                <a:uFillTx/>
                <a:latin typeface="Arial"/>
                <a:ea typeface="Microsoft YaHei"/>
              </a:rPr>
              <a:t>1153 cars</a:t>
            </a:r>
            <a:r>
              <a:rPr b="0" lang="en-US" sz="2800" spc="-1" strike="noStrike">
                <a:latin typeface="Arial"/>
                <a:ea typeface="Microsoft YaHei"/>
              </a:rPr>
              <a:t> with:</a:t>
            </a:r>
            <a:endParaRPr b="0" lang="en-US" sz="2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latin typeface="Arial"/>
                <a:ea typeface="Microsoft YaHei"/>
              </a:rPr>
              <a:t>24 attributes, e.g.: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  <a:ea typeface="Microsoft YaHei"/>
              </a:rPr>
              <a:t>Make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  <a:ea typeface="Microsoft YaHei"/>
              </a:rPr>
              <a:t>Model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  <a:ea typeface="Microsoft YaHei"/>
              </a:rPr>
              <a:t>Color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  <a:ea typeface="Microsoft YaHei"/>
              </a:rPr>
              <a:t>Condition, etc.</a:t>
            </a:r>
            <a:endParaRPr b="0" lang="en-US" sz="2800" spc="-1" strike="noStrike">
              <a:latin typeface="Arial"/>
            </a:endParaRPr>
          </a:p>
          <a:p>
            <a:endParaRPr b="0" lang="en-US" sz="2800" spc="-1" strike="noStrike">
              <a:latin typeface="Arial"/>
            </a:endParaRPr>
          </a:p>
          <a:p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dee6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Step 1: Pre-processing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9" name=""/>
          <p:cNvSpPr txBox="1"/>
          <p:nvPr/>
        </p:nvSpPr>
        <p:spPr>
          <a:xfrm>
            <a:off x="529560" y="128376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latin typeface="Arial"/>
              </a:rPr>
              <a:t>Transform attributes of the same car from individual rows into one row per car as in the target format</a:t>
            </a:r>
            <a:endParaRPr b="0" lang="en-US" sz="2800" spc="-1" strike="noStrike">
              <a:latin typeface="Arial"/>
            </a:endParaRPr>
          </a:p>
          <a:p>
            <a:pPr lvl="3" marL="86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800" spc="-1" strike="noStrike">
              <a:latin typeface="Arial"/>
            </a:endParaRPr>
          </a:p>
          <a:p>
            <a:pPr lvl="3" marL="86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latin typeface="Arial"/>
              </a:rPr>
              <a:t>Result: </a:t>
            </a:r>
            <a:endParaRPr b="0" lang="en-US" sz="2800" spc="-1" strike="noStrike">
              <a:latin typeface="Arial"/>
            </a:endParaRPr>
          </a:p>
          <a:p>
            <a:pPr lvl="3" marL="86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800" spc="-1" strike="noStrike">
              <a:latin typeface="Arial"/>
            </a:endParaRPr>
          </a:p>
          <a:p>
            <a:pPr lvl="6" marL="1512000" indent="-216000">
              <a:buClr>
                <a:srgbClr val="000000"/>
              </a:buClr>
              <a:buSzPct val="45000"/>
              <a:buFont typeface="Wingdings" charset="2"/>
              <a:buChar char=""/>
            </a:pPr>
            <a:r>
              <a:rPr b="0" lang="en-US" sz="2800" spc="-1" strike="noStrike">
                <a:latin typeface="Arial"/>
              </a:rPr>
              <a:t>1153 rows (one for each car)</a:t>
            </a:r>
            <a:endParaRPr b="0" lang="en-US" sz="2800" spc="-1" strike="noStrike">
              <a:latin typeface="Arial"/>
            </a:endParaRPr>
          </a:p>
          <a:p>
            <a:pPr lvl="6" marL="1512000" indent="-216000">
              <a:buClr>
                <a:srgbClr val="000000"/>
              </a:buClr>
              <a:buSzPct val="45000"/>
              <a:buFont typeface="Wingdings" charset="2"/>
              <a:buChar char=""/>
            </a:pPr>
            <a:r>
              <a:rPr b="0" lang="en-US" sz="2800" spc="-1" strike="noStrike">
                <a:latin typeface="Arial"/>
              </a:rPr>
              <a:t>24 columns with various car attributes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dee6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Step 2: Normalize input data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1" name=""/>
          <p:cNvSpPr txBox="1"/>
          <p:nvPr/>
        </p:nvSpPr>
        <p:spPr>
          <a:xfrm>
            <a:off x="504000" y="1512360"/>
            <a:ext cx="9071640" cy="30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latin typeface="Arial"/>
              </a:rPr>
              <a:t>Translate attributes from the input data to fit</a:t>
            </a:r>
            <a:endParaRPr b="0" lang="en-US" sz="2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latin typeface="Arial"/>
              </a:rPr>
              <a:t>into the predefined target format, discard those that </a:t>
            </a:r>
            <a:endParaRPr b="0" lang="en-US" sz="2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latin typeface="Arial"/>
              </a:rPr>
              <a:t>do not have equivalents the target format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dee6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"/>
          <p:cNvSpPr txBox="1"/>
          <p:nvPr/>
        </p:nvSpPr>
        <p:spPr>
          <a:xfrm>
            <a:off x="504000" y="22572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600" spc="-1" strike="noStrike">
                <a:latin typeface="Arial"/>
              </a:rPr>
              <a:t>Changes introduced during normalization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53" name=""/>
          <p:cNvSpPr txBox="1"/>
          <p:nvPr/>
        </p:nvSpPr>
        <p:spPr>
          <a:xfrm>
            <a:off x="504000" y="1326600"/>
            <a:ext cx="9071640" cy="393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 fontScale="59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Translated German names for: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car body types, colors, car conditions</a:t>
            </a:r>
            <a:endParaRPr b="0" lang="en-US" sz="2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Removed duplicated model names from model variant names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Inferred missing car attributes: 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CHF currency, CH as country, km as mileage unit, fuel consumption unit as liters / km and left side drive since all cars are from CH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Zip codes from city names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Year and month of manufacture from date of registration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dee6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"/>
          <p:cNvSpPr txBox="1"/>
          <p:nvPr/>
        </p:nvSpPr>
        <p:spPr>
          <a:xfrm>
            <a:off x="504000" y="22572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600" spc="-1" strike="noStrike">
                <a:latin typeface="Arial"/>
              </a:rPr>
              <a:t>Changes introduced during normalization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55" name=""/>
          <p:cNvSpPr txBox="1"/>
          <p:nvPr/>
        </p:nvSpPr>
        <p:spPr>
          <a:xfrm>
            <a:off x="504000" y="1326600"/>
            <a:ext cx="9071640" cy="370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 fontScale="43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600" spc="-1" strike="noStrike">
                <a:latin typeface="Arial"/>
              </a:rPr>
              <a:t>Discarded attributes that did not fit into the target data structure: </a:t>
            </a:r>
            <a:endParaRPr b="0" lang="en-US" sz="36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Wingdings" charset="2"/>
              <a:buChar char=""/>
            </a:pPr>
            <a:r>
              <a:rPr b="0" lang="en-US" sz="3200" spc="-1" strike="noStrike">
                <a:latin typeface="Arial"/>
              </a:rPr>
              <a:t>engine volume [ccm] 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Wingdings" charset="2"/>
              <a:buChar char=""/>
            </a:pPr>
            <a:r>
              <a:rPr b="0" lang="en-US" sz="3200" spc="-1" strike="noStrike">
                <a:latin typeface="Arial"/>
              </a:rPr>
              <a:t>CO2 emission [g/km]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Wingdings" charset="2"/>
              <a:buChar char=""/>
            </a:pPr>
            <a:r>
              <a:rPr b="0" lang="en-US" sz="3200" spc="-1" strike="noStrike">
                <a:latin typeface="Arial"/>
              </a:rPr>
              <a:t>consumption rating (e.g. G)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Wingdings" charset="2"/>
              <a:buChar char=""/>
            </a:pPr>
            <a:r>
              <a:rPr b="0" lang="en-US" sz="3200" spc="-1" strike="noStrike">
                <a:latin typeface="Arial"/>
              </a:rPr>
              <a:t>fuel consumption [liters / km]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Wingdings" charset="2"/>
              <a:buChar char=""/>
            </a:pPr>
            <a:r>
              <a:rPr b="0" lang="en-US" sz="3200" spc="-1" strike="noStrike">
                <a:latin typeface="Arial"/>
              </a:rPr>
              <a:t>number of doors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Wingdings" charset="2"/>
              <a:buChar char=""/>
            </a:pPr>
            <a:r>
              <a:rPr b="0" lang="en-US" sz="3200" spc="-1" strike="noStrike">
                <a:latin typeface="Arial"/>
              </a:rPr>
              <a:t>drive type (e.g. 4x4, front, rear)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Wingdings" charset="2"/>
              <a:buChar char=""/>
            </a:pPr>
            <a:r>
              <a:rPr b="0" lang="en-US" sz="3200" spc="-1" strike="noStrike">
                <a:latin typeface="Arial"/>
              </a:rPr>
              <a:t>Other properties (e.g. Ab MFK)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Wingdings" charset="2"/>
              <a:buChar char=""/>
            </a:pPr>
            <a:r>
              <a:rPr b="0" lang="en-US" sz="3200" spc="-1" strike="noStrike">
                <a:latin typeface="Arial"/>
              </a:rPr>
              <a:t>number of seats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Wingdings" charset="2"/>
              <a:buChar char=""/>
            </a:pPr>
            <a:r>
              <a:rPr b="0" lang="en-US" sz="3200" spc="-1" strike="noStrike">
                <a:latin typeface="Arial"/>
              </a:rPr>
              <a:t>gears type (e.g. Automat), 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dee6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Step 3: Integrate normalized data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7" name="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latin typeface="Arial"/>
              </a:rPr>
              <a:t>Integrate the normalized supplier data set into a new data set using target data schema</a:t>
            </a:r>
            <a:endParaRPr b="0" lang="en-US" sz="2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latin typeface="Arial"/>
              </a:rPr>
              <a:t>Keep the number of input records (cars) unchanged in the output data set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dee6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"/>
          <p:cNvSpPr txBox="1"/>
          <p:nvPr/>
        </p:nvSpPr>
        <p:spPr>
          <a:xfrm>
            <a:off x="504000" y="22572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000" spc="-1" strike="noStrike">
                <a:latin typeface="Arial"/>
              </a:rPr>
              <a:t>Results of normalization and integration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59" name="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latin typeface="Arial"/>
              </a:rPr>
              <a:t>Output data set in target schema with</a:t>
            </a:r>
            <a:r>
              <a:rPr b="0" lang="en-US" sz="3200" spc="-1" strike="noStrike">
                <a:latin typeface="Arial"/>
              </a:rPr>
              <a:t> 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latin typeface="Arial"/>
              </a:rPr>
              <a:t>1153 records (cars)  </a:t>
            </a:r>
            <a:endParaRPr b="0" lang="en-US" sz="24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latin typeface="Arial"/>
              </a:rPr>
              <a:t>All required attributes could be translated or inferred except</a:t>
            </a:r>
            <a:endParaRPr b="0" lang="en-US" sz="24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latin typeface="Arial"/>
                <a:ea typeface="Microsoft YaHei"/>
              </a:rPr>
              <a:t>“</a:t>
            </a:r>
            <a:r>
              <a:rPr b="0" lang="en-US" sz="2400" spc="-1" strike="noStrike">
                <a:latin typeface="Arial"/>
              </a:rPr>
              <a:t>Price on request” that could not be found in the input</a:t>
            </a:r>
            <a:endParaRPr b="0" lang="en-US" sz="24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latin typeface="Arial"/>
              </a:rPr>
              <a:t>Discarded 9 attributes that did not fit into the target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dee6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Outlook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61" name="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latin typeface="Arial"/>
              </a:rPr>
              <a:t>Could the discarded attributes be valuable for you?</a:t>
            </a:r>
            <a:endParaRPr b="0" lang="en-US" sz="2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latin typeface="Arial"/>
              </a:rPr>
              <a:t>Could the target data structure be modified to</a:t>
            </a:r>
            <a:endParaRPr b="0" lang="en-US" sz="2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latin typeface="Arial"/>
              </a:rPr>
              <a:t>fit the discarded attributes?</a:t>
            </a:r>
            <a:endParaRPr b="0" lang="en-US" sz="2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latin typeface="Arial"/>
              </a:rPr>
              <a:t>Would you like to add other attributes inferred from the discarded ones, e.g. climate friendliness?</a:t>
            </a:r>
            <a:endParaRPr b="0" lang="en-US" sz="2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</TotalTime>
  <Application>LibreOffice/7.1.3.2$Windows_X86_64 LibreOffice_project/47f78053abe362b9384784d31a6e56f8511eb1c1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2021-07-24T12:08:09Z</dcterms:created>
  <dc:creator/>
  <dc:description/>
  <dc:language>en-US</dc:language>
  <cp:lastModifiedBy/>
  <dcterms:modified xsi:type="dcterms:W3CDTF">2021-07-24T16:14:55Z</dcterms:modified>
  <cp:revision>24</cp:revision>
  <dc:subject/>
  <dc:title/>
</cp:coreProperties>
</file>