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1pPr>
    <a:lvl2pPr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2pPr>
    <a:lvl3pPr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3pPr>
    <a:lvl4pPr indent="7620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4pPr>
    <a:lvl5pPr indent="10287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5pPr>
    <a:lvl6pPr indent="12192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6pPr>
    <a:lvl7pPr indent="14097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7pPr>
    <a:lvl8pPr indent="16002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8pPr>
    <a:lvl9pPr indent="1790700" defTabSz="584200">
      <a:lnSpc>
        <a:spcPct val="60000"/>
      </a:lnSpc>
      <a:spcBef>
        <a:spcPts val="1700"/>
      </a:spcBef>
      <a:defRPr>
        <a:solidFill>
          <a:srgbClr val="FFFFFF"/>
        </a:solidFill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000000">
                <a:alpha val="10000"/>
              </a:srgbClr>
            </a:outerShdw>
          </a:effectLst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1"/>
          </p:nvPr>
        </p:nvSpPr>
        <p:spPr>
          <a:xfrm>
            <a:off x="1270000" y="1701800"/>
            <a:ext cx="10464800" cy="6337300"/>
          </a:xfrm>
          <a:prstGeom prst="rect">
            <a:avLst/>
          </a:prstGeom>
          <a:effectLst>
            <a:outerShdw sx="100000" sy="100000" kx="0" ky="0" algn="b" rotWithShape="0" blurRad="38100" dist="12700" dir="2700000">
              <a:srgbClr val="000000">
                <a:alpha val="55000"/>
              </a:srgbClr>
            </a:outerShdw>
          </a:effectLst>
        </p:spPr>
        <p:txBody>
          <a:bodyPr/>
          <a:lstStyle>
            <a:lvl1pPr algn="l">
              <a:spcBef>
                <a:spcPts val="3500"/>
              </a:spcBef>
              <a:defRPr sz="3100"/>
            </a:lvl1pPr>
            <a:lvl2pPr algn="l">
              <a:defRPr sz="2100"/>
            </a:lvl2pPr>
            <a:lvl3pPr marL="1079500" indent="-317500" algn="l">
              <a:spcBef>
                <a:spcPts val="1000"/>
              </a:spcBef>
              <a:buSzPct val="125000"/>
              <a:buFont typeface="Lucida Grande"/>
              <a:buChar char="‣"/>
              <a:defRPr sz="1800"/>
            </a:lvl3pPr>
            <a:lvl4pPr marL="1282700" indent="-254000" algn="l">
              <a:spcBef>
                <a:spcPts val="500"/>
              </a:spcBef>
              <a:buSzPct val="125000"/>
              <a:buChar char="•"/>
              <a:defRPr sz="1400"/>
            </a:lvl4pPr>
            <a:lvl5pPr marL="1384300" indent="-165100" algn="l">
              <a:buSzPct val="125000"/>
              <a:buChar char="-"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One</a:t>
            </a:r>
            <a:endParaRPr sz="31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Body Level Two</a:t>
            </a:r>
            <a:endParaRPr sz="2100"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Four</a:t>
            </a:r>
            <a:endParaRPr sz="1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473200"/>
            <a:ext cx="10464800" cy="6794500"/>
          </a:xfrm>
          <a:prstGeom prst="rect">
            <a:avLst/>
          </a:prstGeom>
        </p:spPr>
        <p:txBody>
          <a:bodyPr/>
          <a:lstStyle>
            <a:lvl1pPr algn="l">
              <a:spcBef>
                <a:spcPts val="3500"/>
              </a:spcBef>
              <a:defRPr sz="3100"/>
            </a:lvl1pPr>
            <a:lvl2pPr algn="l">
              <a:defRPr sz="2100"/>
            </a:lvl2pPr>
            <a:lvl3pPr marL="1079500" indent="-317500" algn="l">
              <a:spcBef>
                <a:spcPts val="1000"/>
              </a:spcBef>
              <a:buSzPct val="125000"/>
              <a:buFont typeface="Lucida Grande"/>
              <a:buChar char="‣"/>
              <a:defRPr sz="1800"/>
            </a:lvl3pPr>
            <a:lvl4pPr marL="1282700" indent="-254000" algn="l">
              <a:spcBef>
                <a:spcPts val="500"/>
              </a:spcBef>
              <a:buSzPct val="125000"/>
              <a:buChar char="•"/>
              <a:defRPr sz="1400"/>
            </a:lvl4pPr>
            <a:lvl5pPr marL="1384300" indent="-165100" algn="l">
              <a:buSzPct val="125000"/>
              <a:buChar char="-"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One</a:t>
            </a:r>
            <a:endParaRPr sz="31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Body Level Two</a:t>
            </a:r>
            <a:endParaRPr sz="2100"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Four</a:t>
            </a:r>
            <a:endParaRPr sz="1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obj" sz="half" idx="3"/>
          </p:nvPr>
        </p:nvSpPr>
        <p:spPr>
          <a:xfrm>
            <a:off x="635000" y="1536700"/>
            <a:ext cx="4368800" cy="6680200"/>
          </a:xfrm>
          <a:prstGeom prst="rect">
            <a:avLst/>
          </a:prstGeom>
          <a:effectLst/>
        </p:spPr>
        <p:txBody>
          <a:bodyPr anchor="ctr"/>
          <a:lstStyle/>
          <a:p>
            <a:pPr lvl="0" algn="l">
              <a:lnSpc>
                <a:spcPct val="60000"/>
              </a:lnSpc>
              <a:spcBef>
                <a:spcPts val="1700"/>
              </a:spcBef>
              <a:defRPr sz="4000"/>
            </a:pPr>
          </a:p>
        </p:txBody>
      </p:sp>
      <p:sp>
        <p:nvSpPr>
          <p:cNvPr id="17" name="Shape 17"/>
          <p:cNvSpPr/>
          <p:nvPr>
            <p:ph type="body" sz="half" idx="1"/>
          </p:nvPr>
        </p:nvSpPr>
        <p:spPr>
          <a:xfrm>
            <a:off x="5372100" y="1536700"/>
            <a:ext cx="7048500" cy="6680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0"/>
              </a:spcBef>
              <a:defRPr sz="3100"/>
            </a:lvl1pPr>
            <a:lvl2pPr algn="l">
              <a:defRPr sz="1600"/>
            </a:lvl2pPr>
            <a:lvl3pPr marL="254000" indent="-165100" algn="l">
              <a:buSzPct val="125000"/>
              <a:buChar char="•"/>
              <a:defRPr sz="1400"/>
            </a:lvl3pPr>
            <a:lvl4pPr marL="419100" indent="-152400" algn="l">
              <a:buSzPct val="125000"/>
              <a:buChar char="-"/>
              <a:defRPr sz="1400"/>
            </a:lvl4pPr>
            <a:lvl5pPr marL="546100" indent="-114300" algn="l">
              <a:buSzPct val="125000"/>
              <a:buChar char="-"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Body Level One</a:t>
            </a:r>
            <a:endParaRPr sz="31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Two</a:t>
            </a:r>
            <a:endParaRPr sz="1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Three</a:t>
            </a:r>
            <a:endParaRPr sz="1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Four</a:t>
            </a:r>
            <a:endParaRPr sz="1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 &amp; imag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obj" sz="half" idx="3"/>
          </p:nvPr>
        </p:nvSpPr>
        <p:spPr>
          <a:xfrm>
            <a:off x="584200" y="876300"/>
            <a:ext cx="4368800" cy="8064500"/>
          </a:xfrm>
          <a:prstGeom prst="rect">
            <a:avLst/>
          </a:prstGeom>
          <a:effectLst/>
        </p:spPr>
        <p:txBody>
          <a:bodyPr anchor="ctr"/>
          <a:lstStyle/>
          <a:p>
            <a:pPr lvl="0" algn="l">
              <a:lnSpc>
                <a:spcPct val="60000"/>
              </a:lnSpc>
              <a:spcBef>
                <a:spcPts val="1700"/>
              </a:spcBef>
              <a:defRPr sz="4000"/>
            </a:pPr>
          </a:p>
        </p:txBody>
      </p:sp>
      <p:sp>
        <p:nvSpPr>
          <p:cNvPr id="20" name="Shape 20"/>
          <p:cNvSpPr/>
          <p:nvPr>
            <p:ph type="body" sz="half" idx="1"/>
          </p:nvPr>
        </p:nvSpPr>
        <p:spPr>
          <a:xfrm>
            <a:off x="5372100" y="863600"/>
            <a:ext cx="7048500" cy="8077200"/>
          </a:xfrm>
          <a:prstGeom prst="rect">
            <a:avLst/>
          </a:prstGeom>
          <a:effectLst>
            <a:outerShdw sx="100000" sy="100000" kx="0" ky="0" algn="b" rotWithShape="0" blurRad="25400" dist="25400" dir="2700000">
              <a:srgbClr val="3F3F3F">
                <a:alpha val="55000"/>
              </a:srgbClr>
            </a:outerShdw>
          </a:effectLst>
        </p:spPr>
        <p:txBody>
          <a:bodyPr/>
          <a:lstStyle>
            <a:lvl1pPr algn="l">
              <a:spcBef>
                <a:spcPts val="5000"/>
              </a:spcBef>
              <a:defRPr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defRPr>
            </a:lvl1pPr>
            <a:lvl2pPr algn="l">
              <a:defRPr sz="2100"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defRPr>
            </a:lvl2pPr>
            <a:lvl3pPr marL="254000" indent="-165100" algn="l">
              <a:buSzPct val="125000"/>
              <a:buChar char="•"/>
              <a:defRPr sz="1400"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defRPr>
            </a:lvl3pPr>
            <a:lvl4pPr marL="419100" indent="-152400" algn="l">
              <a:buSzPct val="125000"/>
              <a:buChar char="-"/>
              <a:defRPr sz="1400"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defRPr>
            </a:lvl4pPr>
            <a:lvl5pPr marL="546100" indent="-114300" algn="l">
              <a:buSzPct val="125000"/>
              <a:buChar char="-"/>
              <a:defRPr sz="1200"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12700" dir="2700000">
                  <a:srgbClr val="000000">
                    <a:alpha val="55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rPr>
              <a:t>Body Level Two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50800" dist="12700" dir="2700000">
                  <a:srgbClr val="000000">
                    <a:alpha val="55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400">
                <a:solidFill>
                  <a:srgbClr val="FFFFFF"/>
                </a:solidFill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rPr>
              <a:t>Body Level Three</a:t>
            </a:r>
            <a:endParaRPr sz="1400">
              <a:solidFill>
                <a:srgbClr val="FFFFFF"/>
              </a:solidFill>
              <a:effectLst>
                <a:outerShdw sx="100000" sy="100000" kx="0" ky="0" algn="b" rotWithShape="0" blurRad="50800" dist="12700" dir="2700000">
                  <a:srgbClr val="000000">
                    <a:alpha val="55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400">
                <a:solidFill>
                  <a:srgbClr val="FFFFFF"/>
                </a:solidFill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rPr>
              <a:t>Body Level Four</a:t>
            </a:r>
            <a:endParaRPr sz="1400">
              <a:solidFill>
                <a:srgbClr val="FFFFFF"/>
              </a:solidFill>
              <a:effectLst>
                <a:outerShdw sx="100000" sy="100000" kx="0" ky="0" algn="b" rotWithShape="0" blurRad="50800" dist="12700" dir="2700000">
                  <a:srgbClr val="000000">
                    <a:alpha val="55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200">
                <a:solidFill>
                  <a:srgbClr val="FFFFFF"/>
                </a:solidFill>
                <a:effectLst>
                  <a:outerShdw sx="100000" sy="100000" kx="0" ky="0" algn="b" rotWithShape="0" blurRad="50800" dist="12700" dir="2700000">
                    <a:srgbClr val="000000">
                      <a:alpha val="55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hite">
    <p:bg>
      <p:bgPr>
        <a:gradFill flip="none" rotWithShape="1">
          <a:gsLst>
            <a:gs pos="0">
              <a:srgbClr val="FFFFFF"/>
            </a:gs>
            <a:gs pos="100000">
              <a:srgbClr val="FAFAF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7CAC"/>
            </a:gs>
            <a:gs pos="100000">
              <a:srgbClr val="20396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5029200"/>
            <a:ext cx="10464800" cy="29591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25400" dir="27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 advClick="1"/>
  <p:txStyles>
    <p:titleStyle>
      <a:lvl1pPr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1pPr>
      <a:lvl2pPr indent="2286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2pPr>
      <a:lvl3pPr indent="4572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3pPr>
      <a:lvl4pPr indent="6858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4pPr>
      <a:lvl5pPr indent="9144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5pPr>
      <a:lvl6pPr indent="11430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6pPr>
      <a:lvl7pPr indent="13716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7pPr>
      <a:lvl8pPr indent="16002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8pPr>
      <a:lvl9pPr indent="1828800" algn="ctr" defTabSz="584200">
        <a:defRPr sz="44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  <a:sym typeface="Helvetica Neue Light"/>
        </a:defRPr>
      </a:lvl9pPr>
    </p:titleStyle>
    <p:bodyStyle>
      <a:lvl1pPr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1pPr>
      <a:lvl2pPr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2pPr>
      <a:lvl3pPr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3pPr>
      <a:lvl4pPr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4pPr>
      <a:lvl5pPr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5pPr>
      <a:lvl6pPr indent="355600"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6pPr>
      <a:lvl7pPr indent="711200"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7pPr>
      <a:lvl8pPr indent="1066800"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8pPr>
      <a:lvl9pPr indent="1422400" algn="ctr" defTabSz="584200">
        <a:defRPr sz="3600">
          <a:solidFill>
            <a:srgbClr val="FFFFFF"/>
          </a:solidFill>
          <a:latin typeface="+mn-lt"/>
          <a:ea typeface="+mn-ea"/>
          <a:cs typeface="+mn-cs"/>
          <a:sym typeface="Trebuchet MS"/>
        </a:defRPr>
      </a:lvl9pPr>
    </p:bodyStyle>
    <p:otherStyle>
      <a:lvl1pPr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2286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4572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6858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9144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indent="11430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indent="13716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indent="16002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indent="1828800" defTabSz="584200">
        <a:lnSpc>
          <a:spcPct val="60000"/>
        </a:lnSpc>
        <a:spcBef>
          <a:spcPts val="1700"/>
        </a:spcBef>
        <a:defRPr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lfaria@keep.p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keeps.github.io/db-preservation-toolkit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18" y="7834009"/>
            <a:ext cx="8260716" cy="167764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EARK all staff meeting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Luis Faria </a:t>
            </a:r>
            <a:r>
              <a:rPr sz="1600">
                <a:solidFill>
                  <a:srgbClr val="FFF431"/>
                </a:solidFill>
                <a:hlinkClick r:id="rId2" invalidUrl="" action="" tgtFrame="" tooltip="" history="1" highlightClick="0" endSnd="0"/>
              </a:rPr>
              <a:t>lfaria@keep.pt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Innovation Director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 SOLUTIONS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i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12-13, 2014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1270000" y="2525247"/>
            <a:ext cx="10464800" cy="2438401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</a:rPr>
              <a:t>Database preservation toolkit</a:t>
            </a:r>
          </a:p>
        </p:txBody>
      </p:sp>
      <p:sp>
        <p:nvSpPr>
          <p:cNvPr id="30" name="Shape 30"/>
          <p:cNvSpPr/>
          <p:nvPr>
            <p:ph type="body" idx="4294967295"/>
          </p:nvPr>
        </p:nvSpPr>
        <p:spPr>
          <a:xfrm>
            <a:off x="1270000" y="4219961"/>
            <a:ext cx="10464800" cy="2959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State-of-the-art and future plans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1270000" y="1890327"/>
            <a:ext cx="10464800" cy="5289149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Developed within RODA project</a:t>
            </a:r>
            <a:endParaRPr sz="31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Now stand-alone open-source project</a:t>
            </a:r>
            <a:endParaRPr sz="31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100" u="sng">
                <a:solidFill>
                  <a:srgbClr val="FFFB00"/>
                </a:solidFill>
                <a:hlinkClick r:id="rId2" invalidUrl="" action="" tgtFrame="" tooltip="" history="1" highlightClick="0" endSnd="0"/>
              </a:rPr>
              <a:t>http://keeps.github.io/db-preservation-toolkit/</a:t>
            </a:r>
            <a:endParaRPr sz="3100">
              <a:solidFill>
                <a:srgbClr val="FFFB00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Imports and exports between DBMS and DB formats</a:t>
            </a:r>
            <a:endParaRPr sz="31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Supports preservation formats: DBML, SIARD</a:t>
            </a:r>
          </a:p>
        </p:txBody>
      </p:sp>
      <p:sp>
        <p:nvSpPr>
          <p:cNvPr id="33" name="Shape 33"/>
          <p:cNvSpPr/>
          <p:nvPr>
            <p:ph type="title" idx="4294967295"/>
          </p:nvPr>
        </p:nvSpPr>
        <p:spPr>
          <a:xfrm>
            <a:off x="1016000" y="292100"/>
            <a:ext cx="10464800" cy="901700"/>
          </a:xfrm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>
            <a:lvl1pPr algn="l">
              <a:defRPr sz="5000">
                <a:solidFill>
                  <a:srgbClr val="ABFF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ABFF08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Database Preservation Toolkit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b-preservation-toolkit_ar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909" y="1808382"/>
            <a:ext cx="11670982" cy="745621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 idx="4294967295"/>
          </p:nvPr>
        </p:nvSpPr>
        <p:spPr>
          <a:xfrm>
            <a:off x="1016000" y="215293"/>
            <a:ext cx="10464800" cy="1384301"/>
          </a:xfrm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>
            <a:lvl1pPr algn="l">
              <a:defRPr sz="5000">
                <a:solidFill>
                  <a:srgbClr val="ABFF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ABFF08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db-preservation-toolkit architecture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idx="4294967295"/>
          </p:nvPr>
        </p:nvSpPr>
        <p:spPr>
          <a:xfrm>
            <a:off x="1016000" y="215293"/>
            <a:ext cx="10464800" cy="1384301"/>
          </a:xfrm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>
            <a:lvl1pPr algn="l">
              <a:defRPr sz="5000">
                <a:solidFill>
                  <a:srgbClr val="ABFF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ABFF08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Pre-ingest / Production / SIP creation</a:t>
            </a:r>
          </a:p>
        </p:txBody>
      </p:sp>
      <p:pic>
        <p:nvPicPr>
          <p:cNvPr id="39" name="db-preservation-toolkit_produc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166" y="2049593"/>
            <a:ext cx="11374468" cy="5654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 idx="4294967295"/>
          </p:nvPr>
        </p:nvSpPr>
        <p:spPr>
          <a:xfrm>
            <a:off x="1016000" y="215293"/>
            <a:ext cx="10464800" cy="1384301"/>
          </a:xfrm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>
            <a:lvl1pPr algn="l">
              <a:defRPr sz="5000">
                <a:solidFill>
                  <a:srgbClr val="ABFF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ABFF08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Access</a:t>
            </a:r>
          </a:p>
        </p:txBody>
      </p:sp>
      <p:pic>
        <p:nvPicPr>
          <p:cNvPr id="42" name="db-preservation-toolkit_acce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09" y="2681690"/>
            <a:ext cx="10902982" cy="221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55000"/>
                    </a:srgbClr>
                  </a:outerShdw>
                </a:effectLst>
              </a:rPr>
              <a:t>Demonstration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 idx="4294967295"/>
          </p:nvPr>
        </p:nvSpPr>
        <p:spPr>
          <a:xfrm>
            <a:off x="1524000" y="7784493"/>
            <a:ext cx="5482481" cy="1384301"/>
          </a:xfrm>
          <a:prstGeom prst="rect">
            <a:avLst/>
          </a:prstGeom>
          <a:effectLst>
            <a:outerShdw sx="100000" sy="100000" kx="0" ky="0" algn="b" rotWithShape="0" blurRad="25400" dist="25400" dir="2340000">
              <a:srgbClr val="838383">
                <a:alpha val="50000"/>
              </a:srgbClr>
            </a:outerShdw>
          </a:effectLst>
        </p:spPr>
        <p:txBody>
          <a:bodyPr/>
          <a:lstStyle/>
          <a:p>
            <a:pPr lvl="0" algn="l" defTabSz="496570">
              <a:defRPr sz="1800">
                <a:solidFill>
                  <a:srgbClr val="000000"/>
                </a:solidFill>
                <a:effectLst/>
              </a:defRPr>
            </a:pPr>
            <a:r>
              <a:rPr sz="4250">
                <a:solidFill>
                  <a:srgbClr val="ABFF08"/>
                </a:solidFill>
                <a:effectLst>
                  <a:outerShdw sx="100000" sy="100000" kx="0" ky="0" algn="b" rotWithShape="0" blurRad="32385" dist="32385" dir="2700000">
                    <a:srgbClr val="000000">
                      <a:alpha val="55000"/>
                    </a:srgbClr>
                  </a:outerShdw>
                </a:effectLst>
              </a:rPr>
              <a:t>Future plan:</a:t>
            </a:r>
            <a:endParaRPr sz="4250">
              <a:solidFill>
                <a:srgbClr val="ABFF08"/>
              </a:solidFill>
              <a:effectLst>
                <a:outerShdw sx="100000" sy="100000" kx="0" ky="0" algn="b" rotWithShape="0" blurRad="32385" dist="32385" dir="2700000">
                  <a:srgbClr val="000000">
                    <a:alpha val="55000"/>
                  </a:srgbClr>
                </a:outerShdw>
              </a:effectLst>
            </a:endParaRPr>
          </a:p>
          <a:p>
            <a:pPr lvl="0" algn="l" defTabSz="496570">
              <a:defRPr sz="1800">
                <a:solidFill>
                  <a:srgbClr val="000000"/>
                </a:solidFill>
                <a:effectLst/>
              </a:defRPr>
            </a:pPr>
            <a:r>
              <a:rPr sz="4250">
                <a:solidFill>
                  <a:srgbClr val="ABFF08"/>
                </a:solidFill>
                <a:effectLst>
                  <a:outerShdw sx="100000" sy="100000" kx="0" ky="0" algn="b" rotWithShape="0" blurRad="32385" dist="32385" dir="2700000">
                    <a:srgbClr val="000000">
                      <a:alpha val="55000"/>
                    </a:srgbClr>
                  </a:outerShdw>
                </a:effectLst>
              </a:rPr>
              <a:t>Fast database viewer</a:t>
            </a:r>
          </a:p>
        </p:txBody>
      </p:sp>
      <p:pic>
        <p:nvPicPr>
          <p:cNvPr id="47" name="db-preservation-toolkit_fastview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058" y="361950"/>
            <a:ext cx="10972801" cy="902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7E00FF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 Light"/>
        <a:ea typeface="Helvetica Neue Light"/>
        <a:cs typeface="Helvetica Neue Light"/>
      </a:majorFont>
      <a:minorFont>
        <a:latin typeface="Trebuchet MS"/>
        <a:ea typeface="Trebuchet MS"/>
        <a:cs typeface="Trebuchet M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60000"/>
          </a:lnSpc>
          <a:spcBef>
            <a:spcPts val="1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 Light"/>
        <a:ea typeface="Helvetica Neue Light"/>
        <a:cs typeface="Helvetica Neue Light"/>
      </a:majorFont>
      <a:minorFont>
        <a:latin typeface="Trebuchet MS"/>
        <a:ea typeface="Trebuchet MS"/>
        <a:cs typeface="Trebuchet M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60000"/>
          </a:lnSpc>
          <a:spcBef>
            <a:spcPts val="1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