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f109a93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f109a93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f109a934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f109a934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f109a934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f109a934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f109a9345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f109a934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109a934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f109a934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f109a934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f109a934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f109a9345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f109a9345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f109a9345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f109a9345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f109a934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f109a934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f109a9345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f109a9345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aws.amazon.com/apigateway/latest/developerguide/set-up-lambda-proxy-integrations.html#apigateway-multivalue-headers-and-parameters" TargetMode="External"/><Relationship Id="rId4" Type="http://schemas.openxmlformats.org/officeDocument/2006/relationships/hyperlink" Target="https://docs.aws.amazon.com/apigateway/latest/developerguide/how-to-integration-settings.html" TargetMode="External"/><Relationship Id="rId5" Type="http://schemas.openxmlformats.org/officeDocument/2006/relationships/hyperlink" Target="https://www.youtube.com/watch?v=zLL4ZTmDHS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00" y="1857100"/>
            <a:ext cx="8520600" cy="305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solidFill>
                  <a:srgbClr val="000000"/>
                </a:solidFill>
                <a:latin typeface="Times New Roman"/>
                <a:ea typeface="Times New Roman"/>
                <a:cs typeface="Times New Roman"/>
                <a:sym typeface="Times New Roman"/>
              </a:rPr>
              <a:t>Group Members:</a:t>
            </a:r>
            <a:endParaRPr b="1"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Priyanka Korde</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Aniket Singh</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Kiran Watole</a:t>
            </a:r>
            <a:endParaRPr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0"/>
              </a:spcAft>
              <a:buNone/>
            </a:pPr>
            <a:r>
              <a:rPr b="1" lang="en" sz="1800">
                <a:solidFill>
                  <a:srgbClr val="000000"/>
                </a:solidFill>
                <a:latin typeface="Times New Roman"/>
                <a:ea typeface="Times New Roman"/>
                <a:cs typeface="Times New Roman"/>
                <a:sym typeface="Times New Roman"/>
              </a:rPr>
              <a:t>Project Guide:</a:t>
            </a:r>
            <a:endParaRPr b="1" sz="18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None/>
            </a:pPr>
            <a:r>
              <a:rPr lang="en" sz="1800">
                <a:solidFill>
                  <a:srgbClr val="000000"/>
                </a:solidFill>
                <a:latin typeface="Times New Roman"/>
                <a:ea typeface="Times New Roman"/>
                <a:cs typeface="Times New Roman"/>
                <a:sym typeface="Times New Roman"/>
              </a:rPr>
              <a:t>Dheerendra Solanki</a:t>
            </a:r>
            <a:endParaRPr b="1" sz="1800">
              <a:solidFill>
                <a:srgbClr val="000000"/>
              </a:solidFill>
              <a:latin typeface="Times New Roman"/>
              <a:ea typeface="Times New Roman"/>
              <a:cs typeface="Times New Roman"/>
              <a:sym typeface="Times New Roman"/>
            </a:endParaRPr>
          </a:p>
        </p:txBody>
      </p:sp>
      <p:sp>
        <p:nvSpPr>
          <p:cNvPr id="65" name="Google Shape;65;p13"/>
          <p:cNvSpPr txBox="1"/>
          <p:nvPr/>
        </p:nvSpPr>
        <p:spPr>
          <a:xfrm>
            <a:off x="151525" y="132325"/>
            <a:ext cx="8680800" cy="10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Merriweather"/>
                <a:ea typeface="Merriweather"/>
                <a:cs typeface="Merriweather"/>
                <a:sym typeface="Merriweather"/>
              </a:rPr>
              <a:t>Face Recognition based attendance management System </a:t>
            </a:r>
            <a:endParaRPr sz="13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2711600" y="1293750"/>
            <a:ext cx="4643100" cy="1709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a:solidFill>
                  <a:srgbClr val="000000"/>
                </a:solidFill>
              </a:rPr>
              <a:t>ThankYou😇👋</a:t>
            </a:r>
            <a:endParaRPr sz="41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a:t>
            </a:r>
            <a:endParaRPr/>
          </a:p>
        </p:txBody>
      </p:sp>
      <p:sp>
        <p:nvSpPr>
          <p:cNvPr id="71" name="Google Shape;71;p14"/>
          <p:cNvSpPr txBox="1"/>
          <p:nvPr>
            <p:ph idx="1" type="body"/>
          </p:nvPr>
        </p:nvSpPr>
        <p:spPr>
          <a:xfrm>
            <a:off x="4430675" y="452450"/>
            <a:ext cx="4307700" cy="4321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Introduction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Objective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AWS Services used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Design of System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Results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Conclusion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Future Scope </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References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t>
            </a:r>
            <a:endParaRPr/>
          </a:p>
        </p:txBody>
      </p:sp>
      <p:sp>
        <p:nvSpPr>
          <p:cNvPr id="77" name="Google Shape;77;p15"/>
          <p:cNvSpPr txBox="1"/>
          <p:nvPr>
            <p:ph idx="1" type="body"/>
          </p:nvPr>
        </p:nvSpPr>
        <p:spPr>
          <a:xfrm>
            <a:off x="4387975" y="458225"/>
            <a:ext cx="4482000" cy="40986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The purpose of the attendance management system is </a:t>
            </a:r>
            <a:r>
              <a:rPr lang="en" sz="1400">
                <a:solidFill>
                  <a:srgbClr val="000000"/>
                </a:solidFill>
                <a:latin typeface="Times New Roman"/>
                <a:ea typeface="Times New Roman"/>
                <a:cs typeface="Times New Roman"/>
                <a:sym typeface="Times New Roman"/>
              </a:rPr>
              <a:t>to help the administrators keep a track of students .</a:t>
            </a:r>
            <a:endParaRPr sz="1400">
              <a:solidFill>
                <a:srgbClr val="000000"/>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spcBef>
                <a:spcPts val="12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Automated attendance management software can help administrators save time and money.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12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Such a system also reduces staff workload and increases efficiency.</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83" name="Google Shape;83;p16"/>
          <p:cNvSpPr txBox="1"/>
          <p:nvPr>
            <p:ph idx="1" type="body"/>
          </p:nvPr>
        </p:nvSpPr>
        <p:spPr>
          <a:xfrm>
            <a:off x="4572000" y="580500"/>
            <a:ext cx="4307700" cy="4321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application shall capture attendance without any manual intervention.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camera that will capture the images of student and send the images to model.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Then the model will use AWS Rekognition Service to recognize the student’s faces &amp; push the images to S3(Simple Storage Service) for storage and also updates the attendance automatically in a database. </a:t>
            </a:r>
            <a:endParaRPr sz="1500">
              <a:solidFill>
                <a:srgbClr val="000000"/>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Build a web-based dashboard to visualize all the student’s attendance information.</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342900" rtl="0" algn="l">
              <a:lnSpc>
                <a:spcPct val="115000"/>
              </a:lnSpc>
              <a:spcBef>
                <a:spcPts val="800"/>
              </a:spcBef>
              <a:spcAft>
                <a:spcPts val="0"/>
              </a:spcAft>
              <a:buNone/>
            </a:pPr>
            <a:r>
              <a:rPr b="1" lang="en" sz="3155"/>
              <a:t>AWS services used </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b="1" lang="en" sz="1600">
                <a:solidFill>
                  <a:srgbClr val="000000"/>
                </a:solidFill>
                <a:latin typeface="Times New Roman"/>
                <a:ea typeface="Times New Roman"/>
                <a:cs typeface="Times New Roman"/>
                <a:sym typeface="Times New Roman"/>
              </a:rPr>
              <a:t>AWS Rekognition </a:t>
            </a:r>
            <a:endParaRPr b="1" sz="16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1" lang="en" sz="1600">
                <a:solidFill>
                  <a:schemeClr val="dk1"/>
                </a:solidFill>
                <a:latin typeface="Times New Roman"/>
                <a:ea typeface="Times New Roman"/>
                <a:cs typeface="Times New Roman"/>
                <a:sym typeface="Times New Roman"/>
              </a:rPr>
              <a:t>AWS Lambda </a:t>
            </a:r>
            <a:endParaRPr b="1" sz="16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1" lang="en" sz="1600">
                <a:solidFill>
                  <a:schemeClr val="dk1"/>
                </a:solidFill>
                <a:latin typeface="Times New Roman"/>
                <a:ea typeface="Times New Roman"/>
                <a:cs typeface="Times New Roman"/>
                <a:sym typeface="Times New Roman"/>
              </a:rPr>
              <a:t>API Gateway</a:t>
            </a:r>
            <a:endParaRPr b="1" sz="16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1" lang="en" sz="1600">
                <a:solidFill>
                  <a:schemeClr val="dk1"/>
                </a:solidFill>
                <a:latin typeface="Times New Roman"/>
                <a:ea typeface="Times New Roman"/>
                <a:cs typeface="Times New Roman"/>
                <a:sym typeface="Times New Roman"/>
              </a:rPr>
              <a:t>AWS DynamoDB</a:t>
            </a:r>
            <a:endParaRPr b="1" sz="16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1" lang="en" sz="1600">
                <a:solidFill>
                  <a:schemeClr val="dk1"/>
                </a:solidFill>
                <a:latin typeface="Times New Roman"/>
                <a:ea typeface="Times New Roman"/>
                <a:cs typeface="Times New Roman"/>
                <a:sym typeface="Times New Roman"/>
              </a:rPr>
              <a:t>Amazon S3</a:t>
            </a:r>
            <a:endParaRPr b="1" sz="16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rPr b="1" lang="en" sz="1600">
                <a:solidFill>
                  <a:schemeClr val="dk1"/>
                </a:solidFill>
                <a:latin typeface="Times New Roman"/>
                <a:ea typeface="Times New Roman"/>
                <a:cs typeface="Times New Roman"/>
                <a:sym typeface="Times New Roman"/>
              </a:rPr>
              <a:t>Amazon SNS</a:t>
            </a:r>
            <a:endParaRPr b="1" sz="16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of the System </a:t>
            </a:r>
            <a:endParaRPr/>
          </a:p>
        </p:txBody>
      </p:sp>
      <p:pic>
        <p:nvPicPr>
          <p:cNvPr id="95" name="Google Shape;95;p18"/>
          <p:cNvPicPr preferRelativeResize="0"/>
          <p:nvPr/>
        </p:nvPicPr>
        <p:blipFill>
          <a:blip r:embed="rId3">
            <a:alphaModFix/>
          </a:blip>
          <a:stretch>
            <a:fillRect/>
          </a:stretch>
        </p:blipFill>
        <p:spPr>
          <a:xfrm>
            <a:off x="4463550" y="453175"/>
            <a:ext cx="4567725" cy="4386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01" name="Google Shape;101;p19"/>
          <p:cNvSpPr txBox="1"/>
          <p:nvPr>
            <p:ph idx="1" type="body"/>
          </p:nvPr>
        </p:nvSpPr>
        <p:spPr>
          <a:xfrm>
            <a:off x="4281275" y="223475"/>
            <a:ext cx="4716600" cy="4721700"/>
          </a:xfrm>
          <a:prstGeom prst="rect">
            <a:avLst/>
          </a:prstGeom>
        </p:spPr>
        <p:txBody>
          <a:bodyPr anchorCtr="0" anchor="t" bIns="91425" lIns="91425" spcFirstLastPara="1" rIns="91425" wrap="square" tIns="91425">
            <a:noAutofit/>
          </a:bodyPr>
          <a:lstStyle/>
          <a:p>
            <a:pPr indent="0" lvl="0" marL="457200" rtl="0" algn="just">
              <a:lnSpc>
                <a:spcPct val="140000"/>
              </a:lnSpc>
              <a:spcBef>
                <a:spcPts val="0"/>
              </a:spcBef>
              <a:spcAft>
                <a:spcPts val="0"/>
              </a:spcAft>
              <a:buSzPts val="935"/>
              <a:buNone/>
            </a:pPr>
            <a:r>
              <a:t/>
            </a:r>
            <a:endParaRPr sz="1405">
              <a:solidFill>
                <a:srgbClr val="000000"/>
              </a:solidFill>
              <a:latin typeface="Times New Roman"/>
              <a:ea typeface="Times New Roman"/>
              <a:cs typeface="Times New Roman"/>
              <a:sym typeface="Times New Roman"/>
            </a:endParaRPr>
          </a:p>
          <a:p>
            <a:pPr indent="-317817" lvl="0" marL="457200" rtl="0" algn="just">
              <a:lnSpc>
                <a:spcPct val="140000"/>
              </a:lnSpc>
              <a:spcBef>
                <a:spcPts val="0"/>
              </a:spcBef>
              <a:spcAft>
                <a:spcPts val="0"/>
              </a:spcAft>
              <a:buClr>
                <a:srgbClr val="000000"/>
              </a:buClr>
              <a:buSzPts val="1405"/>
              <a:buFont typeface="Times New Roman"/>
              <a:buChar char="●"/>
            </a:pPr>
            <a:r>
              <a:rPr lang="en" sz="1405">
                <a:solidFill>
                  <a:srgbClr val="000000"/>
                </a:solidFill>
                <a:latin typeface="Times New Roman"/>
                <a:ea typeface="Times New Roman"/>
                <a:cs typeface="Times New Roman"/>
                <a:sym typeface="Times New Roman"/>
              </a:rPr>
              <a:t>The system has demonstrated the potential to change traditional attendance tracking methods by utilizing Amazon Rekognition for facial recognition capabilities, AWS Lambda for serverless computing, and AWS S3 for image storage.</a:t>
            </a:r>
            <a:endParaRPr sz="1405">
              <a:solidFill>
                <a:srgbClr val="000000"/>
              </a:solidFill>
              <a:latin typeface="Times New Roman"/>
              <a:ea typeface="Times New Roman"/>
              <a:cs typeface="Times New Roman"/>
              <a:sym typeface="Times New Roman"/>
            </a:endParaRPr>
          </a:p>
          <a:p>
            <a:pPr indent="0" lvl="0" marL="457200" rtl="0" algn="just">
              <a:lnSpc>
                <a:spcPct val="140000"/>
              </a:lnSpc>
              <a:spcBef>
                <a:spcPts val="0"/>
              </a:spcBef>
              <a:spcAft>
                <a:spcPts val="0"/>
              </a:spcAft>
              <a:buSzPts val="935"/>
              <a:buNone/>
            </a:pPr>
            <a:r>
              <a:t/>
            </a:r>
            <a:endParaRPr sz="1405">
              <a:solidFill>
                <a:srgbClr val="000000"/>
              </a:solidFill>
              <a:latin typeface="Times New Roman"/>
              <a:ea typeface="Times New Roman"/>
              <a:cs typeface="Times New Roman"/>
              <a:sym typeface="Times New Roman"/>
            </a:endParaRPr>
          </a:p>
          <a:p>
            <a:pPr indent="-317817" lvl="0" marL="457200" rtl="0" algn="just">
              <a:lnSpc>
                <a:spcPct val="140000"/>
              </a:lnSpc>
              <a:spcBef>
                <a:spcPts val="0"/>
              </a:spcBef>
              <a:spcAft>
                <a:spcPts val="0"/>
              </a:spcAft>
              <a:buClr>
                <a:srgbClr val="000000"/>
              </a:buClr>
              <a:buSzPts val="1405"/>
              <a:buFont typeface="Times New Roman"/>
              <a:buChar char="●"/>
            </a:pPr>
            <a:r>
              <a:rPr lang="en" sz="1405">
                <a:solidFill>
                  <a:srgbClr val="000000"/>
                </a:solidFill>
                <a:latin typeface="Times New Roman"/>
                <a:ea typeface="Times New Roman"/>
                <a:cs typeface="Times New Roman"/>
                <a:sym typeface="Times New Roman"/>
              </a:rPr>
              <a:t>As a result, our project primarily focused on tracking attendance for various use cases such as the office, events, schools, and colleges, among others.</a:t>
            </a:r>
            <a:endParaRPr sz="1405">
              <a:solidFill>
                <a:srgbClr val="000000"/>
              </a:solidFill>
              <a:latin typeface="Times New Roman"/>
              <a:ea typeface="Times New Roman"/>
              <a:cs typeface="Times New Roman"/>
              <a:sym typeface="Times New Roman"/>
            </a:endParaRPr>
          </a:p>
          <a:p>
            <a:pPr indent="0" lvl="0" marL="457200" rtl="0" algn="just">
              <a:lnSpc>
                <a:spcPct val="140000"/>
              </a:lnSpc>
              <a:spcBef>
                <a:spcPts val="0"/>
              </a:spcBef>
              <a:spcAft>
                <a:spcPts val="0"/>
              </a:spcAft>
              <a:buSzPts val="935"/>
              <a:buNone/>
            </a:pPr>
            <a:r>
              <a:t/>
            </a:r>
            <a:endParaRPr sz="1405">
              <a:solidFill>
                <a:srgbClr val="000000"/>
              </a:solidFill>
              <a:latin typeface="Times New Roman"/>
              <a:ea typeface="Times New Roman"/>
              <a:cs typeface="Times New Roman"/>
              <a:sym typeface="Times New Roman"/>
            </a:endParaRPr>
          </a:p>
          <a:p>
            <a:pPr indent="-317817" lvl="0" marL="457200" rtl="0" algn="just">
              <a:lnSpc>
                <a:spcPct val="140000"/>
              </a:lnSpc>
              <a:spcBef>
                <a:spcPts val="0"/>
              </a:spcBef>
              <a:spcAft>
                <a:spcPts val="0"/>
              </a:spcAft>
              <a:buClr>
                <a:srgbClr val="000000"/>
              </a:buClr>
              <a:buSzPts val="1405"/>
              <a:buFont typeface="Times New Roman"/>
              <a:buChar char="●"/>
            </a:pPr>
            <a:r>
              <a:rPr lang="en" sz="1405">
                <a:solidFill>
                  <a:srgbClr val="000000"/>
                </a:solidFill>
                <a:latin typeface="Times New Roman"/>
                <a:ea typeface="Times New Roman"/>
                <a:cs typeface="Times New Roman"/>
                <a:sym typeface="Times New Roman"/>
              </a:rPr>
              <a:t>Thus we created an easy-to-use web page and ended the project via email to validate attendance.</a:t>
            </a:r>
            <a:endParaRPr sz="1405">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 </a:t>
            </a:r>
            <a:endParaRPr/>
          </a:p>
        </p:txBody>
      </p:sp>
      <p:sp>
        <p:nvSpPr>
          <p:cNvPr id="107" name="Google Shape;107;p20"/>
          <p:cNvSpPr txBox="1"/>
          <p:nvPr>
            <p:ph idx="1" type="body"/>
          </p:nvPr>
        </p:nvSpPr>
        <p:spPr>
          <a:xfrm>
            <a:off x="4463275" y="522450"/>
            <a:ext cx="4166400" cy="40986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There is a very broad future of Face Recognition system using AWS services as we can use much more innovative ideas to improvise the current project.</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Like just by automating the model train with the labels of Amazon Rekognition service looping the codes, this could be done by using the service Amazon sagemaker.</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Making an easy to use User Interface for the end users to make the process more easy.</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Also for various departments and perspective of the project we can innovatively use other services and get the outcome as per the requirements for the same.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13" name="Google Shape;113;p21"/>
          <p:cNvSpPr txBox="1"/>
          <p:nvPr>
            <p:ph idx="1" type="body"/>
          </p:nvPr>
        </p:nvSpPr>
        <p:spPr>
          <a:xfrm>
            <a:off x="4505950" y="522450"/>
            <a:ext cx="4374600" cy="424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solidFill>
                <a:srgbClr val="000000"/>
              </a:solidFill>
              <a:latin typeface="Merriweather"/>
              <a:ea typeface="Merriweather"/>
              <a:cs typeface="Merriweather"/>
              <a:sym typeface="Merriweather"/>
            </a:endParaRPr>
          </a:p>
          <a:p>
            <a:pPr indent="-311150" lvl="0" marL="457200" rtl="0" algn="l">
              <a:spcBef>
                <a:spcPts val="1200"/>
              </a:spcBef>
              <a:spcAft>
                <a:spcPts val="0"/>
              </a:spcAft>
              <a:buClr>
                <a:srgbClr val="000000"/>
              </a:buClr>
              <a:buSzPts val="1300"/>
              <a:buFont typeface="Merriweather"/>
              <a:buChar char="●"/>
            </a:pPr>
            <a:r>
              <a:rPr lang="en" u="sng">
                <a:solidFill>
                  <a:srgbClr val="000000"/>
                </a:solidFill>
                <a:latin typeface="Merriweather"/>
                <a:ea typeface="Merriweather"/>
                <a:cs typeface="Merriweather"/>
                <a:sym typeface="Merriweather"/>
                <a:hlinkClick r:id="rId3">
                  <a:extLst>
                    <a:ext uri="{A12FA001-AC4F-418D-AE19-62706E023703}">
                      <ahyp:hlinkClr val="tx"/>
                    </a:ext>
                  </a:extLst>
                </a:hlinkClick>
              </a:rPr>
              <a:t>https://docs.aws.amazon.com/apigateway/latest/developerguide/set-up-lambda-proxy-integrations.html#apigateway-multivalue-headers-and-parameters</a:t>
            </a:r>
            <a:endParaRPr>
              <a:solidFill>
                <a:srgbClr val="000000"/>
              </a:solidFill>
              <a:latin typeface="Merriweather"/>
              <a:ea typeface="Merriweather"/>
              <a:cs typeface="Merriweather"/>
              <a:sym typeface="Merriweather"/>
            </a:endParaRPr>
          </a:p>
          <a:p>
            <a:pPr indent="0" lvl="0" marL="457200" rtl="0" algn="l">
              <a:spcBef>
                <a:spcPts val="1200"/>
              </a:spcBef>
              <a:spcAft>
                <a:spcPts val="0"/>
              </a:spcAft>
              <a:buNone/>
            </a:pPr>
            <a:r>
              <a:t/>
            </a:r>
            <a:endParaRPr>
              <a:solidFill>
                <a:srgbClr val="000000"/>
              </a:solidFill>
              <a:latin typeface="Merriweather"/>
              <a:ea typeface="Merriweather"/>
              <a:cs typeface="Merriweather"/>
              <a:sym typeface="Merriweather"/>
            </a:endParaRPr>
          </a:p>
          <a:p>
            <a:pPr indent="-311150" lvl="0" marL="457200" rtl="0" algn="l">
              <a:spcBef>
                <a:spcPts val="1200"/>
              </a:spcBef>
              <a:spcAft>
                <a:spcPts val="0"/>
              </a:spcAft>
              <a:buClr>
                <a:srgbClr val="000000"/>
              </a:buClr>
              <a:buSzPts val="1300"/>
              <a:buFont typeface="Merriweather"/>
              <a:buChar char="●"/>
            </a:pPr>
            <a:r>
              <a:rPr lang="en" u="sng">
                <a:solidFill>
                  <a:srgbClr val="000000"/>
                </a:solidFill>
                <a:latin typeface="Merriweather"/>
                <a:ea typeface="Merriweather"/>
                <a:cs typeface="Merriweather"/>
                <a:sym typeface="Merriweather"/>
                <a:hlinkClick r:id="rId4">
                  <a:extLst>
                    <a:ext uri="{A12FA001-AC4F-418D-AE19-62706E023703}">
                      <ahyp:hlinkClr val="tx"/>
                    </a:ext>
                  </a:extLst>
                </a:hlinkClick>
              </a:rPr>
              <a:t>https://docs.aws.amazon.com/apigateway/latest/developerguide/how-to-integration-settings.html</a:t>
            </a:r>
            <a:endParaRPr>
              <a:solidFill>
                <a:srgbClr val="000000"/>
              </a:solidFill>
              <a:latin typeface="Merriweather"/>
              <a:ea typeface="Merriweather"/>
              <a:cs typeface="Merriweather"/>
              <a:sym typeface="Merriweather"/>
            </a:endParaRPr>
          </a:p>
          <a:p>
            <a:pPr indent="0" lvl="0" marL="457200" rtl="0" algn="l">
              <a:spcBef>
                <a:spcPts val="1200"/>
              </a:spcBef>
              <a:spcAft>
                <a:spcPts val="0"/>
              </a:spcAft>
              <a:buNone/>
            </a:pPr>
            <a:r>
              <a:t/>
            </a:r>
            <a:endParaRPr>
              <a:solidFill>
                <a:srgbClr val="000000"/>
              </a:solidFill>
              <a:latin typeface="Merriweather"/>
              <a:ea typeface="Merriweather"/>
              <a:cs typeface="Merriweather"/>
              <a:sym typeface="Merriweather"/>
            </a:endParaRPr>
          </a:p>
          <a:p>
            <a:pPr indent="-311150" lvl="0" marL="457200" rtl="0" algn="l">
              <a:spcBef>
                <a:spcPts val="1200"/>
              </a:spcBef>
              <a:spcAft>
                <a:spcPts val="0"/>
              </a:spcAft>
              <a:buClr>
                <a:srgbClr val="000000"/>
              </a:buClr>
              <a:buSzPts val="1300"/>
              <a:buFont typeface="Merriweather"/>
              <a:buChar char="●"/>
            </a:pPr>
            <a:r>
              <a:rPr lang="en" u="sng">
                <a:solidFill>
                  <a:srgbClr val="000000"/>
                </a:solidFill>
                <a:latin typeface="Merriweather"/>
                <a:ea typeface="Merriweather"/>
                <a:cs typeface="Merriweather"/>
                <a:sym typeface="Merriweather"/>
                <a:hlinkClick r:id="rId5">
                  <a:extLst>
                    <a:ext uri="{A12FA001-AC4F-418D-AE19-62706E023703}">
                      <ahyp:hlinkClr val="tx"/>
                    </a:ext>
                  </a:extLst>
                </a:hlinkClick>
              </a:rPr>
              <a:t>https://www.youtube.com/watch?v=zLL4ZTmDHSI</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