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1" r:id="rId4"/>
  </p:sldMasterIdLst>
  <p:notesMasterIdLst>
    <p:notesMasterId r:id="rId16"/>
  </p:notesMasterIdLst>
  <p:sldIdLst>
    <p:sldId id="257" r:id="rId5"/>
    <p:sldId id="258" r:id="rId6"/>
    <p:sldId id="269" r:id="rId7"/>
    <p:sldId id="261" r:id="rId8"/>
    <p:sldId id="262" r:id="rId9"/>
    <p:sldId id="263" r:id="rId10"/>
    <p:sldId id="265" r:id="rId11"/>
    <p:sldId id="264" r:id="rId12"/>
    <p:sldId id="267" r:id="rId13"/>
    <p:sldId id="270"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12-07-2023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3204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06958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75434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61867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12411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98749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0450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3280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6132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3907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645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931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0672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329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7192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452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7/12/2023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59781665"/>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hivambhosle270903@gmail.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random-forest-regression-in-python/" TargetMode="External"/><Relationship Id="rId2" Type="http://schemas.openxmlformats.org/officeDocument/2006/relationships/hyperlink" Target="https://github.com/007-Shivam/AI_Mental_Health_Tracker"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javatpoint.com/linear-regression-in-machine-learning" TargetMode="External"/><Relationship Id="rId4" Type="http://schemas.openxmlformats.org/officeDocument/2006/relationships/hyperlink" Target="https://www.geeksforgeeks.org/python-decision-tree-regression-using-sklear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3734631" y="334295"/>
            <a:ext cx="4722736" cy="647833"/>
          </a:xfrm>
        </p:spPr>
        <p:txBody>
          <a:bodyPr>
            <a:normAutofit/>
          </a:bodyPr>
          <a:lstStyle/>
          <a:p>
            <a:pPr algn="ctr"/>
            <a:r>
              <a:rPr lang="en-GB" sz="3600" b="1" u="sng" dirty="0">
                <a:latin typeface="Times New Roman" panose="02020603050405020304" pitchFamily="18" charset="0"/>
                <a:cs typeface="Times New Roman" panose="02020603050405020304" pitchFamily="18" charset="0"/>
              </a:rPr>
              <a:t>STUDENT DETAILS</a:t>
            </a:r>
            <a:endParaRPr lang="en-US"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44D4F7F-0733-2321-E7C8-BB84F83C16F7}"/>
              </a:ext>
            </a:extLst>
          </p:cNvPr>
          <p:cNvSpPr txBox="1"/>
          <p:nvPr/>
        </p:nvSpPr>
        <p:spPr>
          <a:xfrm>
            <a:off x="1769943" y="1667240"/>
            <a:ext cx="7148050" cy="4708981"/>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Name 				: </a:t>
            </a:r>
            <a:r>
              <a:rPr lang="en-IN" sz="2000" b="1" dirty="0">
                <a:latin typeface="Times New Roman" panose="02020603050405020304" pitchFamily="18" charset="0"/>
                <a:cs typeface="Times New Roman" panose="02020603050405020304" pitchFamily="18" charset="0"/>
              </a:rPr>
              <a:t>Shivam M. Bhosle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SkillsBuild Email ID 	: </a:t>
            </a:r>
            <a:r>
              <a:rPr lang="en-IN" sz="2000" b="1" dirty="0">
                <a:latin typeface="Times New Roman" panose="02020603050405020304" pitchFamily="18" charset="0"/>
                <a:cs typeface="Times New Roman" panose="02020603050405020304" pitchFamily="18" charset="0"/>
                <a:hlinkClick r:id="rId2"/>
              </a:rPr>
              <a:t>shivambhosle270903@gmail.com</a:t>
            </a:r>
            <a:endParaRPr lang="en-IN" sz="2000" b="1"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College Name 		: </a:t>
            </a:r>
            <a:r>
              <a:rPr lang="en-IN" sz="2000" b="1" dirty="0">
                <a:latin typeface="Times New Roman" panose="02020603050405020304" pitchFamily="18" charset="0"/>
                <a:cs typeface="Times New Roman" panose="02020603050405020304" pitchFamily="18" charset="0"/>
              </a:rPr>
              <a:t>Bharati Vidyapeeth Deemed University 						  Department of Engineering &amp; 							         Technology</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College State 		: </a:t>
            </a:r>
            <a:r>
              <a:rPr lang="en-IN" sz="2000" b="1" dirty="0">
                <a:latin typeface="Times New Roman" panose="02020603050405020304" pitchFamily="18" charset="0"/>
                <a:cs typeface="Times New Roman" panose="02020603050405020304" pitchFamily="18" charset="0"/>
              </a:rPr>
              <a:t>Navi Mumbai, Maharashtra</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Internship Domain 	: </a:t>
            </a:r>
            <a:r>
              <a:rPr lang="en-IN" sz="2000" b="1" dirty="0">
                <a:latin typeface="Times New Roman" panose="02020603050405020304" pitchFamily="18" charset="0"/>
                <a:cs typeface="Times New Roman" panose="02020603050405020304" pitchFamily="18" charset="0"/>
              </a:rPr>
              <a:t>Artificial Intelligence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Period 				: </a:t>
            </a:r>
            <a:r>
              <a:rPr lang="en-IN" sz="2000" b="1" dirty="0">
                <a:latin typeface="Times New Roman" panose="02020603050405020304" pitchFamily="18" charset="0"/>
                <a:cs typeface="Times New Roman" panose="02020603050405020304" pitchFamily="18" charset="0"/>
              </a:rPr>
              <a:t>12/06/2023 to 24/07/2023</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EA208B10-C9F4-082E-7F8E-27B203998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88" y="0"/>
            <a:ext cx="1209038" cy="521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650B5E2-3986-E3CF-5FF0-980ABD9A1665}"/>
              </a:ext>
            </a:extLst>
          </p:cNvPr>
          <p:cNvPicPr>
            <a:picLocks noChangeAspect="1"/>
          </p:cNvPicPr>
          <p:nvPr/>
        </p:nvPicPr>
        <p:blipFill>
          <a:blip r:embed="rId4"/>
          <a:stretch>
            <a:fillRect/>
          </a:stretch>
        </p:blipFill>
        <p:spPr>
          <a:xfrm>
            <a:off x="8917993" y="1667240"/>
            <a:ext cx="2812762" cy="428686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AC9A46-0AFD-8586-5CEE-ED916E1E484F}"/>
              </a:ext>
            </a:extLst>
          </p:cNvPr>
          <p:cNvSpPr txBox="1"/>
          <p:nvPr/>
        </p:nvSpPr>
        <p:spPr>
          <a:xfrm>
            <a:off x="1592824" y="1530489"/>
            <a:ext cx="9261987" cy="5062924"/>
          </a:xfrm>
          <a:prstGeom prst="rect">
            <a:avLst/>
          </a:prstGeom>
          <a:noFill/>
        </p:spPr>
        <p:txBody>
          <a:bodyPr wrap="square" rtlCol="0">
            <a:spAutoFit/>
          </a:bodyPr>
          <a:lstStyle/>
          <a:p>
            <a:pPr marL="285750" indent="-285750" algn="just">
              <a:buFont typeface="Wingdings" panose="05000000000000000000" pitchFamily="2" charset="2"/>
              <a:buChar char="v"/>
            </a:pPr>
            <a:r>
              <a:rPr lang="en-US" sz="1700" b="0" i="0" dirty="0">
                <a:solidFill>
                  <a:srgbClr val="000000"/>
                </a:solidFill>
                <a:effectLst/>
                <a:latin typeface="Times New Roman" panose="02020603050405020304" pitchFamily="18" charset="0"/>
                <a:cs typeface="Times New Roman" panose="02020603050405020304" pitchFamily="18" charset="0"/>
              </a:rPr>
              <a:t>The </a:t>
            </a:r>
            <a:r>
              <a:rPr lang="en-US" sz="1700" b="1" i="0" dirty="0">
                <a:solidFill>
                  <a:srgbClr val="000000"/>
                </a:solidFill>
                <a:effectLst/>
                <a:latin typeface="Times New Roman" panose="02020603050405020304" pitchFamily="18" charset="0"/>
                <a:cs typeface="Times New Roman" panose="02020603050405020304" pitchFamily="18" charset="0"/>
              </a:rPr>
              <a:t>Linear Regression model</a:t>
            </a:r>
            <a:r>
              <a:rPr lang="en-US" sz="1700" b="0" i="0" dirty="0">
                <a:solidFill>
                  <a:srgbClr val="000000"/>
                </a:solidFill>
                <a:effectLst/>
                <a:latin typeface="Times New Roman" panose="02020603050405020304" pitchFamily="18" charset="0"/>
                <a:cs typeface="Times New Roman" panose="02020603050405020304" pitchFamily="18" charset="0"/>
              </a:rPr>
              <a:t>'s performance for both the training and testing sets is not particularly strong. The mean squared error (MSE) and root mean squared error (RMSE) indicate relatively high levels of error, while the R2 score suggests that only a small portion of the variance in the data is explained by the model.</a:t>
            </a:r>
          </a:p>
          <a:p>
            <a:pPr marL="285750" indent="-285750" algn="just">
              <a:buFont typeface="Wingdings" panose="05000000000000000000" pitchFamily="2" charset="2"/>
              <a:buChar char="v"/>
            </a:pPr>
            <a:endParaRPr lang="en-US" sz="17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b="0" i="0" dirty="0">
                <a:solidFill>
                  <a:srgbClr val="000000"/>
                </a:solidFill>
                <a:effectLst/>
                <a:latin typeface="Times New Roman" panose="02020603050405020304" pitchFamily="18" charset="0"/>
                <a:cs typeface="Times New Roman" panose="02020603050405020304" pitchFamily="18" charset="0"/>
              </a:rPr>
              <a:t>The </a:t>
            </a:r>
            <a:r>
              <a:rPr lang="en-US" sz="1700" b="1" i="0" dirty="0">
                <a:solidFill>
                  <a:srgbClr val="000000"/>
                </a:solidFill>
                <a:effectLst/>
                <a:latin typeface="Times New Roman" panose="02020603050405020304" pitchFamily="18" charset="0"/>
                <a:cs typeface="Times New Roman" panose="02020603050405020304" pitchFamily="18" charset="0"/>
              </a:rPr>
              <a:t>Random Forest Regression model </a:t>
            </a:r>
            <a:r>
              <a:rPr lang="en-US" sz="1700" b="0" i="0" dirty="0">
                <a:solidFill>
                  <a:srgbClr val="000000"/>
                </a:solidFill>
                <a:effectLst/>
                <a:latin typeface="Times New Roman" panose="02020603050405020304" pitchFamily="18" charset="0"/>
                <a:cs typeface="Times New Roman" panose="02020603050405020304" pitchFamily="18" charset="0"/>
              </a:rPr>
              <a:t>shows excellent performance on both the training and testing sets. It achieves a high R2 score of around 0.999, indicating that it can explain a significant portion of the variance in the target variable. The mean squared error (MSE) and root mean squared error (RMSE) values are also low, suggesting good predictive accuracy. Overall, the model demonstrates strong performance in predicting the target variable.</a:t>
            </a:r>
          </a:p>
          <a:p>
            <a:pPr marL="285750" indent="-285750" algn="just">
              <a:buFont typeface="Wingdings" panose="05000000000000000000" pitchFamily="2" charset="2"/>
              <a:buChar char="v"/>
            </a:pPr>
            <a:endParaRPr lang="en-US" sz="17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b="0" i="0" dirty="0">
                <a:solidFill>
                  <a:srgbClr val="000000"/>
                </a:solidFill>
                <a:effectLst/>
                <a:latin typeface="Times New Roman" panose="02020603050405020304" pitchFamily="18" charset="0"/>
                <a:cs typeface="Times New Roman" panose="02020603050405020304" pitchFamily="18" charset="0"/>
              </a:rPr>
              <a:t>The </a:t>
            </a:r>
            <a:r>
              <a:rPr lang="en-US" sz="1700" b="1" i="0" dirty="0">
                <a:solidFill>
                  <a:srgbClr val="000000"/>
                </a:solidFill>
                <a:effectLst/>
                <a:latin typeface="Times New Roman" panose="02020603050405020304" pitchFamily="18" charset="0"/>
                <a:cs typeface="Times New Roman" panose="02020603050405020304" pitchFamily="18" charset="0"/>
              </a:rPr>
              <a:t>Decision Tree Regression model </a:t>
            </a:r>
            <a:r>
              <a:rPr lang="en-US" sz="1700" b="0" i="0" dirty="0">
                <a:solidFill>
                  <a:srgbClr val="000000"/>
                </a:solidFill>
                <a:effectLst/>
                <a:latin typeface="Times New Roman" panose="02020603050405020304" pitchFamily="18" charset="0"/>
                <a:cs typeface="Times New Roman" panose="02020603050405020304" pitchFamily="18" charset="0"/>
              </a:rPr>
              <a:t>performed very well on both the training and testing sets. The MSE, RMSE, and R2 scores for the training set are all 0, which indicates that the model perfectly predicted the training data. The MSE and RMSE scores for the testing set are very small, and the R2 score is very close to 1, which indicates that the model also performed well on the testing data. Overall, the Decision Tree Regression model is a good choice for this regression task.</a:t>
            </a:r>
            <a:endParaRPr lang="en-US" sz="1700" dirty="0">
              <a:solidFill>
                <a:srgbClr val="000000"/>
              </a:solidFill>
              <a:latin typeface="Times New Roman" panose="02020603050405020304" pitchFamily="18" charset="0"/>
              <a:cs typeface="Times New Roman" panose="02020603050405020304" pitchFamily="18" charset="0"/>
            </a:endParaRPr>
          </a:p>
          <a:p>
            <a:pPr algn="just"/>
            <a:endParaRPr lang="en-US" sz="1700" dirty="0">
              <a:solidFill>
                <a:srgbClr val="000000"/>
              </a:solidFill>
              <a:latin typeface="Times New Roman" panose="02020603050405020304" pitchFamily="18" charset="0"/>
              <a:cs typeface="Times New Roman" panose="02020603050405020304" pitchFamily="18" charset="0"/>
            </a:endParaRPr>
          </a:p>
          <a:p>
            <a:pPr algn="just"/>
            <a:r>
              <a:rPr lang="en-US" sz="1700" b="1" i="0" dirty="0">
                <a:solidFill>
                  <a:srgbClr val="000000"/>
                </a:solidFill>
                <a:effectLst/>
                <a:latin typeface="Times New Roman" panose="02020603050405020304" pitchFamily="18" charset="0"/>
                <a:cs typeface="Times New Roman" panose="02020603050405020304" pitchFamily="18" charset="0"/>
              </a:rPr>
              <a:t>From the above 3 Models, RANDOM FOREST RERESSION MODEL &amp; DECISION TREE REGRESSION MODEL will be a good choice for the given data files.</a:t>
            </a:r>
          </a:p>
        </p:txBody>
      </p:sp>
      <p:sp>
        <p:nvSpPr>
          <p:cNvPr id="11" name="TextBox 10">
            <a:extLst>
              <a:ext uri="{FF2B5EF4-FFF2-40B4-BE49-F238E27FC236}">
                <a16:creationId xmlns:a16="http://schemas.microsoft.com/office/drawing/2014/main" id="{DB995617-82B8-7135-AE75-2074A2AD0E68}"/>
              </a:ext>
            </a:extLst>
          </p:cNvPr>
          <p:cNvSpPr txBox="1"/>
          <p:nvPr/>
        </p:nvSpPr>
        <p:spPr>
          <a:xfrm>
            <a:off x="4279488" y="517803"/>
            <a:ext cx="3633023"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474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152647" y="739619"/>
            <a:ext cx="1886706" cy="705724"/>
          </a:xfrm>
        </p:spPr>
        <p:txBody>
          <a:bodyPr anchor="ctr">
            <a:noAutofit/>
          </a:bodyPr>
          <a:lstStyle/>
          <a:p>
            <a:r>
              <a:rPr lang="en-GB" sz="4000" b="1" dirty="0">
                <a:latin typeface="Times New Roman" panose="02020603050405020304" pitchFamily="18" charset="0"/>
                <a:cs typeface="Times New Roman" panose="02020603050405020304" pitchFamily="18" charset="0"/>
              </a:rPr>
              <a:t>LINKS</a:t>
            </a:r>
            <a:endParaRPr lang="en-US"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DACFBB-0D0B-6F44-C80C-083AFC25E73D}"/>
              </a:ext>
            </a:extLst>
          </p:cNvPr>
          <p:cNvSpPr txBox="1"/>
          <p:nvPr/>
        </p:nvSpPr>
        <p:spPr>
          <a:xfrm>
            <a:off x="1946787" y="1946065"/>
            <a:ext cx="8298426" cy="4653646"/>
          </a:xfrm>
          <a:prstGeom prst="rect">
            <a:avLst/>
          </a:prstGeom>
          <a:noFill/>
        </p:spPr>
        <p:txBody>
          <a:bodyPr wrap="square" rtlCol="0">
            <a:spAutoFit/>
          </a:bodyPr>
          <a:lstStyle/>
          <a:p>
            <a:pPr>
              <a:lnSpc>
                <a:spcPct val="150000"/>
              </a:lnSpc>
            </a:pPr>
            <a:r>
              <a:rPr lang="en-IN" sz="2000" b="1" dirty="0">
                <a:latin typeface="Times New Roman" panose="02020603050405020304" pitchFamily="18" charset="0"/>
                <a:cs typeface="Times New Roman" panose="02020603050405020304" pitchFamily="18" charset="0"/>
              </a:rPr>
              <a:t>Project Link : </a:t>
            </a:r>
            <a:r>
              <a:rPr lang="en-IN" sz="2000" dirty="0">
                <a:latin typeface="Times New Roman" panose="02020603050405020304" pitchFamily="18" charset="0"/>
                <a:cs typeface="Times New Roman" panose="02020603050405020304" pitchFamily="18" charset="0"/>
                <a:hlinkClick r:id="rId2"/>
              </a:rPr>
              <a:t>https://github.com/007-Shivam/AI_Mental_Health_Tracker</a:t>
            </a:r>
            <a:endParaRPr lang="en-IN" sz="2000" dirty="0">
              <a:latin typeface="Times New Roman" panose="02020603050405020304" pitchFamily="18" charset="0"/>
              <a:cs typeface="Times New Roman" panose="02020603050405020304" pitchFamily="18" charset="0"/>
              <a:hlinkClick r:id="rId3"/>
            </a:endParaRPr>
          </a:p>
          <a:p>
            <a:pPr marL="285750" indent="-28575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hlinkClick r:id="rId3"/>
            </a:endParaRPr>
          </a:p>
          <a:p>
            <a:pPr>
              <a:lnSpc>
                <a:spcPct val="150000"/>
              </a:lnSpc>
            </a:pPr>
            <a:r>
              <a:rPr lang="en-IN" sz="2000" b="1" dirty="0">
                <a:latin typeface="Times New Roman" panose="02020603050405020304" pitchFamily="18" charset="0"/>
                <a:cs typeface="Times New Roman" panose="02020603050405020304" pitchFamily="18" charset="0"/>
              </a:rPr>
              <a:t>References : </a:t>
            </a:r>
            <a:endParaRPr lang="en-IN" sz="2000" b="1" dirty="0">
              <a:latin typeface="Times New Roman" panose="02020603050405020304" pitchFamily="18" charset="0"/>
              <a:cs typeface="Times New Roman" panose="02020603050405020304" pitchFamily="18" charset="0"/>
              <a:hlinkClick r:id="rId3"/>
            </a:endParaRP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3"/>
              </a:rPr>
              <a:t>https://www.javatpoint.com/artificial-intelligence-ai</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3"/>
              </a:rPr>
              <a:t>https://www.javatpoint.com/machine-learning</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3"/>
              </a:rPr>
              <a:t>https://www.geeksforgeeks.org/random-forest-regression-in-python/</a:t>
            </a:r>
            <a:endParaRPr lang="en-I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4"/>
              </a:rPr>
              <a:t>https://www.geeksforgeeks.org/python-decision-tree-regression-using-sklearn/</a:t>
            </a:r>
            <a:endParaRPr lang="en-I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5"/>
              </a:rPr>
              <a:t>https://www.javatpoint.com/linear-regression-in-machine-learning</a:t>
            </a:r>
            <a:endParaRPr lang="en-I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3D29D6-E506-1904-3292-6EE8E35079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488" y="0"/>
            <a:ext cx="1117036" cy="48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2140642" y="629862"/>
            <a:ext cx="8891152" cy="850729"/>
          </a:xfrm>
        </p:spPr>
        <p:txBody>
          <a:bodyPr>
            <a:noAutofit/>
          </a:bodyPr>
          <a:lstStyle/>
          <a:p>
            <a:r>
              <a:rPr lang="en-GB" sz="4400" b="1" dirty="0">
                <a:latin typeface="Times New Roman" panose="02020603050405020304" pitchFamily="18" charset="0"/>
                <a:cs typeface="Times New Roman" panose="02020603050405020304" pitchFamily="18" charset="0"/>
              </a:rPr>
              <a:t>AI MENTAL FITNESS TRACKER</a:t>
            </a:r>
            <a:endParaRPr lang="en-US"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92C19FE-4B7D-F43B-F442-C903816D465D}"/>
              </a:ext>
            </a:extLst>
          </p:cNvPr>
          <p:cNvSpPr txBox="1"/>
          <p:nvPr/>
        </p:nvSpPr>
        <p:spPr>
          <a:xfrm>
            <a:off x="2445424" y="2014543"/>
            <a:ext cx="7301150" cy="40011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Predict mental fitness  rate of a person through various features</a:t>
            </a: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08705C-C2AA-B047-979A-6F57920EB982}"/>
              </a:ext>
            </a:extLst>
          </p:cNvPr>
          <p:cNvSpPr txBox="1"/>
          <p:nvPr/>
        </p:nvSpPr>
        <p:spPr>
          <a:xfrm>
            <a:off x="1514166" y="2861575"/>
            <a:ext cx="9163665" cy="2951064"/>
          </a:xfrm>
          <a:prstGeom prst="rect">
            <a:avLst/>
          </a:prstGeom>
          <a:noFill/>
        </p:spPr>
        <p:txBody>
          <a:bodyPr wrap="square" rtlCol="0">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Mental health is just as important as physical health, and it is important to monitor our mental fitness just as we monitor our physical fitness. This project aims to develop an AI mental fitness tracker that can predict a person's mental fitness rate through various features.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The project will use a variety of machine learning techniques to train the AI model. The data for the model will be collected from a variety of sources, such as surveys, wearable devices, and social media. </a:t>
            </a:r>
            <a:endParaRPr lang="en-IN" dirty="0">
              <a:latin typeface="Times New Roman" panose="02020603050405020304" pitchFamily="18" charset="0"/>
              <a:cs typeface="Times New Roman" panose="02020603050405020304" pitchFamily="18" charset="0"/>
            </a:endParaRPr>
          </a:p>
        </p:txBody>
      </p:sp>
      <p:pic>
        <p:nvPicPr>
          <p:cNvPr id="6" name="Picture 4">
            <a:extLst>
              <a:ext uri="{FF2B5EF4-FFF2-40B4-BE49-F238E27FC236}">
                <a16:creationId xmlns:a16="http://schemas.microsoft.com/office/drawing/2014/main" id="{CA89D772-0073-97C2-1874-A1E117F43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88" y="0"/>
            <a:ext cx="1117036" cy="48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009186" y="727262"/>
            <a:ext cx="2173627" cy="550931"/>
          </a:xfrm>
        </p:spPr>
        <p:txBody>
          <a:bodyPr anchor="ctr">
            <a:normAutofit fontScale="90000"/>
          </a:bodyPr>
          <a:lstStyle/>
          <a:p>
            <a:r>
              <a:rPr lang="en-US" sz="4000" b="1" dirty="0">
                <a:latin typeface="Times New Roman" panose="02020603050405020304" pitchFamily="18" charset="0"/>
                <a:cs typeface="Times New Roman" panose="02020603050405020304" pitchFamily="18" charset="0"/>
              </a:rPr>
              <a:t>AGENDA</a:t>
            </a:r>
          </a:p>
        </p:txBody>
      </p:sp>
      <p:pic>
        <p:nvPicPr>
          <p:cNvPr id="4" name="Picture 4">
            <a:extLst>
              <a:ext uri="{FF2B5EF4-FFF2-40B4-BE49-F238E27FC236}">
                <a16:creationId xmlns:a16="http://schemas.microsoft.com/office/drawing/2014/main" id="{406E0BBD-7FBE-C1D4-374C-EB9951A37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88" y="0"/>
            <a:ext cx="1117036" cy="4814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4">
            <a:extLst>
              <a:ext uri="{FF2B5EF4-FFF2-40B4-BE49-F238E27FC236}">
                <a16:creationId xmlns:a16="http://schemas.microsoft.com/office/drawing/2014/main" id="{4596C172-7E08-E0D1-435E-A705F0D80577}"/>
              </a:ext>
            </a:extLst>
          </p:cNvPr>
          <p:cNvGraphicFramePr>
            <a:graphicFrameLocks noGrp="1"/>
          </p:cNvGraphicFramePr>
          <p:nvPr>
            <p:extLst>
              <p:ext uri="{D42A27DB-BD31-4B8C-83A1-F6EECF244321}">
                <p14:modId xmlns:p14="http://schemas.microsoft.com/office/powerpoint/2010/main" val="991831458"/>
              </p:ext>
            </p:extLst>
          </p:nvPr>
        </p:nvGraphicFramePr>
        <p:xfrm>
          <a:off x="2315495" y="1566239"/>
          <a:ext cx="7561007" cy="4810305"/>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816589">
                  <a:extLst>
                    <a:ext uri="{9D8B030D-6E8A-4147-A177-3AD203B41FA5}">
                      <a16:colId xmlns:a16="http://schemas.microsoft.com/office/drawing/2014/main" val="3438051896"/>
                    </a:ext>
                  </a:extLst>
                </a:gridCol>
                <a:gridCol w="6744418">
                  <a:extLst>
                    <a:ext uri="{9D8B030D-6E8A-4147-A177-3AD203B41FA5}">
                      <a16:colId xmlns:a16="http://schemas.microsoft.com/office/drawing/2014/main" val="3102767080"/>
                    </a:ext>
                  </a:extLst>
                </a:gridCol>
              </a:tblGrid>
              <a:tr h="476211">
                <a:tc>
                  <a:txBody>
                    <a:bodyPr/>
                    <a:lstStyle/>
                    <a:p>
                      <a:pPr algn="ctr"/>
                      <a:r>
                        <a:rPr lang="en-US" b="1" dirty="0">
                          <a:latin typeface="Times New Roman" panose="02020603050405020304" pitchFamily="18" charset="0"/>
                          <a:cs typeface="Times New Roman" panose="02020603050405020304" pitchFamily="18" charset="0"/>
                        </a:rPr>
                        <a:t>1. </a:t>
                      </a:r>
                      <a:endParaRPr lang="en-IN"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algn="ctr"/>
                      <a:r>
                        <a:rPr lang="en-US" b="0" dirty="0">
                          <a:latin typeface="Times New Roman" panose="02020603050405020304" pitchFamily="18" charset="0"/>
                          <a:cs typeface="Times New Roman" panose="02020603050405020304" pitchFamily="18" charset="0"/>
                        </a:rPr>
                        <a:t>Overview</a:t>
                      </a:r>
                      <a:endParaRPr lang="en-IN"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3524184764"/>
                  </a:ext>
                </a:extLst>
              </a:tr>
              <a:tr h="609454">
                <a:tc>
                  <a:txBody>
                    <a:bodyPr/>
                    <a:lstStyle/>
                    <a:p>
                      <a:pPr algn="ctr"/>
                      <a:r>
                        <a:rPr lang="en-US" b="1" dirty="0">
                          <a:latin typeface="Times New Roman" panose="02020603050405020304" pitchFamily="18" charset="0"/>
                          <a:cs typeface="Times New Roman" panose="02020603050405020304" pitchFamily="18" charset="0"/>
                        </a:rPr>
                        <a:t>2.</a:t>
                      </a:r>
                      <a:endParaRPr lang="en-IN"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algn="ctr"/>
                      <a:r>
                        <a:rPr lang="en-US" b="0" dirty="0">
                          <a:latin typeface="Times New Roman" panose="02020603050405020304" pitchFamily="18" charset="0"/>
                          <a:cs typeface="Times New Roman" panose="02020603050405020304" pitchFamily="18" charset="0"/>
                        </a:rPr>
                        <a:t>Who are the End Users of this project?</a:t>
                      </a:r>
                      <a:endParaRPr lang="en-IN"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961006469"/>
                  </a:ext>
                </a:extLst>
              </a:tr>
              <a:tr h="1131844">
                <a:tc>
                  <a:txBody>
                    <a:bodyPr/>
                    <a:lstStyle/>
                    <a:p>
                      <a:pPr algn="ctr"/>
                      <a:r>
                        <a:rPr lang="en-US" b="1" dirty="0">
                          <a:latin typeface="Times New Roman" panose="02020603050405020304" pitchFamily="18" charset="0"/>
                          <a:cs typeface="Times New Roman" panose="02020603050405020304" pitchFamily="18" charset="0"/>
                        </a:rPr>
                        <a:t>3.</a:t>
                      </a:r>
                      <a:endParaRPr lang="en-IN"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algn="ctr"/>
                      <a:br>
                        <a:rPr lang="en-US" sz="1800" b="0" dirty="0">
                          <a:solidFill>
                            <a:schemeClr val="tx1"/>
                          </a:solidFill>
                          <a:latin typeface="Times New Roman" panose="02020603050405020304" pitchFamily="18" charset="0"/>
                          <a:cs typeface="Times New Roman" panose="02020603050405020304" pitchFamily="18" charset="0"/>
                        </a:rPr>
                      </a:br>
                      <a:r>
                        <a:rPr lang="en-US" sz="1800" b="0" dirty="0">
                          <a:solidFill>
                            <a:schemeClr val="tx1"/>
                          </a:solidFill>
                          <a:latin typeface="Times New Roman" panose="02020603050405020304" pitchFamily="18" charset="0"/>
                          <a:cs typeface="Times New Roman" panose="02020603050405020304" pitchFamily="18" charset="0"/>
                        </a:rPr>
                        <a:t>My Solution and its Value Proposition</a:t>
                      </a:r>
                      <a:endParaRPr lang="en-IN"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2120388711"/>
                  </a:ext>
                </a:extLst>
              </a:tr>
              <a:tr h="476211">
                <a:tc>
                  <a:txBody>
                    <a:bodyPr/>
                    <a:lstStyle/>
                    <a:p>
                      <a:pPr algn="ctr"/>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algn="ctr"/>
                      <a:r>
                        <a:rPr lang="en-GB" sz="1800" b="0" kern="1200" dirty="0">
                          <a:solidFill>
                            <a:schemeClr val="tx1"/>
                          </a:solidFill>
                          <a:effectLst/>
                          <a:latin typeface="Times New Roman" panose="02020603050405020304" pitchFamily="18" charset="0"/>
                          <a:ea typeface="+mn-ea"/>
                          <a:cs typeface="Times New Roman" panose="02020603050405020304" pitchFamily="18" charset="0"/>
                        </a:rPr>
                        <a:t>Modelling</a:t>
                      </a:r>
                      <a:endParaRPr lang="en-IN"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3720205681"/>
                  </a:ext>
                </a:extLst>
              </a:tr>
              <a:tr h="687952">
                <a:tc>
                  <a:txBody>
                    <a:bodyPr/>
                    <a:lstStyle/>
                    <a:p>
                      <a:pPr algn="ctr"/>
                      <a:r>
                        <a:rPr lang="en-US" b="1" dirty="0">
                          <a:latin typeface="Times New Roman" panose="02020603050405020304" pitchFamily="18" charset="0"/>
                          <a:cs typeface="Times New Roman" panose="02020603050405020304" pitchFamily="18" charset="0"/>
                        </a:rPr>
                        <a:t>5.</a:t>
                      </a:r>
                      <a:endParaRPr lang="en-IN"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My Contribution</a:t>
                      </a:r>
                      <a:endParaRPr lang="en-IN" b="0" dirty="0">
                        <a:effectLst/>
                        <a:latin typeface="Times New Roman" panose="02020603050405020304" pitchFamily="18" charset="0"/>
                        <a:cs typeface="Times New Roman" panose="02020603050405020304" pitchFamily="18" charset="0"/>
                      </a:endParaRPr>
                    </a:p>
                    <a:p>
                      <a:pPr algn="ctr"/>
                      <a:endParaRPr lang="en-IN"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4162120683"/>
                  </a:ext>
                </a:extLst>
              </a:tr>
              <a:tr h="476211">
                <a:tc>
                  <a:txBody>
                    <a:bodyPr/>
                    <a:lstStyle/>
                    <a:p>
                      <a:pPr algn="ctr"/>
                      <a:r>
                        <a:rPr lang="en-US" b="1" dirty="0">
                          <a:latin typeface="Times New Roman" panose="02020603050405020304" pitchFamily="18" charset="0"/>
                          <a:cs typeface="Times New Roman" panose="02020603050405020304" pitchFamily="18" charset="0"/>
                        </a:rPr>
                        <a:t>6.</a:t>
                      </a:r>
                      <a:endParaRPr lang="en-IN"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algn="ctr"/>
                      <a:r>
                        <a:rPr lang="en-GB" sz="1800" b="0" dirty="0">
                          <a:latin typeface="Times New Roman" panose="02020603050405020304" pitchFamily="18" charset="0"/>
                          <a:cs typeface="Times New Roman" panose="02020603050405020304" pitchFamily="18" charset="0"/>
                        </a:rPr>
                        <a:t>Results</a:t>
                      </a:r>
                      <a:endParaRPr lang="en-IN"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2333179398"/>
                  </a:ext>
                </a:extLst>
              </a:tr>
              <a:tr h="476211">
                <a:tc>
                  <a:txBody>
                    <a:bodyPr/>
                    <a:lstStyle/>
                    <a:p>
                      <a:pPr algn="ctr"/>
                      <a:r>
                        <a:rPr lang="en-US" b="1" dirty="0">
                          <a:latin typeface="Times New Roman" panose="02020603050405020304" pitchFamily="18" charset="0"/>
                          <a:cs typeface="Times New Roman" panose="02020603050405020304" pitchFamily="18" charset="0"/>
                        </a:rPr>
                        <a:t>7.</a:t>
                      </a:r>
                      <a:endParaRPr lang="en-IN"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algn="ctr"/>
                      <a:r>
                        <a:rPr lang="en-US" b="0" dirty="0">
                          <a:latin typeface="Times New Roman" panose="02020603050405020304" pitchFamily="18" charset="0"/>
                          <a:cs typeface="Times New Roman" panose="02020603050405020304" pitchFamily="18" charset="0"/>
                        </a:rPr>
                        <a:t>Conclusion</a:t>
                      </a:r>
                      <a:endParaRPr lang="en-IN"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2980646691"/>
                  </a:ext>
                </a:extLst>
              </a:tr>
              <a:tr h="476211">
                <a:tc>
                  <a:txBody>
                    <a:bodyPr/>
                    <a:lstStyle/>
                    <a:p>
                      <a:pPr algn="ctr"/>
                      <a:r>
                        <a:rPr lang="en-US" b="1" dirty="0">
                          <a:latin typeface="Times New Roman" panose="02020603050405020304" pitchFamily="18" charset="0"/>
                          <a:cs typeface="Times New Roman" panose="02020603050405020304" pitchFamily="18" charset="0"/>
                        </a:rPr>
                        <a:t>8.</a:t>
                      </a:r>
                      <a:endParaRPr lang="en-IN"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algn="ctr"/>
                      <a:r>
                        <a:rPr lang="en-US" b="0" dirty="0">
                          <a:latin typeface="Times New Roman" panose="02020603050405020304" pitchFamily="18" charset="0"/>
                          <a:cs typeface="Times New Roman" panose="02020603050405020304" pitchFamily="18" charset="0"/>
                        </a:rPr>
                        <a:t>Links</a:t>
                      </a:r>
                      <a:endParaRPr lang="en-IN"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495372282"/>
                  </a:ext>
                </a:extLst>
              </a:tr>
            </a:tbl>
          </a:graphicData>
        </a:graphic>
      </p:graphicFrame>
    </p:spTree>
    <p:extLst>
      <p:ext uri="{BB962C8B-B14F-4D97-AF65-F5344CB8AC3E}">
        <p14:creationId xmlns:p14="http://schemas.microsoft.com/office/powerpoint/2010/main" val="3532185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563928" y="540297"/>
            <a:ext cx="3064144" cy="713077"/>
          </a:xfrm>
        </p:spPr>
        <p:txBody>
          <a:bodyPr anchor="ctr">
            <a:noAutofit/>
          </a:bodyPr>
          <a:lstStyle/>
          <a:p>
            <a:r>
              <a:rPr lang="en-US" sz="4000" b="1" dirty="0">
                <a:solidFill>
                  <a:schemeClr val="tx1"/>
                </a:solidFill>
                <a:latin typeface="Times New Roman" panose="02020603050405020304" pitchFamily="18" charset="0"/>
                <a:cs typeface="Times New Roman" panose="02020603050405020304" pitchFamily="18" charset="0"/>
              </a:rPr>
              <a:t>OVERVIEW</a:t>
            </a:r>
          </a:p>
        </p:txBody>
      </p:sp>
      <p:pic>
        <p:nvPicPr>
          <p:cNvPr id="5" name="Picture 4">
            <a:extLst>
              <a:ext uri="{FF2B5EF4-FFF2-40B4-BE49-F238E27FC236}">
                <a16:creationId xmlns:a16="http://schemas.microsoft.com/office/drawing/2014/main" id="{EDD05A2C-4744-E7EB-E34D-60226B5C1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88" y="0"/>
            <a:ext cx="1117036" cy="4814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70769B2-A7AD-C582-61FD-836FCC821BC9}"/>
              </a:ext>
            </a:extLst>
          </p:cNvPr>
          <p:cNvSpPr txBox="1"/>
          <p:nvPr/>
        </p:nvSpPr>
        <p:spPr>
          <a:xfrm>
            <a:off x="4563928" y="1704645"/>
            <a:ext cx="7195453" cy="4613058"/>
          </a:xfrm>
          <a:prstGeom prst="rect">
            <a:avLst/>
          </a:prstGeom>
          <a:noFill/>
        </p:spPr>
        <p:txBody>
          <a:bodyPr wrap="square" rtlCol="0">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The AI Mental Fitness Tracker is an innovative project that aims to predict the mental fitness rate of individuals using various features. Mental fitness plays a crucial role in our overall well-being and has a significant impact on our daily lives. However, monitoring and assessing one's mental fitness can be a complex and subjective task.</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Features:</a:t>
            </a:r>
          </a:p>
          <a:p>
            <a:pPr marL="285750" indent="-285750" algn="just">
              <a:lnSpc>
                <a:spcPct val="150000"/>
              </a:lnSpc>
              <a:buFont typeface="Wingdings" panose="05000000000000000000" pitchFamily="2" charset="2"/>
              <a:buChar char="§"/>
            </a:pPr>
            <a:r>
              <a:rPr lang="en-IN" b="0" i="0" dirty="0">
                <a:effectLst/>
                <a:latin typeface="Times New Roman" panose="02020603050405020304" pitchFamily="18" charset="0"/>
                <a:cs typeface="Times New Roman" panose="02020603050405020304" pitchFamily="18" charset="0"/>
              </a:rPr>
              <a:t>Data-Driven Insights</a:t>
            </a: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IN" b="0" i="0" dirty="0">
                <a:effectLst/>
                <a:latin typeface="Times New Roman" panose="02020603050405020304" pitchFamily="18" charset="0"/>
                <a:cs typeface="Times New Roman" panose="02020603050405020304" pitchFamily="18" charset="0"/>
              </a:rPr>
              <a:t>Machine Learning Algorithms</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IN" b="0" i="0" dirty="0">
                <a:effectLst/>
                <a:latin typeface="Times New Roman" panose="02020603050405020304" pitchFamily="18" charset="0"/>
                <a:cs typeface="Times New Roman" panose="02020603050405020304" pitchFamily="18" charset="0"/>
              </a:rPr>
              <a:t>Predictive Models</a:t>
            </a: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IN" b="0" i="0" dirty="0">
                <a:effectLst/>
                <a:latin typeface="Times New Roman" panose="02020603050405020304" pitchFamily="18" charset="0"/>
                <a:cs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839E80AA-6FAC-7096-9F67-022F37D32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027" y="2316111"/>
            <a:ext cx="2764708" cy="2764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2514267" y="624110"/>
            <a:ext cx="7858765" cy="882311"/>
          </a:xfrm>
        </p:spPr>
        <p:txBody>
          <a:bodyPr anchor="ctr">
            <a:normAutofit/>
          </a:bodyPr>
          <a:lstStyle/>
          <a:p>
            <a:r>
              <a:rPr lang="en-US" b="1" dirty="0">
                <a:latin typeface="Times New Roman" panose="02020603050405020304" pitchFamily="18" charset="0"/>
                <a:cs typeface="Times New Roman" panose="02020603050405020304" pitchFamily="18" charset="0"/>
              </a:rPr>
              <a:t>Who are the End Users of this project?</a:t>
            </a:r>
          </a:p>
        </p:txBody>
      </p:sp>
      <p:sp>
        <p:nvSpPr>
          <p:cNvPr id="4" name="TextBox 3">
            <a:extLst>
              <a:ext uri="{FF2B5EF4-FFF2-40B4-BE49-F238E27FC236}">
                <a16:creationId xmlns:a16="http://schemas.microsoft.com/office/drawing/2014/main" id="{D2B5860C-CE93-E121-520B-215983BCD1AA}"/>
              </a:ext>
            </a:extLst>
          </p:cNvPr>
          <p:cNvSpPr txBox="1"/>
          <p:nvPr/>
        </p:nvSpPr>
        <p:spPr>
          <a:xfrm>
            <a:off x="2202430" y="2331298"/>
            <a:ext cx="6204152" cy="3366563"/>
          </a:xfrm>
          <a:prstGeom prst="rect">
            <a:avLst/>
          </a:prstGeom>
          <a:noFill/>
        </p:spPr>
        <p:txBody>
          <a:bodyPr wrap="square" rtlCol="0">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The end users of the AI Mental Fitness Tracker project are doctors and other healthcare professionals who will use the tracker to help their patients improve their mental health. The tracker will provide doctors with a comprehensive overview of their patients' mental fitness, including location and various mental disorders. This information will help doctors to diagnose mental health problems and to develop personalized treatment plans. </a:t>
            </a:r>
          </a:p>
        </p:txBody>
      </p:sp>
      <p:pic>
        <p:nvPicPr>
          <p:cNvPr id="5" name="Picture 4">
            <a:extLst>
              <a:ext uri="{FF2B5EF4-FFF2-40B4-BE49-F238E27FC236}">
                <a16:creationId xmlns:a16="http://schemas.microsoft.com/office/drawing/2014/main" id="{5D462984-52EC-B708-818B-356287D02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88" y="0"/>
            <a:ext cx="1117036" cy="48145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CFA387D-6CAC-DF87-AAE3-EEC6A071E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532" y="1919377"/>
            <a:ext cx="3429000" cy="3429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2380493" y="393291"/>
            <a:ext cx="8090861" cy="797304"/>
          </a:xfrm>
        </p:spPr>
        <p:txBody>
          <a:bodyPr anchor="ctr">
            <a:noAutofit/>
          </a:bodyPr>
          <a:lstStyle/>
          <a:p>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MY SOLUTION AND ITS VALUE PROPOSITION</a:t>
            </a:r>
          </a:p>
        </p:txBody>
      </p:sp>
      <p:pic>
        <p:nvPicPr>
          <p:cNvPr id="4" name="Picture 4">
            <a:extLst>
              <a:ext uri="{FF2B5EF4-FFF2-40B4-BE49-F238E27FC236}">
                <a16:creationId xmlns:a16="http://schemas.microsoft.com/office/drawing/2014/main" id="{B12AFD34-D466-BD3D-5D99-F6D09BF98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88" y="0"/>
            <a:ext cx="1117036" cy="4814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55F1F6-47FA-7F39-C64F-F225620616AA}"/>
              </a:ext>
            </a:extLst>
          </p:cNvPr>
          <p:cNvSpPr txBox="1"/>
          <p:nvPr/>
        </p:nvSpPr>
        <p:spPr>
          <a:xfrm>
            <a:off x="3883743" y="2104566"/>
            <a:ext cx="7934631" cy="2951064"/>
          </a:xfrm>
          <a:prstGeom prst="rect">
            <a:avLst/>
          </a:prstGeom>
          <a:noFill/>
        </p:spPr>
        <p:txBody>
          <a:bodyPr wrap="square" rtlCol="0">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The AI Mental Fitness Tracker offers a unique and valuable solution to predict mental fitness levels. By leveraging advanced machine learning algorithms and incorporating various features, we provide accurate and objective assessments of mental well-being. Early detection of potential issues enables timely intervention, preventing the escalation of problems. Furthermore, our project contributes valuable data-driven insights to researchers. Overall, our solution enhances individual well-being and fosters a society that prioritizes mental fitness.</a:t>
            </a:r>
            <a:endParaRPr lang="en-IN"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8D915BFC-2C5B-641C-E6AB-9C18D4591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21107"/>
            <a:ext cx="3883743" cy="38837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375898" y="552807"/>
            <a:ext cx="3440203" cy="745052"/>
          </a:xfrm>
        </p:spPr>
        <p:txBody>
          <a:bodyPr anchor="ctr">
            <a:noAutofit/>
          </a:bodyPr>
          <a:lstStyle/>
          <a:p>
            <a:r>
              <a:rPr lang="en-GB" sz="4000" b="1" dirty="0">
                <a:latin typeface="Times New Roman" panose="02020603050405020304" pitchFamily="18" charset="0"/>
                <a:cs typeface="Times New Roman" panose="02020603050405020304" pitchFamily="18" charset="0"/>
              </a:rPr>
              <a:t>MODELLING</a:t>
            </a:r>
            <a:endParaRPr lang="en-US"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E45BC5C-C929-EFE5-9A95-9E9A4918FC1C}"/>
              </a:ext>
            </a:extLst>
          </p:cNvPr>
          <p:cNvSpPr txBox="1"/>
          <p:nvPr/>
        </p:nvSpPr>
        <p:spPr>
          <a:xfrm>
            <a:off x="5358580" y="1474839"/>
            <a:ext cx="6378217" cy="5028556"/>
          </a:xfrm>
          <a:prstGeom prst="rect">
            <a:avLst/>
          </a:prstGeom>
          <a:noFill/>
        </p:spPr>
        <p:txBody>
          <a:bodyPr wrap="square" rtlCol="0">
            <a:spAutoFit/>
          </a:bodyPr>
          <a:lstStyle/>
          <a:p>
            <a:pPr algn="just">
              <a:lnSpc>
                <a:spcPct val="150000"/>
              </a:lnSpc>
            </a:pPr>
            <a:r>
              <a:rPr lang="en-IN" b="1" dirty="0">
                <a:latin typeface="Times New Roman" panose="02020603050405020304" pitchFamily="18" charset="0"/>
                <a:cs typeface="Times New Roman" panose="02020603050405020304" pitchFamily="18" charset="0"/>
              </a:rPr>
              <a:t>Linear Regression : </a:t>
            </a:r>
            <a:r>
              <a:rPr lang="en-US" b="0" i="0" dirty="0">
                <a:effectLst/>
                <a:latin typeface="Times New Roman" panose="02020603050405020304" pitchFamily="18" charset="0"/>
                <a:cs typeface="Times New Roman" panose="02020603050405020304" pitchFamily="18" charset="0"/>
              </a:rPr>
              <a:t>Linear regression algorithm shows a linear relationship between a dependent (y) and one or more independent (y) variables. </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Random Forest Regression : </a:t>
            </a:r>
            <a:r>
              <a:rPr lang="en-US" dirty="0">
                <a:latin typeface="Times New Roman" panose="02020603050405020304" pitchFamily="18" charset="0"/>
                <a:cs typeface="Times New Roman" panose="02020603050405020304" pitchFamily="18" charset="0"/>
              </a:rPr>
              <a:t>It </a:t>
            </a:r>
            <a:r>
              <a:rPr lang="en-US" b="0" i="0" dirty="0">
                <a:effectLst/>
                <a:latin typeface="Times New Roman" panose="02020603050405020304" pitchFamily="18" charset="0"/>
                <a:cs typeface="Times New Roman" panose="02020603050405020304" pitchFamily="18" charset="0"/>
              </a:rPr>
              <a:t>builds multiple decision trees to make predictions. It is a more complex regressor, but it is also more accurate.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Decision Tree Regression : </a:t>
            </a:r>
            <a:r>
              <a:rPr lang="en-US" i="0" dirty="0">
                <a:effectLst/>
                <a:latin typeface="Times New Roman" panose="02020603050405020304" pitchFamily="18" charset="0"/>
                <a:cs typeface="Times New Roman" panose="02020603050405020304" pitchFamily="18" charset="0"/>
              </a:rPr>
              <a:t>Decision Tree </a:t>
            </a:r>
            <a:r>
              <a:rPr lang="en-US" b="0" i="0" dirty="0">
                <a:effectLst/>
                <a:latin typeface="Times New Roman" panose="02020603050405020304" pitchFamily="18" charset="0"/>
                <a:cs typeface="Times New Roman" panose="02020603050405020304" pitchFamily="18" charset="0"/>
              </a:rPr>
              <a:t>is a decision-making tool that uses a flowchart-like tree structure or is a model of decisions and all of their possible results, including outcomes, input costs, and utility. </a:t>
            </a:r>
          </a:p>
        </p:txBody>
      </p:sp>
      <p:pic>
        <p:nvPicPr>
          <p:cNvPr id="5" name="Picture 4">
            <a:extLst>
              <a:ext uri="{FF2B5EF4-FFF2-40B4-BE49-F238E27FC236}">
                <a16:creationId xmlns:a16="http://schemas.microsoft.com/office/drawing/2014/main" id="{8B4A7530-9964-F33D-7CFE-0AB71BD71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88" y="0"/>
            <a:ext cx="1117036" cy="48145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E8BCEF4-5A27-CA1E-0A56-1982CB635A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006" y="2231596"/>
            <a:ext cx="3848167" cy="31958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081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3338323" y="593566"/>
            <a:ext cx="5515353" cy="784382"/>
          </a:xfrm>
        </p:spPr>
        <p:txBody>
          <a:bodyPr anchor="ctr">
            <a:noAutofit/>
          </a:bodyPr>
          <a:lstStyle/>
          <a:p>
            <a:r>
              <a:rPr lang="en-US" sz="4000" b="1" dirty="0">
                <a:latin typeface="Times New Roman" panose="02020603050405020304" pitchFamily="18" charset="0"/>
                <a:cs typeface="Times New Roman" panose="02020603050405020304" pitchFamily="18" charset="0"/>
              </a:rPr>
              <a:t> MY CONTRIBUTION</a:t>
            </a:r>
          </a:p>
        </p:txBody>
      </p:sp>
      <p:pic>
        <p:nvPicPr>
          <p:cNvPr id="4" name="Picture 4">
            <a:extLst>
              <a:ext uri="{FF2B5EF4-FFF2-40B4-BE49-F238E27FC236}">
                <a16:creationId xmlns:a16="http://schemas.microsoft.com/office/drawing/2014/main" id="{D9EC81D9-107A-3285-51E4-AC00FB23D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88" y="0"/>
            <a:ext cx="1117036" cy="4814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68A513F-148B-F708-DCDB-B1B0C23592BA}"/>
              </a:ext>
            </a:extLst>
          </p:cNvPr>
          <p:cNvSpPr txBox="1"/>
          <p:nvPr/>
        </p:nvSpPr>
        <p:spPr>
          <a:xfrm>
            <a:off x="812009" y="1574593"/>
            <a:ext cx="8204172" cy="5444054"/>
          </a:xfrm>
          <a:prstGeom prst="rect">
            <a:avLst/>
          </a:prstGeom>
          <a:noFill/>
        </p:spPr>
        <p:txBody>
          <a:bodyPr wrap="square" rtlCol="0">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I implemented three regression models: </a:t>
            </a:r>
            <a:r>
              <a:rPr lang="en-US" b="1" i="0" dirty="0">
                <a:effectLst/>
                <a:latin typeface="Times New Roman" panose="02020603050405020304" pitchFamily="18" charset="0"/>
                <a:cs typeface="Times New Roman" panose="02020603050405020304" pitchFamily="18" charset="0"/>
              </a:rPr>
              <a:t>Linear Regression, Random Forest Regression, and Decision Tree Regression</a:t>
            </a:r>
            <a:r>
              <a:rPr lang="en-US" b="0" i="0" dirty="0">
                <a:effectLst/>
                <a:latin typeface="Times New Roman" panose="02020603050405020304" pitchFamily="18" charset="0"/>
                <a:cs typeface="Times New Roman" panose="02020603050405020304" pitchFamily="18" charset="0"/>
              </a:rPr>
              <a:t>. Each of these models has its own strengths and limitations. By incorporating multiple regression models, I aimed to enhance the accuracy and reliability of the mental fitness predictions.</a:t>
            </a:r>
          </a:p>
          <a:p>
            <a:pPr algn="just">
              <a:lnSpc>
                <a:spcPct val="150000"/>
              </a:lnSpc>
            </a:pPr>
            <a:r>
              <a:rPr lang="en-US" b="0" i="0" dirty="0">
                <a:effectLst/>
                <a:latin typeface="Times New Roman" panose="02020603050405020304" pitchFamily="18" charset="0"/>
                <a:cs typeface="Times New Roman" panose="02020603050405020304" pitchFamily="18" charset="0"/>
              </a:rPr>
              <a:t>To select the best model for the project, I conducted rigorous testing and evaluation. I compared the performance of each model based on metrics such as mean squared error, R-squared value. After thorough analysis, I determined the most suitable regression model that demonstrated the highest predictive accuracy and stability for mental fitness rate estimation.</a:t>
            </a:r>
          </a:p>
          <a:p>
            <a:pPr algn="just">
              <a:lnSpc>
                <a:spcPct val="150000"/>
              </a:lnSpc>
            </a:pPr>
            <a:r>
              <a:rPr lang="en-US" b="0" i="0" dirty="0">
                <a:effectLst/>
                <a:latin typeface="Times New Roman" panose="02020603050405020304" pitchFamily="18" charset="0"/>
                <a:cs typeface="Times New Roman" panose="02020603050405020304" pitchFamily="18" charset="0"/>
              </a:rPr>
              <a:t>This customization allowed me to optimize the AI Mental Fitness Tracker by leveraging the strengths of different regression models and selecting the most robust and accurate one.</a:t>
            </a: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5C178C4E-0B2F-F4F6-36BC-DCBAB6F4A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6181" y="1924107"/>
            <a:ext cx="3296900" cy="32771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950813" y="289973"/>
            <a:ext cx="2290373" cy="804046"/>
          </a:xfrm>
        </p:spPr>
        <p:txBody>
          <a:bodyPr anchor="ctr">
            <a:normAutofit fontScale="90000"/>
          </a:bodyPr>
          <a:lstStyle/>
          <a:p>
            <a:r>
              <a:rPr lang="en-GB" sz="4000" b="1" dirty="0">
                <a:latin typeface="Times New Roman" panose="02020603050405020304" pitchFamily="18" charset="0"/>
                <a:cs typeface="Times New Roman" panose="02020603050405020304" pitchFamily="18" charset="0"/>
              </a:rPr>
              <a:t>RESULTS</a:t>
            </a:r>
            <a:endParaRPr lang="en-US" sz="4000"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C1D8AB3C-4154-0410-A72A-12D78D0EA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88" y="0"/>
            <a:ext cx="1117036" cy="4814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77D1155-B9F5-A2D8-0E6C-45BAD5FBD9A4}"/>
              </a:ext>
            </a:extLst>
          </p:cNvPr>
          <p:cNvSpPr txBox="1"/>
          <p:nvPr/>
        </p:nvSpPr>
        <p:spPr>
          <a:xfrm>
            <a:off x="1789471" y="1307690"/>
            <a:ext cx="287101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Linear Regression model</a:t>
            </a:r>
          </a:p>
        </p:txBody>
      </p:sp>
      <p:sp>
        <p:nvSpPr>
          <p:cNvPr id="12" name="TextBox 11">
            <a:extLst>
              <a:ext uri="{FF2B5EF4-FFF2-40B4-BE49-F238E27FC236}">
                <a16:creationId xmlns:a16="http://schemas.microsoft.com/office/drawing/2014/main" id="{DEC527A4-32F9-E163-AD14-37FF8C9861CF}"/>
              </a:ext>
            </a:extLst>
          </p:cNvPr>
          <p:cNvSpPr txBox="1"/>
          <p:nvPr/>
        </p:nvSpPr>
        <p:spPr>
          <a:xfrm>
            <a:off x="7605251" y="1307690"/>
            <a:ext cx="351503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Random Forest Regression model</a:t>
            </a:r>
          </a:p>
        </p:txBody>
      </p:sp>
      <p:sp>
        <p:nvSpPr>
          <p:cNvPr id="13" name="TextBox 12">
            <a:extLst>
              <a:ext uri="{FF2B5EF4-FFF2-40B4-BE49-F238E27FC236}">
                <a16:creationId xmlns:a16="http://schemas.microsoft.com/office/drawing/2014/main" id="{EB6FB39A-7C86-0436-5A3F-0F50FB9BEFF6}"/>
              </a:ext>
            </a:extLst>
          </p:cNvPr>
          <p:cNvSpPr txBox="1"/>
          <p:nvPr/>
        </p:nvSpPr>
        <p:spPr>
          <a:xfrm>
            <a:off x="4382728" y="4151013"/>
            <a:ext cx="342654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Decision Tree Regression model</a:t>
            </a:r>
          </a:p>
        </p:txBody>
      </p:sp>
      <p:pic>
        <p:nvPicPr>
          <p:cNvPr id="7" name="Picture 6">
            <a:extLst>
              <a:ext uri="{FF2B5EF4-FFF2-40B4-BE49-F238E27FC236}">
                <a16:creationId xmlns:a16="http://schemas.microsoft.com/office/drawing/2014/main" id="{2A15BD4A-5C2F-9EED-CEC2-60BFBCE4F611}"/>
              </a:ext>
            </a:extLst>
          </p:cNvPr>
          <p:cNvPicPr>
            <a:picLocks noChangeAspect="1"/>
          </p:cNvPicPr>
          <p:nvPr/>
        </p:nvPicPr>
        <p:blipFill>
          <a:blip r:embed="rId3"/>
          <a:stretch>
            <a:fillRect/>
          </a:stretch>
        </p:blipFill>
        <p:spPr>
          <a:xfrm>
            <a:off x="3649400" y="4546587"/>
            <a:ext cx="4668689" cy="2171888"/>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F26FAB3C-EBC3-DCEB-9B72-242C35E19D99}"/>
              </a:ext>
            </a:extLst>
          </p:cNvPr>
          <p:cNvPicPr>
            <a:picLocks noChangeAspect="1"/>
          </p:cNvPicPr>
          <p:nvPr/>
        </p:nvPicPr>
        <p:blipFill>
          <a:blip r:embed="rId4"/>
          <a:stretch>
            <a:fillRect/>
          </a:stretch>
        </p:blipFill>
        <p:spPr>
          <a:xfrm>
            <a:off x="7118556" y="1724747"/>
            <a:ext cx="4351047" cy="2205933"/>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D5824FE3-2D62-84E4-DC65-F3252C016A30}"/>
              </a:ext>
            </a:extLst>
          </p:cNvPr>
          <p:cNvPicPr>
            <a:picLocks noChangeAspect="1"/>
          </p:cNvPicPr>
          <p:nvPr/>
        </p:nvPicPr>
        <p:blipFill>
          <a:blip r:embed="rId5"/>
          <a:stretch>
            <a:fillRect/>
          </a:stretch>
        </p:blipFill>
        <p:spPr>
          <a:xfrm>
            <a:off x="1025453" y="1724710"/>
            <a:ext cx="4047992" cy="22553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223</TotalTime>
  <Words>1032</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Wisp</vt:lpstr>
      <vt:lpstr>STUDENT DETAILS</vt:lpstr>
      <vt:lpstr>AI MENTAL FITNESS TRACKER</vt:lpstr>
      <vt:lpstr>AGENDA</vt:lpstr>
      <vt:lpstr>OVERVIEW</vt:lpstr>
      <vt:lpstr>Who are the End Users of this project?</vt:lpstr>
      <vt:lpstr> MY SOLUTION AND ITS VALUE PROPOSITION</vt:lpstr>
      <vt:lpstr>MODELLING</vt:lpstr>
      <vt:lpstr> MY CONTRIBUTION</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Shivam Bhosle</cp:lastModifiedBy>
  <cp:revision>9</cp:revision>
  <dcterms:created xsi:type="dcterms:W3CDTF">2021-05-26T16:50:10Z</dcterms:created>
  <dcterms:modified xsi:type="dcterms:W3CDTF">2023-07-12T10:43:56Z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