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8" r:id="rId3"/>
    <p:sldId id="260" r:id="rId4"/>
    <p:sldId id="261" r:id="rId5"/>
    <p:sldId id="262"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6" autoAdjust="0"/>
    <p:restoredTop sz="82375" autoAdjust="0"/>
  </p:normalViewPr>
  <p:slideViewPr>
    <p:cSldViewPr snapToGrid="0">
      <p:cViewPr varScale="1">
        <p:scale>
          <a:sx n="61" d="100"/>
          <a:sy n="61" d="100"/>
        </p:scale>
        <p:origin x="56"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B7081-8C49-4B2E-AADF-B3280DB5A653}" type="datetimeFigureOut">
              <a:rPr kumimoji="1" lang="ja-JP" altLang="en-US" smtClean="0"/>
              <a:t>2018/10/23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F5229-4134-4E85-8AAE-CC63AAE1EDF8}" type="slidenum">
              <a:rPr kumimoji="1" lang="ja-JP" altLang="en-US" smtClean="0"/>
              <a:t>‹#›</a:t>
            </a:fld>
            <a:endParaRPr kumimoji="1" lang="ja-JP" altLang="en-US"/>
          </a:p>
        </p:txBody>
      </p:sp>
    </p:spTree>
    <p:extLst>
      <p:ext uri="{BB962C8B-B14F-4D97-AF65-F5344CB8AC3E}">
        <p14:creationId xmlns:p14="http://schemas.microsoft.com/office/powerpoint/2010/main" val="38627979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続いて、課題の解決方法について説明します。</a:t>
            </a:r>
            <a:endParaRPr kumimoji="1" lang="en-US" altLang="ja-JP" dirty="0"/>
          </a:p>
          <a:p>
            <a:r>
              <a:rPr kumimoji="1" lang="ja-JP" altLang="en-US" dirty="0"/>
              <a:t>解決方法は大きく分けて、</a:t>
            </a:r>
            <a:endParaRPr kumimoji="1" lang="en-US" altLang="ja-JP" dirty="0"/>
          </a:p>
          <a:p>
            <a:r>
              <a:rPr kumimoji="1" lang="ja-JP" altLang="en-US" dirty="0"/>
              <a:t> ・ 利用者のスマートフォンを利用した親同士の交流支援</a:t>
            </a:r>
            <a:endParaRPr kumimoji="1" lang="en-US" altLang="ja-JP" dirty="0"/>
          </a:p>
          <a:p>
            <a:r>
              <a:rPr kumimoji="1" lang="ja-JP" altLang="en-US" dirty="0"/>
              <a:t> ・ 親子のコミュニケーションを図るための知育ゲーム</a:t>
            </a:r>
            <a:endParaRPr kumimoji="1" lang="en-US" altLang="ja-JP" dirty="0"/>
          </a:p>
          <a:p>
            <a:r>
              <a:rPr kumimoji="1" lang="ja-JP" altLang="en-US" dirty="0"/>
              <a:t>の</a:t>
            </a:r>
            <a:r>
              <a:rPr kumimoji="1" lang="en-US" altLang="ja-JP" dirty="0"/>
              <a:t>2</a:t>
            </a:r>
            <a:r>
              <a:rPr kumimoji="1" lang="ja-JP" altLang="en-US" dirty="0"/>
              <a:t>つあります。</a:t>
            </a:r>
          </a:p>
        </p:txBody>
      </p:sp>
      <p:sp>
        <p:nvSpPr>
          <p:cNvPr id="4" name="スライド番号プレースホルダー 3"/>
          <p:cNvSpPr>
            <a:spLocks noGrp="1"/>
          </p:cNvSpPr>
          <p:nvPr>
            <p:ph type="sldNum" sz="quarter" idx="10"/>
          </p:nvPr>
        </p:nvSpPr>
        <p:spPr/>
        <p:txBody>
          <a:bodyPr/>
          <a:lstStyle/>
          <a:p>
            <a:fld id="{940F5229-4134-4E85-8AAE-CC63AAE1EDF8}" type="slidenum">
              <a:rPr kumimoji="1" lang="ja-JP" altLang="en-US" smtClean="0"/>
              <a:t>1</a:t>
            </a:fld>
            <a:endParaRPr kumimoji="1" lang="ja-JP" altLang="en-US"/>
          </a:p>
        </p:txBody>
      </p:sp>
    </p:spTree>
    <p:extLst>
      <p:ext uri="{BB962C8B-B14F-4D97-AF65-F5344CB8AC3E}">
        <p14:creationId xmlns:p14="http://schemas.microsoft.com/office/powerpoint/2010/main" val="26264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まずは、スマートフォンを利用した親同士の交流支援について説明します。</a:t>
            </a:r>
            <a:endParaRPr kumimoji="1" lang="en-US" altLang="ja-JP" dirty="0"/>
          </a:p>
          <a:p>
            <a:r>
              <a:rPr kumimoji="1" lang="ja-JP" altLang="en-US" dirty="0"/>
              <a:t>これは、育児を行う上での不安や疑問を</a:t>
            </a:r>
            <a:r>
              <a:rPr kumimoji="1" lang="en-US" altLang="ja-JP" dirty="0"/>
              <a:t>『</a:t>
            </a:r>
            <a:r>
              <a:rPr kumimoji="1" lang="ja-JP" altLang="en-US" dirty="0"/>
              <a:t>質問・相談</a:t>
            </a:r>
            <a:r>
              <a:rPr kumimoji="1" lang="en-US" altLang="ja-JP" dirty="0"/>
              <a:t>』</a:t>
            </a:r>
            <a:r>
              <a:rPr kumimoji="1" lang="ja-JP" altLang="en-US" dirty="0"/>
              <a:t>できる場を提供します。</a:t>
            </a:r>
            <a:endParaRPr kumimoji="1" lang="en-US" altLang="ja-JP" dirty="0"/>
          </a:p>
          <a:p>
            <a:r>
              <a:rPr kumimoji="1" lang="ja-JP" altLang="en-US" dirty="0"/>
              <a:t>利用者は任意に住んでいる地域を設定することができ、その地域に特化した具体的な意見、例えば〇〇病院の小児科は良いといった情報を共有することができます。</a:t>
            </a:r>
            <a:endParaRPr kumimoji="1" lang="en-US" altLang="ja-JP" dirty="0"/>
          </a:p>
        </p:txBody>
      </p:sp>
      <p:sp>
        <p:nvSpPr>
          <p:cNvPr id="4" name="スライド番号プレースホルダー 3"/>
          <p:cNvSpPr>
            <a:spLocks noGrp="1"/>
          </p:cNvSpPr>
          <p:nvPr>
            <p:ph type="sldNum" sz="quarter" idx="10"/>
          </p:nvPr>
        </p:nvSpPr>
        <p:spPr/>
        <p:txBody>
          <a:bodyPr/>
          <a:lstStyle/>
          <a:p>
            <a:fld id="{940F5229-4134-4E85-8AAE-CC63AAE1EDF8}" type="slidenum">
              <a:rPr kumimoji="1" lang="ja-JP" altLang="en-US" smtClean="0"/>
              <a:t>2</a:t>
            </a:fld>
            <a:endParaRPr kumimoji="1" lang="ja-JP" altLang="en-US"/>
          </a:p>
        </p:txBody>
      </p:sp>
    </p:spTree>
    <p:extLst>
      <p:ext uri="{BB962C8B-B14F-4D97-AF65-F5344CB8AC3E}">
        <p14:creationId xmlns:p14="http://schemas.microsoft.com/office/powerpoint/2010/main" val="227513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続いて、親子のコミュニケーションを図るための幼児向け知育ゲームについて説明します。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これは、親子交流・知育を行える場を提供します。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親子のコミュニケーション手段の</a:t>
            </a:r>
            <a:r>
              <a:rPr kumimoji="1" lang="en-US" altLang="ja-JP" dirty="0"/>
              <a:t>1</a:t>
            </a:r>
            <a:r>
              <a:rPr kumimoji="1" lang="ja-JP" altLang="en-US" dirty="0"/>
              <a:t>つとしても有効であり、また共働きなどのプライベートな時間が少ない親を開発者側がサポートすることで育児負担を軽減することができると考えられます。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また、ゲームに頼らさせすぎるのも問題であるので、</a:t>
            </a:r>
            <a:r>
              <a:rPr kumimoji="1" lang="en-US" altLang="ja-JP" dirty="0"/>
              <a:t>1</a:t>
            </a:r>
            <a:r>
              <a:rPr kumimoji="1" lang="ja-JP" altLang="en-US" dirty="0"/>
              <a:t>日</a:t>
            </a:r>
            <a:r>
              <a:rPr kumimoji="1" lang="en-US" altLang="ja-JP" dirty="0"/>
              <a:t>1</a:t>
            </a:r>
            <a:r>
              <a:rPr kumimoji="1" lang="ja-JP" altLang="en-US" dirty="0"/>
              <a:t>時間の時間的制限をかけます。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さらに、ゲームの中でも競争性の低い塗り絵などのコンテンツには作品共有することができます。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940F5229-4134-4E85-8AAE-CC63AAE1EDF8}" type="slidenum">
              <a:rPr kumimoji="1" lang="ja-JP" altLang="en-US" smtClean="0"/>
              <a:t>3</a:t>
            </a:fld>
            <a:endParaRPr kumimoji="1" lang="ja-JP" altLang="en-US"/>
          </a:p>
        </p:txBody>
      </p:sp>
    </p:spTree>
    <p:extLst>
      <p:ext uri="{BB962C8B-B14F-4D97-AF65-F5344CB8AC3E}">
        <p14:creationId xmlns:p14="http://schemas.microsoft.com/office/powerpoint/2010/main" val="271366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1805B2-8D38-439F-9956-7BD4D662365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83C4A9-A959-4818-93A7-8400B5338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5CD772F-A428-4D2C-892E-E9C10A40BD19}"/>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5" name="フッター プレースホルダー 4">
            <a:extLst>
              <a:ext uri="{FF2B5EF4-FFF2-40B4-BE49-F238E27FC236}">
                <a16:creationId xmlns:a16="http://schemas.microsoft.com/office/drawing/2014/main" id="{F6F7A2FE-54EA-4A3F-8999-3EC6ED5DFD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2B310D-7EA7-4B76-90D0-45D13E41DEEC}"/>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73385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6B259B-7CD6-4F22-A53F-1EE199CC11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97922F-899A-4726-AC3B-91F68C5862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FAD703-1B91-4E05-8EF7-350E27770AE6}"/>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5" name="フッター プレースホルダー 4">
            <a:extLst>
              <a:ext uri="{FF2B5EF4-FFF2-40B4-BE49-F238E27FC236}">
                <a16:creationId xmlns:a16="http://schemas.microsoft.com/office/drawing/2014/main" id="{A2E402A3-A6C4-4A02-9DD5-DD9D7385A8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7BC631-A447-488A-B4A0-C0EBB29D3FBA}"/>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281273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C7A4B15-C848-480E-907B-B3961669B91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0B03F1-C6D1-4830-A87D-44817DE3005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627602-7996-4158-9BD3-C914BAF494FD}"/>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5" name="フッター プレースホルダー 4">
            <a:extLst>
              <a:ext uri="{FF2B5EF4-FFF2-40B4-BE49-F238E27FC236}">
                <a16:creationId xmlns:a16="http://schemas.microsoft.com/office/drawing/2014/main" id="{99E71B39-1643-440B-B52F-484B68FAED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CB8955-A9B7-4086-BCA6-7627277E0620}"/>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106438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13EF1-B25E-4CD5-ADC9-BFF63061390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E2CE53-B30B-4A02-9A59-F08FF07780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58DE8B-3B15-4D8B-A2CA-145190601D6C}"/>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5" name="フッター プレースホルダー 4">
            <a:extLst>
              <a:ext uri="{FF2B5EF4-FFF2-40B4-BE49-F238E27FC236}">
                <a16:creationId xmlns:a16="http://schemas.microsoft.com/office/drawing/2014/main" id="{A94D033D-B8A0-4C16-A7A2-A6FD72A2DA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D893F2-56D8-4260-A2EF-463C16FE6D73}"/>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23047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83B3D-4BD3-45A7-8CA3-2E57BB2CBFC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3579A5-CF98-4619-BAF0-070F3AD24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0C6B9B5-DE83-4D58-9E17-7BD7C158A9C0}"/>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5" name="フッター プレースホルダー 4">
            <a:extLst>
              <a:ext uri="{FF2B5EF4-FFF2-40B4-BE49-F238E27FC236}">
                <a16:creationId xmlns:a16="http://schemas.microsoft.com/office/drawing/2014/main" id="{4DDDFC7A-21CA-461B-B463-295A8CEFA4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547453-20F1-49B6-9ACD-67B66D66BF1C}"/>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33832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A13588-2547-43FA-9DD3-8656B28F9D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F8AD5F-E880-41EC-A0A0-F21F09A5E5D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73AFCB-F246-4A82-88E0-785578658B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7B21335-48EE-458B-BA43-D1172DDB7F07}"/>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6" name="フッター プレースホルダー 5">
            <a:extLst>
              <a:ext uri="{FF2B5EF4-FFF2-40B4-BE49-F238E27FC236}">
                <a16:creationId xmlns:a16="http://schemas.microsoft.com/office/drawing/2014/main" id="{DF10CF63-E29B-406C-8EDD-31828C8E7A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2BD940-7801-4390-892B-C5556FCD5677}"/>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164755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CA2D8-D1E0-4D77-B4DA-8B73BCFFCFD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CF09C7-E205-49E5-BFA1-2BA36F8F21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D06F46-98C8-4CAB-93C7-A6793BF76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148100-4F9C-416D-A1EF-525CC614E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6724C5-8BFE-46B3-A78F-EE9AA73ED2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984EF9E-DCA3-4613-83C9-D647D3310C18}"/>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8" name="フッター プレースホルダー 7">
            <a:extLst>
              <a:ext uri="{FF2B5EF4-FFF2-40B4-BE49-F238E27FC236}">
                <a16:creationId xmlns:a16="http://schemas.microsoft.com/office/drawing/2014/main" id="{DAB000FF-35F3-43E2-89CD-2626CF3B682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92A7B91-2352-4C2C-8805-C2015F1C9357}"/>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196141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7C82EF-BEDF-4067-A8AD-7ABF49D971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C77E90-B4D5-472B-8EAE-B3F7EDC9A764}"/>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4" name="フッター プレースホルダー 3">
            <a:extLst>
              <a:ext uri="{FF2B5EF4-FFF2-40B4-BE49-F238E27FC236}">
                <a16:creationId xmlns:a16="http://schemas.microsoft.com/office/drawing/2014/main" id="{5AE6AD03-78EB-42EE-BB17-44AA6AF99F4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963A740-2A39-4EC0-B5D1-CCEF6F9E4F8A}"/>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199246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5251234-41C6-4FDD-8F32-C0C7F20E3B98}"/>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3" name="フッター プレースホルダー 2">
            <a:extLst>
              <a:ext uri="{FF2B5EF4-FFF2-40B4-BE49-F238E27FC236}">
                <a16:creationId xmlns:a16="http://schemas.microsoft.com/office/drawing/2014/main" id="{F68B2BFC-05EA-4843-9DA1-23203752EA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E6FF618-5A8E-45C4-8540-87F6BE82ADA4}"/>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398505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F71C6-89D1-4B3C-ACB0-8F4E25033B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67A321F-6DD0-49B7-B9F2-09245F3A1E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69DECF1-CD32-444A-B008-1CE8767E6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3B9ED1-1015-42A7-BA25-F0A7BF257883}"/>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6" name="フッター プレースホルダー 5">
            <a:extLst>
              <a:ext uri="{FF2B5EF4-FFF2-40B4-BE49-F238E27FC236}">
                <a16:creationId xmlns:a16="http://schemas.microsoft.com/office/drawing/2014/main" id="{2A4E72A4-FB41-4ECC-952B-896779ACA0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66B9FB-BEDC-4740-8FF8-09C71BF06E66}"/>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9626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A861B-9FF8-4C46-9790-09A246AF75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BB473E2-9378-450E-B0F5-A85DF0C63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FA285CC-79C9-40AD-838A-E769C84CF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36159E-253E-42E3-8C00-40C55985E312}"/>
              </a:ext>
            </a:extLst>
          </p:cNvPr>
          <p:cNvSpPr>
            <a:spLocks noGrp="1"/>
          </p:cNvSpPr>
          <p:nvPr>
            <p:ph type="dt" sz="half" idx="10"/>
          </p:nvPr>
        </p:nvSpPr>
        <p:spPr/>
        <p:txBody>
          <a:bodyPr/>
          <a:lstStyle/>
          <a:p>
            <a:fld id="{EE9E37C0-0BEB-48A4-A147-5112367025AD}" type="datetimeFigureOut">
              <a:rPr kumimoji="1" lang="ja-JP" altLang="en-US" smtClean="0"/>
              <a:t>2018/10/23</a:t>
            </a:fld>
            <a:endParaRPr kumimoji="1" lang="ja-JP" altLang="en-US"/>
          </a:p>
        </p:txBody>
      </p:sp>
      <p:sp>
        <p:nvSpPr>
          <p:cNvPr id="6" name="フッター プレースホルダー 5">
            <a:extLst>
              <a:ext uri="{FF2B5EF4-FFF2-40B4-BE49-F238E27FC236}">
                <a16:creationId xmlns:a16="http://schemas.microsoft.com/office/drawing/2014/main" id="{86FA1323-E96C-46A2-9759-0F4596A801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A56E42-74A9-4A3E-AF45-5C5921179E23}"/>
              </a:ext>
            </a:extLst>
          </p:cNvPr>
          <p:cNvSpPr>
            <a:spLocks noGrp="1"/>
          </p:cNvSpPr>
          <p:nvPr>
            <p:ph type="sldNum" sz="quarter" idx="12"/>
          </p:nvPr>
        </p:nvSpPr>
        <p:spPr/>
        <p:txBody>
          <a:body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429274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BBBB36-EED8-4D6A-A1CF-03981B8EC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0C4C2F-56D9-412F-910B-A1956EB5C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12FB52-CA4F-4E68-A8CD-2F887F3CB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E37C0-0BEB-48A4-A147-5112367025AD}" type="datetimeFigureOut">
              <a:rPr kumimoji="1" lang="ja-JP" altLang="en-US" smtClean="0"/>
              <a:t>2018/10/23</a:t>
            </a:fld>
            <a:endParaRPr kumimoji="1" lang="ja-JP" altLang="en-US"/>
          </a:p>
        </p:txBody>
      </p:sp>
      <p:sp>
        <p:nvSpPr>
          <p:cNvPr id="5" name="フッター プレースホルダー 4">
            <a:extLst>
              <a:ext uri="{FF2B5EF4-FFF2-40B4-BE49-F238E27FC236}">
                <a16:creationId xmlns:a16="http://schemas.microsoft.com/office/drawing/2014/main" id="{04B126F7-3DC6-45D7-A1C8-88EDE60DE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27F6F56-FA7F-4031-8FE1-07F32E411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813E6-CB30-469A-BC46-953F0C0613F3}" type="slidenum">
              <a:rPr kumimoji="1" lang="ja-JP" altLang="en-US" smtClean="0"/>
              <a:t>‹#›</a:t>
            </a:fld>
            <a:endParaRPr kumimoji="1" lang="ja-JP" altLang="en-US"/>
          </a:p>
        </p:txBody>
      </p:sp>
    </p:spTree>
    <p:extLst>
      <p:ext uri="{BB962C8B-B14F-4D97-AF65-F5344CB8AC3E}">
        <p14:creationId xmlns:p14="http://schemas.microsoft.com/office/powerpoint/2010/main" val="3156579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EFF85-471B-4293-856C-CCE9C79A1C75}"/>
              </a:ext>
            </a:extLst>
          </p:cNvPr>
          <p:cNvSpPr>
            <a:spLocks noGrp="1"/>
          </p:cNvSpPr>
          <p:nvPr>
            <p:ph type="title"/>
          </p:nvPr>
        </p:nvSpPr>
        <p:spPr/>
        <p:txBody>
          <a:bodyPr/>
          <a:lstStyle/>
          <a:p>
            <a:r>
              <a:rPr kumimoji="1" lang="ja-JP" altLang="en-US" dirty="0"/>
              <a:t>課題の解決方法</a:t>
            </a:r>
          </a:p>
        </p:txBody>
      </p:sp>
      <p:sp>
        <p:nvSpPr>
          <p:cNvPr id="3" name="コンテンツ プレースホルダー 2">
            <a:extLst>
              <a:ext uri="{FF2B5EF4-FFF2-40B4-BE49-F238E27FC236}">
                <a16:creationId xmlns:a16="http://schemas.microsoft.com/office/drawing/2014/main" id="{F92AC29F-0DEA-418C-8761-F245569318CC}"/>
              </a:ext>
            </a:extLst>
          </p:cNvPr>
          <p:cNvSpPr>
            <a:spLocks noGrp="1"/>
          </p:cNvSpPr>
          <p:nvPr>
            <p:ph idx="1"/>
          </p:nvPr>
        </p:nvSpPr>
        <p:spPr/>
        <p:txBody>
          <a:bodyPr/>
          <a:lstStyle/>
          <a:p>
            <a:pPr>
              <a:lnSpc>
                <a:spcPct val="200000"/>
              </a:lnSpc>
            </a:pPr>
            <a:r>
              <a:rPr kumimoji="1" lang="ja-JP" altLang="en-US" dirty="0"/>
              <a:t>利用者のスマートフォンを利用した親同士の交流支援</a:t>
            </a:r>
            <a:endParaRPr kumimoji="1" lang="en-US" altLang="ja-JP" dirty="0"/>
          </a:p>
          <a:p>
            <a:pPr>
              <a:lnSpc>
                <a:spcPct val="200000"/>
              </a:lnSpc>
            </a:pPr>
            <a:r>
              <a:rPr lang="ja-JP" altLang="en-US" dirty="0"/>
              <a:t>親子のコミュニケーションを図るための知育ゲーム</a:t>
            </a:r>
            <a:endParaRPr kumimoji="1" lang="ja-JP" altLang="en-US" dirty="0"/>
          </a:p>
        </p:txBody>
      </p:sp>
      <p:pic>
        <p:nvPicPr>
          <p:cNvPr id="5" name="図 4">
            <a:extLst>
              <a:ext uri="{FF2B5EF4-FFF2-40B4-BE49-F238E27FC236}">
                <a16:creationId xmlns:a16="http://schemas.microsoft.com/office/drawing/2014/main" id="{48C80691-5D7B-4064-996B-3C5C5FDAD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641" y="4315847"/>
            <a:ext cx="2166143" cy="2177028"/>
          </a:xfrm>
          <a:prstGeom prst="rect">
            <a:avLst/>
          </a:prstGeom>
        </p:spPr>
      </p:pic>
    </p:spTree>
    <p:extLst>
      <p:ext uri="{BB962C8B-B14F-4D97-AF65-F5344CB8AC3E}">
        <p14:creationId xmlns:p14="http://schemas.microsoft.com/office/powerpoint/2010/main" val="367105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EFF85-471B-4293-856C-CCE9C79A1C75}"/>
              </a:ext>
            </a:extLst>
          </p:cNvPr>
          <p:cNvSpPr>
            <a:spLocks noGrp="1"/>
          </p:cNvSpPr>
          <p:nvPr>
            <p:ph type="title"/>
          </p:nvPr>
        </p:nvSpPr>
        <p:spPr/>
        <p:txBody>
          <a:bodyPr>
            <a:normAutofit fontScale="90000"/>
          </a:bodyPr>
          <a:lstStyle/>
          <a:p>
            <a:pPr>
              <a:lnSpc>
                <a:spcPct val="200000"/>
              </a:lnSpc>
            </a:pPr>
            <a:r>
              <a:rPr lang="ja-JP" altLang="en-US" dirty="0"/>
              <a:t>スマートフォンを利用した親同士の交流支援</a:t>
            </a:r>
            <a:endParaRPr lang="en-US" altLang="ja-JP" dirty="0"/>
          </a:p>
        </p:txBody>
      </p:sp>
      <p:sp>
        <p:nvSpPr>
          <p:cNvPr id="3" name="コンテンツ プレースホルダー 2">
            <a:extLst>
              <a:ext uri="{FF2B5EF4-FFF2-40B4-BE49-F238E27FC236}">
                <a16:creationId xmlns:a16="http://schemas.microsoft.com/office/drawing/2014/main" id="{F92AC29F-0DEA-418C-8761-F245569318CC}"/>
              </a:ext>
            </a:extLst>
          </p:cNvPr>
          <p:cNvSpPr>
            <a:spLocks noGrp="1"/>
          </p:cNvSpPr>
          <p:nvPr>
            <p:ph idx="1"/>
          </p:nvPr>
        </p:nvSpPr>
        <p:spPr/>
        <p:txBody>
          <a:bodyPr/>
          <a:lstStyle/>
          <a:p>
            <a:pPr>
              <a:lnSpc>
                <a:spcPct val="200000"/>
              </a:lnSpc>
            </a:pPr>
            <a:r>
              <a:rPr kumimoji="1" lang="ja-JP" altLang="en-US" dirty="0"/>
              <a:t>育児を行う上での不安・疑問を</a:t>
            </a:r>
            <a:r>
              <a:rPr kumimoji="1" lang="en-US" altLang="ja-JP" dirty="0"/>
              <a:t>『</a:t>
            </a:r>
            <a:r>
              <a:rPr kumimoji="1" lang="ja-JP" altLang="en-US" dirty="0"/>
              <a:t>質問・相談</a:t>
            </a:r>
            <a:r>
              <a:rPr kumimoji="1" lang="en-US" altLang="ja-JP" dirty="0"/>
              <a:t>』</a:t>
            </a:r>
            <a:r>
              <a:rPr kumimoji="1" lang="ja-JP" altLang="en-US" dirty="0"/>
              <a:t>できる場を提供</a:t>
            </a:r>
            <a:endParaRPr lang="en-US" altLang="ja-JP" dirty="0"/>
          </a:p>
          <a:p>
            <a:pPr lvl="1">
              <a:lnSpc>
                <a:spcPct val="200000"/>
              </a:lnSpc>
            </a:pPr>
            <a:r>
              <a:rPr kumimoji="1" lang="ja-JP" altLang="en-US" dirty="0"/>
              <a:t>利用者が住んでいる地域を設定</a:t>
            </a:r>
            <a:endParaRPr kumimoji="1" lang="en-US" altLang="ja-JP" dirty="0"/>
          </a:p>
          <a:p>
            <a:pPr lvl="1">
              <a:lnSpc>
                <a:spcPct val="200000"/>
              </a:lnSpc>
            </a:pPr>
            <a:r>
              <a:rPr kumimoji="1" lang="ja-JP" altLang="en-US" dirty="0"/>
              <a:t>地域に特化した具体的な意見を共有</a:t>
            </a:r>
            <a:endParaRPr kumimoji="1" lang="en-US" altLang="ja-JP" dirty="0"/>
          </a:p>
        </p:txBody>
      </p:sp>
      <p:pic>
        <p:nvPicPr>
          <p:cNvPr id="5" name="図 4">
            <a:extLst>
              <a:ext uri="{FF2B5EF4-FFF2-40B4-BE49-F238E27FC236}">
                <a16:creationId xmlns:a16="http://schemas.microsoft.com/office/drawing/2014/main" id="{87D4B730-8CB5-43BF-9B96-A5FDE3CAD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222" y="4081279"/>
            <a:ext cx="3326523" cy="2632112"/>
          </a:xfrm>
          <a:prstGeom prst="rect">
            <a:avLst/>
          </a:prstGeom>
        </p:spPr>
      </p:pic>
      <p:pic>
        <p:nvPicPr>
          <p:cNvPr id="7" name="図 6">
            <a:extLst>
              <a:ext uri="{FF2B5EF4-FFF2-40B4-BE49-F238E27FC236}">
                <a16:creationId xmlns:a16="http://schemas.microsoft.com/office/drawing/2014/main" id="{6F3C8A0D-A1BC-49B2-B32A-8856FFDF1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945" y="4254097"/>
            <a:ext cx="1851463" cy="2191080"/>
          </a:xfrm>
          <a:prstGeom prst="rect">
            <a:avLst/>
          </a:prstGeom>
        </p:spPr>
      </p:pic>
    </p:spTree>
    <p:extLst>
      <p:ext uri="{BB962C8B-B14F-4D97-AF65-F5344CB8AC3E}">
        <p14:creationId xmlns:p14="http://schemas.microsoft.com/office/powerpoint/2010/main" val="248319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EFF85-471B-4293-856C-CCE9C79A1C75}"/>
              </a:ext>
            </a:extLst>
          </p:cNvPr>
          <p:cNvSpPr>
            <a:spLocks noGrp="1"/>
          </p:cNvSpPr>
          <p:nvPr>
            <p:ph type="title"/>
          </p:nvPr>
        </p:nvSpPr>
        <p:spPr/>
        <p:txBody>
          <a:bodyPr>
            <a:normAutofit/>
          </a:bodyPr>
          <a:lstStyle/>
          <a:p>
            <a:pPr>
              <a:lnSpc>
                <a:spcPct val="200000"/>
              </a:lnSpc>
            </a:pPr>
            <a:r>
              <a:rPr lang="ja-JP" altLang="en-US" dirty="0"/>
              <a:t>幼児向け知育ゲーム</a:t>
            </a:r>
          </a:p>
        </p:txBody>
      </p:sp>
      <p:sp>
        <p:nvSpPr>
          <p:cNvPr id="3" name="コンテンツ プレースホルダー 2">
            <a:extLst>
              <a:ext uri="{FF2B5EF4-FFF2-40B4-BE49-F238E27FC236}">
                <a16:creationId xmlns:a16="http://schemas.microsoft.com/office/drawing/2014/main" id="{F92AC29F-0DEA-418C-8761-F245569318CC}"/>
              </a:ext>
            </a:extLst>
          </p:cNvPr>
          <p:cNvSpPr>
            <a:spLocks noGrp="1"/>
          </p:cNvSpPr>
          <p:nvPr>
            <p:ph idx="1"/>
          </p:nvPr>
        </p:nvSpPr>
        <p:spPr/>
        <p:txBody>
          <a:bodyPr>
            <a:normAutofit lnSpcReduction="10000"/>
          </a:bodyPr>
          <a:lstStyle/>
          <a:p>
            <a:pPr>
              <a:lnSpc>
                <a:spcPct val="200000"/>
              </a:lnSpc>
            </a:pPr>
            <a:r>
              <a:rPr lang="ja-JP" altLang="en-US" dirty="0"/>
              <a:t>親子交流・知育を行える場を提供</a:t>
            </a:r>
            <a:endParaRPr lang="en-US" altLang="ja-JP" dirty="0"/>
          </a:p>
          <a:p>
            <a:pPr lvl="1">
              <a:lnSpc>
                <a:spcPct val="200000"/>
              </a:lnSpc>
            </a:pPr>
            <a:r>
              <a:rPr lang="ja-JP" altLang="en-US" dirty="0"/>
              <a:t>親子のコミュニケーション手段の</a:t>
            </a:r>
            <a:r>
              <a:rPr lang="en-US" altLang="ja-JP" dirty="0"/>
              <a:t>1</a:t>
            </a:r>
            <a:r>
              <a:rPr lang="ja-JP" altLang="en-US" dirty="0"/>
              <a:t>つとして</a:t>
            </a:r>
            <a:endParaRPr lang="en-US" altLang="ja-JP" dirty="0"/>
          </a:p>
          <a:p>
            <a:pPr lvl="1">
              <a:lnSpc>
                <a:spcPct val="200000"/>
              </a:lnSpc>
            </a:pPr>
            <a:r>
              <a:rPr lang="ja-JP" altLang="en-US" dirty="0"/>
              <a:t>共働きなどのプライベートな時間が少ない親の育児負担を軽減</a:t>
            </a:r>
            <a:endParaRPr lang="en-US" altLang="ja-JP" dirty="0"/>
          </a:p>
          <a:p>
            <a:pPr lvl="2">
              <a:lnSpc>
                <a:spcPct val="200000"/>
              </a:lnSpc>
            </a:pPr>
            <a:r>
              <a:rPr lang="ja-JP" altLang="en-US" dirty="0"/>
              <a:t>開発者側が幼児の知育をサポート</a:t>
            </a:r>
            <a:endParaRPr lang="en-US" altLang="ja-JP" dirty="0"/>
          </a:p>
          <a:p>
            <a:pPr lvl="2">
              <a:lnSpc>
                <a:spcPct val="200000"/>
              </a:lnSpc>
            </a:pPr>
            <a:r>
              <a:rPr kumimoji="1" lang="ja-JP" altLang="en-US" dirty="0"/>
              <a:t>ゲームには</a:t>
            </a:r>
            <a:r>
              <a:rPr kumimoji="1" lang="en-US" altLang="ja-JP" dirty="0"/>
              <a:t>1</a:t>
            </a:r>
            <a:r>
              <a:rPr kumimoji="1" lang="ja-JP" altLang="en-US" dirty="0"/>
              <a:t>日</a:t>
            </a:r>
            <a:r>
              <a:rPr kumimoji="1" lang="en-US" altLang="ja-JP" dirty="0"/>
              <a:t>1</a:t>
            </a:r>
            <a:r>
              <a:rPr kumimoji="1" lang="ja-JP" altLang="en-US" dirty="0"/>
              <a:t>時間の時間的制限</a:t>
            </a:r>
            <a:endParaRPr kumimoji="1" lang="en-US" altLang="ja-JP" dirty="0"/>
          </a:p>
          <a:p>
            <a:pPr lvl="2">
              <a:lnSpc>
                <a:spcPct val="200000"/>
              </a:lnSpc>
            </a:pPr>
            <a:r>
              <a:rPr lang="ja-JP" altLang="en-US" dirty="0"/>
              <a:t>塗り絵などのコンテンツは作品共有をすることができる</a:t>
            </a:r>
            <a:endParaRPr kumimoji="1" lang="en-US" altLang="ja-JP" dirty="0"/>
          </a:p>
        </p:txBody>
      </p:sp>
      <p:pic>
        <p:nvPicPr>
          <p:cNvPr id="6" name="図 5">
            <a:extLst>
              <a:ext uri="{FF2B5EF4-FFF2-40B4-BE49-F238E27FC236}">
                <a16:creationId xmlns:a16="http://schemas.microsoft.com/office/drawing/2014/main" id="{4C5D25D9-D06A-49B9-944B-6729A75EA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725" y="687031"/>
            <a:ext cx="2756337" cy="2756337"/>
          </a:xfrm>
          <a:prstGeom prst="rect">
            <a:avLst/>
          </a:prstGeom>
        </p:spPr>
      </p:pic>
    </p:spTree>
    <p:extLst>
      <p:ext uri="{BB962C8B-B14F-4D97-AF65-F5344CB8AC3E}">
        <p14:creationId xmlns:p14="http://schemas.microsoft.com/office/powerpoint/2010/main" val="76466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EFF85-471B-4293-856C-CCE9C79A1C75}"/>
              </a:ext>
            </a:extLst>
          </p:cNvPr>
          <p:cNvSpPr>
            <a:spLocks noGrp="1"/>
          </p:cNvSpPr>
          <p:nvPr>
            <p:ph type="title"/>
          </p:nvPr>
        </p:nvSpPr>
        <p:spPr/>
        <p:txBody>
          <a:bodyPr>
            <a:normAutofit/>
          </a:bodyPr>
          <a:lstStyle/>
          <a:p>
            <a:pPr>
              <a:lnSpc>
                <a:spcPct val="200000"/>
              </a:lnSpc>
            </a:pPr>
            <a:r>
              <a:rPr lang="ja-JP" altLang="en-US" dirty="0"/>
              <a:t>質問想定</a:t>
            </a:r>
          </a:p>
        </p:txBody>
      </p:sp>
      <p:sp>
        <p:nvSpPr>
          <p:cNvPr id="3" name="コンテンツ プレースホルダー 2">
            <a:extLst>
              <a:ext uri="{FF2B5EF4-FFF2-40B4-BE49-F238E27FC236}">
                <a16:creationId xmlns:a16="http://schemas.microsoft.com/office/drawing/2014/main" id="{F92AC29F-0DEA-418C-8761-F245569318CC}"/>
              </a:ext>
            </a:extLst>
          </p:cNvPr>
          <p:cNvSpPr>
            <a:spLocks noGrp="1"/>
          </p:cNvSpPr>
          <p:nvPr>
            <p:ph idx="1"/>
          </p:nvPr>
        </p:nvSpPr>
        <p:spPr/>
        <p:txBody>
          <a:bodyPr>
            <a:normAutofit fontScale="92500" lnSpcReduction="20000"/>
          </a:bodyPr>
          <a:lstStyle/>
          <a:p>
            <a:pPr>
              <a:lnSpc>
                <a:spcPct val="200000"/>
              </a:lnSpc>
            </a:pPr>
            <a:r>
              <a:rPr lang="ja-JP" altLang="en-US" dirty="0">
                <a:latin typeface="HGP創英角ﾎﾟｯﾌﾟ体" panose="040B0A00000000000000" pitchFamily="50" charset="-128"/>
                <a:ea typeface="HGP創英角ﾎﾟｯﾌﾟ体" panose="040B0A00000000000000" pitchFamily="50" charset="-128"/>
              </a:rPr>
              <a:t>住んでいる地域は都道府県単位？</a:t>
            </a:r>
            <a:endParaRPr lang="en-US" altLang="ja-JP" dirty="0">
              <a:latin typeface="HGP創英角ﾎﾟｯﾌﾟ体" panose="040B0A00000000000000" pitchFamily="50" charset="-128"/>
              <a:ea typeface="HGP創英角ﾎﾟｯﾌﾟ体" panose="040B0A00000000000000" pitchFamily="50" charset="-128"/>
            </a:endParaRPr>
          </a:p>
          <a:p>
            <a:pPr lvl="1">
              <a:lnSpc>
                <a:spcPct val="200000"/>
              </a:lnSpc>
            </a:pPr>
            <a:r>
              <a:rPr lang="ja-JP" altLang="en-US" dirty="0"/>
              <a:t>そうです。利用者が増えた場合はさらに細分化します。</a:t>
            </a:r>
            <a:endParaRPr lang="en-US" altLang="ja-JP" dirty="0"/>
          </a:p>
          <a:p>
            <a:pPr>
              <a:lnSpc>
                <a:spcPct val="200000"/>
              </a:lnSpc>
            </a:pPr>
            <a:r>
              <a:rPr lang="en-US" altLang="ja-JP" dirty="0">
                <a:latin typeface="HGP創英角ﾎﾟｯﾌﾟ体" panose="040B0A00000000000000" pitchFamily="50" charset="-128"/>
                <a:ea typeface="HGP創英角ﾎﾟｯﾌﾟ体" panose="040B0A00000000000000" pitchFamily="50" charset="-128"/>
              </a:rPr>
              <a:t>Yahoo</a:t>
            </a:r>
            <a:r>
              <a:rPr lang="ja-JP" altLang="en-US" dirty="0">
                <a:latin typeface="HGP創英角ﾎﾟｯﾌﾟ体" panose="040B0A00000000000000" pitchFamily="50" charset="-128"/>
                <a:ea typeface="HGP創英角ﾎﾟｯﾌﾟ体" panose="040B0A00000000000000" pitchFamily="50" charset="-128"/>
              </a:rPr>
              <a:t>知恵袋のほうが良くない？</a:t>
            </a:r>
            <a:endParaRPr lang="en-US" altLang="ja-JP" dirty="0">
              <a:latin typeface="HGP創英角ﾎﾟｯﾌﾟ体" panose="040B0A00000000000000" pitchFamily="50" charset="-128"/>
              <a:ea typeface="HGP創英角ﾎﾟｯﾌﾟ体" panose="040B0A00000000000000" pitchFamily="50" charset="-128"/>
            </a:endParaRPr>
          </a:p>
          <a:p>
            <a:pPr lvl="1">
              <a:lnSpc>
                <a:spcPct val="200000"/>
              </a:lnSpc>
            </a:pPr>
            <a:r>
              <a:rPr lang="en-US" altLang="ja-JP" dirty="0"/>
              <a:t>Yahoo</a:t>
            </a:r>
            <a:r>
              <a:rPr lang="ja-JP" altLang="en-US" dirty="0"/>
              <a:t>知恵袋は情報量が多すぎ＆情報が古い場合がある</a:t>
            </a:r>
            <a:endParaRPr lang="en-US" altLang="ja-JP" dirty="0"/>
          </a:p>
          <a:p>
            <a:pPr lvl="1">
              <a:lnSpc>
                <a:spcPct val="200000"/>
              </a:lnSpc>
            </a:pPr>
            <a:r>
              <a:rPr lang="ja-JP" altLang="en-US" dirty="0"/>
              <a:t>育児に特化した意見交換は本システムのほうが良いのでは</a:t>
            </a:r>
            <a:endParaRPr lang="en-US" altLang="ja-JP" dirty="0"/>
          </a:p>
          <a:p>
            <a:pPr lvl="1">
              <a:lnSpc>
                <a:spcPct val="200000"/>
              </a:lnSpc>
            </a:pPr>
            <a:r>
              <a:rPr lang="en-US" altLang="ja-JP" sz="1700" dirty="0"/>
              <a:t>(</a:t>
            </a:r>
            <a:r>
              <a:rPr lang="ja-JP" altLang="en-US" sz="1700" dirty="0"/>
              <a:t>大企業に勝つためには、</a:t>
            </a:r>
            <a:r>
              <a:rPr lang="en-US" altLang="ja-JP" sz="1700" dirty="0"/>
              <a:t>”</a:t>
            </a:r>
            <a:r>
              <a:rPr lang="ja-JP" altLang="en-US" sz="1700" dirty="0"/>
              <a:t>システムの規模</a:t>
            </a:r>
            <a:r>
              <a:rPr lang="en-US" altLang="ja-JP" sz="1700" dirty="0"/>
              <a:t>”</a:t>
            </a:r>
            <a:r>
              <a:rPr lang="ja-JP" altLang="en-US" sz="1700" dirty="0"/>
              <a:t>で対抗するのではなく専門性</a:t>
            </a:r>
            <a:r>
              <a:rPr lang="en-US" altLang="ja-JP" sz="1700" dirty="0"/>
              <a:t>(=</a:t>
            </a:r>
            <a:r>
              <a:rPr lang="ja-JP" altLang="en-US" sz="1700" dirty="0"/>
              <a:t>狭く深く</a:t>
            </a:r>
            <a:r>
              <a:rPr lang="en-US" altLang="ja-JP" sz="1700" dirty="0"/>
              <a:t>))</a:t>
            </a:r>
          </a:p>
          <a:p>
            <a:pPr marL="457200" lvl="1" indent="0">
              <a:lnSpc>
                <a:spcPct val="200000"/>
              </a:lnSpc>
              <a:buNone/>
            </a:pPr>
            <a:endParaRPr lang="en-US" altLang="ja-JP" sz="1700" dirty="0"/>
          </a:p>
          <a:p>
            <a:pPr marL="457200" lvl="1" indent="0">
              <a:lnSpc>
                <a:spcPct val="200000"/>
              </a:lnSpc>
              <a:buNone/>
            </a:pPr>
            <a:endParaRPr lang="en-US" altLang="ja-JP" dirty="0"/>
          </a:p>
        </p:txBody>
      </p:sp>
    </p:spTree>
    <p:extLst>
      <p:ext uri="{BB962C8B-B14F-4D97-AF65-F5344CB8AC3E}">
        <p14:creationId xmlns:p14="http://schemas.microsoft.com/office/powerpoint/2010/main" val="161908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EFF85-471B-4293-856C-CCE9C79A1C75}"/>
              </a:ext>
            </a:extLst>
          </p:cNvPr>
          <p:cNvSpPr>
            <a:spLocks noGrp="1"/>
          </p:cNvSpPr>
          <p:nvPr>
            <p:ph type="title"/>
          </p:nvPr>
        </p:nvSpPr>
        <p:spPr/>
        <p:txBody>
          <a:bodyPr>
            <a:normAutofit/>
          </a:bodyPr>
          <a:lstStyle/>
          <a:p>
            <a:pPr>
              <a:lnSpc>
                <a:spcPct val="200000"/>
              </a:lnSpc>
            </a:pPr>
            <a:r>
              <a:rPr lang="ja-JP" altLang="en-US" dirty="0"/>
              <a:t>質問想定</a:t>
            </a:r>
          </a:p>
        </p:txBody>
      </p:sp>
      <p:sp>
        <p:nvSpPr>
          <p:cNvPr id="3" name="コンテンツ プレースホルダー 2">
            <a:extLst>
              <a:ext uri="{FF2B5EF4-FFF2-40B4-BE49-F238E27FC236}">
                <a16:creationId xmlns:a16="http://schemas.microsoft.com/office/drawing/2014/main" id="{F92AC29F-0DEA-418C-8761-F245569318CC}"/>
              </a:ext>
            </a:extLst>
          </p:cNvPr>
          <p:cNvSpPr>
            <a:spLocks noGrp="1"/>
          </p:cNvSpPr>
          <p:nvPr>
            <p:ph idx="1"/>
          </p:nvPr>
        </p:nvSpPr>
        <p:spPr/>
        <p:txBody>
          <a:bodyPr>
            <a:normAutofit fontScale="92500" lnSpcReduction="20000"/>
          </a:bodyPr>
          <a:lstStyle/>
          <a:p>
            <a:pPr>
              <a:lnSpc>
                <a:spcPct val="200000"/>
              </a:lnSpc>
            </a:pPr>
            <a:r>
              <a:rPr lang="ja-JP" altLang="en-US" dirty="0">
                <a:latin typeface="HGP創英角ﾎﾟｯﾌﾟ体" panose="040B0A00000000000000" pitchFamily="50" charset="-128"/>
                <a:ea typeface="HGP創英角ﾎﾟｯﾌﾟ体" panose="040B0A00000000000000" pitchFamily="50" charset="-128"/>
              </a:rPr>
              <a:t>ゲームするときも親が付き添う</a:t>
            </a:r>
            <a:r>
              <a:rPr lang="en-US" altLang="ja-JP" dirty="0">
                <a:latin typeface="HGP創英角ﾎﾟｯﾌﾟ体" panose="040B0A00000000000000" pitchFamily="50" charset="-128"/>
                <a:ea typeface="HGP創英角ﾎﾟｯﾌﾟ体" panose="040B0A00000000000000" pitchFamily="50" charset="-128"/>
              </a:rPr>
              <a:t>(or </a:t>
            </a:r>
            <a:r>
              <a:rPr lang="ja-JP" altLang="en-US" dirty="0">
                <a:latin typeface="HGP創英角ﾎﾟｯﾌﾟ体" panose="040B0A00000000000000" pitchFamily="50" charset="-128"/>
                <a:ea typeface="HGP創英角ﾎﾟｯﾌﾟ体" panose="040B0A00000000000000" pitchFamily="50" charset="-128"/>
              </a:rPr>
              <a:t>お絵かきとかはそもそも付き添わない</a:t>
            </a:r>
            <a:r>
              <a:rPr lang="en-US" altLang="ja-JP" dirty="0">
                <a:latin typeface="HGP創英角ﾎﾟｯﾌﾟ体" panose="040B0A00000000000000" pitchFamily="50" charset="-128"/>
                <a:ea typeface="HGP創英角ﾎﾟｯﾌﾟ体" panose="040B0A00000000000000" pitchFamily="50" charset="-128"/>
              </a:rPr>
              <a:t>)</a:t>
            </a:r>
            <a:r>
              <a:rPr lang="ja-JP" altLang="en-US" dirty="0">
                <a:latin typeface="HGP創英角ﾎﾟｯﾌﾟ体" panose="040B0A00000000000000" pitchFamily="50" charset="-128"/>
                <a:ea typeface="HGP創英角ﾎﾟｯﾌﾟ体" panose="040B0A00000000000000" pitchFamily="50" charset="-128"/>
              </a:rPr>
              <a:t>となると、結局親のプライベートな時間は減らないのでは？</a:t>
            </a:r>
            <a:endParaRPr lang="en-US" altLang="ja-JP" dirty="0">
              <a:latin typeface="HGP創英角ﾎﾟｯﾌﾟ体" panose="040B0A00000000000000" pitchFamily="50" charset="-128"/>
              <a:ea typeface="HGP創英角ﾎﾟｯﾌﾟ体" panose="040B0A00000000000000" pitchFamily="50" charset="-128"/>
            </a:endParaRPr>
          </a:p>
          <a:p>
            <a:pPr lvl="1">
              <a:lnSpc>
                <a:spcPct val="200000"/>
              </a:lnSpc>
            </a:pPr>
            <a:r>
              <a:rPr lang="ja-JP" altLang="en-US" dirty="0"/>
              <a:t>親の</a:t>
            </a:r>
            <a:r>
              <a:rPr lang="en-US" altLang="ja-JP" dirty="0"/>
              <a:t>『</a:t>
            </a:r>
            <a:r>
              <a:rPr lang="ja-JP" altLang="en-US" dirty="0"/>
              <a:t>どのように知育を行うべきか勉強</a:t>
            </a:r>
            <a:r>
              <a:rPr lang="en-US" altLang="ja-JP" dirty="0"/>
              <a:t>』『</a:t>
            </a:r>
            <a:r>
              <a:rPr lang="ja-JP" altLang="en-US" dirty="0"/>
              <a:t>それらを探し購入する手間</a:t>
            </a:r>
            <a:r>
              <a:rPr lang="en-US" altLang="ja-JP" dirty="0"/>
              <a:t>』</a:t>
            </a:r>
            <a:r>
              <a:rPr lang="ja-JP" altLang="en-US" dirty="0"/>
              <a:t>などを開発者側から提供することで、それに費やす時間を減らすことができる。</a:t>
            </a:r>
            <a:endParaRPr lang="en-US" altLang="ja-JP" dirty="0"/>
          </a:p>
          <a:p>
            <a:pPr>
              <a:lnSpc>
                <a:spcPct val="200000"/>
              </a:lnSpc>
            </a:pPr>
            <a:r>
              <a:rPr lang="ja-JP" altLang="en-US" dirty="0">
                <a:latin typeface="HGP創英角ﾎﾟｯﾌﾟ体" panose="040B0A00000000000000" pitchFamily="50" charset="-128"/>
                <a:ea typeface="HGP創英角ﾎﾟｯﾌﾟ体" panose="040B0A00000000000000" pitchFamily="50" charset="-128"/>
              </a:rPr>
              <a:t>ゲームのコンテンツは塗り絵だけ？</a:t>
            </a:r>
            <a:endParaRPr lang="en-US" altLang="ja-JP" dirty="0">
              <a:latin typeface="HGP創英角ﾎﾟｯﾌﾟ体" panose="040B0A00000000000000" pitchFamily="50" charset="-128"/>
              <a:ea typeface="HGP創英角ﾎﾟｯﾌﾟ体" panose="040B0A00000000000000" pitchFamily="50" charset="-128"/>
            </a:endParaRPr>
          </a:p>
          <a:p>
            <a:pPr lvl="1">
              <a:lnSpc>
                <a:spcPct val="200000"/>
              </a:lnSpc>
            </a:pPr>
            <a:r>
              <a:rPr lang="ja-JP" altLang="en-US" dirty="0"/>
              <a:t>現段階では、塗り絵や計算、買い物ゲームなどを考えています。</a:t>
            </a:r>
            <a:endParaRPr lang="en-US" altLang="ja-JP" dirty="0"/>
          </a:p>
          <a:p>
            <a:pPr marL="457200" lvl="1" indent="0">
              <a:lnSpc>
                <a:spcPct val="200000"/>
              </a:lnSpc>
              <a:buNone/>
            </a:pPr>
            <a:endParaRPr lang="en-US" altLang="ja-JP" dirty="0"/>
          </a:p>
        </p:txBody>
      </p:sp>
    </p:spTree>
    <p:extLst>
      <p:ext uri="{BB962C8B-B14F-4D97-AF65-F5344CB8AC3E}">
        <p14:creationId xmlns:p14="http://schemas.microsoft.com/office/powerpoint/2010/main" val="17985597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558</Words>
  <Application>Microsoft Office PowerPoint</Application>
  <PresentationFormat>ワイド画面</PresentationFormat>
  <Paragraphs>42</Paragraphs>
  <Slides>5</Slides>
  <Notes>3</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HGP創英角ﾎﾟｯﾌﾟ体</vt:lpstr>
      <vt:lpstr>游ゴシック</vt:lpstr>
      <vt:lpstr>游ゴシック Light</vt:lpstr>
      <vt:lpstr>Arial</vt:lpstr>
      <vt:lpstr>Office テーマ</vt:lpstr>
      <vt:lpstr>課題の解決方法</vt:lpstr>
      <vt:lpstr>スマートフォンを利用した親同士の交流支援</vt:lpstr>
      <vt:lpstr>幼児向け知育ゲーム</vt:lpstr>
      <vt:lpstr>質問想定</vt:lpstr>
      <vt:lpstr>質問想定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juke katsu</dc:creator>
  <cp:lastModifiedBy>juke katsu</cp:lastModifiedBy>
  <cp:revision>6</cp:revision>
  <dcterms:created xsi:type="dcterms:W3CDTF">2018-10-23T05:54:54Z</dcterms:created>
  <dcterms:modified xsi:type="dcterms:W3CDTF">2018-10-23T06:48:18Z</dcterms:modified>
</cp:coreProperties>
</file>