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63E5-E9B2-0343-A12E-7F03D8FFFF3C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82D3-B383-EC4C-B06D-E3F8F224F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3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63E5-E9B2-0343-A12E-7F03D8FFFF3C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82D3-B383-EC4C-B06D-E3F8F224F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74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63E5-E9B2-0343-A12E-7F03D8FFFF3C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82D3-B383-EC4C-B06D-E3F8F224F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3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63E5-E9B2-0343-A12E-7F03D8FFFF3C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82D3-B383-EC4C-B06D-E3F8F224F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1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63E5-E9B2-0343-A12E-7F03D8FFFF3C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82D3-B383-EC4C-B06D-E3F8F224F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52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63E5-E9B2-0343-A12E-7F03D8FFFF3C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82D3-B383-EC4C-B06D-E3F8F224F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8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63E5-E9B2-0343-A12E-7F03D8FFFF3C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82D3-B383-EC4C-B06D-E3F8F224F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71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63E5-E9B2-0343-A12E-7F03D8FFFF3C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82D3-B383-EC4C-B06D-E3F8F224F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9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63E5-E9B2-0343-A12E-7F03D8FFFF3C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82D3-B383-EC4C-B06D-E3F8F224F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5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63E5-E9B2-0343-A12E-7F03D8FFFF3C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82D3-B383-EC4C-B06D-E3F8F224F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0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63E5-E9B2-0343-A12E-7F03D8FFFF3C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82D3-B383-EC4C-B06D-E3F8F224F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11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63E5-E9B2-0343-A12E-7F03D8FFFF3C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82D3-B383-EC4C-B06D-E3F8F224F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44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構成</a:t>
            </a:r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ハードウェア構成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メインサーバはシステムのメイン処理を行う</a:t>
            </a:r>
            <a:r>
              <a:rPr lang="en-US" altLang="ja-JP" dirty="0" smtClean="0"/>
              <a:t>1</a:t>
            </a:r>
            <a:r>
              <a:rPr lang="ja-JP" altLang="en-US" dirty="0" smtClean="0"/>
              <a:t>台のみとし、クライアント側端末は各個人のものでデータの送受信や記録を行えるようにする。</a:t>
            </a:r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27278"/>
              </p:ext>
            </p:extLst>
          </p:nvPr>
        </p:nvGraphicFramePr>
        <p:xfrm>
          <a:off x="838200" y="2404152"/>
          <a:ext cx="7627707" cy="122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569"/>
                <a:gridCol w="4314576"/>
                <a:gridCol w="770562"/>
              </a:tblGrid>
              <a:tr h="3081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個数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315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メインサーバ</a:t>
                      </a:r>
                      <a:r>
                        <a:rPr kumimoji="1" lang="en-US" altLang="ja-JP" dirty="0" smtClean="0"/>
                        <a:t>PC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8TB</a:t>
                      </a:r>
                      <a:r>
                        <a:rPr kumimoji="1" lang="ja-JP" altLang="en-US" dirty="0" smtClean="0"/>
                        <a:t>のレンタルサーバ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315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クライアント側端末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各個人のスマートフォン・タブレット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11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構成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ソフトウェア構成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08807"/>
              </p:ext>
            </p:extLst>
          </p:nvPr>
        </p:nvGraphicFramePr>
        <p:xfrm>
          <a:off x="994309" y="2434975"/>
          <a:ext cx="9033267" cy="1859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267"/>
              </a:tblGrid>
              <a:tr h="4601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項目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65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Android</a:t>
                      </a:r>
                      <a:r>
                        <a:rPr kumimoji="1" lang="ja-JP" altLang="en-US" dirty="0" smtClean="0"/>
                        <a:t>スマートフォン・タブレット向けアプリケーション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65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管理者向けウェブページ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65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サーバ用データベースシステム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66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費用</a:t>
            </a:r>
            <a:r>
              <a:rPr kumimoji="1"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開発費用</a:t>
            </a:r>
            <a:r>
              <a:rPr kumimoji="1" lang="en-US" altLang="ja-JP" dirty="0" smtClean="0"/>
              <a:t>1</a:t>
            </a:r>
          </a:p>
          <a:p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58383"/>
              </p:ext>
            </p:extLst>
          </p:nvPr>
        </p:nvGraphicFramePr>
        <p:xfrm>
          <a:off x="838200" y="2517934"/>
          <a:ext cx="10412000" cy="324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901"/>
                <a:gridCol w="1663899"/>
                <a:gridCol w="1099849"/>
                <a:gridCol w="1335641"/>
                <a:gridCol w="3811710"/>
              </a:tblGrid>
              <a:tr h="77807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単価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円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数量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金額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円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備考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778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mr-IN" altLang="ja-JP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kumimoji="1" lang="mr-IN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mr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端末 </a:t>
                      </a:r>
                      <a:r>
                        <a:rPr kumimoji="1" lang="mr-IN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mr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本体</a:t>
                      </a:r>
                      <a:r>
                        <a:rPr kumimoji="1" lang="mr-IN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mr-IN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30,000 </a:t>
                      </a:r>
                      <a:endParaRPr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 </a:t>
                      </a:r>
                      <a:endParaRPr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90,000 </a:t>
                      </a:r>
                      <a:endParaRPr lang="en-US" altLang="ja-JP" dirty="0" smtClean="0"/>
                    </a:p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dirty="0" smtClean="0"/>
                    </a:p>
                  </a:txBody>
                  <a:tcPr/>
                </a:tc>
              </a:tr>
              <a:tr h="778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mr-IN" altLang="ja-JP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kumimoji="1" lang="mr-IN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mr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端末 </a:t>
                      </a:r>
                      <a:r>
                        <a:rPr kumimoji="1" lang="mr-IN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mr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通信料</a:t>
                      </a:r>
                      <a:r>
                        <a:rPr kumimoji="1" lang="mr-IN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mr-IN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100,000 </a:t>
                      </a:r>
                      <a:endParaRPr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kumimoji="1" lang="ja-JP" alt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台分 </a:t>
                      </a:r>
                      <a:endParaRPr lang="ru-RU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100,000 </a:t>
                      </a:r>
                      <a:endParaRPr lang="en-US" altLang="ja-JP" dirty="0" smtClean="0"/>
                    </a:p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台のみインターネット通信を試行するため </a:t>
                      </a:r>
                      <a:endParaRPr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  <a:tr h="778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システム開発人件費 </a:t>
                      </a:r>
                      <a:endParaRPr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40,000 </a:t>
                      </a:r>
                      <a:endParaRPr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is-I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 </a:t>
                      </a:r>
                      <a:r>
                        <a:rPr kumimoji="1" lang="ja-JP" alt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人日 </a:t>
                      </a:r>
                      <a:endParaRPr lang="is-I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16,800,000 </a:t>
                      </a:r>
                      <a:endParaRPr lang="en-US" altLang="ja-JP" dirty="0" smtClean="0"/>
                    </a:p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工程内訳</a:t>
                      </a: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:7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</a:t>
                      </a: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 2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ヶ月</a:t>
                      </a: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(60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64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費用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開発</a:t>
            </a:r>
            <a:r>
              <a:rPr lang="ja-JP" altLang="en-US" dirty="0" smtClean="0"/>
              <a:t>費用</a:t>
            </a:r>
            <a:r>
              <a:rPr lang="en-US" altLang="ja-JP" dirty="0" smtClean="0"/>
              <a:t>2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9946"/>
              </p:ext>
            </p:extLst>
          </p:nvPr>
        </p:nvGraphicFramePr>
        <p:xfrm>
          <a:off x="1025610" y="2360141"/>
          <a:ext cx="10328189" cy="228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638"/>
                <a:gridCol w="2065638"/>
                <a:gridCol w="2059835"/>
                <a:gridCol w="2071440"/>
                <a:gridCol w="2065638"/>
              </a:tblGrid>
              <a:tr h="53926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単価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円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数量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金額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円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備考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6684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サーバー代 </a:t>
                      </a:r>
                      <a:endParaRPr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250,000 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 </a:t>
                      </a:r>
                      <a:endParaRPr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250,000 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39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維持費 </a:t>
                      </a:r>
                      <a:endParaRPr lang="ja-JP" alt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1,000,000 </a:t>
                      </a:r>
                      <a:endParaRPr lang="en-US" altLang="ja-JP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 </a:t>
                      </a:r>
                      <a:endParaRPr lang="ja-JP" alt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5,000,000 </a:t>
                      </a:r>
                      <a:endParaRPr lang="en-US" altLang="ja-JP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9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広告費 </a:t>
                      </a:r>
                      <a:endParaRPr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30,000 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is-I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r>
                        <a:rPr kumimoji="1" lang="ja-JP" alt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回 </a:t>
                      </a:r>
                      <a:endParaRPr lang="is-I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600,000 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83364"/>
              </p:ext>
            </p:extLst>
          </p:nvPr>
        </p:nvGraphicFramePr>
        <p:xfrm>
          <a:off x="1025610" y="4595932"/>
          <a:ext cx="10328190" cy="5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643"/>
                <a:gridCol w="2072617"/>
                <a:gridCol w="2072930"/>
              </a:tblGrid>
              <a:tr h="585000">
                <a:tc>
                  <a:txBody>
                    <a:bodyPr/>
                    <a:lstStyle/>
                    <a:p>
                      <a:r>
                        <a:rPr kumimoji="1" lang="ja-JP" altLang="en-US" sz="1800" b="0" i="0" baseline="0" dirty="0" smtClean="0">
                          <a:solidFill>
                            <a:schemeClr val="tx1"/>
                          </a:solidFill>
                        </a:rPr>
                        <a:t>合計</a:t>
                      </a:r>
                      <a:endParaRPr kumimoji="1" lang="ja-JP" altLang="en-US" sz="1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600,000 </a:t>
                      </a:r>
                      <a:endParaRPr lang="en-US" altLang="ja-JP" sz="18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0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費用</a:t>
            </a:r>
            <a:r>
              <a:rPr lang="en-US" altLang="ja-JP" dirty="0"/>
              <a:t>3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このシステムは</a:t>
            </a:r>
            <a:r>
              <a:rPr lang="en-US" altLang="ja-JP" dirty="0" smtClean="0"/>
              <a:t>Google</a:t>
            </a:r>
            <a:r>
              <a:rPr lang="ja-JP" altLang="en-US" dirty="0" smtClean="0"/>
              <a:t>で</a:t>
            </a:r>
            <a:r>
              <a:rPr lang="en-US" altLang="ja-JP" dirty="0" smtClean="0"/>
              <a:t>300</a:t>
            </a:r>
            <a:r>
              <a:rPr lang="ja-JP" altLang="en-US" dirty="0" smtClean="0"/>
              <a:t>円の有料アプリとして提供する</a:t>
            </a:r>
            <a:endParaRPr lang="en-US" altLang="ja-JP" dirty="0" smtClean="0"/>
          </a:p>
          <a:p>
            <a:r>
              <a:rPr kumimoji="1" lang="ja-JP" altLang="en-US" dirty="0" smtClean="0"/>
              <a:t>全国の</a:t>
            </a:r>
            <a:r>
              <a:rPr kumimoji="1" lang="en-US" altLang="ja-JP" dirty="0" smtClean="0"/>
              <a:t>2</a:t>
            </a:r>
            <a:r>
              <a:rPr lang="en-US" altLang="ja-JP" dirty="0" smtClean="0"/>
              <a:t>~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歳の子を持つ保護者の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％がダウンロードしたと仮定した場合売り上げは以下のようになる。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9346" y="3544094"/>
            <a:ext cx="10713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120,000× 300× 0.7=25,200,000[</a:t>
            </a:r>
            <a:r>
              <a:rPr lang="ja-JP" altLang="en-US" sz="4000" dirty="0"/>
              <a:t>円</a:t>
            </a:r>
            <a:r>
              <a:rPr lang="en-US" altLang="ja-JP" sz="4000" dirty="0"/>
              <a:t>/</a:t>
            </a:r>
            <a:r>
              <a:rPr lang="ja-JP" altLang="en-US" sz="4000" dirty="0"/>
              <a:t>年</a:t>
            </a:r>
            <a:r>
              <a:rPr lang="en-US" altLang="ja-JP" sz="4000" dirty="0"/>
              <a:t>] </a:t>
            </a:r>
            <a:endParaRPr lang="en-US" altLang="ja-JP" sz="4000" dirty="0" smtClean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548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費用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このアプリは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年間の運用を考えている。</a:t>
            </a:r>
            <a:endParaRPr kumimoji="1" lang="en-US" altLang="ja-JP" dirty="0" smtClean="0"/>
          </a:p>
          <a:p>
            <a:r>
              <a:rPr lang="ja-JP" altLang="en-US" dirty="0" smtClean="0"/>
              <a:t>毎年約</a:t>
            </a:r>
            <a:r>
              <a:rPr lang="en-US" altLang="ja-JP" dirty="0" smtClean="0"/>
              <a:t>90</a:t>
            </a:r>
            <a:r>
              <a:rPr lang="ja-JP" altLang="en-US" dirty="0" smtClean="0"/>
              <a:t>万人の子供が生まれているためそれらを含めた</a:t>
            </a:r>
            <a:r>
              <a:rPr lang="en-US" altLang="ja-JP" dirty="0" smtClean="0"/>
              <a:t>5</a:t>
            </a:r>
            <a:r>
              <a:rPr lang="ja-JP" altLang="en-US" dirty="0" smtClean="0"/>
              <a:t>年間の売り上げは以下のようになる。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3591631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230,000 × 300 × 0.7 = 48,300,000 [</a:t>
            </a:r>
            <a:r>
              <a:rPr lang="ja-JP" altLang="en-US" sz="4000" dirty="0"/>
              <a:t>円</a:t>
            </a:r>
            <a:r>
              <a:rPr lang="en-US" altLang="ja-JP" sz="4000" dirty="0"/>
              <a:t>/</a:t>
            </a:r>
            <a:r>
              <a:rPr lang="ja-JP" altLang="en-US" sz="4000" dirty="0"/>
              <a:t>年</a:t>
            </a:r>
            <a:r>
              <a:rPr lang="en-US" altLang="ja-JP" sz="4000" dirty="0"/>
              <a:t>] 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5636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以上を踏まえて利益は以下のようになる。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この結果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年間運用</a:t>
            </a:r>
            <a:r>
              <a:rPr kumimoji="1" lang="ja-JP" altLang="en-US" smtClean="0"/>
              <a:t>しても黒字が見込まれる。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76911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ja-JP" sz="3600" dirty="0"/>
              <a:t>48, 300, 000 − 22, 840, 000 = 25, 460, 000 [</a:t>
            </a:r>
            <a:r>
              <a:rPr lang="ja-JP" altLang="fi-FI" sz="3600" dirty="0"/>
              <a:t>円</a:t>
            </a:r>
            <a:r>
              <a:rPr lang="fi-FI" altLang="ja-JP" sz="36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020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314</Words>
  <Application>Microsoft Macintosh PowerPoint</Application>
  <PresentationFormat>ワイド画面</PresentationFormat>
  <Paragraphs>78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Mangal</vt:lpstr>
      <vt:lpstr>Yu Gothic</vt:lpstr>
      <vt:lpstr>Yu Gothic Light</vt:lpstr>
      <vt:lpstr>Arial</vt:lpstr>
      <vt:lpstr>ホワイト</vt:lpstr>
      <vt:lpstr>構成1/2</vt:lpstr>
      <vt:lpstr>構成2/2</vt:lpstr>
      <vt:lpstr>費用1/4</vt:lpstr>
      <vt:lpstr>費用2/4</vt:lpstr>
      <vt:lpstr>費用3/4</vt:lpstr>
      <vt:lpstr>費用4/4</vt:lpstr>
      <vt:lpstr>利益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弩 佳</dc:creator>
  <cp:lastModifiedBy>弩 佳</cp:lastModifiedBy>
  <cp:revision>6</cp:revision>
  <dcterms:created xsi:type="dcterms:W3CDTF">2018-10-23T02:57:18Z</dcterms:created>
  <dcterms:modified xsi:type="dcterms:W3CDTF">2018-10-24T03:21:40Z</dcterms:modified>
</cp:coreProperties>
</file>