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69" r:id="rId7"/>
    <p:sldId id="261" r:id="rId8"/>
    <p:sldId id="270" r:id="rId9"/>
    <p:sldId id="262" r:id="rId10"/>
    <p:sldId id="271" r:id="rId11"/>
    <p:sldId id="259" r:id="rId12"/>
    <p:sldId id="272" r:id="rId13"/>
    <p:sldId id="273" r:id="rId14"/>
    <p:sldId id="278" r:id="rId15"/>
    <p:sldId id="263" r:id="rId16"/>
    <p:sldId id="274" r:id="rId17"/>
    <p:sldId id="264" r:id="rId18"/>
    <p:sldId id="275" r:id="rId19"/>
    <p:sldId id="265" r:id="rId20"/>
    <p:sldId id="276" r:id="rId21"/>
    <p:sldId id="26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1076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1090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5427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99956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468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602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7190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5420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104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295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7074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2306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4343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9453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8766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371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45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50AD35-9F2F-402C-A002-54097F0A2F86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ECBFB2-791D-4813-9BEB-6948163E0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96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D1BA6-4F1D-437E-87D4-F89895A66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Datahub p2p </a:t>
            </a:r>
            <a:r>
              <a:rPr lang="zh-CN" altLang="en-US" dirty="0">
                <a:solidFill>
                  <a:schemeClr val="tx1"/>
                </a:solidFill>
              </a:rPr>
              <a:t>商业计划书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F678A7-6116-4608-A504-F11CAFBEA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软件工程实验班</a:t>
            </a:r>
            <a:endParaRPr lang="en-US" altLang="zh-CN" dirty="0"/>
          </a:p>
          <a:p>
            <a:r>
              <a:rPr lang="zh-CN" altLang="en-US" dirty="0"/>
              <a:t>组员：宋聿辰 董欣然 郭城志 徐舟子 唐正举 罗翠铃</a:t>
            </a:r>
          </a:p>
        </p:txBody>
      </p:sp>
    </p:spTree>
    <p:extLst>
      <p:ext uri="{BB962C8B-B14F-4D97-AF65-F5344CB8AC3E}">
        <p14:creationId xmlns:p14="http://schemas.microsoft.com/office/powerpoint/2010/main" val="234192609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00F9D36-40BB-4488-877F-2BCA4345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竞品分析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D1A0AF-CDBB-4F6C-9A68-EA358FD4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059709"/>
            <a:ext cx="3807386" cy="380738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7B00AB-2091-4F2B-A151-B30404F9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764" y="1538484"/>
            <a:ext cx="6520066" cy="4557515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zh-CN" altLang="en-US" sz="3000" dirty="0"/>
              <a:t>网盘类产品</a:t>
            </a:r>
            <a:endParaRPr lang="en-US" altLang="zh-CN" sz="3000" dirty="0"/>
          </a:p>
          <a:p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较大容量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较完善的分享机制</a:t>
            </a: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敏感数据需要上传至商业服务器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难以多人协作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版本管理困难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上下行带宽限制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82807D-9AAB-41C6-9568-55B49D446C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84" y="4031567"/>
            <a:ext cx="574659" cy="5746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A70453-4246-425D-8C47-B985A25344D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65" y="2235053"/>
            <a:ext cx="613099" cy="6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92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BAA01-805B-4C12-AC0E-CF5AC950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2C38D-E017-4657-BFAB-B20A8E73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P2p </a:t>
            </a:r>
            <a:r>
              <a:rPr lang="zh-CN" altLang="en-US" dirty="0"/>
              <a:t>分布式存储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激励机制</a:t>
            </a:r>
            <a:endParaRPr lang="en-US" altLang="zh-CN" dirty="0"/>
          </a:p>
          <a:p>
            <a:r>
              <a:rPr lang="zh-CN" altLang="en-US" dirty="0"/>
              <a:t>数据过滤器</a:t>
            </a:r>
            <a:r>
              <a:rPr lang="en-US" altLang="zh-CN" dirty="0"/>
              <a:t>+</a:t>
            </a:r>
            <a:r>
              <a:rPr lang="zh-CN" altLang="en-US" dirty="0"/>
              <a:t>版本控制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560219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F6B370-587C-4065-8185-B9A1D18E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F4B7B5-8A9F-45E2-8A12-AAD6F0A7CEA7}"/>
              </a:ext>
            </a:extLst>
          </p:cNvPr>
          <p:cNvSpPr txBox="1"/>
          <p:nvPr/>
        </p:nvSpPr>
        <p:spPr>
          <a:xfrm>
            <a:off x="924443" y="158005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P2P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的分布式存储模式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781212-D46E-4A9B-AE1F-B2D6C6F7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10" y="1361152"/>
            <a:ext cx="3160840" cy="31608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1E1E3E-28C4-416D-BA61-D2A19DE693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20" y="2356538"/>
            <a:ext cx="1365742" cy="13657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2BC97A-0861-4BCA-BCFD-68D6C292FC8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83" y="2420297"/>
            <a:ext cx="1365742" cy="13657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5A34D89-3F75-4EBF-925E-317D17CB28BB}"/>
              </a:ext>
            </a:extLst>
          </p:cNvPr>
          <p:cNvSpPr txBox="1"/>
          <p:nvPr/>
        </p:nvSpPr>
        <p:spPr>
          <a:xfrm>
            <a:off x="924443" y="3924538"/>
            <a:ext cx="1397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节省服务器空间使用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3779D3-92FE-413D-8106-D76E800D35FF}"/>
              </a:ext>
            </a:extLst>
          </p:cNvPr>
          <p:cNvSpPr txBox="1"/>
          <p:nvPr/>
        </p:nvSpPr>
        <p:spPr>
          <a:xfrm>
            <a:off x="3597119" y="3961317"/>
            <a:ext cx="125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网络加速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C685E9-2989-4DF2-B8BA-A354A806639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21" y="4521992"/>
            <a:ext cx="1365743" cy="13657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E765E21-1032-48A9-8CA3-EBB6F03A5FB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1" y="4595078"/>
            <a:ext cx="1365743" cy="136574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0C659F1-5992-4612-AA61-CD65C703C620}"/>
              </a:ext>
            </a:extLst>
          </p:cNvPr>
          <p:cNvSpPr txBox="1"/>
          <p:nvPr/>
        </p:nvSpPr>
        <p:spPr>
          <a:xfrm>
            <a:off x="2429462" y="5973436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文件过滤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71BF04-8D49-42EA-AD7E-D09986E9F52D}"/>
              </a:ext>
            </a:extLst>
          </p:cNvPr>
          <p:cNvSpPr txBox="1"/>
          <p:nvPr/>
        </p:nvSpPr>
        <p:spPr>
          <a:xfrm>
            <a:off x="5222970" y="5977491"/>
            <a:ext cx="109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激励机制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25649D-FE2A-4882-A6EE-A277CC9EBCD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46" y="2428500"/>
            <a:ext cx="1365743" cy="136574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CB8C25B-4AD8-4CF3-BF73-C8D7CB927351}"/>
              </a:ext>
            </a:extLst>
          </p:cNvPr>
          <p:cNvSpPr txBox="1"/>
          <p:nvPr/>
        </p:nvSpPr>
        <p:spPr>
          <a:xfrm>
            <a:off x="5799982" y="3973451"/>
            <a:ext cx="168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数据隐私安全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CAF7F8-B69C-4FBC-955B-DFCF5B1C392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01" y="4590672"/>
            <a:ext cx="1365743" cy="13657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B7DD55C-7D67-4D88-9FD1-2AFC014D0E4D}"/>
              </a:ext>
            </a:extLst>
          </p:cNvPr>
          <p:cNvSpPr txBox="1"/>
          <p:nvPr/>
        </p:nvSpPr>
        <p:spPr>
          <a:xfrm>
            <a:off x="7555346" y="5973436"/>
            <a:ext cx="188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二进制文件优化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465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1"/>
      <p:bldP spid="13" grpId="0"/>
      <p:bldP spid="18" grpId="0"/>
      <p:bldP spid="19" grpId="0"/>
      <p:bldP spid="2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438A799-3497-4493-B72B-525CEC6C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2A2FFC-689B-44F3-898B-F26CE83D188E}"/>
              </a:ext>
            </a:extLst>
          </p:cNvPr>
          <p:cNvSpPr txBox="1"/>
          <p:nvPr/>
        </p:nvSpPr>
        <p:spPr>
          <a:xfrm>
            <a:off x="924443" y="158005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P2P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的分布式存储模式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9EE6AE-FE36-4193-B41A-C9F3C66D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2421038"/>
            <a:ext cx="912129" cy="912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F493F-6DDE-48E6-82AC-21C1E95ACF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2421038"/>
            <a:ext cx="912130" cy="9121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A54446-4019-468C-8DEB-DF5D6665E22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56" y="2475051"/>
            <a:ext cx="1907897" cy="19078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2AA24F-A549-4F76-A9AB-8D51C4A5B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1" y="2595972"/>
            <a:ext cx="562259" cy="5622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B59E45-7671-432D-A7FF-04513A62C6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3524833"/>
            <a:ext cx="912129" cy="9121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948758-15EF-4D2D-A41F-EA9B8D36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4628627"/>
            <a:ext cx="912129" cy="9121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59C5D8B-A9E8-461B-B460-3165CC301B6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0" y="2595972"/>
            <a:ext cx="562259" cy="5622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137B390-129B-4360-A9A4-4BCFC9502D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40" y="3158231"/>
            <a:ext cx="562259" cy="5622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C00692-9171-4C78-8736-C4C7AE99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2417441"/>
            <a:ext cx="912130" cy="9121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DC46EAF-782D-479C-B4BB-55B6476FDB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1" y="3528430"/>
            <a:ext cx="912130" cy="91213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FD20C1A-AA0C-4C18-A421-AC4573BCEC9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50" y="3700600"/>
            <a:ext cx="562259" cy="56225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F3D789-3C7D-4874-8E08-EBA4A169BDF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39" y="3699767"/>
            <a:ext cx="562259" cy="5622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7EF1376-2FD8-4E62-8C50-DC05E4E29E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2424635"/>
            <a:ext cx="912130" cy="91213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A982566-A930-4CFF-9308-0BC30D45E56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3532027"/>
            <a:ext cx="912130" cy="912130"/>
          </a:xfrm>
          <a:prstGeom prst="rect">
            <a:avLst/>
          </a:prstGeom>
        </p:spPr>
      </p:pic>
      <p:sp>
        <p:nvSpPr>
          <p:cNvPr id="31" name="箭头: 左弧形 30">
            <a:extLst>
              <a:ext uri="{FF2B5EF4-FFF2-40B4-BE49-F238E27FC236}">
                <a16:creationId xmlns:a16="http://schemas.microsoft.com/office/drawing/2014/main" id="{84AC1798-AB9F-49C0-A0ED-680E77C8EE46}"/>
              </a:ext>
            </a:extLst>
          </p:cNvPr>
          <p:cNvSpPr/>
          <p:nvPr/>
        </p:nvSpPr>
        <p:spPr>
          <a:xfrm>
            <a:off x="828339" y="3905026"/>
            <a:ext cx="559397" cy="1372924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BA55B2-62CB-4129-95F0-F10A7C98B6F6}"/>
              </a:ext>
            </a:extLst>
          </p:cNvPr>
          <p:cNvSpPr txBox="1"/>
          <p:nvPr/>
        </p:nvSpPr>
        <p:spPr>
          <a:xfrm>
            <a:off x="244510" y="2686491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18CF0F-6512-4EF6-BBFC-CDD8FDFE3CFF}"/>
              </a:ext>
            </a:extLst>
          </p:cNvPr>
          <p:cNvSpPr txBox="1"/>
          <p:nvPr/>
        </p:nvSpPr>
        <p:spPr>
          <a:xfrm>
            <a:off x="244510" y="3905026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01A1CD-1D21-4EBC-B07B-0A815DB83248}"/>
              </a:ext>
            </a:extLst>
          </p:cNvPr>
          <p:cNvSpPr txBox="1"/>
          <p:nvPr/>
        </p:nvSpPr>
        <p:spPr>
          <a:xfrm>
            <a:off x="244510" y="4890230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20B952E-A206-4814-9F81-307A88672650}"/>
              </a:ext>
            </a:extLst>
          </p:cNvPr>
          <p:cNvSpPr txBox="1"/>
          <p:nvPr/>
        </p:nvSpPr>
        <p:spPr>
          <a:xfrm>
            <a:off x="3824180" y="3166292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BDF452-4E24-4667-A312-D568FFA97A70}"/>
              </a:ext>
            </a:extLst>
          </p:cNvPr>
          <p:cNvSpPr txBox="1"/>
          <p:nvPr/>
        </p:nvSpPr>
        <p:spPr>
          <a:xfrm>
            <a:off x="3824180" y="4290869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B97D99-5CC0-4A4C-8934-BDCDAED4B0DB}"/>
              </a:ext>
            </a:extLst>
          </p:cNvPr>
          <p:cNvSpPr txBox="1"/>
          <p:nvPr/>
        </p:nvSpPr>
        <p:spPr>
          <a:xfrm>
            <a:off x="3824180" y="5389496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B73DA3-5399-475A-B574-93FA6FA3847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86" y="2666795"/>
            <a:ext cx="2223435" cy="222343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CC70848-025D-4408-9792-BA010C64EB6E}"/>
              </a:ext>
            </a:extLst>
          </p:cNvPr>
          <p:cNvSpPr txBox="1"/>
          <p:nvPr/>
        </p:nvSpPr>
        <p:spPr>
          <a:xfrm>
            <a:off x="5897529" y="4900025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</a:t>
            </a:r>
            <a:r>
              <a:rPr lang="en-US" altLang="zh-CN" dirty="0">
                <a:solidFill>
                  <a:schemeClr val="tx1"/>
                </a:solidFill>
              </a:rPr>
              <a:t>nternet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576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38125 0.0819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25 0.08195 L 0.00013 0.163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6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00117 0.1613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37956 -0.0048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37943 0.1581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00065 0.3189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94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00065 0.16042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  <p:bldP spid="23" grpId="0"/>
      <p:bldP spid="24" grpId="0"/>
      <p:bldP spid="30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438A799-3497-4493-B72B-525CEC6C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2A2FFC-689B-44F3-898B-F26CE83D188E}"/>
              </a:ext>
            </a:extLst>
          </p:cNvPr>
          <p:cNvSpPr txBox="1"/>
          <p:nvPr/>
        </p:nvSpPr>
        <p:spPr>
          <a:xfrm>
            <a:off x="924443" y="1580050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P2P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的分布式存储模式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DOI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9EE6AE-FE36-4193-B41A-C9F3C66D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2421038"/>
            <a:ext cx="912129" cy="912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F493F-6DDE-48E6-82AC-21C1E95ACF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18" y="2421038"/>
            <a:ext cx="912130" cy="9121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B59E45-7671-432D-A7FF-04513A62C6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3524833"/>
            <a:ext cx="912129" cy="9121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948758-15EF-4D2D-A41F-EA9B8D36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8" y="4628627"/>
            <a:ext cx="912129" cy="91212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DC46EAF-782D-479C-B4BB-55B6476FDB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1" y="3528430"/>
            <a:ext cx="912130" cy="912130"/>
          </a:xfrm>
          <a:prstGeom prst="rect">
            <a:avLst/>
          </a:prstGeom>
        </p:spPr>
      </p:pic>
      <p:sp>
        <p:nvSpPr>
          <p:cNvPr id="31" name="箭头: 左弧形 30">
            <a:extLst>
              <a:ext uri="{FF2B5EF4-FFF2-40B4-BE49-F238E27FC236}">
                <a16:creationId xmlns:a16="http://schemas.microsoft.com/office/drawing/2014/main" id="{84AC1798-AB9F-49C0-A0ED-680E77C8EE46}"/>
              </a:ext>
            </a:extLst>
          </p:cNvPr>
          <p:cNvSpPr/>
          <p:nvPr/>
        </p:nvSpPr>
        <p:spPr>
          <a:xfrm>
            <a:off x="828339" y="3905026"/>
            <a:ext cx="559397" cy="1372924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BA55B2-62CB-4129-95F0-F10A7C98B6F6}"/>
              </a:ext>
            </a:extLst>
          </p:cNvPr>
          <p:cNvSpPr txBox="1"/>
          <p:nvPr/>
        </p:nvSpPr>
        <p:spPr>
          <a:xfrm>
            <a:off x="244510" y="2686491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18CF0F-6512-4EF6-BBFC-CDD8FDFE3CFF}"/>
              </a:ext>
            </a:extLst>
          </p:cNvPr>
          <p:cNvSpPr txBox="1"/>
          <p:nvPr/>
        </p:nvSpPr>
        <p:spPr>
          <a:xfrm>
            <a:off x="244510" y="3905026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01A1CD-1D21-4EBC-B07B-0A815DB83248}"/>
              </a:ext>
            </a:extLst>
          </p:cNvPr>
          <p:cNvSpPr txBox="1"/>
          <p:nvPr/>
        </p:nvSpPr>
        <p:spPr>
          <a:xfrm>
            <a:off x="244510" y="4890230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CC72703-948B-4C3E-8BA5-CD4F175027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44" y="2421038"/>
            <a:ext cx="912130" cy="91213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0440E27-F404-48AA-B741-165BDCAB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43" y="2421038"/>
            <a:ext cx="912130" cy="91213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BFCBC60-E784-482A-93BE-1D5A6BA9B61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9" y="2421038"/>
            <a:ext cx="912130" cy="91213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AEDD2E3-90DC-42B2-BEF1-CF624A5E00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99" y="2421038"/>
            <a:ext cx="912130" cy="91213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0FED861-0280-4B40-97E5-8CC9E6F0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25" y="2421038"/>
            <a:ext cx="912130" cy="91213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DE98978-004F-429A-ABB6-23A74DF08C8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39" y="3528430"/>
            <a:ext cx="912130" cy="91213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DAF90A7-CF90-4282-8A52-2E71459AA5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44" y="3535832"/>
            <a:ext cx="912130" cy="91213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720F33-928A-44CC-85C1-866A41C2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9" y="3535832"/>
            <a:ext cx="912130" cy="91213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F381C76-397E-4F4B-B279-1F64F78FF3F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99" y="3535832"/>
            <a:ext cx="912130" cy="91213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4C4BF7F-08FD-42B8-9022-EC4AB3A139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25" y="3535832"/>
            <a:ext cx="912130" cy="91213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CC426C14-82F9-4837-A645-1B0C8ADB7AC8}"/>
              </a:ext>
            </a:extLst>
          </p:cNvPr>
          <p:cNvSpPr txBox="1"/>
          <p:nvPr/>
        </p:nvSpPr>
        <p:spPr>
          <a:xfrm>
            <a:off x="8797974" y="2686491"/>
            <a:ext cx="339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为每一个数据项生成独有的 </a:t>
            </a:r>
            <a:r>
              <a:rPr lang="en-US" altLang="zh-CN" dirty="0">
                <a:solidFill>
                  <a:schemeClr val="tx1"/>
                </a:solidFill>
              </a:rPr>
              <a:t>DOI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7B56A4B-90AC-4BE8-95E1-BA53E9273C14}"/>
              </a:ext>
            </a:extLst>
          </p:cNvPr>
          <p:cNvSpPr txBox="1"/>
          <p:nvPr/>
        </p:nvSpPr>
        <p:spPr>
          <a:xfrm>
            <a:off x="8797974" y="3802178"/>
            <a:ext cx="339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数据发生变化后生成新的 </a:t>
            </a:r>
            <a:r>
              <a:rPr lang="en-US" altLang="zh-CN" dirty="0">
                <a:solidFill>
                  <a:schemeClr val="tx1"/>
                </a:solidFill>
              </a:rPr>
              <a:t>DOI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E8A1D6E-F7DB-490B-9D1E-17508895DF7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1" y="4643224"/>
            <a:ext cx="912130" cy="91213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6A21901-646D-4D1E-9DF5-A18034B5A1F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39" y="4643224"/>
            <a:ext cx="912130" cy="91213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BF8A25A-ACF0-4529-AEC4-DE8697DE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44" y="4650626"/>
            <a:ext cx="912130" cy="91213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36D1F14-A37A-4EA3-A91B-503C495130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9" y="4650626"/>
            <a:ext cx="912130" cy="91213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DEB50FBE-2681-4F2D-B2B4-E8BCA66F77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99" y="4650626"/>
            <a:ext cx="912130" cy="91213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435E48A-E643-49B2-AF70-D79FCCAE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25" y="4650626"/>
            <a:ext cx="912130" cy="91213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6A7E3FB5-5145-4ADD-8D97-523279DC62C4}"/>
              </a:ext>
            </a:extLst>
          </p:cNvPr>
          <p:cNvSpPr txBox="1"/>
          <p:nvPr/>
        </p:nvSpPr>
        <p:spPr>
          <a:xfrm>
            <a:off x="8797974" y="4924220"/>
            <a:ext cx="3394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基于版本控制和 </a:t>
            </a:r>
            <a:r>
              <a:rPr lang="en-US" altLang="zh-CN" dirty="0">
                <a:solidFill>
                  <a:schemeClr val="tx1"/>
                </a:solidFill>
              </a:rPr>
              <a:t>DOI </a:t>
            </a:r>
            <a:r>
              <a:rPr lang="zh-CN" altLang="en-US" dirty="0">
                <a:solidFill>
                  <a:schemeClr val="tx1"/>
                </a:solidFill>
              </a:rPr>
              <a:t>寻找正确的数据下载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864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2EDD-C354-44B6-A3D2-7C1D8B92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71DE1-7FFF-406C-8FA4-D2F32EC1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面向数据的共享协议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针对不同敏感度，设置不同的开源共享协议</a:t>
            </a:r>
            <a:endParaRPr lang="en-US" altLang="zh-CN" dirty="0"/>
          </a:p>
          <a:p>
            <a:r>
              <a:rPr lang="en-US" altLang="zh-CN" dirty="0"/>
              <a:t>DL-1</a:t>
            </a:r>
            <a:r>
              <a:rPr lang="zh-CN" altLang="en-US" dirty="0"/>
              <a:t>：完全开源，无责任共享</a:t>
            </a:r>
            <a:endParaRPr lang="en-US" altLang="zh-CN" dirty="0"/>
          </a:p>
          <a:p>
            <a:r>
              <a:rPr lang="en-US" altLang="zh-CN" dirty="0"/>
              <a:t>DL-2</a:t>
            </a:r>
            <a:r>
              <a:rPr lang="zh-CN" altLang="en-US" dirty="0"/>
              <a:t>：传染式开源协议</a:t>
            </a:r>
            <a:endParaRPr lang="en-US" altLang="zh-CN" dirty="0"/>
          </a:p>
          <a:p>
            <a:r>
              <a:rPr lang="en-US" altLang="zh-CN" dirty="0"/>
              <a:t>DL-3</a:t>
            </a:r>
            <a:r>
              <a:rPr lang="zh-CN" altLang="en-US" dirty="0"/>
              <a:t>：社区版</a:t>
            </a:r>
            <a:r>
              <a:rPr lang="en-US" altLang="zh-CN" dirty="0"/>
              <a:t>-</a:t>
            </a:r>
            <a:r>
              <a:rPr lang="zh-CN" altLang="en-US" dirty="0"/>
              <a:t>商业版协议</a:t>
            </a:r>
            <a:endParaRPr lang="en-US" altLang="zh-CN" dirty="0"/>
          </a:p>
          <a:p>
            <a:r>
              <a:rPr lang="en-US" altLang="zh-CN" dirty="0"/>
              <a:t>DL-n</a:t>
            </a:r>
            <a:r>
              <a:rPr lang="zh-CN" altLang="en-US" dirty="0"/>
              <a:t>：？</a:t>
            </a:r>
          </a:p>
        </p:txBody>
      </p:sp>
    </p:spTree>
    <p:extLst>
      <p:ext uri="{BB962C8B-B14F-4D97-AF65-F5344CB8AC3E}">
        <p14:creationId xmlns:p14="http://schemas.microsoft.com/office/powerpoint/2010/main" val="6665881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82E941-A616-4878-885B-C7F3DB5B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485E7F-69E3-4E33-A7ED-DBC2894926AE}"/>
              </a:ext>
            </a:extLst>
          </p:cNvPr>
          <p:cNvSpPr txBox="1"/>
          <p:nvPr/>
        </p:nvSpPr>
        <p:spPr>
          <a:xfrm>
            <a:off x="924443" y="1580050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面向数据的共享协议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0F9D88-D999-4F31-8B37-2D1BF68B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50500"/>
            <a:ext cx="2838213" cy="28382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64FBEA-9611-4637-A758-890E901C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31" y="4636374"/>
            <a:ext cx="1504678" cy="150467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5147E2-7A75-4B00-9622-A7164AD0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22" y="2189649"/>
            <a:ext cx="7384173" cy="4058751"/>
          </a:xfrm>
        </p:spPr>
        <p:txBody>
          <a:bodyPr/>
          <a:lstStyle/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针对不同敏感度，设置不同的开源共享协议：</a:t>
            </a: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r>
              <a:rPr lang="en-US" altLang="zh-CN" dirty="0"/>
              <a:t>DL-1</a:t>
            </a:r>
            <a:r>
              <a:rPr lang="zh-CN" altLang="en-US" dirty="0"/>
              <a:t>：完全开源，无责任共享</a:t>
            </a:r>
            <a:endParaRPr lang="en-US" altLang="zh-CN" dirty="0"/>
          </a:p>
          <a:p>
            <a:r>
              <a:rPr lang="en-US" altLang="zh-CN" dirty="0"/>
              <a:t>DL-2</a:t>
            </a:r>
            <a:r>
              <a:rPr lang="zh-CN" altLang="en-US" dirty="0"/>
              <a:t>：传染式开源协议</a:t>
            </a:r>
            <a:endParaRPr lang="en-US" altLang="zh-CN" dirty="0"/>
          </a:p>
          <a:p>
            <a:r>
              <a:rPr lang="en-US" altLang="zh-CN" dirty="0"/>
              <a:t>DL-3</a:t>
            </a:r>
            <a:r>
              <a:rPr lang="zh-CN" altLang="en-US" dirty="0"/>
              <a:t>：社区版</a:t>
            </a:r>
            <a:r>
              <a:rPr lang="en-US" altLang="zh-CN" dirty="0"/>
              <a:t>-</a:t>
            </a:r>
            <a:r>
              <a:rPr lang="zh-CN" altLang="en-US" dirty="0"/>
              <a:t>商业版协议</a:t>
            </a:r>
            <a:endParaRPr lang="en-US" altLang="zh-CN" dirty="0"/>
          </a:p>
          <a:p>
            <a:r>
              <a:rPr lang="en-US" altLang="zh-CN" dirty="0"/>
              <a:t>DL-n</a:t>
            </a:r>
            <a:r>
              <a:rPr lang="zh-CN" altLang="en-US" dirty="0"/>
              <a:t>：？</a:t>
            </a:r>
          </a:p>
        </p:txBody>
      </p:sp>
    </p:spTree>
    <p:extLst>
      <p:ext uri="{BB962C8B-B14F-4D97-AF65-F5344CB8AC3E}">
        <p14:creationId xmlns:p14="http://schemas.microsoft.com/office/powerpoint/2010/main" val="1387789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726AF-0D8B-4D56-8871-DF0C51A4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1B4CB-7ECC-44B3-8DBB-B42172F3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社区功能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多人协作：数据检查纠错，数据增广，数据版本控制，贡献计量，质量评估，标签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117152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B65C279-6973-4FA4-A51D-F22623F2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产品特点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199AF6-5C56-4CB7-86AA-3848A1A5D717}"/>
              </a:ext>
            </a:extLst>
          </p:cNvPr>
          <p:cNvSpPr txBox="1"/>
          <p:nvPr/>
        </p:nvSpPr>
        <p:spPr>
          <a:xfrm>
            <a:off x="924443" y="1580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社区功能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E4ADBA-31F0-4266-B61A-00849D7CF7F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72" y="2041715"/>
            <a:ext cx="3936695" cy="3936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1C4E3-3384-459D-B5CE-C296441C42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64" y="2439510"/>
            <a:ext cx="912130" cy="9121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3AB7E0-EC01-436D-BD97-B66F0963F24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0" y="2288415"/>
            <a:ext cx="302190" cy="3021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00260C-4DB4-4429-A799-F46DD803E7D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74" y="2242235"/>
            <a:ext cx="498960" cy="4989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3D7B80-DA80-4378-846C-A99518BF9BD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55" y="2901223"/>
            <a:ext cx="498960" cy="4989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E5D326-B703-4967-B49B-CDD63EDEFFC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08" y="2901223"/>
            <a:ext cx="498960" cy="4989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C137EA5-D6B0-4B86-957A-F9C4E3F78B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6" y="2901223"/>
            <a:ext cx="498960" cy="4989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E0B79F7-EA7C-4861-9035-05F235179C5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627"/>
            <a:ext cx="766311" cy="7663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167C2C1-FC4D-4618-961A-E73D0983072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70" y="2657034"/>
            <a:ext cx="766311" cy="76631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69E41A-BE25-4C43-AC70-AB6B77A1E64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46" y="4302120"/>
            <a:ext cx="1319073" cy="131907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1E0C5D4-EEDB-4968-BCD0-8BD395D3FE9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43" y="4572625"/>
            <a:ext cx="521768" cy="52176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5D9890C-4F4D-4A31-839E-FC06D8398F3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8" y="4471942"/>
            <a:ext cx="1189486" cy="118948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E8BFE31-01C5-4736-B90C-BB2D1009BAF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40" y="4394620"/>
            <a:ext cx="1189487" cy="118948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780A9AF-16A3-4361-9124-8C029645B9B3}"/>
              </a:ext>
            </a:extLst>
          </p:cNvPr>
          <p:cNvSpPr txBox="1"/>
          <p:nvPr/>
        </p:nvSpPr>
        <p:spPr>
          <a:xfrm>
            <a:off x="852288" y="3471123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数据检查纠正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E70D94-1837-494A-A5DB-2AE03D1C8614}"/>
              </a:ext>
            </a:extLst>
          </p:cNvPr>
          <p:cNvSpPr txBox="1"/>
          <p:nvPr/>
        </p:nvSpPr>
        <p:spPr>
          <a:xfrm>
            <a:off x="3054132" y="3471123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数据增广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2FD3516-6065-4FCD-BE1F-6F22FC84DB0A}"/>
              </a:ext>
            </a:extLst>
          </p:cNvPr>
          <p:cNvSpPr txBox="1"/>
          <p:nvPr/>
        </p:nvSpPr>
        <p:spPr>
          <a:xfrm>
            <a:off x="5359002" y="3471123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数据版本迭代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0646068-02CF-4209-938C-0AA64BFC8E3E}"/>
              </a:ext>
            </a:extLst>
          </p:cNvPr>
          <p:cNvSpPr txBox="1"/>
          <p:nvPr/>
        </p:nvSpPr>
        <p:spPr>
          <a:xfrm>
            <a:off x="2001239" y="5799101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社区贡献计量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FAC137-9066-4467-A65F-7389D96F399B}"/>
              </a:ext>
            </a:extLst>
          </p:cNvPr>
          <p:cNvSpPr txBox="1"/>
          <p:nvPr/>
        </p:nvSpPr>
        <p:spPr>
          <a:xfrm>
            <a:off x="4079580" y="5799101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质量评估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D0F5C7-D90F-4D27-965C-FA0FB9D54C05}"/>
              </a:ext>
            </a:extLst>
          </p:cNvPr>
          <p:cNvSpPr txBox="1"/>
          <p:nvPr/>
        </p:nvSpPr>
        <p:spPr>
          <a:xfrm>
            <a:off x="5968442" y="5826809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标记分类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2C81304-F4D8-4A5F-A54E-150FB233C24B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4" y="4431707"/>
            <a:ext cx="1189486" cy="118948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8659DB4-DD5A-4B8B-B6EA-5DA1845CA433}"/>
              </a:ext>
            </a:extLst>
          </p:cNvPr>
          <p:cNvSpPr txBox="1"/>
          <p:nvPr/>
        </p:nvSpPr>
        <p:spPr>
          <a:xfrm>
            <a:off x="173613" y="5826809"/>
            <a:ext cx="116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多人协作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348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/>
      <p:bldP spid="33" grpId="0"/>
      <p:bldP spid="34" grpId="0"/>
      <p:bldP spid="35" grpId="0"/>
      <p:bldP spid="36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A4323AA7-1D1D-4EC6-AAFF-70DE0DD5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应用场景例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6802A9-C9E1-442F-9960-A7519401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2" y="2883761"/>
            <a:ext cx="2410690" cy="24106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44B107-61E2-40A7-BCAA-58EF42E35722}"/>
              </a:ext>
            </a:extLst>
          </p:cNvPr>
          <p:cNvSpPr txBox="1"/>
          <p:nvPr/>
        </p:nvSpPr>
        <p:spPr>
          <a:xfrm>
            <a:off x="924443" y="15800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数据整理合并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418685-A45A-40E0-9D2D-66262A202B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95" y="2475051"/>
            <a:ext cx="465769" cy="4657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F661DA-CC93-4A9E-ABDC-7A51FB3C6C0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93" y="3132487"/>
            <a:ext cx="465770" cy="4657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25C315-CAFA-4F02-8611-B3BA4280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93" y="4340503"/>
            <a:ext cx="1907897" cy="19078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54A189C-F3A7-4976-84D1-8B9E6F65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8" y="2475051"/>
            <a:ext cx="465769" cy="4657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05625C8-6113-4E26-B3E4-BF5C07D0A25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6" y="3132487"/>
            <a:ext cx="465770" cy="4657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81CE4A8-7122-4449-BFCD-9799BA80C1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59" y="2475051"/>
            <a:ext cx="465769" cy="4657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D0B2903-7450-4CC3-BEE2-5E583A68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57" y="3132487"/>
            <a:ext cx="465770" cy="4657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94E755-45AE-4B6C-AD82-7DF39F92D71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90" y="2475051"/>
            <a:ext cx="465769" cy="46576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84876DD-A90A-4461-9A1B-17678F56EE0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88" y="3132487"/>
            <a:ext cx="465770" cy="4657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5E2D7D1-FD2F-4EC3-BE9A-6BA15C59C6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73" y="2475051"/>
            <a:ext cx="465769" cy="46576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5ECF4D6-A10F-4B80-8CC4-7AEF755B13C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71" y="3132487"/>
            <a:ext cx="465770" cy="4657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557BD6E-2B30-45D5-A0B9-6927130206D5}"/>
              </a:ext>
            </a:extLst>
          </p:cNvPr>
          <p:cNvSpPr txBox="1"/>
          <p:nvPr/>
        </p:nvSpPr>
        <p:spPr>
          <a:xfrm>
            <a:off x="8392064" y="2749932"/>
            <a:ext cx="34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处于全球不同地理位置的研究员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62755B-63D9-4D45-AE7A-0FE17AE3C73F}"/>
              </a:ext>
            </a:extLst>
          </p:cNvPr>
          <p:cNvSpPr txBox="1"/>
          <p:nvPr/>
        </p:nvSpPr>
        <p:spPr>
          <a:xfrm>
            <a:off x="8392064" y="4922577"/>
            <a:ext cx="34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将数据整理合并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0AE41A-CEA8-4E56-BCB6-D3B79AFF909F}"/>
              </a:ext>
            </a:extLst>
          </p:cNvPr>
          <p:cNvCxnSpPr>
            <a:cxnSpLocks/>
          </p:cNvCxnSpPr>
          <p:nvPr/>
        </p:nvCxnSpPr>
        <p:spPr>
          <a:xfrm>
            <a:off x="6206342" y="3635201"/>
            <a:ext cx="0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D81393E-3E0A-4202-AB2F-DA70C6B34218}"/>
              </a:ext>
            </a:extLst>
          </p:cNvPr>
          <p:cNvCxnSpPr>
            <a:cxnSpLocks/>
          </p:cNvCxnSpPr>
          <p:nvPr/>
        </p:nvCxnSpPr>
        <p:spPr>
          <a:xfrm flipH="1">
            <a:off x="6317673" y="3635201"/>
            <a:ext cx="526600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5CEEE3C-5421-4387-8C0A-248DD1DBCE7A}"/>
              </a:ext>
            </a:extLst>
          </p:cNvPr>
          <p:cNvCxnSpPr>
            <a:cxnSpLocks/>
          </p:cNvCxnSpPr>
          <p:nvPr/>
        </p:nvCxnSpPr>
        <p:spPr>
          <a:xfrm flipH="1">
            <a:off x="6611388" y="3635201"/>
            <a:ext cx="820168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FA1C786-DEE7-46D9-A0DC-EF9E626FE82D}"/>
              </a:ext>
            </a:extLst>
          </p:cNvPr>
          <p:cNvCxnSpPr>
            <a:cxnSpLocks/>
          </p:cNvCxnSpPr>
          <p:nvPr/>
        </p:nvCxnSpPr>
        <p:spPr>
          <a:xfrm>
            <a:off x="4930478" y="3635201"/>
            <a:ext cx="943849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FCEF6AF-5EA3-45F3-A9C4-153259012C70}"/>
              </a:ext>
            </a:extLst>
          </p:cNvPr>
          <p:cNvCxnSpPr>
            <a:cxnSpLocks/>
          </p:cNvCxnSpPr>
          <p:nvPr/>
        </p:nvCxnSpPr>
        <p:spPr>
          <a:xfrm>
            <a:off x="5568411" y="3635201"/>
            <a:ext cx="527589" cy="641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13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FE930-D255-4C97-BAD1-0399C2B1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产品简介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A39CD-BAEE-4A49-A85E-C7205CD5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Datahub </a:t>
            </a:r>
            <a:r>
              <a:rPr lang="zh-CN" altLang="en-US" dirty="0">
                <a:solidFill>
                  <a:schemeClr val="tx1"/>
                </a:solidFill>
              </a:rPr>
              <a:t>面向数据的开源分发平台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我们提供的服务：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对数据分享者：数据信息登记，流转追溯，版本控制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对数据使用者：数据下载，问题反馈，数据重整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对数据使用社区：多人协作，质量评估和筛选，贡献计量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产品对象：人工智能等与数据强关联的集体或个人</a:t>
            </a:r>
          </a:p>
        </p:txBody>
      </p:sp>
    </p:spTree>
    <p:extLst>
      <p:ext uri="{BB962C8B-B14F-4D97-AF65-F5344CB8AC3E}">
        <p14:creationId xmlns:p14="http://schemas.microsoft.com/office/powerpoint/2010/main" val="80463563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F4CEC40-18FB-4A53-A95A-5CF83274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应用场景例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897A3A-571E-4AA5-B170-D9AAE7177EAD}"/>
              </a:ext>
            </a:extLst>
          </p:cNvPr>
          <p:cNvSpPr txBox="1"/>
          <p:nvPr/>
        </p:nvSpPr>
        <p:spPr>
          <a:xfrm>
            <a:off x="924443" y="15800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数据清洗分类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11776-C88A-4EE9-98D6-15C92DDB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0" y="2550500"/>
            <a:ext cx="1036581" cy="10365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D0AA6E-B2CB-454F-9FFB-D434CB476D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0" y="4095866"/>
            <a:ext cx="1036581" cy="1036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6C5FD4-D9CF-4223-9B28-B115FCB7FA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51" y="1948872"/>
            <a:ext cx="779227" cy="779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3A2CD8-0D03-4775-8264-1CF6369D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56" y="2550500"/>
            <a:ext cx="1036581" cy="10365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FD8958-0E57-47A4-A9DE-3652DD9ADD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57" y="4095867"/>
            <a:ext cx="464008" cy="4640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BAAA7B-0885-46E2-8E56-4CF1752BFB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29" y="4095867"/>
            <a:ext cx="464008" cy="4640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6EB791-BDA0-4EA0-B859-148F1959703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57" y="4604653"/>
            <a:ext cx="464008" cy="4640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6035E5-BF55-4718-BF1F-00C3B527AA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29" y="4604653"/>
            <a:ext cx="464008" cy="4640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8F159F7-DF8D-4E19-B1C8-160EE9D14E1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31" y="4231000"/>
            <a:ext cx="766311" cy="766311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F968B032-1CE3-4E5C-9947-FDC2EEDF42D9}"/>
              </a:ext>
            </a:extLst>
          </p:cNvPr>
          <p:cNvSpPr/>
          <p:nvPr/>
        </p:nvSpPr>
        <p:spPr>
          <a:xfrm rot="16200000">
            <a:off x="3733955" y="4143490"/>
            <a:ext cx="464009" cy="76631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10A45D9-43F6-4614-A497-04D995ED52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0" y="4086362"/>
            <a:ext cx="1036581" cy="1036581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C87CF849-81D9-4A8C-BCD0-7AE4782248D3}"/>
              </a:ext>
            </a:extLst>
          </p:cNvPr>
          <p:cNvSpPr/>
          <p:nvPr/>
        </p:nvSpPr>
        <p:spPr>
          <a:xfrm rot="5400000">
            <a:off x="3733955" y="4143491"/>
            <a:ext cx="464009" cy="76631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B49D278-A98B-4DDC-B3D2-B8C76B99485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39" y="2041715"/>
            <a:ext cx="3500413" cy="350041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5404FE1-3FF7-4320-8A67-C5DC5991C8D8}"/>
              </a:ext>
            </a:extLst>
          </p:cNvPr>
          <p:cNvSpPr txBox="1"/>
          <p:nvPr/>
        </p:nvSpPr>
        <p:spPr>
          <a:xfrm>
            <a:off x="154169" y="2907685"/>
            <a:ext cx="1560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zh-CN" altLang="en-US" dirty="0"/>
              <a:t>数据上传者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031233-0D30-4F82-9A1E-FADE38695AC0}"/>
              </a:ext>
            </a:extLst>
          </p:cNvPr>
          <p:cNvSpPr txBox="1"/>
          <p:nvPr/>
        </p:nvSpPr>
        <p:spPr>
          <a:xfrm>
            <a:off x="3000353" y="2907685"/>
            <a:ext cx="1560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/>
              <a:t>B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/>
              <a:t>数据使用者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DCB97B-C579-45DD-ACBA-31CCC9C3BD5B}"/>
              </a:ext>
            </a:extLst>
          </p:cNvPr>
          <p:cNvSpPr txBox="1"/>
          <p:nvPr/>
        </p:nvSpPr>
        <p:spPr>
          <a:xfrm>
            <a:off x="4602488" y="5158708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数据清洗整理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7A656B-4964-4F33-95FA-399A0CF99879}"/>
              </a:ext>
            </a:extLst>
          </p:cNvPr>
          <p:cNvSpPr txBox="1"/>
          <p:nvPr/>
        </p:nvSpPr>
        <p:spPr>
          <a:xfrm>
            <a:off x="2288777" y="5134362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数据版本迭代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E63824A-9939-49F0-AF61-1AB5560D5AAC}"/>
              </a:ext>
            </a:extLst>
          </p:cNvPr>
          <p:cNvSpPr txBox="1"/>
          <p:nvPr/>
        </p:nvSpPr>
        <p:spPr>
          <a:xfrm>
            <a:off x="5818171" y="2907685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社区贡献计量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385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24948 -0.0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-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7" grpId="1" animBg="1"/>
      <p:bldP spid="19" grpId="0" animBg="1"/>
      <p:bldP spid="20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B504FA1-7713-49F6-9EE5-60FD0498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应用场景例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D73205-4D53-4528-AC83-47FFE2705143}"/>
              </a:ext>
            </a:extLst>
          </p:cNvPr>
          <p:cNvSpPr txBox="1"/>
          <p:nvPr/>
        </p:nvSpPr>
        <p:spPr>
          <a:xfrm>
            <a:off x="924443" y="1580050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分布式机器学习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4CF6CA-F41E-4A48-95C5-BE946A58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1" y="5023722"/>
            <a:ext cx="1107252" cy="11072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40B2ED-7B0B-41F8-B12F-640DFDEA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46" y="2041714"/>
            <a:ext cx="3195303" cy="31953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7CF9A6-DC27-4639-A749-FA44522D66D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21" y="2458550"/>
            <a:ext cx="970450" cy="9704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49055B-0E7B-4834-9F30-EC52F0D90DE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5" y="2458550"/>
            <a:ext cx="487850" cy="4878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C5EFE2-646C-40EB-A749-738EA8C450C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35" y="2458550"/>
            <a:ext cx="487850" cy="4878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F08F8D-18A2-467B-8DC3-696D877119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5" y="3057961"/>
            <a:ext cx="487850" cy="487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AE49772-F4BA-485F-94C0-EC03E6523D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35" y="3057961"/>
            <a:ext cx="487850" cy="487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805D30F-0C0A-4B84-A7C3-C015501FA7E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52" y="4535872"/>
            <a:ext cx="487850" cy="4878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CF05CD3-1A3F-41F1-AA35-81A3352FC42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21" y="5023722"/>
            <a:ext cx="1107252" cy="11072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0E9842-D915-4937-B5AD-CCF8CF82FEA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22" y="4535872"/>
            <a:ext cx="487850" cy="4878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4A1C3DD-9BAE-457F-B425-2C2F728C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91" y="5023722"/>
            <a:ext cx="1107252" cy="11072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2E33CE-8839-441F-B13E-A736B9FC89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92" y="4535872"/>
            <a:ext cx="487850" cy="4878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CBA31B5-F2CC-4423-A40F-54085ADDFF5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61" y="5023722"/>
            <a:ext cx="1107252" cy="11072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0B15C4E-0DBE-4311-B618-D1C8889976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62" y="4535872"/>
            <a:ext cx="487850" cy="487850"/>
          </a:xfrm>
          <a:prstGeom prst="rect">
            <a:avLst/>
          </a:prstGeom>
        </p:spPr>
      </p:pic>
      <p:sp>
        <p:nvSpPr>
          <p:cNvPr id="25" name="箭头: 下 24">
            <a:extLst>
              <a:ext uri="{FF2B5EF4-FFF2-40B4-BE49-F238E27FC236}">
                <a16:creationId xmlns:a16="http://schemas.microsoft.com/office/drawing/2014/main" id="{7EE3D1C8-66ED-48BE-9F25-3B46FD0805A3}"/>
              </a:ext>
            </a:extLst>
          </p:cNvPr>
          <p:cNvSpPr/>
          <p:nvPr/>
        </p:nvSpPr>
        <p:spPr>
          <a:xfrm rot="16200000">
            <a:off x="3370811" y="2770226"/>
            <a:ext cx="265235" cy="48387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217DF14-E0D8-4A76-A264-6E3CEF2D3388}"/>
              </a:ext>
            </a:extLst>
          </p:cNvPr>
          <p:cNvCxnSpPr>
            <a:cxnSpLocks/>
          </p:cNvCxnSpPr>
          <p:nvPr/>
        </p:nvCxnSpPr>
        <p:spPr>
          <a:xfrm flipH="1">
            <a:off x="1422677" y="3615844"/>
            <a:ext cx="2993158" cy="80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0DF9A0-AC5A-4E1C-8480-5B4B12DA9B57}"/>
              </a:ext>
            </a:extLst>
          </p:cNvPr>
          <p:cNvCxnSpPr>
            <a:cxnSpLocks/>
          </p:cNvCxnSpPr>
          <p:nvPr/>
        </p:nvCxnSpPr>
        <p:spPr>
          <a:xfrm flipH="1">
            <a:off x="2662047" y="3632632"/>
            <a:ext cx="1753788" cy="742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4E9B21A-4D15-4D05-8B76-CF1F6BB4ACA8}"/>
              </a:ext>
            </a:extLst>
          </p:cNvPr>
          <p:cNvCxnSpPr>
            <a:cxnSpLocks/>
          </p:cNvCxnSpPr>
          <p:nvPr/>
        </p:nvCxnSpPr>
        <p:spPr>
          <a:xfrm flipH="1">
            <a:off x="3901417" y="3639365"/>
            <a:ext cx="514418" cy="772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013E861-5BE3-4E59-8AD2-E38A3CC4EE4A}"/>
              </a:ext>
            </a:extLst>
          </p:cNvPr>
          <p:cNvCxnSpPr>
            <a:cxnSpLocks/>
          </p:cNvCxnSpPr>
          <p:nvPr/>
        </p:nvCxnSpPr>
        <p:spPr>
          <a:xfrm>
            <a:off x="4415835" y="3632632"/>
            <a:ext cx="724952" cy="791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5C8FACF-EAD3-481A-9F0F-7A1D41C6ACBA}"/>
              </a:ext>
            </a:extLst>
          </p:cNvPr>
          <p:cNvSpPr txBox="1"/>
          <p:nvPr/>
        </p:nvSpPr>
        <p:spPr>
          <a:xfrm>
            <a:off x="612096" y="2620609"/>
            <a:ext cx="156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大量数据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939ECA-8564-4B51-9820-41B9CAB0AC6A}"/>
              </a:ext>
            </a:extLst>
          </p:cNvPr>
          <p:cNvSpPr txBox="1"/>
          <p:nvPr/>
        </p:nvSpPr>
        <p:spPr>
          <a:xfrm>
            <a:off x="1935818" y="6130974"/>
            <a:ext cx="26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分散在不同位置的算力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486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animBg="1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4DE853F-DA2C-46F9-AA81-F98EBE6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zh-CN" alt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DC90F5-6992-4BF4-8C61-ACF3C757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028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39CC-F0A4-4AA0-8D63-68102DDC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1B4175-1FAC-4F89-97F4-01354B373B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6" y="2023021"/>
            <a:ext cx="1486246" cy="14862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C274AC-218A-4D09-BDF0-3B20A986458E}"/>
              </a:ext>
            </a:extLst>
          </p:cNvPr>
          <p:cNvSpPr txBox="1"/>
          <p:nvPr/>
        </p:nvSpPr>
        <p:spPr>
          <a:xfrm>
            <a:off x="3648364" y="2023021"/>
            <a:ext cx="4698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Datahub</a:t>
            </a:r>
          </a:p>
          <a:p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面向数据的开源分发平台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9EDA7B-5AE3-4205-891C-D07809A90C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67" y="4573964"/>
            <a:ext cx="972941" cy="9704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432A70-BF5A-4874-A7C1-8B3C2AD8A13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68" y="4576306"/>
            <a:ext cx="970451" cy="9704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AE7F33-3B01-4A21-8381-AB83B1F8705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95" y="4573964"/>
            <a:ext cx="970452" cy="9704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6917D6-0C7A-43E0-BB60-15A6E18633F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84" y="4573964"/>
            <a:ext cx="970452" cy="9704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A750423-C3D6-43FF-81DF-A21402F3E1D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24" y="4794951"/>
            <a:ext cx="528477" cy="5284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27E2148-60AF-457A-8A53-3FA19E9922B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40" y="4794951"/>
            <a:ext cx="447042" cy="44704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C64EE0E-9A92-44A4-B283-E79E44BBA08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95" y="4794951"/>
            <a:ext cx="528477" cy="5284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FBD74D2-66AB-4E8A-A399-CC49060C822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2" y="4794951"/>
            <a:ext cx="528477" cy="52847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394B97D-8334-4A65-8724-C658E56B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13" y="4573964"/>
            <a:ext cx="972942" cy="9729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4E1A0F-F633-4CE1-8D7A-B3BDE349F1C0}"/>
              </a:ext>
            </a:extLst>
          </p:cNvPr>
          <p:cNvSpPr txBox="1"/>
          <p:nvPr/>
        </p:nvSpPr>
        <p:spPr>
          <a:xfrm>
            <a:off x="1168258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云数据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39789C-84CE-4CB3-8D34-70DF928A3D90}"/>
              </a:ext>
            </a:extLst>
          </p:cNvPr>
          <p:cNvSpPr txBox="1"/>
          <p:nvPr/>
        </p:nvSpPr>
        <p:spPr>
          <a:xfrm>
            <a:off x="3102612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多人协作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1BE4D5-FA59-463D-A01E-35F5F12B5DE9}"/>
              </a:ext>
            </a:extLst>
          </p:cNvPr>
          <p:cNvSpPr txBox="1"/>
          <p:nvPr/>
        </p:nvSpPr>
        <p:spPr>
          <a:xfrm>
            <a:off x="5075631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</a:t>
            </a:r>
            <a:r>
              <a:rPr lang="en-US" altLang="zh-CN" dirty="0">
                <a:solidFill>
                  <a:schemeClr val="tx1"/>
                </a:solidFill>
              </a:rPr>
              <a:t>2P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6821DD-D7FA-42BC-B51E-2EE9BEEAE175}"/>
              </a:ext>
            </a:extLst>
          </p:cNvPr>
          <p:cNvSpPr txBox="1"/>
          <p:nvPr/>
        </p:nvSpPr>
        <p:spPr>
          <a:xfrm>
            <a:off x="7027942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开源分享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CA3517-9F7B-40FC-ABEE-636BC08D7C90}"/>
              </a:ext>
            </a:extLst>
          </p:cNvPr>
          <p:cNvSpPr txBox="1"/>
          <p:nvPr/>
        </p:nvSpPr>
        <p:spPr>
          <a:xfrm>
            <a:off x="8852305" y="5627544"/>
            <a:ext cx="1417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datahub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12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5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50" decel="100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50" decel="100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 uiExpand="1" build="p"/>
      <p:bldP spid="17" grpId="0" uiExpand="1" build="p"/>
      <p:bldP spid="19" grpId="0" uiExpand="1" build="p"/>
      <p:bldP spid="21" grpId="0" uiExpand="1" build="p"/>
      <p:bldP spid="2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F559B1-A746-4E81-8744-BFFE58F9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产品介绍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FB3D50-B453-4582-AD46-BF8DA366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7" y="1625001"/>
            <a:ext cx="371763" cy="3717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62FE57-5EC6-4414-B951-D102A9EBD534}"/>
              </a:ext>
            </a:extLst>
          </p:cNvPr>
          <p:cNvSpPr txBox="1"/>
          <p:nvPr/>
        </p:nvSpPr>
        <p:spPr>
          <a:xfrm>
            <a:off x="1200730" y="158005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我们提供的服务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657AC4-A19E-4972-AB5D-8557BFCA7B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35" y="2262909"/>
            <a:ext cx="1661385" cy="16613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88FA80-4A53-4D4C-879A-DE6F59A9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83" y="2262909"/>
            <a:ext cx="1661385" cy="16613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F4F88C-6177-4EF8-B9F7-AECD06DC048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31" y="1962068"/>
            <a:ext cx="2339102" cy="23391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779542D-C0C4-4439-91F5-1290AFF37F5D}"/>
              </a:ext>
            </a:extLst>
          </p:cNvPr>
          <p:cNvSpPr txBox="1"/>
          <p:nvPr/>
        </p:nvSpPr>
        <p:spPr>
          <a:xfrm>
            <a:off x="2240977" y="40703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数据分享者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087179-BB48-4D36-8B7B-4017188DCC34}"/>
              </a:ext>
            </a:extLst>
          </p:cNvPr>
          <p:cNvSpPr txBox="1"/>
          <p:nvPr/>
        </p:nvSpPr>
        <p:spPr>
          <a:xfrm>
            <a:off x="5305989" y="40703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数据使用者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7F754A-3346-4005-99F0-DEA4BE97D498}"/>
              </a:ext>
            </a:extLst>
          </p:cNvPr>
          <p:cNvSpPr txBox="1"/>
          <p:nvPr/>
        </p:nvSpPr>
        <p:spPr>
          <a:xfrm>
            <a:off x="8416719" y="40703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数据分享社区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90F77F-60C2-4B65-BFA0-4C3713CE565D}"/>
              </a:ext>
            </a:extLst>
          </p:cNvPr>
          <p:cNvSpPr txBox="1"/>
          <p:nvPr/>
        </p:nvSpPr>
        <p:spPr>
          <a:xfrm>
            <a:off x="2306914" y="4678045"/>
            <a:ext cx="1611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数据信息登记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流转追溯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版本控制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355BEC-7474-4653-9777-DB3CDA056C5A}"/>
              </a:ext>
            </a:extLst>
          </p:cNvPr>
          <p:cNvSpPr txBox="1"/>
          <p:nvPr/>
        </p:nvSpPr>
        <p:spPr>
          <a:xfrm>
            <a:off x="5500504" y="4678045"/>
            <a:ext cx="1611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数据下载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问题反馈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数据重整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637576-2025-4C48-86B4-B7D256EFC139}"/>
              </a:ext>
            </a:extLst>
          </p:cNvPr>
          <p:cNvSpPr txBox="1"/>
          <p:nvPr/>
        </p:nvSpPr>
        <p:spPr>
          <a:xfrm>
            <a:off x="8626578" y="4678045"/>
            <a:ext cx="1821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多人协作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质量评估和筛选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贡献计量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01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decel="100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5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5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7" grpId="0" uiExpand="1" build="p"/>
      <p:bldP spid="18" grpId="0" build="p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0677-4918-4F0F-BE75-59260148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市场分析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F918F-A2C1-4BDB-A388-2232A820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机器学习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人工智能 需要大量数据作为支撑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人工智能科研人员很难找到或不知如何挑选质量高的数据集（口口相传）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数据下载分散在各个机构各自的服务器，难以整合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数据真实性、完整性验证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401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579A61-D918-4FAA-94F7-B540D5D9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市场分析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1A2272-68C1-4A62-85FE-9AC8CACF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72" y="1731523"/>
            <a:ext cx="1096807" cy="10968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6A9EB7-863E-4EDF-9EC8-311554F548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68" y="1731524"/>
            <a:ext cx="1096807" cy="10968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6A8F37-577D-4D38-AE0F-5AAEB09581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8" y="1731523"/>
            <a:ext cx="1096807" cy="10968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D1B117-FB25-4694-A3C6-2409FC1719A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33" y="2015686"/>
            <a:ext cx="528477" cy="5284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D87B20-9218-40FB-B07B-86573660CA3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33" y="2056403"/>
            <a:ext cx="447042" cy="4470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90ACFD3-D74E-47C7-8C82-82DE6BF13360}"/>
              </a:ext>
            </a:extLst>
          </p:cNvPr>
          <p:cNvSpPr txBox="1"/>
          <p:nvPr/>
        </p:nvSpPr>
        <p:spPr>
          <a:xfrm>
            <a:off x="7461876" y="1959388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= 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623C139-3F62-48F6-A66E-6B360FA2B69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79" y="2329635"/>
            <a:ext cx="716820" cy="7168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E44BB08-124F-4BA0-80FD-6FE3FD0CE0C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47" y="2329635"/>
            <a:ext cx="716820" cy="7168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E2238B0-3992-4A2D-8B1C-AD3F0B03600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15" y="2329635"/>
            <a:ext cx="716820" cy="7168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7F3968-BA5B-4CEC-97FC-DD9EBEDA906F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17" y="4340295"/>
            <a:ext cx="1597586" cy="159758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23890F6-8D7C-417B-9554-0D2C81BBF82C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87" y="4002885"/>
            <a:ext cx="344181" cy="34418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F4B3800-9704-47E7-83EE-2DDFB325916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59" y="4328385"/>
            <a:ext cx="422734" cy="422734"/>
          </a:xfrm>
          <a:prstGeom prst="rect">
            <a:avLst/>
          </a:prstGeom>
        </p:spPr>
      </p:pic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59063311-7CA9-4EF9-9003-41607ADE9570}"/>
              </a:ext>
            </a:extLst>
          </p:cNvPr>
          <p:cNvSpPr/>
          <p:nvPr/>
        </p:nvSpPr>
        <p:spPr>
          <a:xfrm>
            <a:off x="3038291" y="4002885"/>
            <a:ext cx="1143469" cy="873584"/>
          </a:xfrm>
          <a:prstGeom prst="wedgeEllipseCallout">
            <a:avLst>
              <a:gd name="adj1" fmla="val -41808"/>
              <a:gd name="adj2" fmla="val 430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8F43689-4D62-4FB3-92BD-B8F87FEE2E5A}"/>
              </a:ext>
            </a:extLst>
          </p:cNvPr>
          <p:cNvSpPr/>
          <p:nvPr/>
        </p:nvSpPr>
        <p:spPr>
          <a:xfrm>
            <a:off x="1643474" y="3773771"/>
            <a:ext cx="2639895" cy="23357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253D3C-2099-4425-B21A-58A1E0C80D0E}"/>
              </a:ext>
            </a:extLst>
          </p:cNvPr>
          <p:cNvSpPr txBox="1"/>
          <p:nvPr/>
        </p:nvSpPr>
        <p:spPr>
          <a:xfrm>
            <a:off x="932893" y="30959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目前存在的若干问题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FB15533-B789-4B8D-8DBB-5094CE5461E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11" y="5312483"/>
            <a:ext cx="612568" cy="61256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391B422-A3E5-4F1A-84EE-461D23933F1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11" y="3956896"/>
            <a:ext cx="612568" cy="612568"/>
          </a:xfrm>
          <a:prstGeom prst="rect">
            <a:avLst/>
          </a:prstGeom>
        </p:spPr>
      </p:pic>
      <p:sp>
        <p:nvSpPr>
          <p:cNvPr id="36" name="箭头: 下 35">
            <a:extLst>
              <a:ext uri="{FF2B5EF4-FFF2-40B4-BE49-F238E27FC236}">
                <a16:creationId xmlns:a16="http://schemas.microsoft.com/office/drawing/2014/main" id="{1810CD6D-EEE8-4DA4-A2F6-8E84AB5163F1}"/>
              </a:ext>
            </a:extLst>
          </p:cNvPr>
          <p:cNvSpPr/>
          <p:nvPr/>
        </p:nvSpPr>
        <p:spPr>
          <a:xfrm>
            <a:off x="5214927" y="4699716"/>
            <a:ext cx="265235" cy="48387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BDE5BE9-E441-4CE3-A9FD-A6779E196FF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6" y="5312483"/>
            <a:ext cx="612568" cy="61256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B67A418-11DB-41FC-9736-1DF289146B6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6" y="3956896"/>
            <a:ext cx="612568" cy="612568"/>
          </a:xfrm>
          <a:prstGeom prst="rect">
            <a:avLst/>
          </a:prstGeom>
        </p:spPr>
      </p:pic>
      <p:sp>
        <p:nvSpPr>
          <p:cNvPr id="39" name="箭头: 下 38">
            <a:extLst>
              <a:ext uri="{FF2B5EF4-FFF2-40B4-BE49-F238E27FC236}">
                <a16:creationId xmlns:a16="http://schemas.microsoft.com/office/drawing/2014/main" id="{D7094BA9-EE38-479A-B768-DC45701E6277}"/>
              </a:ext>
            </a:extLst>
          </p:cNvPr>
          <p:cNvSpPr/>
          <p:nvPr/>
        </p:nvSpPr>
        <p:spPr>
          <a:xfrm>
            <a:off x="5942092" y="4699716"/>
            <a:ext cx="265235" cy="48387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06325FE-D606-4013-A08B-1F3EEBC82D1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41" y="5312483"/>
            <a:ext cx="612568" cy="61256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DD3BC8B-6864-47B8-9879-C6DDE0A2DD8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41" y="3956896"/>
            <a:ext cx="612568" cy="612568"/>
          </a:xfrm>
          <a:prstGeom prst="rect">
            <a:avLst/>
          </a:prstGeom>
        </p:spPr>
      </p:pic>
      <p:sp>
        <p:nvSpPr>
          <p:cNvPr id="42" name="箭头: 下 41">
            <a:extLst>
              <a:ext uri="{FF2B5EF4-FFF2-40B4-BE49-F238E27FC236}">
                <a16:creationId xmlns:a16="http://schemas.microsoft.com/office/drawing/2014/main" id="{B99FF4C1-929C-484E-84A4-C2FC33702B2D}"/>
              </a:ext>
            </a:extLst>
          </p:cNvPr>
          <p:cNvSpPr/>
          <p:nvPr/>
        </p:nvSpPr>
        <p:spPr>
          <a:xfrm>
            <a:off x="6669257" y="4699716"/>
            <a:ext cx="265235" cy="48387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C006F9A-7B34-473C-87AE-D629028FF3FB}"/>
              </a:ext>
            </a:extLst>
          </p:cNvPr>
          <p:cNvSpPr/>
          <p:nvPr/>
        </p:nvSpPr>
        <p:spPr>
          <a:xfrm>
            <a:off x="4728797" y="3773771"/>
            <a:ext cx="2639895" cy="23357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9EB5E9E-A93E-4677-AC87-224FA396D471}"/>
              </a:ext>
            </a:extLst>
          </p:cNvPr>
          <p:cNvSpPr txBox="1"/>
          <p:nvPr/>
        </p:nvSpPr>
        <p:spPr>
          <a:xfrm>
            <a:off x="2232487" y="6109538"/>
            <a:ext cx="1611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数据使用者寻找合适的数据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811C50-F981-489F-A7AE-79DDF513E93E}"/>
              </a:ext>
            </a:extLst>
          </p:cNvPr>
          <p:cNvSpPr txBox="1"/>
          <p:nvPr/>
        </p:nvSpPr>
        <p:spPr>
          <a:xfrm>
            <a:off x="5322886" y="6109538"/>
            <a:ext cx="1611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数据分散在各自私有服务器</a:t>
            </a:r>
            <a:endParaRPr lang="zh-CN" altLang="en-US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95FDBAE2-0E81-43CC-A730-91A49A55676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36" y="4056521"/>
            <a:ext cx="766311" cy="76631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E6B1CA39-15C9-4446-9DEC-85971BC34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268" y="4047397"/>
            <a:ext cx="766311" cy="76631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CD21AEC-4BC8-477A-B28A-76E4BC900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61" y="5078468"/>
            <a:ext cx="766311" cy="76631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E4E992FD-43F4-4917-B2AC-6C9836B862D5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89" y="5542589"/>
            <a:ext cx="302190" cy="30219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1500C0F-514C-43C0-9530-BE3379CE0B9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59" y="5078467"/>
            <a:ext cx="716820" cy="716820"/>
          </a:xfrm>
          <a:prstGeom prst="rect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3883B94-B206-4D57-86BD-5E6E7FD30C11}"/>
              </a:ext>
            </a:extLst>
          </p:cNvPr>
          <p:cNvSpPr/>
          <p:nvPr/>
        </p:nvSpPr>
        <p:spPr>
          <a:xfrm>
            <a:off x="7814120" y="3773771"/>
            <a:ext cx="2639895" cy="23357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B93907E-57D0-432C-A8DA-B4EC8CB277E0}"/>
              </a:ext>
            </a:extLst>
          </p:cNvPr>
          <p:cNvSpPr txBox="1"/>
          <p:nvPr/>
        </p:nvSpPr>
        <p:spPr>
          <a:xfrm>
            <a:off x="8195772" y="6109538"/>
            <a:ext cx="2045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正确性完整性验证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/>
              <a:t>版本迭代控制</a:t>
            </a:r>
          </a:p>
        </p:txBody>
      </p:sp>
    </p:spTree>
    <p:extLst>
      <p:ext uri="{BB962C8B-B14F-4D97-AF65-F5344CB8AC3E}">
        <p14:creationId xmlns:p14="http://schemas.microsoft.com/office/powerpoint/2010/main" val="198762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30" grpId="0" animBg="1"/>
      <p:bldP spid="31" grpId="0" animBg="1"/>
      <p:bldP spid="32" grpId="0"/>
      <p:bldP spid="36" grpId="0" animBg="1"/>
      <p:bldP spid="39" grpId="0" animBg="1"/>
      <p:bldP spid="42" grpId="0" animBg="1"/>
      <p:bldP spid="43" grpId="0" animBg="1"/>
      <p:bldP spid="44" grpId="0"/>
      <p:bldP spid="45" grpId="0"/>
      <p:bldP spid="55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8C25-04D9-4116-A334-9C2AC754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DC9AE-5209-4557-AC8D-94030906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优点：开源社区氛围，完善的代码共享机制（上传，下载，多人协作）</a:t>
            </a:r>
            <a:endParaRPr lang="en-US" altLang="zh-CN" dirty="0"/>
          </a:p>
          <a:p>
            <a:r>
              <a:rPr lang="zh-CN" altLang="en-US" dirty="0"/>
              <a:t>缺点：仅针对文本代码，敏感数据需要上传至商业服务器，空间限制</a:t>
            </a:r>
          </a:p>
        </p:txBody>
      </p:sp>
    </p:spTree>
    <p:extLst>
      <p:ext uri="{BB962C8B-B14F-4D97-AF65-F5344CB8AC3E}">
        <p14:creationId xmlns:p14="http://schemas.microsoft.com/office/powerpoint/2010/main" val="21337748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10F78E3-0896-4A6F-A2B6-AE3B9B03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竞品分析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339CB1-A3C7-4859-B910-9CDD196DA8D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64" y="2262907"/>
            <a:ext cx="2829639" cy="2829639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6B8F620-2547-424E-9753-68555260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764" y="1538485"/>
            <a:ext cx="6520066" cy="4335842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zh-CN" altLang="en-US" sz="3000" dirty="0"/>
              <a:t>代码开源平台 </a:t>
            </a:r>
            <a:r>
              <a:rPr lang="en-US" altLang="zh-CN" sz="3000" dirty="0" err="1"/>
              <a:t>Github</a:t>
            </a:r>
            <a:endParaRPr lang="en-US" altLang="zh-CN" sz="3000" dirty="0"/>
          </a:p>
          <a:p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开源社区氛围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完善的代码共享机制（上传，下载，多人协作）</a:t>
            </a: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仅针对文本代码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敏感数据需要上传至商业服务器</a:t>
            </a:r>
            <a:endParaRPr lang="en-US" altLang="zh-CN" dirty="0"/>
          </a:p>
          <a:p>
            <a:pPr marL="36900" indent="0">
              <a:buNone/>
            </a:pPr>
            <a:r>
              <a:rPr lang="zh-CN" altLang="en-US" dirty="0"/>
              <a:t>空间限制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558E75-D779-4C7A-B392-76B8058607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53" y="4156363"/>
            <a:ext cx="574659" cy="5746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FF47AB-6130-4407-A464-585A89F05D5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34" y="2138179"/>
            <a:ext cx="613099" cy="6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22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C9AF0-C0A2-4AE4-99F8-C85D1D61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42204-8283-4D2D-A8A3-4C823B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网盘类产品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优点：容量大，较完善的分享机制</a:t>
            </a:r>
            <a:endParaRPr lang="en-US" altLang="zh-CN" dirty="0"/>
          </a:p>
          <a:p>
            <a:r>
              <a:rPr lang="zh-CN" altLang="en-US" dirty="0"/>
              <a:t>缺点：敏感数据需要上传至商业服务器，难以多人协作，版本管理困难，上下行带宽限制</a:t>
            </a:r>
          </a:p>
        </p:txBody>
      </p:sp>
    </p:spTree>
    <p:extLst>
      <p:ext uri="{BB962C8B-B14F-4D97-AF65-F5344CB8AC3E}">
        <p14:creationId xmlns:p14="http://schemas.microsoft.com/office/powerpoint/2010/main" val="4270514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369</TotalTime>
  <Words>677</Words>
  <Application>Microsoft Office PowerPoint</Application>
  <PresentationFormat>宽屏</PresentationFormat>
  <Paragraphs>158</Paragraphs>
  <Slides>22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Wingdings 2</vt:lpstr>
      <vt:lpstr>石板</vt:lpstr>
      <vt:lpstr>Datahub p2p 商业计划书</vt:lpstr>
      <vt:lpstr>产品简介</vt:lpstr>
      <vt:lpstr>产品介绍</vt:lpstr>
      <vt:lpstr>产品介绍</vt:lpstr>
      <vt:lpstr>市场分析</vt:lpstr>
      <vt:lpstr>市场分析</vt:lpstr>
      <vt:lpstr>竞品分析</vt:lpstr>
      <vt:lpstr>竞品分析</vt:lpstr>
      <vt:lpstr>竞品分析</vt:lpstr>
      <vt:lpstr>竞品分析</vt:lpstr>
      <vt:lpstr>产品特点</vt:lpstr>
      <vt:lpstr>产品特点</vt:lpstr>
      <vt:lpstr>产品特点</vt:lpstr>
      <vt:lpstr>产品特点</vt:lpstr>
      <vt:lpstr>产品特点</vt:lpstr>
      <vt:lpstr>产品特点</vt:lpstr>
      <vt:lpstr>产品特点</vt:lpstr>
      <vt:lpstr>产品特点</vt:lpstr>
      <vt:lpstr>应用场景例</vt:lpstr>
      <vt:lpstr>应用场景例</vt:lpstr>
      <vt:lpstr>应用场景例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Datahub p2p 商业计划书</dc:title>
  <dc:creator>Kerubiel Mayuri</dc:creator>
  <cp:lastModifiedBy>Kerubiel Mayuri</cp:lastModifiedBy>
  <cp:revision>208</cp:revision>
  <dcterms:created xsi:type="dcterms:W3CDTF">2022-03-04T11:43:56Z</dcterms:created>
  <dcterms:modified xsi:type="dcterms:W3CDTF">2022-03-05T02:38:32Z</dcterms:modified>
</cp:coreProperties>
</file>