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6679" autoAdjust="0"/>
  </p:normalViewPr>
  <p:slideViewPr>
    <p:cSldViewPr>
      <p:cViewPr varScale="1">
        <p:scale>
          <a:sx n="57" d="100"/>
          <a:sy n="57" d="100"/>
        </p:scale>
        <p:origin x="17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2D8A4-CEFC-477F-B93A-DFBCDB71967D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5A744-1A40-4142-A1A4-68A3E62635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35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Copyright © Terry </a:t>
            </a:r>
            <a:r>
              <a:rPr lang="en-US" sz="1200" kern="1200" dirty="0" err="1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Felke</a:t>
            </a:r>
            <a:r>
              <a: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-Morris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5A744-1A40-4142-A1A4-68A3E62635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012260-DF7F-4C9B-B953-941A80D4A3AB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83259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8DEDFB-1079-4E42-8549-8DEF4BC7A6D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121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5040560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5040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84784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46784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04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12776"/>
            <a:ext cx="5715000" cy="4957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708920"/>
            <a:ext cx="2139696" cy="36652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1412775"/>
            <a:ext cx="5904390" cy="4925881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80928"/>
            <a:ext cx="2139696" cy="3595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8AAC-450A-454F-8741-2F89F405F1E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7384"/>
            <a:ext cx="91440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124744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2184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A0A3C8-5A56-4752-A8EB-0523B4CF4F3B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1218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12184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78D8AAC-450A-454F-8741-2F89F405F1E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61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6400800" cy="769938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Summary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676400"/>
            <a:ext cx="6477000" cy="41910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cs typeface="Times New Roman" pitchFamily="18" charset="0"/>
              </a:rPr>
              <a:t>a</a:t>
            </a:r>
          </a:p>
          <a:p>
            <a:pPr eaLnBrk="1" hangingPunct="1"/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4FE845-82FA-4097-AE2E-D2F4C177CDC7}" type="slidenum">
              <a:rPr lang="en-US" altLang="en-US" sz="1100" smtClean="0">
                <a:solidFill>
                  <a:srgbClr val="4D4D4D"/>
                </a:solidFill>
              </a:rPr>
              <a:pPr/>
              <a:t>10</a:t>
            </a:fld>
            <a:endParaRPr lang="en-US" altLang="en-US" sz="1100">
              <a:solidFill>
                <a:srgbClr val="4D4D4D"/>
              </a:solidFill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48063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3671888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182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Learning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>
                <a:solidFill>
                  <a:schemeClr val="tx2">
                    <a:satMod val="130000"/>
                  </a:schemeClr>
                </a:solidFill>
              </a:rPr>
              <a:t>Outcomes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229600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Focus shifts from HTML/CSS to JavaScript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1"/>
          </p:nvPr>
        </p:nvSpPr>
        <p:spPr bwMode="auto">
          <a:xfrm>
            <a:off x="8613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4BB596-78C2-457B-928C-F0981EED49C8}" type="slidenum">
              <a:rPr lang="en-US" altLang="en-US" sz="1100" smtClean="0">
                <a:solidFill>
                  <a:srgbClr val="4D4D4D"/>
                </a:solidFill>
              </a:rPr>
              <a:pPr/>
              <a:t>2</a:t>
            </a:fld>
            <a:endParaRPr lang="en-US" altLang="en-US" sz="110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27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32DD-C3B0-2EAA-1925-729333D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0" i="0" u="none" strike="noStrike" baseline="0" dirty="0">
                <a:latin typeface="PalatinoETW02-Roman"/>
              </a:rPr>
              <a:t>Introduction to JavaScript</a:t>
            </a:r>
            <a:endParaRPr lang="en-GB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D408-2932-B8AF-A76A-AB5FFCE3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Focus shifts from HTML/CSS to JavaScript</a:t>
            </a:r>
          </a:p>
          <a:p>
            <a:r>
              <a:rPr lang="en-GB" dirty="0"/>
              <a:t>JavaScript is a scripting language used to interact with web pages.</a:t>
            </a:r>
          </a:p>
          <a:p>
            <a:r>
              <a:rPr lang="en-GB" dirty="0"/>
              <a:t>JavaScript code is typically stored in a separate files and imported into HTML.</a:t>
            </a:r>
          </a:p>
          <a:p>
            <a:r>
              <a:rPr lang="en-GB" dirty="0"/>
              <a:t>JavaScript ≠ Java</a:t>
            </a:r>
          </a:p>
          <a:p>
            <a:r>
              <a:rPr lang="en-GB" dirty="0"/>
              <a:t>Created in a separate file</a:t>
            </a:r>
          </a:p>
          <a:p>
            <a:r>
              <a:rPr lang="en-GB" i="1" dirty="0"/>
              <a:t>&lt;script </a:t>
            </a:r>
            <a:r>
              <a:rPr lang="en-GB" i="1" dirty="0" err="1"/>
              <a:t>src</a:t>
            </a:r>
            <a:r>
              <a:rPr lang="en-GB" i="1" dirty="0"/>
              <a:t>=“scripts/main.js”&gt;&lt;/script&gt;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51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4484-DCAF-7B9E-DADA-2188174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F33B-684C-A49D-05D7-152E474A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in JavaScript</a:t>
            </a:r>
          </a:p>
          <a:p>
            <a:pPr lvl="1"/>
            <a:r>
              <a:rPr lang="en-GB" dirty="0"/>
              <a:t>Let: mutable variable</a:t>
            </a:r>
          </a:p>
          <a:p>
            <a:pPr lvl="2"/>
            <a:r>
              <a:rPr lang="en-GB" dirty="0"/>
              <a:t>let name = “Darren”; 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Const</a:t>
            </a:r>
            <a:r>
              <a:rPr lang="en-GB" dirty="0"/>
              <a:t>: Immutable variable (constant)</a:t>
            </a:r>
          </a:p>
          <a:p>
            <a:pPr lvl="2"/>
            <a:r>
              <a:rPr lang="en-GB" dirty="0" err="1"/>
              <a:t>const</a:t>
            </a:r>
            <a:r>
              <a:rPr lang="en-GB" dirty="0"/>
              <a:t> birthplace = “UK”; </a:t>
            </a:r>
          </a:p>
          <a:p>
            <a:pPr lvl="1"/>
            <a:endParaRPr lang="en-GB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3B6B0A7B-CF95-F9F6-CBAF-45F48107D26D}"/>
              </a:ext>
            </a:extLst>
          </p:cNvPr>
          <p:cNvSpPr/>
          <p:nvPr/>
        </p:nvSpPr>
        <p:spPr>
          <a:xfrm>
            <a:off x="1547664" y="3933056"/>
            <a:ext cx="1512168" cy="144016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F096A75-DF37-5BCD-7B36-5B165194236C}"/>
              </a:ext>
            </a:extLst>
          </p:cNvPr>
          <p:cNvSpPr/>
          <p:nvPr/>
        </p:nvSpPr>
        <p:spPr>
          <a:xfrm>
            <a:off x="5868144" y="3851176"/>
            <a:ext cx="1512168" cy="144016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0B0-F1A5-3EBF-2A67-03460DC5633A}"/>
              </a:ext>
            </a:extLst>
          </p:cNvPr>
          <p:cNvSpPr txBox="1"/>
          <p:nvPr/>
        </p:nvSpPr>
        <p:spPr>
          <a:xfrm>
            <a:off x="1475656" y="55892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C5026-7BD9-111F-9BB3-54AF5E72B8D0}"/>
              </a:ext>
            </a:extLst>
          </p:cNvPr>
          <p:cNvSpPr txBox="1"/>
          <p:nvPr/>
        </p:nvSpPr>
        <p:spPr>
          <a:xfrm>
            <a:off x="5940152" y="560579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birthplace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9450D-B6B9-5340-1638-5364C9E4D62B}"/>
              </a:ext>
            </a:extLst>
          </p:cNvPr>
          <p:cNvSpPr txBox="1"/>
          <p:nvPr/>
        </p:nvSpPr>
        <p:spPr>
          <a:xfrm>
            <a:off x="1547664" y="457089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“Darren”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43077-7E81-6711-69C4-EF958BD17A12}"/>
              </a:ext>
            </a:extLst>
          </p:cNvPr>
          <p:cNvSpPr txBox="1"/>
          <p:nvPr/>
        </p:nvSpPr>
        <p:spPr>
          <a:xfrm>
            <a:off x="5858603" y="44684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“UK”</a:t>
            </a:r>
          </a:p>
        </p:txBody>
      </p:sp>
    </p:spTree>
    <p:extLst>
      <p:ext uri="{BB962C8B-B14F-4D97-AF65-F5344CB8AC3E}">
        <p14:creationId xmlns:p14="http://schemas.microsoft.com/office/powerpoint/2010/main" val="273681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A64A-F84C-598B-EA7F-18030E41C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07B6-CED1-E1EB-BCE6-6112D4EA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112E-838F-4A81-E9A3-5C1EAC10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B743C-3B78-569F-5D38-E39C075E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21259"/>
            <a:ext cx="7263598" cy="43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F7E47-600A-A706-4808-834861B1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C281-66DD-9BAA-DC90-E1658E15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JavaScript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2835-246F-404A-A62C-A97889BF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E483E-9576-968A-71F9-91442B01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58737"/>
            <a:ext cx="6779096" cy="470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8F442-F7E2-326A-5083-FCA8FD11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5EA9-EBD5-072C-68D6-6AFDB1CA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404040"/>
                </a:solidFill>
                <a:effectLst/>
                <a:latin typeface="Inter"/>
              </a:rPr>
              <a:t>Modifying the Page with JavaScript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F01C-3FFF-F0C8-1875-E1EF88D8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en-GB" b="1" i="0" dirty="0">
                <a:solidFill>
                  <a:srgbClr val="404040"/>
                </a:solidFill>
                <a:effectLst/>
                <a:latin typeface="Inter"/>
              </a:rPr>
              <a:t>One of the functions of JS – modifying pages</a:t>
            </a:r>
          </a:p>
          <a:p>
            <a:pPr algn="l">
              <a:spcAft>
                <a:spcPts val="300"/>
              </a:spcAft>
            </a:pPr>
            <a:r>
              <a:rPr lang="en-GB" b="1" i="0" dirty="0">
                <a:solidFill>
                  <a:srgbClr val="404040"/>
                </a:solidFill>
                <a:effectLst/>
                <a:latin typeface="Inter"/>
              </a:rPr>
              <a:t>The DOM (Document Object Model)</a:t>
            </a:r>
            <a:endParaRPr lang="en-GB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GB" b="0" i="0" dirty="0">
                <a:solidFill>
                  <a:srgbClr val="404040"/>
                </a:solidFill>
                <a:effectLst/>
                <a:latin typeface="Inter"/>
              </a:rPr>
              <a:t>JavaScript interacts with the DOM to modify web pages.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Inter"/>
              </a:rPr>
              <a:t>Example: Changing the background colour of a div.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Alternative: Using </a:t>
            </a:r>
            <a:r>
              <a:rPr lang="en-GB" dirty="0" err="1"/>
              <a:t>querySelector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7A562-68D2-A23B-3CDD-542B1BE3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41" y="3356992"/>
            <a:ext cx="8198323" cy="50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6C527-7DAC-117E-7C87-79ADD85D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797152"/>
            <a:ext cx="822960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5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AB71-3C72-C307-E972-9DA60F20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438-6456-284D-E0A8-BD240DBF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404040"/>
                </a:solidFill>
                <a:effectLst/>
                <a:latin typeface="Inter"/>
              </a:rPr>
              <a:t>Event Handling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8A6BA-8C88-5CB3-4F80-C0066EF4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en-GB" b="1" i="0" dirty="0">
                <a:solidFill>
                  <a:srgbClr val="404040"/>
                </a:solidFill>
                <a:effectLst/>
                <a:latin typeface="Inter"/>
              </a:rPr>
              <a:t>Reacting to User Events</a:t>
            </a:r>
            <a:endParaRPr lang="en-GB" b="0" i="0" dirty="0">
              <a:solidFill>
                <a:srgbClr val="404040"/>
              </a:solidFill>
              <a:effectLst/>
              <a:latin typeface="Inter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GB" b="0" i="0" dirty="0">
                <a:solidFill>
                  <a:srgbClr val="404040"/>
                </a:solidFill>
                <a:effectLst/>
                <a:latin typeface="Inter"/>
              </a:rPr>
              <a:t>Example: Adding an event listener to a button.</a:t>
            </a:r>
          </a:p>
          <a:p>
            <a:r>
              <a:rPr lang="en-GB" dirty="0"/>
              <a:t>&lt;button id=“</a:t>
            </a:r>
            <a:r>
              <a:rPr lang="en-GB" dirty="0" err="1"/>
              <a:t>btnExample</a:t>
            </a:r>
            <a:r>
              <a:rPr lang="en-GB" dirty="0"/>
              <a:t>”&gt;Click&lt;/button&gt;</a:t>
            </a:r>
          </a:p>
          <a:p>
            <a:endParaRPr lang="en-GB" dirty="0"/>
          </a:p>
          <a:p>
            <a:r>
              <a:rPr lang="en-GB" i="1" dirty="0"/>
              <a:t>function </a:t>
            </a:r>
            <a:r>
              <a:rPr lang="en-GB" i="1" dirty="0" err="1"/>
              <a:t>reactToEvent</a:t>
            </a:r>
            <a:r>
              <a:rPr lang="en-GB" i="1" dirty="0"/>
              <a:t>(){</a:t>
            </a:r>
          </a:p>
          <a:p>
            <a:r>
              <a:rPr lang="en-GB" i="1" dirty="0"/>
              <a:t>   alert(“The button was clicked!”);</a:t>
            </a:r>
          </a:p>
          <a:p>
            <a:r>
              <a:rPr lang="en-GB" i="1" dirty="0"/>
              <a:t>}</a:t>
            </a:r>
          </a:p>
          <a:p>
            <a:r>
              <a:rPr lang="en-GB" dirty="0"/>
              <a:t> </a:t>
            </a:r>
            <a:r>
              <a:rPr lang="en-GB" sz="1600" dirty="0" err="1"/>
              <a:t>document.getElementById</a:t>
            </a:r>
            <a:r>
              <a:rPr lang="en-GB" sz="1600" dirty="0"/>
              <a:t>(“</a:t>
            </a:r>
            <a:r>
              <a:rPr lang="en-GB" sz="1600" dirty="0" err="1"/>
              <a:t>btnExample</a:t>
            </a:r>
            <a:r>
              <a:rPr lang="en-GB" sz="1600" dirty="0"/>
              <a:t>”).</a:t>
            </a:r>
            <a:r>
              <a:rPr lang="en-GB" sz="1600" dirty="0" err="1"/>
              <a:t>addEventListener</a:t>
            </a:r>
            <a:r>
              <a:rPr lang="en-GB" sz="1600" dirty="0"/>
              <a:t>(“click”, </a:t>
            </a:r>
            <a:r>
              <a:rPr lang="en-GB" sz="1600" dirty="0" err="1"/>
              <a:t>reactToEvent</a:t>
            </a:r>
            <a:r>
              <a:rPr lang="en-GB" sz="1600" dirty="0"/>
              <a:t>);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F3FC2-AF80-8859-6447-DFEB1AA5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116611"/>
            <a:ext cx="5743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526E-02EF-0EE5-3305-30E1121F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632B-E50D-B779-9F27-08DFA90A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Retrieving input and displaying output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CDA09-EB7E-A045-EC8D-D42E9D15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4536504" cy="1634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64DB0-70EA-1FAE-9F5F-28C1F964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4992"/>
            <a:ext cx="6192688" cy="30963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8268FE-D03B-0852-5C9F-F340908D7986}"/>
              </a:ext>
            </a:extLst>
          </p:cNvPr>
          <p:cNvSpPr/>
          <p:nvPr/>
        </p:nvSpPr>
        <p:spPr>
          <a:xfrm>
            <a:off x="7452320" y="1988840"/>
            <a:ext cx="1234480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D1159B-80E5-6D07-0856-724DFFEDDB46}"/>
              </a:ext>
            </a:extLst>
          </p:cNvPr>
          <p:cNvSpPr/>
          <p:nvPr/>
        </p:nvSpPr>
        <p:spPr>
          <a:xfrm>
            <a:off x="7524328" y="2626001"/>
            <a:ext cx="1090464" cy="3600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034CD-72BF-DC9C-8986-B1C8FC5091AF}"/>
              </a:ext>
            </a:extLst>
          </p:cNvPr>
          <p:cNvSpPr/>
          <p:nvPr/>
        </p:nvSpPr>
        <p:spPr>
          <a:xfrm>
            <a:off x="7462664" y="3284984"/>
            <a:ext cx="1234480" cy="338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03692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1719</TotalTime>
  <Words>232</Words>
  <Application>Microsoft Office PowerPoint</Application>
  <PresentationFormat>On-screen Show (4:3)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Inter</vt:lpstr>
      <vt:lpstr>PalatinoETW02-Roman</vt:lpstr>
      <vt:lpstr>Times New Roman</vt:lpstr>
      <vt:lpstr>Clarity</vt:lpstr>
      <vt:lpstr>Introduction to javascript</vt:lpstr>
      <vt:lpstr>Learning  Outcomes</vt:lpstr>
      <vt:lpstr>Introduction to JavaScript</vt:lpstr>
      <vt:lpstr>JavaScript Fundamentals</vt:lpstr>
      <vt:lpstr>JavaScript Fundamentals</vt:lpstr>
      <vt:lpstr>JavaScript Fundamentals</vt:lpstr>
      <vt:lpstr>Modifying the Page with JavaScript</vt:lpstr>
      <vt:lpstr>Event Handling in JavaScript</vt:lpstr>
      <vt:lpstr>Example</vt:lpstr>
      <vt:lpstr>Summary</vt:lpstr>
    </vt:vector>
  </TitlesOfParts>
  <Company>Bexhill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Bexhill College</dc:creator>
  <cp:lastModifiedBy>Hayatullahi Adeyemo (PhD School of Computer Sci FT)</cp:lastModifiedBy>
  <cp:revision>135</cp:revision>
  <dcterms:created xsi:type="dcterms:W3CDTF">2012-10-02T23:23:28Z</dcterms:created>
  <dcterms:modified xsi:type="dcterms:W3CDTF">2025-03-10T19:45:57Z</dcterms:modified>
</cp:coreProperties>
</file>