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6679" autoAdjust="0"/>
  </p:normalViewPr>
  <p:slideViewPr>
    <p:cSldViewPr>
      <p:cViewPr varScale="1">
        <p:scale>
          <a:sx n="57" d="100"/>
          <a:sy n="57" d="100"/>
        </p:scale>
        <p:origin x="17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D8A4-CEFC-477F-B93A-DFBCDB71967D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5A744-1A40-4142-A1A4-68A3E62635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Copyright © Terry </a:t>
            </a:r>
            <a:r>
              <a:rPr lang="en-US" sz="1200" kern="12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Felke</a:t>
            </a: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-Morris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5A744-1A40-4142-A1A4-68A3E626354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8DEDFB-1079-4E42-8549-8DEF4BC7A6D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12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4A2-75CA-499C-BE2E-3CC96262682A}" type="datetime1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3708-350F-4C0F-B4FF-435B59CECFF4}" type="datetime1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5040560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5040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BDA8-0455-4C16-9EE4-8E2767D190CE}" type="datetime1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577E-2D53-4542-99CC-46C94C5F59AF}" type="datetime1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998D-5708-4C6D-AC31-B47B53514ACC}" type="datetime1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8912-895B-4F6A-9839-3613A8600049}" type="datetime1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BF98-A9D8-4510-8DF1-2949B1C46749}" type="datetime1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2462-45C5-486D-A39E-95B35BCAC07B}" type="datetime1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2699-5978-4FD1-94AB-01669ACF95CD}" type="datetime1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04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412776"/>
            <a:ext cx="5715000" cy="4957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08920"/>
            <a:ext cx="2139696" cy="36652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4535-32FC-4015-80C2-39C3E348A9B6}" type="datetime1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412775"/>
            <a:ext cx="5904390" cy="492588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80928"/>
            <a:ext cx="2139696" cy="3595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55CF-D686-4E2B-96E2-BBE4CAAC3BC4}" type="datetime1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384"/>
            <a:ext cx="91440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124744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2184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F89C4B-874A-4A20-9171-483EDE72BDE9}" type="datetime1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412184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12184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8D8AAC-450A-454F-8741-2F89F405F1E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 AND VALIDATION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61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400800" cy="76993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76400"/>
            <a:ext cx="7156648" cy="4191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itchFamily="18" charset="0"/>
              </a:rPr>
              <a:t>HTML forms are essential for user input</a:t>
            </a:r>
          </a:p>
          <a:p>
            <a:pPr eaLnBrk="1" hangingPunct="1"/>
            <a:r>
              <a:rPr lang="en-US" altLang="en-US" sz="2800" dirty="0">
                <a:cs typeface="Times New Roman" pitchFamily="18" charset="0"/>
              </a:rPr>
              <a:t>HTML5 provides built-in validation, but JavaScript is still necessary for complex validation.</a:t>
            </a:r>
          </a:p>
          <a:p>
            <a:pPr eaLnBrk="1" hangingPunct="1"/>
            <a:r>
              <a:rPr lang="en-US" altLang="en-US" sz="2800" dirty="0">
                <a:cs typeface="Times New Roman" pitchFamily="18" charset="0"/>
              </a:rPr>
              <a:t>Use </a:t>
            </a:r>
            <a:r>
              <a:rPr lang="en-US" altLang="en-US" sz="2800" dirty="0" err="1">
                <a:highlight>
                  <a:srgbClr val="C0C0C0"/>
                </a:highlight>
                <a:cs typeface="Times New Roman" pitchFamily="18" charset="0"/>
              </a:rPr>
              <a:t>e.preventDefault</a:t>
            </a:r>
            <a:r>
              <a:rPr lang="en-US" altLang="en-US" sz="2800" dirty="0">
                <a:highlight>
                  <a:srgbClr val="C0C0C0"/>
                </a:highlight>
                <a:cs typeface="Times New Roman" pitchFamily="18" charset="0"/>
              </a:rPr>
              <a:t>() </a:t>
            </a:r>
            <a:r>
              <a:rPr lang="en-US" altLang="en-US" sz="2800" dirty="0">
                <a:cs typeface="Times New Roman" pitchFamily="18" charset="0"/>
              </a:rPr>
              <a:t>to stop invalid form submissions.</a:t>
            </a:r>
          </a:p>
          <a:p>
            <a:pPr eaLnBrk="1" hangingPunct="1"/>
            <a:r>
              <a:rPr lang="en-US" altLang="en-US" sz="2800" dirty="0">
                <a:cs typeface="Times New Roman" pitchFamily="18" charset="0"/>
              </a:rPr>
              <a:t>Inline JavaScript can be used for quick validation.</a:t>
            </a:r>
          </a:p>
          <a:p>
            <a:pPr eaLnBrk="1" hangingPunct="1"/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4FE845-82FA-4097-AE2E-D2F4C177CDC7}" type="slidenum">
              <a:rPr lang="en-US" altLang="en-US" sz="1100" smtClean="0">
                <a:solidFill>
                  <a:srgbClr val="4D4D4D"/>
                </a:solidFill>
              </a:rPr>
              <a:pPr/>
              <a:t>10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671888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2182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08C3-A42C-A3CE-1AB2-F94168C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5150-2FF5-9555-DD3F-39DFFA19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Label</a:t>
            </a:r>
          </a:p>
          <a:p>
            <a:endParaRPr lang="en-GB" dirty="0"/>
          </a:p>
          <a:p>
            <a:r>
              <a:rPr lang="en-GB" dirty="0" err="1"/>
              <a:t>Textfield</a:t>
            </a:r>
            <a:r>
              <a:rPr lang="en-GB" dirty="0"/>
              <a:t>/input</a:t>
            </a:r>
          </a:p>
          <a:p>
            <a:endParaRPr lang="en-GB" dirty="0"/>
          </a:p>
          <a:p>
            <a:r>
              <a:rPr lang="en-GB" dirty="0" err="1"/>
              <a:t>Textarea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Button</a:t>
            </a:r>
          </a:p>
          <a:p>
            <a:endParaRPr lang="en-GB" dirty="0"/>
          </a:p>
          <a:p>
            <a:r>
              <a:rPr lang="en-GB" dirty="0"/>
              <a:t>Select (drop-down list)</a:t>
            </a:r>
          </a:p>
          <a:p>
            <a:endParaRPr lang="en-GB" dirty="0"/>
          </a:p>
          <a:p>
            <a:r>
              <a:rPr lang="en-GB" dirty="0"/>
              <a:t>Checkbox and Radio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5D02F-3013-459F-2CBE-F847BABC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139" y="1468016"/>
            <a:ext cx="4160229" cy="145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3E99A-9996-E3E4-9C1A-A8357D41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730834"/>
            <a:ext cx="2733675" cy="1876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A63816-05BB-942C-55DD-0941EC15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686" y="3933057"/>
            <a:ext cx="1492592" cy="65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BBFDF-1C35-B083-33E0-25428133C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38" y="2877289"/>
            <a:ext cx="2496840" cy="299278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F8DD09-E61D-8814-1682-EC743521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C118-766E-36EC-9278-B6D6EBF7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FORM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9DB3-35A9-DEFA-E8C9-A307F203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Forms are wrapped in </a:t>
            </a:r>
            <a:r>
              <a:rPr lang="en-GB" dirty="0">
                <a:highlight>
                  <a:srgbClr val="C0C0C0"/>
                </a:highlight>
              </a:rPr>
              <a:t>&lt;form&gt;</a:t>
            </a:r>
            <a:r>
              <a:rPr lang="en-GB" dirty="0"/>
              <a:t> tags</a:t>
            </a:r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of </a:t>
            </a:r>
            <a:r>
              <a:rPr lang="en-GB" dirty="0">
                <a:highlight>
                  <a:srgbClr val="00FF00"/>
                </a:highlight>
              </a:rPr>
              <a:t>name</a:t>
            </a:r>
            <a:r>
              <a:rPr lang="en-GB" dirty="0"/>
              <a:t> attribute for server-side processing</a:t>
            </a:r>
          </a:p>
          <a:p>
            <a:r>
              <a:rPr lang="en-GB" dirty="0"/>
              <a:t>The name attribute labels the text box – providing context for what value it contains.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D25CE-1EAD-AF33-C8E3-82E440FF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6030208" cy="23610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7997-7B68-CAA1-C8A8-319E054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24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210A-EF23-6D67-73F9-4A889A49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B13E-793A-962B-C947-5DD45970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Dropdown boxes (</a:t>
            </a:r>
            <a:r>
              <a:rPr lang="en-GB" dirty="0">
                <a:highlight>
                  <a:srgbClr val="C0C0C0"/>
                </a:highlight>
              </a:rPr>
              <a:t>&lt;select&gt; </a:t>
            </a:r>
            <a:r>
              <a:rPr lang="en-GB" dirty="0"/>
              <a:t>and </a:t>
            </a:r>
            <a:r>
              <a:rPr lang="en-GB" dirty="0">
                <a:highlight>
                  <a:srgbClr val="C0C0C0"/>
                </a:highlight>
              </a:rPr>
              <a:t>&lt;option&gt;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Radio buttons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Checkboxes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AB750-A020-6679-3625-A606303B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17" y="2132857"/>
            <a:ext cx="4085419" cy="1556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7FBD8-AE9A-F223-A3ED-01C80285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18" y="2310350"/>
            <a:ext cx="2842458" cy="97242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222C71-7C85-F553-BC0B-71958884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3BA12E-419A-2E2B-1F7F-A5150F98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95" y="4485955"/>
            <a:ext cx="4524375" cy="1171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486CF1-386F-DA43-FF07-56BA657EC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109" y="4583296"/>
            <a:ext cx="1780277" cy="972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C7C79B-D6A5-9AD7-E20B-B3704FD19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082" y="5704719"/>
            <a:ext cx="1428957" cy="10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7814-47A9-3068-5DB3-DAD053F5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HTML5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002-C171-42E9-439E-29EB1250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>
                <a:highlight>
                  <a:srgbClr val="C0C0C0"/>
                </a:highlight>
              </a:rPr>
              <a:t>type</a:t>
            </a:r>
            <a:r>
              <a:rPr lang="en-GB" dirty="0"/>
              <a:t> attribute for basic validation: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ighlight>
                  <a:srgbClr val="C0C0C0"/>
                </a:highlight>
              </a:rPr>
              <a:t>required</a:t>
            </a:r>
            <a:r>
              <a:rPr lang="en-GB" dirty="0"/>
              <a:t> attribute prevents form submission if empty: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2BA5-0153-871B-B9C7-3D94E04D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F317B-B483-3F57-29D4-19E32CAF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916832"/>
            <a:ext cx="3728781" cy="170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52EAC-8F11-AD25-F79E-DF7ABD6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26" y="4104708"/>
            <a:ext cx="4741825" cy="13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3D4F-EEFE-1C31-3B7D-8BFA6679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D8D1-E95E-F65F-0A2F-1C43447F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is still crucial for form validation</a:t>
            </a:r>
          </a:p>
          <a:p>
            <a:r>
              <a:rPr lang="en-GB" dirty="0"/>
              <a:t>Example of adding a </a:t>
            </a:r>
            <a:r>
              <a:rPr lang="en-GB" dirty="0">
                <a:highlight>
                  <a:srgbClr val="C0C0C0"/>
                </a:highlight>
              </a:rPr>
              <a:t>submit</a:t>
            </a:r>
            <a:r>
              <a:rPr lang="en-GB" dirty="0"/>
              <a:t> event listener: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Accessing form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2985-6EB1-F850-6417-F8E396A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25505-FF5D-4D3B-4C9E-5FCB70A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41" y="3500017"/>
            <a:ext cx="7378117" cy="134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4B49-12C0-9442-9547-0BFDA07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8" y="5445224"/>
            <a:ext cx="7351642" cy="1078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1703DD-CB02-FF40-2EC4-2F62DE656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1" y="2288342"/>
            <a:ext cx="3179301" cy="11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C0F6-B39F-853A-16E9-1EA236CF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Preventing Form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6B9F-016D-BB43-CC17-93C85EA8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>
                <a:highlight>
                  <a:srgbClr val="C0C0C0"/>
                </a:highlight>
              </a:rPr>
              <a:t>e.preventDefault</a:t>
            </a:r>
            <a:r>
              <a:rPr lang="en-GB" dirty="0">
                <a:highlight>
                  <a:srgbClr val="C0C0C0"/>
                </a:highlight>
              </a:rPr>
              <a:t>()</a:t>
            </a:r>
            <a:r>
              <a:rPr lang="en-GB" dirty="0"/>
              <a:t> to stop form submission if data is invalid</a:t>
            </a:r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539A1-A0BB-F0BA-BD4F-22A26182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3A166-F5A4-1915-2DF3-A99569DA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64755"/>
            <a:ext cx="5610550" cy="23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839-57A3-599C-514F-5ACEB2F9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JavaScript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5747-33A2-E5EC-15A4-00160ACD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JavaScript with </a:t>
            </a:r>
            <a:r>
              <a:rPr lang="en-GB" dirty="0" err="1">
                <a:highlight>
                  <a:srgbClr val="C0C0C0"/>
                </a:highlight>
              </a:rPr>
              <a:t>onsubmit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 of </a:t>
            </a:r>
            <a:r>
              <a:rPr lang="en-GB" dirty="0">
                <a:highlight>
                  <a:srgbClr val="C0C0C0"/>
                </a:highlight>
              </a:rPr>
              <a:t>validate()</a:t>
            </a:r>
            <a:r>
              <a:rPr lang="en-GB" dirty="0"/>
              <a:t>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88A55-494D-C915-0B92-1C8BFB6C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04B34-D159-CD3E-9134-E9362461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4566238" cy="1020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53740-8577-6CB6-0ADF-EED95E59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6475"/>
            <a:ext cx="6216352" cy="29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1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32CA-03A4-1FFC-A808-952CEA27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4EC2-A973-5FA0-A157-5137291A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JavaScript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7D9C-7A41-71B9-0567-63235630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Inline JavaScript with </a:t>
            </a:r>
            <a:r>
              <a:rPr lang="en-GB" dirty="0" err="1">
                <a:highlight>
                  <a:srgbClr val="C0C0C0"/>
                </a:highlight>
              </a:rPr>
              <a:t>onsubmit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A99A-DADB-31FB-9115-BED371AF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68E08-0DCF-8B60-5F6C-EC609C40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37555"/>
            <a:ext cx="5872080" cy="46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34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2426</TotalTime>
  <Words>209</Words>
  <Application>Microsoft Office PowerPoint</Application>
  <PresentationFormat>On-screen Show (4:3)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Clarity</vt:lpstr>
      <vt:lpstr>HTML FORMS AND VALIDATION</vt:lpstr>
      <vt:lpstr>HTML FORM ELEMENTS</vt:lpstr>
      <vt:lpstr>HTML FORM STRUCTURE</vt:lpstr>
      <vt:lpstr>OTHER FORM ELEMENTS</vt:lpstr>
      <vt:lpstr>Built-in HTML5 Validation</vt:lpstr>
      <vt:lpstr>JavaScript Validation</vt:lpstr>
      <vt:lpstr>Preventing Form Submission</vt:lpstr>
      <vt:lpstr>Inline JavaScript Validation</vt:lpstr>
      <vt:lpstr>Inline JavaScript Validation</vt:lpstr>
      <vt:lpstr>Summary</vt:lpstr>
    </vt:vector>
  </TitlesOfParts>
  <Company>Bexhill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Bexhill College</dc:creator>
  <cp:lastModifiedBy>Hayatullahi Adeyemo (Alumni)</cp:lastModifiedBy>
  <cp:revision>151</cp:revision>
  <dcterms:created xsi:type="dcterms:W3CDTF">2012-10-02T23:23:28Z</dcterms:created>
  <dcterms:modified xsi:type="dcterms:W3CDTF">2025-03-17T19:38:18Z</dcterms:modified>
</cp:coreProperties>
</file>