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88" r:id="rId3"/>
    <p:sldId id="289" r:id="rId4"/>
    <p:sldId id="29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86679" autoAdjust="0"/>
  </p:normalViewPr>
  <p:slideViewPr>
    <p:cSldViewPr>
      <p:cViewPr varScale="1">
        <p:scale>
          <a:sx n="57" d="100"/>
          <a:sy n="57" d="100"/>
        </p:scale>
        <p:origin x="17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2D8A4-CEFC-477F-B93A-DFBCDB71967D}" type="datetimeFigureOut">
              <a:rPr lang="en-GB" smtClean="0"/>
              <a:pPr/>
              <a:t>31/03/2025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5A744-1A40-4142-A1A4-68A3E62635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5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Copyright © Terry </a:t>
            </a:r>
            <a:r>
              <a:rPr lang="en-US" sz="1200" kern="12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Felke</a:t>
            </a:r>
            <a:r>
              <a: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-Morris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5A744-1A40-4142-A1A4-68A3E626354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4A2-75CA-499C-BE2E-3CC96262682A}" type="datetime1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3708-350F-4C0F-B4FF-435B59CECFF4}" type="datetime1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5040560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5040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BDA8-0455-4C16-9EE4-8E2767D190CE}" type="datetime1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577E-2D53-4542-99CC-46C94C5F59AF}" type="datetime1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998D-5708-4C6D-AC31-B47B53514ACC}" type="datetime1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8912-895B-4F6A-9839-3613A8600049}" type="datetime1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6784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84784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46784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F98-A9D8-4510-8DF1-2949B1C46749}" type="datetime1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2462-45C5-486D-A39E-95B35BCAC07B}" type="datetime1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2699-5978-4FD1-94AB-01669ACF95CD}" type="datetime1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04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412776"/>
            <a:ext cx="5715000" cy="4957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08920"/>
            <a:ext cx="2139696" cy="36652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4535-32FC-4015-80C2-39C3E348A9B6}" type="datetime1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1412775"/>
            <a:ext cx="5904390" cy="4925881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80928"/>
            <a:ext cx="2139696" cy="3595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55CF-D686-4E2B-96E2-BBE4CAAC3BC4}" type="datetime1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7384"/>
            <a:ext cx="9144000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124744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2184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EF89C4B-874A-4A20-9171-483EDE72BDE9}" type="datetime1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412184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12184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78D8AAC-450A-454F-8741-2F89F405F1E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WITH 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Techniques for Asynchronous Web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81961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4FE9-7FF1-4573-6179-600B85E7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with </a:t>
            </a:r>
            <a:r>
              <a:rPr lang="en-GB" dirty="0" err="1"/>
              <a:t>XMLHttpRequest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BD39-013D-A5D3-35F2-409E39EB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JSON.parse</a:t>
            </a:r>
            <a:r>
              <a:rPr lang="en-GB" dirty="0"/>
              <a:t>() to decode the response: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F97B-2804-1430-1552-789AB9D4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E152C-052A-BB62-1A0B-4D692B6A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77" y="2420888"/>
            <a:ext cx="7891637" cy="24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2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7537-6C67-8CEC-8D11-DD431973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with 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AAF6-46A3-EB83-209A-09E79C7F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 .</a:t>
            </a:r>
            <a:r>
              <a:rPr lang="en-GB" dirty="0" err="1"/>
              <a:t>json</a:t>
            </a:r>
            <a:r>
              <a:rPr lang="en-GB" dirty="0"/>
              <a:t>() instead of .text():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DE73C-2270-209B-9091-F6E0B7D9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61CB5-8019-B087-E0E0-F6BB583A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814429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1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0603-3A94-ADC5-F8E8-CBB83360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5FE5-EEA7-28D5-69AC-29A96FA2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AJAX enables asynchronous, dynamic web updates</a:t>
            </a:r>
          </a:p>
          <a:p>
            <a:endParaRPr lang="en-GB" dirty="0"/>
          </a:p>
          <a:p>
            <a:r>
              <a:rPr lang="en-GB" dirty="0" err="1"/>
              <a:t>XMLHttpRequest</a:t>
            </a:r>
            <a:r>
              <a:rPr lang="en-GB" dirty="0"/>
              <a:t>: Traditional, verbose</a:t>
            </a:r>
          </a:p>
          <a:p>
            <a:endParaRPr lang="en-GB" dirty="0"/>
          </a:p>
          <a:p>
            <a:r>
              <a:rPr lang="en-GB" dirty="0"/>
              <a:t>Fetch API: Modern, promise-based</a:t>
            </a:r>
          </a:p>
          <a:p>
            <a:endParaRPr lang="en-GB" dirty="0"/>
          </a:p>
          <a:p>
            <a:r>
              <a:rPr lang="en-GB" dirty="0"/>
              <a:t>JSON is the standard for data exchange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3DF5D-0805-3D19-1599-8351C9BC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04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4088-F078-F97D-FCA8-5B71EBD9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AJAX?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159F-849D-76AF-5478-C4C806A6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Multiple meanings:</a:t>
            </a:r>
          </a:p>
          <a:p>
            <a:pPr lvl="1"/>
            <a:r>
              <a:rPr lang="en-GB" dirty="0"/>
              <a:t>Greek mythological hero – Ajax the Great</a:t>
            </a:r>
          </a:p>
          <a:p>
            <a:pPr lvl="1"/>
            <a:r>
              <a:rPr lang="en-GB" b="1" dirty="0"/>
              <a:t>Computing/web development</a:t>
            </a:r>
          </a:p>
          <a:p>
            <a:pPr lvl="1"/>
            <a:r>
              <a:rPr lang="en-GB" dirty="0"/>
              <a:t>Town (Canada), Greek Play, floating crane</a:t>
            </a:r>
          </a:p>
          <a:p>
            <a:r>
              <a:rPr lang="en-GB" dirty="0"/>
              <a:t>Not a technology or language, but a combination of technologies – Asynchronous JavaScript and XML (AJAX)</a:t>
            </a:r>
          </a:p>
          <a:p>
            <a:r>
              <a:rPr lang="en-GB" dirty="0"/>
              <a:t>Set of techniques for creating interactive web apps where data can be retrieved (From server) without </a:t>
            </a:r>
            <a:r>
              <a:rPr lang="en-GB" dirty="0" err="1"/>
              <a:t>refereshing</a:t>
            </a:r>
            <a:r>
              <a:rPr lang="en-GB" dirty="0"/>
              <a:t>.</a:t>
            </a:r>
          </a:p>
          <a:p>
            <a:r>
              <a:rPr lang="en-GB" dirty="0"/>
              <a:t>Enables communication between </a:t>
            </a:r>
            <a:r>
              <a:rPr lang="en-GB" b="1" dirty="0"/>
              <a:t>client-side </a:t>
            </a:r>
            <a:r>
              <a:rPr lang="en-GB" dirty="0"/>
              <a:t>(JavaScript) and </a:t>
            </a:r>
            <a:r>
              <a:rPr lang="en-GB" b="1" dirty="0"/>
              <a:t>server-side</a:t>
            </a:r>
          </a:p>
          <a:p>
            <a:r>
              <a:rPr lang="en-GB" dirty="0"/>
              <a:t>Key features:</a:t>
            </a:r>
          </a:p>
          <a:p>
            <a:pPr lvl="1"/>
            <a:r>
              <a:rPr lang="en-GB" dirty="0"/>
              <a:t>Send HTTP requests in the background</a:t>
            </a:r>
          </a:p>
          <a:p>
            <a:pPr lvl="1"/>
            <a:r>
              <a:rPr lang="en-GB" dirty="0"/>
              <a:t>Receive responses without page reloads</a:t>
            </a:r>
          </a:p>
          <a:p>
            <a:pPr lvl="1"/>
            <a:r>
              <a:rPr lang="en-GB" dirty="0"/>
              <a:t>Update page fragments dynamically (with the data from response)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B1566-ED41-1DC5-F548-8AC0A09E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3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F9CE-1576-6AED-A9AB-FC33AE47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28F7-E580-B14B-EE88-CA16D093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page reloads or redirects</a:t>
            </a:r>
          </a:p>
          <a:p>
            <a:endParaRPr lang="en-GB" dirty="0"/>
          </a:p>
          <a:p>
            <a:r>
              <a:rPr lang="en-GB" dirty="0"/>
              <a:t>Load only fragments of a page (not entire HTML page)</a:t>
            </a:r>
          </a:p>
          <a:p>
            <a:endParaRPr lang="en-GB" dirty="0"/>
          </a:p>
          <a:p>
            <a:r>
              <a:rPr lang="en-GB" dirty="0"/>
              <a:t>Add dynamic capabilities:</a:t>
            </a:r>
          </a:p>
          <a:p>
            <a:pPr lvl="1"/>
            <a:r>
              <a:rPr lang="en-GB" dirty="0"/>
              <a:t>Fetch data from files</a:t>
            </a:r>
          </a:p>
          <a:p>
            <a:pPr lvl="1"/>
            <a:r>
              <a:rPr lang="en-GB" dirty="0"/>
              <a:t>Connect to scripts pulling from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9ED1-851D-AD91-7421-013D4C13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4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B021C-077B-B863-51E9-2244D5D1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51AC-E067-3FA3-1AED-14F381A8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C510-3D96-6774-D1F1-AD973700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Continent </a:t>
            </a:r>
            <a:r>
              <a:rPr lang="en-GB" dirty="0">
                <a:sym typeface="Wingdings" panose="05000000000000000000" pitchFamily="2" charset="2"/>
              </a:rPr>
              <a:t> Country</a:t>
            </a:r>
          </a:p>
          <a:p>
            <a:r>
              <a:rPr lang="en-GB" dirty="0">
                <a:sym typeface="Wingdings" panose="05000000000000000000" pitchFamily="2" charset="2"/>
              </a:rPr>
              <a:t>Country  State/City</a:t>
            </a:r>
          </a:p>
          <a:p>
            <a:r>
              <a:rPr lang="en-GB" dirty="0"/>
              <a:t>Subject </a:t>
            </a:r>
            <a:r>
              <a:rPr lang="en-GB" dirty="0">
                <a:sym typeface="Wingdings" panose="05000000000000000000" pitchFamily="2" charset="2"/>
              </a:rPr>
              <a:t> Topic</a:t>
            </a:r>
            <a:endParaRPr lang="en-GB" dirty="0"/>
          </a:p>
          <a:p>
            <a:r>
              <a:rPr lang="en-GB" dirty="0"/>
              <a:t>Category </a:t>
            </a:r>
            <a:r>
              <a:rPr lang="en-GB" dirty="0">
                <a:sym typeface="Wingdings" panose="05000000000000000000" pitchFamily="2" charset="2"/>
              </a:rPr>
              <a:t> Subcategory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D9EB6-E784-E65F-3B9B-6B6CA338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216BB-D776-F8E8-7713-FCABAB36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4221088"/>
            <a:ext cx="4328750" cy="2446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19D60D-2AD5-C15A-DD6F-B14954628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859" y="4355083"/>
            <a:ext cx="4018922" cy="12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7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E4A0-FE02-C128-3D49-DB19B68D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for AJAX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460B-E8A0-D1D2-1FDC-5DEF016A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Files needed</a:t>
            </a:r>
            <a:r>
              <a:rPr lang="en-GB" dirty="0"/>
              <a:t>:</a:t>
            </a:r>
          </a:p>
          <a:p>
            <a:pPr lvl="1"/>
            <a:r>
              <a:rPr lang="en-GB" dirty="0">
                <a:highlight>
                  <a:srgbClr val="C0C0C0"/>
                </a:highlight>
              </a:rPr>
              <a:t>index.html</a:t>
            </a:r>
            <a:r>
              <a:rPr lang="en-GB" dirty="0"/>
              <a:t>: Full HTML page with a button and a div element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>
                <a:highlight>
                  <a:srgbClr val="C0C0C0"/>
                </a:highlight>
              </a:rPr>
              <a:t>content.html</a:t>
            </a:r>
            <a:r>
              <a:rPr lang="en-GB" dirty="0"/>
              <a:t>: Fragment (e.g. </a:t>
            </a:r>
            <a:r>
              <a:rPr lang="en-GB" dirty="0">
                <a:highlight>
                  <a:srgbClr val="C0C0C0"/>
                </a:highlight>
              </a:rPr>
              <a:t>&lt;h1&gt;Heading&lt;/h1&gt;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Only a heading is present in this page – no html structure</a:t>
            </a:r>
          </a:p>
          <a:p>
            <a:r>
              <a:rPr lang="en-GB" b="1" dirty="0"/>
              <a:t>Prerequisite:</a:t>
            </a:r>
            <a:r>
              <a:rPr lang="en-GB" dirty="0"/>
              <a:t> Install the “Live Server” plugin for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64ECD-73AB-8C60-18F8-2AEC4065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358B3-AC4C-08AF-4647-2E96513F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33528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7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BDA3-BA53-064F-0FE4-CCE9CD38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Sending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9E2B-50C0-5DCC-4465-817C4C48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Approaches:</a:t>
            </a:r>
          </a:p>
          <a:p>
            <a:pPr lvl="1"/>
            <a:r>
              <a:rPr lang="en-GB" dirty="0" err="1"/>
              <a:t>XMLHttpRequest</a:t>
            </a:r>
            <a:r>
              <a:rPr lang="en-GB" dirty="0"/>
              <a:t> object (Traditional/ Vanilla JavaScript)</a:t>
            </a:r>
          </a:p>
          <a:p>
            <a:pPr lvl="2"/>
            <a:r>
              <a:rPr lang="en-GB" dirty="0"/>
              <a:t>No need to install any additional framework</a:t>
            </a:r>
          </a:p>
          <a:p>
            <a:pPr lvl="1"/>
            <a:r>
              <a:rPr lang="en-GB" dirty="0"/>
              <a:t>Fetch API (Modern, ES6+)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2A11D-2C6B-DE51-BCD2-45DEABAC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6FD5-0D52-A665-23A3-43AAAEED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XMLHttpRequest</a:t>
            </a:r>
            <a:r>
              <a:rPr lang="en-GB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336B-D6DC-F155-303F-9DD33D12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Steps</a:t>
            </a:r>
            <a:r>
              <a:rPr lang="en-GB" dirty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Create an </a:t>
            </a:r>
            <a:r>
              <a:rPr lang="en-GB" dirty="0" err="1">
                <a:highlight>
                  <a:srgbClr val="C0C0C0"/>
                </a:highlight>
              </a:rPr>
              <a:t>XMLHttpRequest</a:t>
            </a:r>
            <a:r>
              <a:rPr lang="en-GB" dirty="0"/>
              <a:t> object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Set up a </a:t>
            </a:r>
            <a:r>
              <a:rPr lang="en-GB" dirty="0">
                <a:highlight>
                  <a:srgbClr val="C0C0C0"/>
                </a:highlight>
              </a:rPr>
              <a:t>load</a:t>
            </a:r>
            <a:r>
              <a:rPr lang="en-GB" dirty="0"/>
              <a:t> event listener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Open and send the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41F09-822E-A25E-A81B-36A27E27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BFADF-65EA-BF15-081C-12C253EE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8229600" cy="2803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B69775-043F-3C5D-4065-AFBB415F0E20}"/>
              </a:ext>
            </a:extLst>
          </p:cNvPr>
          <p:cNvSpPr/>
          <p:nvPr/>
        </p:nvSpPr>
        <p:spPr>
          <a:xfrm>
            <a:off x="755576" y="4221088"/>
            <a:ext cx="7632848" cy="165618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3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9A3E-66FF-107E-E455-42CF39CB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Fetch API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9C93-722F-BBB7-2196-584D1C86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C0C0C0"/>
                </a:highlight>
              </a:rPr>
              <a:t>Uses Promises</a:t>
            </a:r>
            <a:r>
              <a:rPr lang="en-GB" dirty="0"/>
              <a:t> for cleaner syntax</a:t>
            </a:r>
          </a:p>
          <a:p>
            <a:r>
              <a:rPr lang="en-GB" b="1" dirty="0"/>
              <a:t>Steps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highlight>
                  <a:srgbClr val="C0C0C0"/>
                </a:highlight>
              </a:rPr>
              <a:t>fetch()</a:t>
            </a:r>
          </a:p>
          <a:p>
            <a:pPr lvl="1"/>
            <a:r>
              <a:rPr lang="en-GB" dirty="0"/>
              <a:t>Convert response to text</a:t>
            </a:r>
          </a:p>
          <a:p>
            <a:pPr lvl="1"/>
            <a:r>
              <a:rPr lang="en-GB" dirty="0"/>
              <a:t>Update the 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B3251-21EE-0CB4-057C-82799761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67D4A-1236-C5F7-994C-61F100EF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6" y="3573016"/>
            <a:ext cx="674357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025D-7A40-B4F7-EC1D-4E99B82F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7323-3FB5-B926-2734-C10B39C1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JSON: Universal data format (similar to Python dictionaries)</a:t>
            </a:r>
          </a:p>
          <a:p>
            <a:r>
              <a:rPr lang="en-GB" dirty="0"/>
              <a:t>Example </a:t>
            </a:r>
            <a:r>
              <a:rPr lang="en-GB" dirty="0" err="1">
                <a:highlight>
                  <a:srgbClr val="C0C0C0"/>
                </a:highlight>
              </a:rPr>
              <a:t>modules.json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Parsing required to convert JSON to usable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5C95-351A-0B5E-756B-BCC61E1B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F9474-7F64-8D13-B921-C80DF308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80928"/>
            <a:ext cx="3893591" cy="19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08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3809</TotalTime>
  <Words>382</Words>
  <Application>Microsoft Office PowerPoint</Application>
  <PresentationFormat>On-screen Show (4:3)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Clarity</vt:lpstr>
      <vt:lpstr>AJAX WITH JAVASCRIPT</vt:lpstr>
      <vt:lpstr>What is AJAX?</vt:lpstr>
      <vt:lpstr>Benefits of AJAX</vt:lpstr>
      <vt:lpstr>Benefits of AJAX</vt:lpstr>
      <vt:lpstr>Setup for AJAX Demos</vt:lpstr>
      <vt:lpstr>Sending HTTP Requests</vt:lpstr>
      <vt:lpstr>XMLHttpRequest Example</vt:lpstr>
      <vt:lpstr>Fetch API Example</vt:lpstr>
      <vt:lpstr>Working with JSON</vt:lpstr>
      <vt:lpstr>JSON with XMLHttpRequest</vt:lpstr>
      <vt:lpstr>JSON with Fetch API</vt:lpstr>
      <vt:lpstr>Summary</vt:lpstr>
    </vt:vector>
  </TitlesOfParts>
  <Company>Bexhill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Bexhill College</dc:creator>
  <cp:lastModifiedBy>Hayatullahi Adeyemo (Alumni)</cp:lastModifiedBy>
  <cp:revision>168</cp:revision>
  <dcterms:created xsi:type="dcterms:W3CDTF">2012-10-02T23:23:28Z</dcterms:created>
  <dcterms:modified xsi:type="dcterms:W3CDTF">2025-03-31T19:41:40Z</dcterms:modified>
</cp:coreProperties>
</file>