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31" r:id="rId4"/>
    <p:sldMasterId id="2147484776" r:id="rId5"/>
    <p:sldMasterId id="2147484803" r:id="rId6"/>
  </p:sldMasterIdLst>
  <p:notesMasterIdLst>
    <p:notesMasterId r:id="rId36"/>
  </p:notesMasterIdLst>
  <p:handoutMasterIdLst>
    <p:handoutMasterId r:id="rId37"/>
  </p:handoutMasterIdLst>
  <p:sldIdLst>
    <p:sldId id="1809" r:id="rId7"/>
    <p:sldId id="1810" r:id="rId8"/>
    <p:sldId id="4306" r:id="rId9"/>
    <p:sldId id="4310" r:id="rId10"/>
    <p:sldId id="4311" r:id="rId11"/>
    <p:sldId id="477" r:id="rId12"/>
    <p:sldId id="4298" r:id="rId13"/>
    <p:sldId id="4332" r:id="rId14"/>
    <p:sldId id="1878" r:id="rId15"/>
    <p:sldId id="4339" r:id="rId16"/>
    <p:sldId id="4378" r:id="rId17"/>
    <p:sldId id="4379" r:id="rId18"/>
    <p:sldId id="4377" r:id="rId19"/>
    <p:sldId id="4380" r:id="rId20"/>
    <p:sldId id="4383" r:id="rId21"/>
    <p:sldId id="4384" r:id="rId22"/>
    <p:sldId id="4391" r:id="rId23"/>
    <p:sldId id="4392" r:id="rId24"/>
    <p:sldId id="4355" r:id="rId25"/>
    <p:sldId id="4381" r:id="rId26"/>
    <p:sldId id="4386" r:id="rId27"/>
    <p:sldId id="4387" r:id="rId28"/>
    <p:sldId id="4388" r:id="rId29"/>
    <p:sldId id="4382" r:id="rId30"/>
    <p:sldId id="4307" r:id="rId31"/>
    <p:sldId id="4390" r:id="rId32"/>
    <p:sldId id="4308" r:id="rId33"/>
    <p:sldId id="4324" r:id="rId34"/>
    <p:sldId id="4366" r:id="rId35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uides and Guidelines - Delete this section and slides before distributing" id="{A0252C9D-1D6B-42F9-BA63-F39DC4D8B635}">
          <p14:sldIdLst>
            <p14:sldId id="1809"/>
            <p14:sldId id="1810"/>
            <p14:sldId id="4306"/>
            <p14:sldId id="4310"/>
            <p14:sldId id="4311"/>
            <p14:sldId id="477"/>
            <p14:sldId id="4298"/>
            <p14:sldId id="4332"/>
            <p14:sldId id="1878"/>
            <p14:sldId id="4339"/>
            <p14:sldId id="4378"/>
            <p14:sldId id="4379"/>
            <p14:sldId id="4377"/>
            <p14:sldId id="4380"/>
            <p14:sldId id="4383"/>
            <p14:sldId id="4384"/>
            <p14:sldId id="4391"/>
            <p14:sldId id="4392"/>
            <p14:sldId id="4355"/>
            <p14:sldId id="4381"/>
            <p14:sldId id="4386"/>
            <p14:sldId id="4387"/>
            <p14:sldId id="4388"/>
            <p14:sldId id="4382"/>
            <p14:sldId id="4307"/>
            <p14:sldId id="4390"/>
            <p14:sldId id="4308"/>
            <p14:sldId id="4324"/>
            <p14:sldId id="4366"/>
          </p14:sldIdLst>
        </p14:section>
        <p14:section name="Light Gray Template" id="{A073DAE3-B461-442F-A3D3-6642BD875E4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E6FF"/>
    <a:srgbClr val="0078D4"/>
    <a:srgbClr val="FFFFFF"/>
    <a:srgbClr val="1A1A1A"/>
    <a:srgbClr val="EAEAEA"/>
    <a:srgbClr val="107C10"/>
    <a:srgbClr val="004B50"/>
    <a:srgbClr val="008272"/>
    <a:srgbClr val="00BCF2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2109" autoAdjust="0"/>
  </p:normalViewPr>
  <p:slideViewPr>
    <p:cSldViewPr snapToGrid="0">
      <p:cViewPr varScale="1">
        <p:scale>
          <a:sx n="93" d="100"/>
          <a:sy n="93" d="100"/>
        </p:scale>
        <p:origin x="33" y="207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8/23/2019 6:04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8/23/2019 6:04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813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78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280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FDC7D-F4BE-4668-920D-08874925A5D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8/23/2019 6:05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jp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jp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2532448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 Days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5E9C4516-26FA-2F40-A2E5-1BD96936FD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5669516"/>
            <a:ext cx="9609045" cy="724246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422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4520331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443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21694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29842" y="0"/>
            <a:ext cx="5962158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554195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4" y="2363623"/>
            <a:ext cx="4822952" cy="264890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5" y="1922587"/>
            <a:ext cx="4822951" cy="2877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7" name="Footer Placeholder 14">
            <a:extLst>
              <a:ext uri="{FF2B5EF4-FFF2-40B4-BE49-F238E27FC236}">
                <a16:creationId xmlns:a16="http://schemas.microsoft.com/office/drawing/2014/main" id="{7397557A-B9E9-4375-BD93-C4F91A780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</a:t>
            </a:r>
          </a:p>
        </p:txBody>
      </p:sp>
    </p:spTree>
    <p:extLst>
      <p:ext uri="{BB962C8B-B14F-4D97-AF65-F5344CB8AC3E}">
        <p14:creationId xmlns:p14="http://schemas.microsoft.com/office/powerpoint/2010/main" val="82916108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55995" y="2158885"/>
            <a:ext cx="3618381" cy="2540231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03151" y="2158885"/>
            <a:ext cx="3607487" cy="2540231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139413" y="2158885"/>
            <a:ext cx="3623050" cy="2540231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00039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4" name="Footer Placeholder 14">
            <a:extLst>
              <a:ext uri="{FF2B5EF4-FFF2-40B4-BE49-F238E27FC236}">
                <a16:creationId xmlns:a16="http://schemas.microsoft.com/office/drawing/2014/main" id="{3B5B741A-7576-5149-903B-7C99768D8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686829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4758211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>
                <a:solidFill>
                  <a:schemeClr val="tx1"/>
                </a:solidFill>
                <a:latin typeface="+mn-lt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2707597"/>
            <a:ext cx="4758210" cy="2521331"/>
          </a:xfr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421009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Footer Placeholder 14">
            <a:extLst>
              <a:ext uri="{FF2B5EF4-FFF2-40B4-BE49-F238E27FC236}">
                <a16:creationId xmlns:a16="http://schemas.microsoft.com/office/drawing/2014/main" id="{91B60D61-6FC1-0E45-8A2E-51410A6C6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40327205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421009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72" y="2000738"/>
            <a:ext cx="1693247" cy="3034292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5798" y="2000738"/>
            <a:ext cx="1693247" cy="3034292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E48FC59D-3F2F-9746-A309-EDC9968BC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64102449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249" y="486947"/>
            <a:ext cx="10869930" cy="6371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93976" y="3488254"/>
            <a:ext cx="767875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C171A6F7-E2D5-4545-B545-35D9AA4D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04007199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55996" y="1950780"/>
            <a:ext cx="361837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2" y="5857162"/>
            <a:ext cx="3618381" cy="30177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  <a:defRPr sz="980" b="0" i="0" spc="0">
                <a:solidFill>
                  <a:schemeClr val="tx1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ts val="1176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98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03152" y="5857162"/>
            <a:ext cx="3607487" cy="301770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03152" y="1950780"/>
            <a:ext cx="360748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139412" y="1950780"/>
            <a:ext cx="3623051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5991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14044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9413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39413" y="5857162"/>
            <a:ext cx="3607487" cy="301770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3" name="Footer Placeholder 14">
            <a:extLst>
              <a:ext uri="{FF2B5EF4-FFF2-40B4-BE49-F238E27FC236}">
                <a16:creationId xmlns:a16="http://schemas.microsoft.com/office/drawing/2014/main" id="{592F5440-0E12-0F44-ACE7-3C2064AE3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6685917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55995" y="3924852"/>
            <a:ext cx="11306469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8FFE576D-7F23-5D49-98BE-F31E67401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0650954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2532448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 Days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462A60B-A69E-F345-8342-7A4E3F4B6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5669516"/>
            <a:ext cx="9609045" cy="724246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64242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medium te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70" y="6451197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7"/>
            <a:ext cx="7454644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0" y="439310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4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811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49130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9AFA16-AEC4-7D4A-82F3-BDAE8E49079E}" type="slidenum">
              <a:rPr kumimoji="0" lang="en-US" sz="1765" b="0" i="0" u="none" strike="noStrike" kern="1200" cap="none" spc="0" normalizeH="0" baseline="0" noProof="0" smtClean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439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914749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45779580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936251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202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" y="21336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36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207818" y="80772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>
          <a:xfrm>
            <a:off x="10761517" y="6198662"/>
            <a:ext cx="1180135" cy="415498"/>
          </a:xfr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5862522" y="162306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215769" y="162306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604482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246610" y="975114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246611" y="1794684"/>
            <a:ext cx="11277599" cy="492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63B430AD-2D98-4CE5-9549-72A5A4EE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11" y="20118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8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75096FF-13CC-0248-B6F1-88D5C03328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3231855"/>
            <a:ext cx="6931447" cy="2171417"/>
          </a:xfrm>
          <a:noFill/>
        </p:spPr>
        <p:txBody>
          <a:bodyPr lIns="0" tIns="0" rIns="0" bIns="182880" anchor="b" anchorCtr="0"/>
          <a:lstStyle>
            <a:lvl1pPr defTabSz="914367">
              <a:defRPr sz="4800" strike="noStrike" spc="-49" baseline="0">
                <a:solidFill>
                  <a:schemeClr val="bg1"/>
                </a:solidFill>
              </a:defRPr>
            </a:lvl1pPr>
          </a:lstStyle>
          <a:p>
            <a:pPr defTabSz="914367"/>
            <a:r>
              <a:rPr lang="en-US" sz="4902" spc="-49" dirty="0">
                <a:solidFill>
                  <a:srgbClr val="FFFFFF"/>
                </a:solidFill>
                <a:latin typeface="+mj-lt"/>
              </a:rPr>
              <a:t>Azure Training Day: </a:t>
            </a:r>
            <a:br>
              <a:rPr lang="en-US" sz="4902" spc="-49" dirty="0">
                <a:solidFill>
                  <a:srgbClr val="0078D3"/>
                </a:solidFill>
                <a:latin typeface="+mj-lt"/>
              </a:rPr>
            </a:br>
            <a:r>
              <a:rPr lang="en-US" sz="4902" spc="-49" dirty="0">
                <a:solidFill>
                  <a:srgbClr val="50E6FF"/>
                </a:solidFill>
                <a:latin typeface="+mj-lt"/>
              </a:rPr>
              <a:t>Learn, architect and developer</a:t>
            </a:r>
            <a:br>
              <a:rPr lang="en-US" sz="4902" spc="-49" dirty="0">
                <a:solidFill>
                  <a:srgbClr val="50E6FF"/>
                </a:solidFill>
                <a:latin typeface="+mj-lt"/>
              </a:rPr>
            </a:br>
            <a:r>
              <a:rPr lang="en-US" sz="4902" spc="-49" dirty="0">
                <a:solidFill>
                  <a:srgbClr val="50E6FF"/>
                </a:solidFill>
                <a:latin typeface="+mj-lt"/>
              </a:rPr>
              <a:t>solutions on Azure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E37FF-12F6-394D-83D1-D72C5CB1E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890B2B-4A87-47BF-ABDC-17FD33799129}"/>
              </a:ext>
            </a:extLst>
          </p:cNvPr>
          <p:cNvGrpSpPr/>
          <p:nvPr userDrawn="1"/>
        </p:nvGrpSpPr>
        <p:grpSpPr>
          <a:xfrm>
            <a:off x="8481525" y="1834556"/>
            <a:ext cx="2844162" cy="3775004"/>
            <a:chOff x="8481525" y="1834556"/>
            <a:chExt cx="2844162" cy="37750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7ACC723-8B0A-429E-BF99-C0A3279D5A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633198" y="3834724"/>
              <a:ext cx="594360" cy="5943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879010-2BA5-4ADA-86DD-4322229041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731327" y="1834556"/>
              <a:ext cx="594360" cy="5943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DCD107-382E-4D1A-A3B9-89F578F4AD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481525" y="2834640"/>
              <a:ext cx="594360" cy="59436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244B066-747D-47EC-A7D2-ECE2D4D79D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9633198" y="2867584"/>
              <a:ext cx="594360" cy="49317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190118-51B5-40B5-BDCE-69BFE691ED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633198" y="1834556"/>
              <a:ext cx="594360" cy="5943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B7BB85-E6F0-42CC-BAE4-3FC8F3C36E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8481525" y="1834556"/>
              <a:ext cx="594360" cy="59436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B0E0663-AD89-4AC8-8010-AB75DAE0B2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8490069" y="3834724"/>
              <a:ext cx="594360" cy="59436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957CD3-70DC-4100-A225-7B592B67F8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0731327" y="2972070"/>
              <a:ext cx="594360" cy="25978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16E37C7-D8FB-42AE-BCF0-63E6A65201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0731327" y="4000752"/>
              <a:ext cx="594360" cy="26230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FBEBE55-430D-469B-863D-CF0F3398BD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907" y="5015200"/>
              <a:ext cx="408683" cy="59436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9C76CB-E61E-4101-8CD5-48724D4449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9633198" y="5089372"/>
              <a:ext cx="594360" cy="44601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F46E7AC-A6D0-40E5-AC0C-4C2C29F3B2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0731327" y="5054172"/>
              <a:ext cx="594360" cy="446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8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618453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A8978-02B3-4541-BCF6-2F788A6CC4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6306" y="2312052"/>
            <a:ext cx="5673389" cy="22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37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E740F6-F682-4A53-B8F9-F70CC558BB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6306" y="2312052"/>
            <a:ext cx="5673389" cy="22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79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821D64-7009-4A41-B38C-1FB61D7E5F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6306" y="2312052"/>
            <a:ext cx="5673389" cy="22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9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360889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605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64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00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366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73250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1168943"/>
            <a:ext cx="3618381" cy="899665"/>
          </a:xfrm>
        </p:spPr>
        <p:txBody>
          <a:bodyPr lIns="0" tIns="0" rIns="0" bIns="0"/>
          <a:lstStyle>
            <a:lvl1pPr>
              <a:defRPr sz="1765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29843" y="1168943"/>
            <a:ext cx="3837818" cy="3786998"/>
          </a:xfrm>
        </p:spPr>
        <p:txBody>
          <a:bodyPr wrap="square" lIns="0" tIns="0" rIns="0" bIns="0">
            <a:noAutofit/>
          </a:bodyPr>
          <a:lstStyle>
            <a:lvl1pPr marL="0" indent="0" defTabSz="507330">
              <a:spcAft>
                <a:spcPts val="490"/>
              </a:spcAft>
              <a:buNone/>
              <a:defRPr sz="1765" spc="0" baseline="0">
                <a:solidFill>
                  <a:schemeClr val="tx2"/>
                </a:solidFill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	Section Title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5D44EBAA-1080-2641-A084-EB6038C6B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0578747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0584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041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3300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608779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030237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87FE4-3EBA-4EC1-809B-BFA952A5C3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38557" y="4984965"/>
            <a:ext cx="3261138" cy="12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01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32716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AD601-C60B-44FE-9AB7-586AE7A20A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38557" y="4984965"/>
            <a:ext cx="3261138" cy="12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34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697608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D36FB-F281-4966-BFEA-EFEAA6B091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38557" y="4984965"/>
            <a:ext cx="3261138" cy="12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61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Large: subhead Segoe UI </a:t>
            </a:r>
            <a:r>
              <a:rPr lang="en-US" dirty="0" err="1"/>
              <a:t>Semibold</a:t>
            </a:r>
            <a:r>
              <a:rPr lang="en-US" dirty="0"/>
              <a:t> 20/24</a:t>
            </a:r>
          </a:p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Medium: 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331946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 dirty="0"/>
              <a:t>Small caption: Segoe UI Bold 10/12</a:t>
            </a:r>
          </a:p>
          <a:p>
            <a:pPr lvl="1"/>
            <a:r>
              <a:rPr lang="en-US" dirty="0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95281639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794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8959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28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781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7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997276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2532448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 Days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5E9C4516-26FA-2F40-A2E5-1BD96936FD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5669516"/>
            <a:ext cx="9609045" cy="724246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61649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2532448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 Days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462A60B-A69E-F345-8342-7A4E3F4B6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5669516"/>
            <a:ext cx="9609045" cy="724246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153794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75096FF-13CC-0248-B6F1-88D5C03328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3231855"/>
            <a:ext cx="6931447" cy="2171417"/>
          </a:xfrm>
          <a:noFill/>
        </p:spPr>
        <p:txBody>
          <a:bodyPr lIns="0" tIns="0" rIns="0" bIns="182880" anchor="b" anchorCtr="0"/>
          <a:lstStyle>
            <a:lvl1pPr defTabSz="914367">
              <a:defRPr sz="4800" strike="noStrike" spc="-49" baseline="0">
                <a:solidFill>
                  <a:schemeClr val="bg1"/>
                </a:solidFill>
              </a:defRPr>
            </a:lvl1pPr>
          </a:lstStyle>
          <a:p>
            <a:pPr defTabSz="914367"/>
            <a:r>
              <a:rPr lang="en-US" sz="4902" spc="-49" dirty="0">
                <a:solidFill>
                  <a:srgbClr val="FFFFFF"/>
                </a:solidFill>
                <a:latin typeface="+mj-lt"/>
              </a:rPr>
              <a:t>Azure Training Day: </a:t>
            </a:r>
            <a:br>
              <a:rPr lang="en-US" sz="4902" spc="-49" dirty="0">
                <a:solidFill>
                  <a:srgbClr val="0078D3"/>
                </a:solidFill>
                <a:latin typeface="+mj-lt"/>
              </a:rPr>
            </a:br>
            <a:r>
              <a:rPr lang="en-US" sz="4902" spc="-49" dirty="0">
                <a:solidFill>
                  <a:srgbClr val="50E6FF"/>
                </a:solidFill>
                <a:latin typeface="+mj-lt"/>
              </a:rPr>
              <a:t>Learn, architect and developer</a:t>
            </a:r>
            <a:br>
              <a:rPr lang="en-US" sz="4902" spc="-49" dirty="0">
                <a:solidFill>
                  <a:srgbClr val="50E6FF"/>
                </a:solidFill>
                <a:latin typeface="+mj-lt"/>
              </a:rPr>
            </a:br>
            <a:r>
              <a:rPr lang="en-US" sz="4902" spc="-49" dirty="0">
                <a:solidFill>
                  <a:srgbClr val="50E6FF"/>
                </a:solidFill>
                <a:latin typeface="+mj-lt"/>
              </a:rPr>
              <a:t>solutions on Azure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E37FF-12F6-394D-83D1-D72C5CB1E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890B2B-4A87-47BF-ABDC-17FD33799129}"/>
              </a:ext>
            </a:extLst>
          </p:cNvPr>
          <p:cNvGrpSpPr/>
          <p:nvPr userDrawn="1"/>
        </p:nvGrpSpPr>
        <p:grpSpPr>
          <a:xfrm>
            <a:off x="8481525" y="1834556"/>
            <a:ext cx="2844162" cy="3775004"/>
            <a:chOff x="8481525" y="1834556"/>
            <a:chExt cx="2844162" cy="37750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7ACC723-8B0A-429E-BF99-C0A3279D5A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633198" y="3834724"/>
              <a:ext cx="594360" cy="5943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879010-2BA5-4ADA-86DD-4322229041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731327" y="1834556"/>
              <a:ext cx="594360" cy="5943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DCD107-382E-4D1A-A3B9-89F578F4AD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481525" y="2834640"/>
              <a:ext cx="594360" cy="59436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244B066-747D-47EC-A7D2-ECE2D4D79D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9633198" y="2867584"/>
              <a:ext cx="594360" cy="49317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190118-51B5-40B5-BDCE-69BFE691ED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633198" y="1834556"/>
              <a:ext cx="594360" cy="5943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B7BB85-E6F0-42CC-BAE4-3FC8F3C36E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8481525" y="1834556"/>
              <a:ext cx="594360" cy="59436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B0E0663-AD89-4AC8-8010-AB75DAE0B2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8490069" y="3834724"/>
              <a:ext cx="594360" cy="59436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957CD3-70DC-4100-A225-7B592B67F8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0731327" y="2972070"/>
              <a:ext cx="594360" cy="25978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16E37C7-D8FB-42AE-BCF0-63E6A65201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0731327" y="4000752"/>
              <a:ext cx="594360" cy="26230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FBEBE55-430D-469B-863D-CF0F3398BD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907" y="5015200"/>
              <a:ext cx="408683" cy="59436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9C76CB-E61E-4101-8CD5-48724D4449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9633198" y="5089372"/>
              <a:ext cx="594360" cy="44601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F46E7AC-A6D0-40E5-AC0C-4C2C29F3B2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0731327" y="5054172"/>
              <a:ext cx="594360" cy="446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75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1168943"/>
            <a:ext cx="3618381" cy="899665"/>
          </a:xfrm>
        </p:spPr>
        <p:txBody>
          <a:bodyPr lIns="0" tIns="0" rIns="0" bIns="0"/>
          <a:lstStyle>
            <a:lvl1pPr>
              <a:defRPr sz="1765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29843" y="1168943"/>
            <a:ext cx="3837818" cy="3786998"/>
          </a:xfrm>
        </p:spPr>
        <p:txBody>
          <a:bodyPr wrap="square" lIns="0" tIns="0" rIns="0" bIns="0">
            <a:noAutofit/>
          </a:bodyPr>
          <a:lstStyle>
            <a:lvl1pPr marL="0" indent="0" defTabSz="507330">
              <a:spcAft>
                <a:spcPts val="490"/>
              </a:spcAft>
              <a:buNone/>
              <a:defRPr sz="1765" spc="0" baseline="0">
                <a:solidFill>
                  <a:schemeClr val="tx2"/>
                </a:solidFill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	Section Title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5D44EBAA-1080-2641-A084-EB6038C6B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08851113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587"/>
            <a:ext cx="9384447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5E8D43B7-8257-D84A-AC54-1B6FD263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76114035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Large: subhead Segoe UI </a:t>
            </a:r>
            <a:r>
              <a:rPr lang="en-US" dirty="0" err="1"/>
              <a:t>Semibold</a:t>
            </a:r>
            <a:r>
              <a:rPr lang="en-US" dirty="0"/>
              <a:t> 20/24</a:t>
            </a:r>
          </a:p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Medium: 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331946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 dirty="0"/>
              <a:t>Small caption: Segoe UI Bold 10/12</a:t>
            </a:r>
          </a:p>
          <a:p>
            <a:pPr lvl="1"/>
            <a:r>
              <a:rPr lang="en-US" dirty="0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74814074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587"/>
            <a:ext cx="9384447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5E8D43B7-8257-D84A-AC54-1B6FD263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077112454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3"/>
            <a:ext cx="3618381" cy="2435151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3"/>
            <a:ext cx="3618381" cy="2435151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138E79E6-9873-FD4B-AE77-547F8559A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5596598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464958" y="1599724"/>
            <a:ext cx="3609417" cy="3099393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FF38BC9F-387A-498E-A040-4619A490AED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00039" y="1599724"/>
            <a:ext cx="3609417" cy="3099393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EEF5E46D-3409-4544-8C4E-211F133E580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44083" y="1599722"/>
            <a:ext cx="3609417" cy="3099394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03151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Footer Placeholder 14">
            <a:extLst>
              <a:ext uri="{FF2B5EF4-FFF2-40B4-BE49-F238E27FC236}">
                <a16:creationId xmlns:a16="http://schemas.microsoft.com/office/drawing/2014/main" id="{CA59C6B7-B917-1840-9DE3-C34667871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99464167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55995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67818"/>
            <a:ext cx="1693247" cy="277879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378328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00662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22995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145328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067660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378328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00662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222995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145328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067660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995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79573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03151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9842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39413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067660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23" name="Footer Placeholder 14">
            <a:extLst>
              <a:ext uri="{FF2B5EF4-FFF2-40B4-BE49-F238E27FC236}">
                <a16:creationId xmlns:a16="http://schemas.microsoft.com/office/drawing/2014/main" id="{CDC19876-13E5-1847-AE6E-14EA37A9C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01478241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45853901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42841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31168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29842" y="0"/>
            <a:ext cx="5962158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554195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4" y="2363623"/>
            <a:ext cx="4822952" cy="264890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5" y="1922587"/>
            <a:ext cx="4822951" cy="2877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7" name="Footer Placeholder 14">
            <a:extLst>
              <a:ext uri="{FF2B5EF4-FFF2-40B4-BE49-F238E27FC236}">
                <a16:creationId xmlns:a16="http://schemas.microsoft.com/office/drawing/2014/main" id="{7397557A-B9E9-4375-BD93-C4F91A780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</a:t>
            </a:r>
          </a:p>
        </p:txBody>
      </p:sp>
    </p:spTree>
    <p:extLst>
      <p:ext uri="{BB962C8B-B14F-4D97-AF65-F5344CB8AC3E}">
        <p14:creationId xmlns:p14="http://schemas.microsoft.com/office/powerpoint/2010/main" val="143121787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55995" y="2158885"/>
            <a:ext cx="3618381" cy="2540231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03151" y="2158885"/>
            <a:ext cx="3607487" cy="2540231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139413" y="2158885"/>
            <a:ext cx="3623050" cy="2540231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00039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4" name="Footer Placeholder 14">
            <a:extLst>
              <a:ext uri="{FF2B5EF4-FFF2-40B4-BE49-F238E27FC236}">
                <a16:creationId xmlns:a16="http://schemas.microsoft.com/office/drawing/2014/main" id="{3B5B741A-7576-5149-903B-7C99768D8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83311652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3"/>
            <a:ext cx="3618381" cy="2435151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3"/>
            <a:ext cx="3618381" cy="2435151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138E79E6-9873-FD4B-AE77-547F8559A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716606823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4758211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>
                <a:solidFill>
                  <a:schemeClr val="tx1"/>
                </a:solidFill>
                <a:latin typeface="+mn-lt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2707597"/>
            <a:ext cx="4758210" cy="2521331"/>
          </a:xfr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421009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Footer Placeholder 14">
            <a:extLst>
              <a:ext uri="{FF2B5EF4-FFF2-40B4-BE49-F238E27FC236}">
                <a16:creationId xmlns:a16="http://schemas.microsoft.com/office/drawing/2014/main" id="{91B60D61-6FC1-0E45-8A2E-51410A6C6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322622272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421009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72" y="2000738"/>
            <a:ext cx="1693247" cy="3034292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5798" y="2000738"/>
            <a:ext cx="1693247" cy="3034292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E48FC59D-3F2F-9746-A309-EDC9968BC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61882741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249" y="486947"/>
            <a:ext cx="10869930" cy="6371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93976" y="3488254"/>
            <a:ext cx="767875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C171A6F7-E2D5-4545-B545-35D9AA4D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19851888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55996" y="1950780"/>
            <a:ext cx="361837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2" y="5857162"/>
            <a:ext cx="3618381" cy="30177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  <a:defRPr sz="980" b="0" i="0" spc="0">
                <a:solidFill>
                  <a:schemeClr val="tx1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ts val="1176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98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03152" y="5857162"/>
            <a:ext cx="3607487" cy="301770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03152" y="1950780"/>
            <a:ext cx="360748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139412" y="1950780"/>
            <a:ext cx="3623051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5991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14044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9413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39413" y="5857162"/>
            <a:ext cx="3607487" cy="301770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3" name="Footer Placeholder 14">
            <a:extLst>
              <a:ext uri="{FF2B5EF4-FFF2-40B4-BE49-F238E27FC236}">
                <a16:creationId xmlns:a16="http://schemas.microsoft.com/office/drawing/2014/main" id="{592F5440-0E12-0F44-ACE7-3C2064AE3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16259900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55995" y="3924852"/>
            <a:ext cx="11306469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8FFE576D-7F23-5D49-98BE-F31E67401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928151972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medium te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70" y="6451197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7"/>
            <a:ext cx="7454644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0" y="439310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7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4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704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0721229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030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464958" y="1599724"/>
            <a:ext cx="3609417" cy="3099393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FF38BC9F-387A-498E-A040-4619A490AED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00039" y="1599724"/>
            <a:ext cx="3609417" cy="3099393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EEF5E46D-3409-4544-8C4E-211F133E580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44083" y="1599722"/>
            <a:ext cx="3609417" cy="3099394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03151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Footer Placeholder 14">
            <a:extLst>
              <a:ext uri="{FF2B5EF4-FFF2-40B4-BE49-F238E27FC236}">
                <a16:creationId xmlns:a16="http://schemas.microsoft.com/office/drawing/2014/main" id="{CA59C6B7-B917-1840-9DE3-C34667871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924925386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489099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88709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518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797472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03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0171819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770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8565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7464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5320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55995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67818"/>
            <a:ext cx="1693247" cy="277879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378328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00662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22995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145328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067660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378328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00662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222995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145328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067660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995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79573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03151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9842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39413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067660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23" name="Footer Placeholder 14">
            <a:extLst>
              <a:ext uri="{FF2B5EF4-FFF2-40B4-BE49-F238E27FC236}">
                <a16:creationId xmlns:a16="http://schemas.microsoft.com/office/drawing/2014/main" id="{CDC19876-13E5-1847-AE6E-14EA37A9C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418487642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85676831"/>
      </p:ext>
    </p:extLst>
  </p:cSld>
  <p:clrMapOvr>
    <a:masterClrMapping/>
  </p:clrMapOvr>
  <p:hf hdr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C19A-7348-4FC7-B409-6047AB41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6844-2C62-4558-AC70-DF1023D61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71A80-D389-42CB-9457-A1089A99A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3300-596E-45BC-8393-39A1B3F3D71E}" type="datetimeFigureOut">
              <a:rPr lang="en-AU" smtClean="0"/>
              <a:t>23/08/2019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C6A94-5A52-4B57-9CFB-86ADD67D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6ABEC-C80F-495C-A406-AA839155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D750-C2F7-4312-9C09-9ACFBEE01C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47459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5130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51127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98453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image" Target="../media/image26.emf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9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76.xml"/><Relationship Id="rId34" Type="http://schemas.openxmlformats.org/officeDocument/2006/relationships/slideLayout" Target="../slideLayouts/slideLayout89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75.xml"/><Relationship Id="rId29" Type="http://schemas.openxmlformats.org/officeDocument/2006/relationships/slideLayout" Target="../slideLayouts/slideLayout84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87.xml"/><Relationship Id="rId37" Type="http://schemas.openxmlformats.org/officeDocument/2006/relationships/slideLayout" Target="../slideLayouts/slideLayout92.xml"/><Relationship Id="rId40" Type="http://schemas.openxmlformats.org/officeDocument/2006/relationships/theme" Target="../theme/theme3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31" Type="http://schemas.openxmlformats.org/officeDocument/2006/relationships/slideLayout" Target="../slideLayouts/slideLayout86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90.xml"/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88.xml"/><Relationship Id="rId38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6469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59"/>
            <a:ext cx="11306469" cy="232362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0"/>
            <a:r>
              <a:rPr lang="en-US" dirty="0"/>
              <a:t>H2 Segoe UI </a:t>
            </a:r>
            <a:r>
              <a:rPr lang="en-US" dirty="0" err="1"/>
              <a:t>Semibold</a:t>
            </a:r>
            <a:r>
              <a:rPr lang="en-US" dirty="0"/>
              <a:t> 20/24</a:t>
            </a:r>
          </a:p>
          <a:p>
            <a:pPr lvl="1"/>
            <a:r>
              <a:rPr lang="en-US" dirty="0"/>
              <a:t>B1 Segoe UI Regular 20/24 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H3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B2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H4 Segoe UI Bold 10/12</a:t>
            </a:r>
          </a:p>
          <a:p>
            <a:pPr lvl="6"/>
            <a:r>
              <a:rPr lang="en-US" dirty="0"/>
              <a:t>B3 Segoe UI Regular 10/12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29226" y="2842059"/>
            <a:ext cx="6849372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8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2" r:id="rId1"/>
    <p:sldLayoutId id="2147484733" r:id="rId2"/>
    <p:sldLayoutId id="2147484734" r:id="rId3"/>
    <p:sldLayoutId id="2147484735" r:id="rId4"/>
    <p:sldLayoutId id="2147484736" r:id="rId5"/>
    <p:sldLayoutId id="2147484737" r:id="rId6"/>
    <p:sldLayoutId id="2147484738" r:id="rId7"/>
    <p:sldLayoutId id="2147484739" r:id="rId8"/>
    <p:sldLayoutId id="2147484740" r:id="rId9"/>
    <p:sldLayoutId id="2147484741" r:id="rId10"/>
    <p:sldLayoutId id="2147484742" r:id="rId11"/>
    <p:sldLayoutId id="2147484743" r:id="rId12"/>
    <p:sldLayoutId id="2147484744" r:id="rId13"/>
    <p:sldLayoutId id="2147484745" r:id="rId14"/>
    <p:sldLayoutId id="2147484746" r:id="rId15"/>
    <p:sldLayoutId id="2147484747" r:id="rId16"/>
    <p:sldLayoutId id="2147484748" r:id="rId17"/>
    <p:sldLayoutId id="2147484749" r:id="rId18"/>
    <p:sldLayoutId id="2147484750" r:id="rId19"/>
    <p:sldLayoutId id="2147484751" r:id="rId20"/>
    <p:sldLayoutId id="2147484767" r:id="rId21"/>
    <p:sldLayoutId id="2147484770" r:id="rId22"/>
    <p:sldLayoutId id="2147484802" r:id="rId23"/>
    <p:sldLayoutId id="2147484846" r:id="rId24"/>
    <p:sldLayoutId id="2147484847" r:id="rId25"/>
    <p:sldLayoutId id="2147484848" r:id="rId26"/>
    <p:sldLayoutId id="2147484849" r:id="rId27"/>
    <p:sldLayoutId id="2147484850" r:id="rId28"/>
    <p:sldLayoutId id="2147484852" r:id="rId29"/>
    <p:sldLayoutId id="2147484853" r:id="rId30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176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93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0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6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7" r:id="rId1"/>
    <p:sldLayoutId id="2147484778" r:id="rId2"/>
    <p:sldLayoutId id="2147484779" r:id="rId3"/>
    <p:sldLayoutId id="2147484780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  <p:sldLayoutId id="2147484789" r:id="rId13"/>
    <p:sldLayoutId id="2147484790" r:id="rId14"/>
    <p:sldLayoutId id="2147484791" r:id="rId15"/>
    <p:sldLayoutId id="2147484792" r:id="rId16"/>
    <p:sldLayoutId id="2147484793" r:id="rId17"/>
    <p:sldLayoutId id="2147484794" r:id="rId18"/>
    <p:sldLayoutId id="2147484795" r:id="rId19"/>
    <p:sldLayoutId id="2147484796" r:id="rId20"/>
    <p:sldLayoutId id="2147484797" r:id="rId21"/>
    <p:sldLayoutId id="2147484798" r:id="rId22"/>
    <p:sldLayoutId id="2147484799" r:id="rId23"/>
    <p:sldLayoutId id="2147484800" r:id="rId24"/>
    <p:sldLayoutId id="2147484801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6469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59"/>
            <a:ext cx="11306469" cy="232362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0"/>
            <a:r>
              <a:rPr lang="en-US" dirty="0"/>
              <a:t>H2 Segoe UI </a:t>
            </a:r>
            <a:r>
              <a:rPr lang="en-US" dirty="0" err="1"/>
              <a:t>Semibold</a:t>
            </a:r>
            <a:r>
              <a:rPr lang="en-US" dirty="0"/>
              <a:t> 20/24</a:t>
            </a:r>
          </a:p>
          <a:p>
            <a:pPr lvl="1"/>
            <a:r>
              <a:rPr lang="en-US" dirty="0"/>
              <a:t>B1 Segoe UI Regular 20/24 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H3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B2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H4 Segoe UI Bold 10/12</a:t>
            </a:r>
          </a:p>
          <a:p>
            <a:pPr lvl="6"/>
            <a:r>
              <a:rPr lang="en-US" dirty="0"/>
              <a:t>B3 Segoe UI Regular 10/12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29226" y="2842059"/>
            <a:ext cx="6849372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1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  <p:sldLayoutId id="2147484805" r:id="rId2"/>
    <p:sldLayoutId id="2147484806" r:id="rId3"/>
    <p:sldLayoutId id="2147484807" r:id="rId4"/>
    <p:sldLayoutId id="2147484808" r:id="rId5"/>
    <p:sldLayoutId id="2147484809" r:id="rId6"/>
    <p:sldLayoutId id="2147484810" r:id="rId7"/>
    <p:sldLayoutId id="2147484811" r:id="rId8"/>
    <p:sldLayoutId id="2147484812" r:id="rId9"/>
    <p:sldLayoutId id="2147484813" r:id="rId10"/>
    <p:sldLayoutId id="2147484814" r:id="rId11"/>
    <p:sldLayoutId id="2147484815" r:id="rId12"/>
    <p:sldLayoutId id="2147484816" r:id="rId13"/>
    <p:sldLayoutId id="2147484817" r:id="rId14"/>
    <p:sldLayoutId id="2147484818" r:id="rId15"/>
    <p:sldLayoutId id="2147484819" r:id="rId16"/>
    <p:sldLayoutId id="2147484820" r:id="rId17"/>
    <p:sldLayoutId id="2147484821" r:id="rId18"/>
    <p:sldLayoutId id="2147484822" r:id="rId19"/>
    <p:sldLayoutId id="2147484823" r:id="rId20"/>
    <p:sldLayoutId id="2147484824" r:id="rId21"/>
    <p:sldLayoutId id="2147484825" r:id="rId22"/>
    <p:sldLayoutId id="2147484826" r:id="rId23"/>
    <p:sldLayoutId id="2147484827" r:id="rId24"/>
    <p:sldLayoutId id="2147484828" r:id="rId25"/>
    <p:sldLayoutId id="2147484829" r:id="rId26"/>
    <p:sldLayoutId id="2147484830" r:id="rId27"/>
    <p:sldLayoutId id="2147484831" r:id="rId28"/>
    <p:sldLayoutId id="2147484832" r:id="rId29"/>
    <p:sldLayoutId id="2147484833" r:id="rId30"/>
    <p:sldLayoutId id="2147484834" r:id="rId31"/>
    <p:sldLayoutId id="2147484835" r:id="rId32"/>
    <p:sldLayoutId id="2147484837" r:id="rId33"/>
    <p:sldLayoutId id="2147484838" r:id="rId34"/>
    <p:sldLayoutId id="2147484840" r:id="rId35"/>
    <p:sldLayoutId id="2147484841" r:id="rId36"/>
    <p:sldLayoutId id="2147484842" r:id="rId37"/>
    <p:sldLayoutId id="2147484843" r:id="rId38"/>
    <p:sldLayoutId id="2147484845" r:id="rId39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176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93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0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pdtit" TargetMode="External"/><Relationship Id="rId7" Type="http://schemas.openxmlformats.org/officeDocument/2006/relationships/hyperlink" Target="http://openclipart.org/detail/125875/nuage--cloud-by-lmproulx" TargetMode="External"/><Relationship Id="rId2" Type="http://schemas.openxmlformats.org/officeDocument/2006/relationships/hyperlink" Target="mailto:peter@pdtit.be" TargetMode="Externa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hyperlink" Target="http://www.linkedin.com/in/pdt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msdevseriessupport@007FFFLearning.com" TargetMode="Externa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CA8D3961-91D4-4041-9455-6E5EBC1A175C}"/>
              </a:ext>
            </a:extLst>
          </p:cNvPr>
          <p:cNvSpPr txBox="1">
            <a:spLocks/>
          </p:cNvSpPr>
          <p:nvPr/>
        </p:nvSpPr>
        <p:spPr>
          <a:xfrm>
            <a:off x="630060" y="2021531"/>
            <a:ext cx="6448035" cy="2649025"/>
          </a:xfrm>
          <a:prstGeom prst="rect">
            <a:avLst/>
          </a:prstGeom>
          <a:noFill/>
        </p:spPr>
        <p:txBody>
          <a:bodyPr vert="horz" wrap="square" lIns="0" tIns="0" rIns="0" bIns="179285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strike="noStrike" kern="1200" cap="none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02" b="0" i="0" u="none" strike="noStrike" kern="1200" cap="none" spc="-49" normalizeH="0" baseline="0" noProof="0" dirty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Azure Training Day</a:t>
            </a:r>
            <a:br>
              <a:rPr kumimoji="0" lang="en-US" sz="4902" b="0" i="0" u="none" strike="noStrike" kern="1200" cap="none" spc="-49" normalizeH="0" baseline="0" noProof="0" dirty="0">
                <a:ln w="3175"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4000" b="0" i="0" u="none" strike="noStrike" kern="1200" cap="none" spc="-49" normalizeH="0" baseline="0" noProof="0" dirty="0">
                <a:ln w="3175"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Migrating .NET applications to Azure</a:t>
            </a:r>
            <a:endParaRPr kumimoji="0" lang="en-US" sz="4902" b="0" i="0" u="none" strike="noStrike" kern="1200" cap="none" spc="-49" normalizeH="0" baseline="0" noProof="0" dirty="0">
              <a:ln w="3175">
                <a:noFill/>
              </a:ln>
              <a:solidFill>
                <a:srgbClr val="50E6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3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CBDE-EC51-4D67-B653-E409FFF4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AKS </a:t>
            </a:r>
            <a:r>
              <a:rPr lang="fr-BE" dirty="0" err="1"/>
              <a:t>Scale</a:t>
            </a:r>
            <a:endParaRPr lang="fr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9FC5F-E161-4985-A65B-EFE026444ABC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207818" y="807720"/>
            <a:ext cx="11277600" cy="553998"/>
          </a:xfrm>
        </p:spPr>
        <p:txBody>
          <a:bodyPr/>
          <a:lstStyle/>
          <a:p>
            <a:r>
              <a:rPr lang="fr-BE" dirty="0">
                <a:solidFill>
                  <a:schemeClr val="tx2"/>
                </a:solidFill>
              </a:rPr>
              <a:t>Option 1: </a:t>
            </a:r>
            <a:r>
              <a:rPr lang="fr-BE" dirty="0" err="1">
                <a:solidFill>
                  <a:schemeClr val="tx2"/>
                </a:solidFill>
              </a:rPr>
              <a:t>Scaling</a:t>
            </a:r>
            <a:r>
              <a:rPr lang="fr-BE" dirty="0">
                <a:solidFill>
                  <a:schemeClr val="tx2"/>
                </a:solidFill>
              </a:rPr>
              <a:t> the </a:t>
            </a:r>
            <a:r>
              <a:rPr lang="fr-BE" dirty="0" err="1">
                <a:solidFill>
                  <a:schemeClr val="tx2"/>
                </a:solidFill>
              </a:rPr>
              <a:t>Nodes</a:t>
            </a:r>
            <a:endParaRPr lang="fr-BE" dirty="0">
              <a:solidFill>
                <a:schemeClr val="tx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8750FF-6338-4718-BBAF-06A8B881684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215769" y="1623060"/>
            <a:ext cx="11277599" cy="1092091"/>
          </a:xfrm>
          <a:solidFill>
            <a:schemeClr val="bg2"/>
          </a:solidFill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fr-BE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Az</a:t>
            </a:r>
            <a:r>
              <a:rPr lang="fr-BE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aks</a:t>
            </a:r>
            <a:r>
              <a:rPr lang="fr-BE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scale</a:t>
            </a:r>
            <a:r>
              <a:rPr lang="fr-BE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–-</a:t>
            </a:r>
            <a:r>
              <a:rPr lang="fr-BE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resource</a:t>
            </a:r>
            <a:r>
              <a:rPr lang="fr-BE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-group AKSRG –-</a:t>
            </a:r>
            <a:r>
              <a:rPr lang="fr-BE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fr-BE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AKSCluster</a:t>
            </a:r>
            <a:r>
              <a:rPr lang="fr-BE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–-</a:t>
            </a:r>
            <a:r>
              <a:rPr lang="fr-BE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node</a:t>
            </a:r>
            <a:r>
              <a:rPr lang="fr-BE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-count 3 </a:t>
            </a:r>
          </a:p>
          <a:p>
            <a:pPr lvl="1">
              <a:buClr>
                <a:schemeClr val="accent4"/>
              </a:buClr>
            </a:pPr>
            <a:endParaRPr lang="fr-BE" sz="1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F2DBE-C8F3-4A80-BF18-3A421D3F22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67657" y="3187151"/>
            <a:ext cx="6973822" cy="2934104"/>
          </a:xfrm>
          <a:prstGeom prst="rect">
            <a:avLst/>
          </a:prstGeom>
          <a:ln w="12696" cmpd="sng">
            <a:solidFill>
              <a:srgbClr val="666699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140136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CBDE-EC51-4D67-B653-E409FFF4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AKS </a:t>
            </a:r>
            <a:r>
              <a:rPr lang="fr-BE" dirty="0" err="1"/>
              <a:t>Scale</a:t>
            </a:r>
            <a:endParaRPr lang="fr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9FC5F-E161-4985-A65B-EFE026444ABC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207818" y="807720"/>
            <a:ext cx="11277600" cy="553998"/>
          </a:xfrm>
        </p:spPr>
        <p:txBody>
          <a:bodyPr/>
          <a:lstStyle/>
          <a:p>
            <a:r>
              <a:rPr lang="fr-BE" dirty="0">
                <a:solidFill>
                  <a:schemeClr val="tx2"/>
                </a:solidFill>
              </a:rPr>
              <a:t>Option 2: </a:t>
            </a:r>
            <a:r>
              <a:rPr lang="fr-BE" dirty="0" err="1">
                <a:solidFill>
                  <a:schemeClr val="tx2"/>
                </a:solidFill>
              </a:rPr>
              <a:t>Scaling</a:t>
            </a:r>
            <a:r>
              <a:rPr lang="fr-BE" dirty="0">
                <a:solidFill>
                  <a:schemeClr val="tx2"/>
                </a:solidFill>
              </a:rPr>
              <a:t> the PODS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8750FF-6338-4718-BBAF-06A8B881684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215769" y="1623060"/>
            <a:ext cx="11277599" cy="1092091"/>
          </a:xfrm>
          <a:solidFill>
            <a:schemeClr val="bg2"/>
          </a:solidFill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kubectl scale --replicas=3 -f .\kubernetes3.yml</a:t>
            </a:r>
            <a:endParaRPr lang="fr-BE" sz="1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P\AppData\Local\Temp\SNAGHTML157520e7.PNG">
            <a:extLst>
              <a:ext uri="{FF2B5EF4-FFF2-40B4-BE49-F238E27FC236}">
                <a16:creationId xmlns:a16="http://schemas.microsoft.com/office/drawing/2014/main" id="{8D814194-0149-49F1-8E7F-EB3872557D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357" y="3147802"/>
            <a:ext cx="5192613" cy="2966897"/>
          </a:xfrm>
          <a:prstGeom prst="rect">
            <a:avLst/>
          </a:prstGeom>
          <a:noFill/>
          <a:ln w="12696" cmpd="sng">
            <a:solidFill>
              <a:srgbClr val="666699"/>
            </a:solidFill>
            <a:prstDash val="solid"/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E37A3E-286C-4BFE-8FEC-CE02DC73722B}"/>
              </a:ext>
            </a:extLst>
          </p:cNvPr>
          <p:cNvSpPr/>
          <p:nvPr/>
        </p:nvSpPr>
        <p:spPr>
          <a:xfrm>
            <a:off x="8699680" y="3687052"/>
            <a:ext cx="2793688" cy="180594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bg2"/>
                </a:solidFill>
              </a:rPr>
              <a:t>Scaling</a:t>
            </a:r>
            <a:r>
              <a:rPr lang="fr-BE" dirty="0">
                <a:solidFill>
                  <a:schemeClr val="bg2"/>
                </a:solidFill>
              </a:rPr>
              <a:t> PODS </a:t>
            </a:r>
            <a:r>
              <a:rPr lang="fr-BE" dirty="0" err="1">
                <a:solidFill>
                  <a:schemeClr val="bg2"/>
                </a:solidFill>
              </a:rPr>
              <a:t>means</a:t>
            </a:r>
            <a:r>
              <a:rPr lang="fr-BE" dirty="0">
                <a:solidFill>
                  <a:schemeClr val="bg2"/>
                </a:solidFill>
              </a:rPr>
              <a:t> </a:t>
            </a:r>
            <a:r>
              <a:rPr lang="fr-BE" dirty="0" err="1">
                <a:solidFill>
                  <a:schemeClr val="bg2"/>
                </a:solidFill>
              </a:rPr>
              <a:t>you</a:t>
            </a:r>
            <a:r>
              <a:rPr lang="fr-BE" dirty="0">
                <a:solidFill>
                  <a:schemeClr val="bg2"/>
                </a:solidFill>
              </a:rPr>
              <a:t> </a:t>
            </a:r>
            <a:r>
              <a:rPr lang="fr-BE" dirty="0" err="1">
                <a:solidFill>
                  <a:schemeClr val="bg2"/>
                </a:solidFill>
              </a:rPr>
              <a:t>technically</a:t>
            </a:r>
            <a:r>
              <a:rPr lang="fr-BE" dirty="0">
                <a:solidFill>
                  <a:schemeClr val="bg2"/>
                </a:solidFill>
              </a:rPr>
              <a:t> deploy multiple instances of </a:t>
            </a:r>
            <a:r>
              <a:rPr lang="fr-BE" dirty="0" err="1">
                <a:solidFill>
                  <a:schemeClr val="bg2"/>
                </a:solidFill>
              </a:rPr>
              <a:t>your</a:t>
            </a:r>
            <a:r>
              <a:rPr lang="fr-BE" dirty="0">
                <a:solidFill>
                  <a:schemeClr val="bg2"/>
                </a:solidFill>
              </a:rPr>
              <a:t> app container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574428-7AB4-47BA-8E71-8732B22F6B97}"/>
              </a:ext>
            </a:extLst>
          </p:cNvPr>
          <p:cNvCxnSpPr>
            <a:stCxn id="4" idx="1"/>
          </p:cNvCxnSpPr>
          <p:nvPr/>
        </p:nvCxnSpPr>
        <p:spPr>
          <a:xfrm flipH="1">
            <a:off x="4869320" y="4590022"/>
            <a:ext cx="3830360" cy="412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26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9DA6-688E-4BEA-9B97-F5307B82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AKS Container </a:t>
            </a:r>
            <a:r>
              <a:rPr lang="fr-BE" dirty="0" err="1"/>
              <a:t>AutoScaler</a:t>
            </a:r>
            <a:endParaRPr lang="fr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D6382-6555-4FF5-8352-EA0F3BD7BA67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fr-BE" dirty="0" err="1">
                <a:solidFill>
                  <a:srgbClr val="FF0000"/>
                </a:solidFill>
              </a:rPr>
              <a:t>Preview</a:t>
            </a:r>
            <a:endParaRPr lang="fr-BE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51508-56A3-4B63-B2E9-7D4004092978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387803" y="3933423"/>
            <a:ext cx="5708197" cy="2028840"/>
          </a:xfrm>
        </p:spPr>
        <p:txBody>
          <a:bodyPr/>
          <a:lstStyle/>
          <a:p>
            <a:r>
              <a:rPr lang="fr-BE" dirty="0" err="1">
                <a:solidFill>
                  <a:schemeClr val="accent4"/>
                </a:solidFill>
              </a:rPr>
              <a:t>AutoScaling</a:t>
            </a:r>
            <a:r>
              <a:rPr lang="fr-BE" dirty="0">
                <a:solidFill>
                  <a:schemeClr val="accent4"/>
                </a:solidFill>
              </a:rPr>
              <a:t> checks </a:t>
            </a:r>
            <a:r>
              <a:rPr lang="fr-BE" dirty="0" err="1">
                <a:solidFill>
                  <a:schemeClr val="accent4"/>
                </a:solidFill>
              </a:rPr>
              <a:t>pending</a:t>
            </a:r>
            <a:r>
              <a:rPr lang="fr-BE" dirty="0">
                <a:solidFill>
                  <a:schemeClr val="accent4"/>
                </a:solidFill>
              </a:rPr>
              <a:t> PODS, </a:t>
            </a:r>
            <a:r>
              <a:rPr lang="fr-BE" dirty="0" err="1">
                <a:solidFill>
                  <a:schemeClr val="accent4"/>
                </a:solidFill>
              </a:rPr>
              <a:t>based</a:t>
            </a:r>
            <a:r>
              <a:rPr lang="fr-BE" dirty="0">
                <a:solidFill>
                  <a:schemeClr val="accent4"/>
                </a:solidFill>
              </a:rPr>
              <a:t> on values in the </a:t>
            </a:r>
            <a:r>
              <a:rPr lang="fr-BE" dirty="0" err="1">
                <a:solidFill>
                  <a:schemeClr val="accent4"/>
                </a:solidFill>
              </a:rPr>
              <a:t>Yaml</a:t>
            </a:r>
            <a:r>
              <a:rPr lang="fr-BE" dirty="0">
                <a:solidFill>
                  <a:schemeClr val="accent4"/>
                </a:solidFill>
              </a:rPr>
              <a:t>-file. </a:t>
            </a:r>
          </a:p>
          <a:p>
            <a:r>
              <a:rPr lang="fr-BE" dirty="0" err="1">
                <a:solidFill>
                  <a:schemeClr val="accent4"/>
                </a:solidFill>
              </a:rPr>
              <a:t>Define</a:t>
            </a:r>
            <a:r>
              <a:rPr lang="fr-BE" dirty="0">
                <a:solidFill>
                  <a:schemeClr val="accent4"/>
                </a:solidFill>
              </a:rPr>
              <a:t> a min and max value </a:t>
            </a:r>
          </a:p>
          <a:p>
            <a:r>
              <a:rPr lang="fr-BE" dirty="0">
                <a:solidFill>
                  <a:schemeClr val="accent4"/>
                </a:solidFill>
              </a:rPr>
              <a:t>e.g. Run 3 </a:t>
            </a:r>
            <a:r>
              <a:rPr lang="fr-BE" dirty="0" err="1">
                <a:solidFill>
                  <a:schemeClr val="accent4"/>
                </a:solidFill>
              </a:rPr>
              <a:t>nodes</a:t>
            </a:r>
            <a:r>
              <a:rPr lang="fr-BE" dirty="0">
                <a:solidFill>
                  <a:schemeClr val="accent4"/>
                </a:solidFill>
              </a:rPr>
              <a:t> minimum, </a:t>
            </a:r>
            <a:r>
              <a:rPr lang="fr-BE" dirty="0" err="1">
                <a:solidFill>
                  <a:schemeClr val="accent4"/>
                </a:solidFill>
              </a:rPr>
              <a:t>with</a:t>
            </a:r>
            <a:r>
              <a:rPr lang="fr-BE" dirty="0">
                <a:solidFill>
                  <a:schemeClr val="accent4"/>
                </a:solidFill>
              </a:rPr>
              <a:t> a maximum of 10, </a:t>
            </a:r>
            <a:r>
              <a:rPr lang="fr-BE" dirty="0" err="1">
                <a:solidFill>
                  <a:schemeClr val="accent4"/>
                </a:solidFill>
              </a:rPr>
              <a:t>when</a:t>
            </a:r>
            <a:r>
              <a:rPr lang="fr-BE" dirty="0">
                <a:solidFill>
                  <a:schemeClr val="accent4"/>
                </a:solidFill>
              </a:rPr>
              <a:t> CPU +50%. 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C6BC022-39D3-48DF-BFB0-CDFE7BD3895B}"/>
              </a:ext>
            </a:extLst>
          </p:cNvPr>
          <p:cNvSpPr txBox="1">
            <a:spLocks/>
          </p:cNvSpPr>
          <p:nvPr/>
        </p:nvSpPr>
        <p:spPr>
          <a:xfrm>
            <a:off x="215769" y="1623060"/>
            <a:ext cx="11277599" cy="1731610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800" b="1" i="0" kern="1200" dirty="0" smtClean="0">
                <a:solidFill>
                  <a:schemeClr val="tx1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162685" indent="-194310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87378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kubectl create -f aks-cluster-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autoscaler.yaml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fr-FR" dirty="0">
                <a:latin typeface="Consolas" panose="020B0609020204030204" pitchFamily="49" charset="0"/>
                <a:cs typeface="Courier New" panose="02070309020205020404" pitchFamily="49" charset="0"/>
              </a:rPr>
              <a:t>kubectl autoscale deployment azure-vote-front --cpu-percent=50 --min=3 --max=10</a:t>
            </a:r>
            <a:endParaRPr lang="fr-BE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FB7880-D06B-4501-B46D-DE8DB116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345" y="3933422"/>
            <a:ext cx="4853023" cy="2028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998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F9C85A-B50F-4CF4-AC08-F9EA3FB1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190F42-F400-4D97-8900-4C27C998C8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BE" dirty="0" err="1"/>
              <a:t>Scaling</a:t>
            </a:r>
            <a:r>
              <a:rPr lang="fr-BE" dirty="0"/>
              <a:t> Azure </a:t>
            </a:r>
            <a:r>
              <a:rPr lang="fr-BE" dirty="0" err="1"/>
              <a:t>Kubernetes</a:t>
            </a:r>
            <a:r>
              <a:rPr lang="fr-BE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57772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8501-A58A-4B9C-A714-34789C64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Monitoring AKS in Azure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67191-4670-4A06-8BD4-1E841414E52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fr-B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1595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64BD0B7-B44A-4157-8FFE-1623770E57D5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246610" y="975114"/>
            <a:ext cx="11277600" cy="553998"/>
          </a:xfrm>
        </p:spPr>
        <p:txBody>
          <a:bodyPr/>
          <a:lstStyle/>
          <a:p>
            <a:r>
              <a:rPr lang="fr-BE" dirty="0">
                <a:solidFill>
                  <a:schemeClr val="tx2"/>
                </a:solidFill>
              </a:rPr>
              <a:t>You </a:t>
            </a:r>
            <a:r>
              <a:rPr lang="fr-BE" dirty="0" err="1">
                <a:solidFill>
                  <a:schemeClr val="tx2"/>
                </a:solidFill>
              </a:rPr>
              <a:t>can’t</a:t>
            </a:r>
            <a:r>
              <a:rPr lang="fr-BE" dirty="0">
                <a:solidFill>
                  <a:schemeClr val="tx2"/>
                </a:solidFill>
              </a:rPr>
              <a:t> manage </a:t>
            </a:r>
            <a:r>
              <a:rPr lang="fr-BE" dirty="0" err="1">
                <a:solidFill>
                  <a:schemeClr val="tx2"/>
                </a:solidFill>
              </a:rPr>
              <a:t>what</a:t>
            </a:r>
            <a:r>
              <a:rPr lang="fr-BE" dirty="0">
                <a:solidFill>
                  <a:schemeClr val="tx2"/>
                </a:solidFill>
              </a:rPr>
              <a:t> </a:t>
            </a:r>
            <a:r>
              <a:rPr lang="fr-BE" dirty="0" err="1">
                <a:solidFill>
                  <a:schemeClr val="tx2"/>
                </a:solidFill>
              </a:rPr>
              <a:t>you</a:t>
            </a:r>
            <a:r>
              <a:rPr lang="fr-BE" dirty="0">
                <a:solidFill>
                  <a:schemeClr val="tx2"/>
                </a:solidFill>
              </a:rPr>
              <a:t> </a:t>
            </a:r>
            <a:r>
              <a:rPr lang="fr-BE" dirty="0" err="1">
                <a:solidFill>
                  <a:schemeClr val="tx2"/>
                </a:solidFill>
              </a:rPr>
              <a:t>don’t</a:t>
            </a:r>
            <a:r>
              <a:rPr lang="fr-BE" dirty="0">
                <a:solidFill>
                  <a:schemeClr val="tx2"/>
                </a:solidFill>
              </a:rPr>
              <a:t> </a:t>
            </a:r>
            <a:r>
              <a:rPr lang="fr-BE" dirty="0" err="1">
                <a:solidFill>
                  <a:schemeClr val="tx2"/>
                </a:solidFill>
              </a:rPr>
              <a:t>see</a:t>
            </a:r>
            <a:r>
              <a:rPr lang="fr-BE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E9C0D-B4F7-4846-857C-C810D1F07302}"/>
              </a:ext>
            </a:extLst>
          </p:cNvPr>
          <p:cNvSpPr>
            <a:spLocks noGrp="1"/>
          </p:cNvSpPr>
          <p:nvPr>
            <p:ph idx="3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dirty="0"/>
              <a:t>Identify AKS containers that are running on the node and their average processor and memory utilization.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dirty="0"/>
              <a:t>Identify where the container resides in a controller or a pod.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dirty="0"/>
              <a:t>Review the resource utilization of workloads running on the host that are unrelated to the standard processes that support the pod.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dirty="0"/>
              <a:t>Understand the behavior of the cluster under average and heaviest loads. </a:t>
            </a:r>
            <a:endParaRPr lang="fr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5C2B0C-95EF-49FD-8EA2-7F8137C3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AKS Monitoring</a:t>
            </a:r>
          </a:p>
        </p:txBody>
      </p:sp>
    </p:spTree>
    <p:extLst>
      <p:ext uri="{BB962C8B-B14F-4D97-AF65-F5344CB8AC3E}">
        <p14:creationId xmlns:p14="http://schemas.microsoft.com/office/powerpoint/2010/main" val="260655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B5F9-49CB-4CAC-8957-1A8D625E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AKS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21562-494E-45F5-A63D-69D8F9C3EA2B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207818" y="807720"/>
            <a:ext cx="11277600" cy="553998"/>
          </a:xfrm>
        </p:spPr>
        <p:txBody>
          <a:bodyPr/>
          <a:lstStyle/>
          <a:p>
            <a:r>
              <a:rPr lang="fr-BE" dirty="0" err="1">
                <a:solidFill>
                  <a:schemeClr val="tx2"/>
                </a:solidFill>
              </a:rPr>
              <a:t>Built-in</a:t>
            </a:r>
            <a:r>
              <a:rPr lang="fr-BE" dirty="0">
                <a:solidFill>
                  <a:schemeClr val="tx2"/>
                </a:solidFill>
              </a:rPr>
              <a:t> monitoring </a:t>
            </a:r>
            <a:r>
              <a:rPr lang="fr-BE" dirty="0" err="1">
                <a:solidFill>
                  <a:schemeClr val="tx2"/>
                </a:solidFill>
              </a:rPr>
              <a:t>capabilities</a:t>
            </a:r>
            <a:r>
              <a:rPr lang="fr-BE" dirty="0">
                <a:solidFill>
                  <a:schemeClr val="tx2"/>
                </a:solidFill>
              </a:rPr>
              <a:t> of the AKS Cluster, </a:t>
            </a:r>
            <a:r>
              <a:rPr lang="fr-BE" dirty="0" err="1">
                <a:solidFill>
                  <a:schemeClr val="tx2"/>
                </a:solidFill>
              </a:rPr>
              <a:t>provided</a:t>
            </a:r>
            <a:r>
              <a:rPr lang="fr-BE" dirty="0">
                <a:solidFill>
                  <a:schemeClr val="tx2"/>
                </a:solidFill>
              </a:rPr>
              <a:t> by Azure Monitor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8FD27-EF69-4569-9E73-74E0458715CB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29131" y="2635232"/>
            <a:ext cx="4500069" cy="263866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BE" dirty="0"/>
              <a:t>Cluster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BE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BE" dirty="0" err="1"/>
              <a:t>Nodes</a:t>
            </a:r>
            <a:endParaRPr lang="fr-BE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BE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BE" dirty="0" err="1"/>
              <a:t>Controllers</a:t>
            </a:r>
            <a:endParaRPr lang="fr-BE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BE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BE" dirty="0"/>
              <a:t>Containers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68032-E2FB-480B-806A-6E82871D9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726" y="1941690"/>
            <a:ext cx="6252691" cy="40257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2715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B5F9-49CB-4CAC-8957-1A8D625E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AKS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21562-494E-45F5-A63D-69D8F9C3EA2B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207818" y="807720"/>
            <a:ext cx="11277600" cy="553998"/>
          </a:xfrm>
        </p:spPr>
        <p:txBody>
          <a:bodyPr/>
          <a:lstStyle/>
          <a:p>
            <a:r>
              <a:rPr lang="fr-BE" dirty="0" err="1">
                <a:solidFill>
                  <a:schemeClr val="tx2"/>
                </a:solidFill>
              </a:rPr>
              <a:t>Built-in</a:t>
            </a:r>
            <a:r>
              <a:rPr lang="fr-BE" dirty="0">
                <a:solidFill>
                  <a:schemeClr val="tx2"/>
                </a:solidFill>
              </a:rPr>
              <a:t> monitoring </a:t>
            </a:r>
            <a:r>
              <a:rPr lang="fr-BE" dirty="0" err="1">
                <a:solidFill>
                  <a:schemeClr val="tx2"/>
                </a:solidFill>
              </a:rPr>
              <a:t>capabilities</a:t>
            </a:r>
            <a:r>
              <a:rPr lang="fr-BE" dirty="0">
                <a:solidFill>
                  <a:schemeClr val="tx2"/>
                </a:solidFill>
              </a:rPr>
              <a:t> of the AKS Cluster, </a:t>
            </a:r>
            <a:r>
              <a:rPr lang="fr-BE" dirty="0" err="1">
                <a:solidFill>
                  <a:schemeClr val="tx2"/>
                </a:solidFill>
              </a:rPr>
              <a:t>provided</a:t>
            </a:r>
            <a:r>
              <a:rPr lang="fr-BE" dirty="0">
                <a:solidFill>
                  <a:schemeClr val="tx2"/>
                </a:solidFill>
              </a:rPr>
              <a:t> by Azure Monitor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8FD27-EF69-4569-9E73-74E0458715CB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7688" y="2537007"/>
            <a:ext cx="4500069" cy="263352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BE" dirty="0"/>
              <a:t>Cluster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BE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BE" dirty="0" err="1"/>
              <a:t>Nodes</a:t>
            </a:r>
            <a:endParaRPr lang="fr-BE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BE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BE" dirty="0" err="1"/>
              <a:t>Controllers</a:t>
            </a:r>
            <a:endParaRPr lang="fr-BE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BE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BE" dirty="0"/>
              <a:t>Containers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F1F495-DB37-4A74-B34B-87FA2915D5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84917" y="1868759"/>
            <a:ext cx="4963795" cy="3970020"/>
          </a:xfrm>
          <a:prstGeom prst="rect">
            <a:avLst/>
          </a:prstGeom>
          <a:ln w="12696" cmpd="sng">
            <a:solidFill>
              <a:srgbClr val="666699"/>
            </a:solidFill>
            <a:prstDash val="solid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1FC113-CDD4-42E8-92FC-A09849DA5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913" y="1268514"/>
            <a:ext cx="1972037" cy="54297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4955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B5F9-49CB-4CAC-8957-1A8D625E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AKS Monitoring – Log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21562-494E-45F5-A63D-69D8F9C3EA2B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207818" y="807720"/>
            <a:ext cx="11277600" cy="553998"/>
          </a:xfrm>
        </p:spPr>
        <p:txBody>
          <a:bodyPr/>
          <a:lstStyle/>
          <a:p>
            <a:r>
              <a:rPr lang="fr-BE" dirty="0">
                <a:solidFill>
                  <a:schemeClr val="tx2"/>
                </a:solidFill>
              </a:rPr>
              <a:t>Run </a:t>
            </a:r>
            <a:r>
              <a:rPr lang="fr-BE" dirty="0" err="1">
                <a:solidFill>
                  <a:schemeClr val="tx2"/>
                </a:solidFill>
              </a:rPr>
              <a:t>Powerful</a:t>
            </a:r>
            <a:r>
              <a:rPr lang="fr-BE" dirty="0">
                <a:solidFill>
                  <a:schemeClr val="tx2"/>
                </a:solidFill>
              </a:rPr>
              <a:t> </a:t>
            </a:r>
            <a:r>
              <a:rPr lang="fr-BE" dirty="0" err="1">
                <a:solidFill>
                  <a:schemeClr val="tx2"/>
                </a:solidFill>
              </a:rPr>
              <a:t>Queries</a:t>
            </a:r>
            <a:r>
              <a:rPr lang="fr-BE" dirty="0">
                <a:solidFill>
                  <a:schemeClr val="tx2"/>
                </a:solidFill>
              </a:rPr>
              <a:t> </a:t>
            </a:r>
            <a:r>
              <a:rPr lang="fr-BE" dirty="0" err="1">
                <a:solidFill>
                  <a:schemeClr val="tx2"/>
                </a:solidFill>
              </a:rPr>
              <a:t>against</a:t>
            </a:r>
            <a:r>
              <a:rPr lang="fr-BE" dirty="0">
                <a:solidFill>
                  <a:schemeClr val="tx2"/>
                </a:solidFill>
              </a:rPr>
              <a:t> the AKS Cluster, </a:t>
            </a:r>
            <a:r>
              <a:rPr lang="fr-BE" dirty="0" err="1">
                <a:solidFill>
                  <a:schemeClr val="tx2"/>
                </a:solidFill>
              </a:rPr>
              <a:t>provided</a:t>
            </a:r>
            <a:r>
              <a:rPr lang="fr-BE" dirty="0">
                <a:solidFill>
                  <a:schemeClr val="tx2"/>
                </a:solidFill>
              </a:rPr>
              <a:t> by Log Analytics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8FD27-EF69-4569-9E73-74E0458715CB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7688" y="2537007"/>
            <a:ext cx="4500069" cy="263352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BE" dirty="0"/>
              <a:t>Cluster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BE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BE" dirty="0" err="1"/>
              <a:t>Nodes</a:t>
            </a:r>
            <a:endParaRPr lang="fr-BE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BE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BE" dirty="0" err="1"/>
              <a:t>Controllers</a:t>
            </a:r>
            <a:endParaRPr lang="fr-BE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BE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BE" dirty="0"/>
              <a:t>Containers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E7E74-387C-49F0-8BE7-5FB023F3C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707" y="2537007"/>
            <a:ext cx="9063519" cy="259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20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E60AF7-4755-4751-A8E2-1F80D71E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C65A74-46BE-47BC-A118-D47054425F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BE" dirty="0"/>
              <a:t>Monitoring AKS in Azure</a:t>
            </a:r>
          </a:p>
        </p:txBody>
      </p:sp>
    </p:spTree>
    <p:extLst>
      <p:ext uri="{BB962C8B-B14F-4D97-AF65-F5344CB8AC3E}">
        <p14:creationId xmlns:p14="http://schemas.microsoft.com/office/powerpoint/2010/main" val="165795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422A58D2-7388-4B1E-BE61-03AFA280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66" y="2645459"/>
            <a:ext cx="9630389" cy="783541"/>
          </a:xfrm>
        </p:spPr>
        <p:txBody>
          <a:bodyPr/>
          <a:lstStyle/>
          <a:p>
            <a:br>
              <a:rPr lang="en-US" sz="4902" dirty="0">
                <a:solidFill>
                  <a:schemeClr val="accent5"/>
                </a:solidFill>
              </a:rPr>
            </a:br>
            <a:br>
              <a:rPr lang="en-US" sz="4902" dirty="0">
                <a:solidFill>
                  <a:schemeClr val="accent5"/>
                </a:solidFill>
              </a:rPr>
            </a:br>
            <a:br>
              <a:rPr lang="en-US" sz="4902" dirty="0"/>
            </a:br>
            <a:r>
              <a:rPr lang="en-US" sz="4902" dirty="0"/>
              <a:t>Presentation title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84483FC8-5248-457B-A925-23038B08A5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3210" y="3993054"/>
            <a:ext cx="9609045" cy="1025869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sz="2745" dirty="0">
                <a:solidFill>
                  <a:schemeClr val="bg1"/>
                </a:solidFill>
              </a:rPr>
              <a:t>Speaker name</a:t>
            </a:r>
          </a:p>
          <a:p>
            <a:pPr lvl="1"/>
            <a:r>
              <a:rPr lang="en-US" sz="2745">
                <a:solidFill>
                  <a:schemeClr val="bg1"/>
                </a:solidFill>
              </a:rPr>
              <a:t>Title</a:t>
            </a:r>
            <a:endParaRPr lang="en-US" sz="2745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FEC1BD-F13A-4679-A6A8-2D36225EA57A}"/>
              </a:ext>
            </a:extLst>
          </p:cNvPr>
          <p:cNvSpPr txBox="1">
            <a:spLocks/>
          </p:cNvSpPr>
          <p:nvPr/>
        </p:nvSpPr>
        <p:spPr bwMode="auto">
          <a:xfrm>
            <a:off x="172147" y="183730"/>
            <a:ext cx="5090317" cy="6608955"/>
          </a:xfrm>
          <a:prstGeom prst="roundRect">
            <a:avLst>
              <a:gd name="adj" fmla="val 3915"/>
            </a:avLst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24106" tIns="224106" rIns="224106" bIns="224106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none" baseline="0">
                <a:solidFill>
                  <a:schemeClr val="tx2"/>
                </a:solidFill>
                <a:latin typeface="+mn-lt"/>
                <a:ea typeface="Museo Sans For Dell" panose="02000000000000000000" pitchFamily="2" charset="0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pPr marL="0" marR="0" lvl="0" indent="0" algn="l" defTabSz="89638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745" b="0" i="0" u="none" strike="noStrike" kern="0" cap="none" spc="0" normalizeH="0" baseline="0" noProof="0" dirty="0">
              <a:ln>
                <a:noFill/>
              </a:ln>
              <a:solidFill>
                <a:srgbClr val="005291"/>
              </a:solidFill>
              <a:effectLst/>
              <a:uLnTx/>
              <a:uFillTx/>
              <a:latin typeface="Museo Sans For Dell"/>
              <a:cs typeface="+mj-cs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68B01C42-D773-4C14-AA16-F4B8FD7D5FD1}"/>
              </a:ext>
            </a:extLst>
          </p:cNvPr>
          <p:cNvSpPr/>
          <p:nvPr/>
        </p:nvSpPr>
        <p:spPr>
          <a:xfrm>
            <a:off x="684129" y="2140542"/>
            <a:ext cx="4365602" cy="727042"/>
          </a:xfrm>
          <a:prstGeom prst="roundRect">
            <a:avLst>
              <a:gd name="adj" fmla="val 11848"/>
            </a:avLst>
          </a:prstGeom>
          <a:solidFill>
            <a:srgbClr val="40587C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</a:ln>
          <a:effectLst/>
        </p:spPr>
        <p:txBody>
          <a:bodyPr wrap="square" lIns="179285" tIns="134464" rIns="134464" bIns="13446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Tell us what you think by completing our survey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A2633103-CDCF-4662-A8AD-EB0F7B383EB6}"/>
              </a:ext>
            </a:extLst>
          </p:cNvPr>
          <p:cNvSpPr/>
          <p:nvPr/>
        </p:nvSpPr>
        <p:spPr>
          <a:xfrm>
            <a:off x="684130" y="2949492"/>
            <a:ext cx="4365602" cy="940742"/>
          </a:xfrm>
          <a:prstGeom prst="roundRect">
            <a:avLst>
              <a:gd name="adj" fmla="val 11848"/>
            </a:avLst>
          </a:prstGeom>
          <a:solidFill>
            <a:srgbClr val="002050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</a:ln>
          <a:effectLst/>
        </p:spPr>
        <p:txBody>
          <a:bodyPr wrap="square" lIns="179285" tIns="134464" rIns="134464" bIns="134464" rtlCol="0" anchor="ctr">
            <a:noAutofit/>
          </a:bodyPr>
          <a:lstStyle/>
          <a:p>
            <a:pPr marL="0" marR="0" lvl="0" indent="0" algn="l" defTabSz="896386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Schedule a post-event session to address your specific requirements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.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9C748E-6B43-412A-B995-EFE36587B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210" y="544488"/>
            <a:ext cx="498407" cy="1071043"/>
          </a:xfrm>
          <a:prstGeom prst="rect">
            <a:avLst/>
          </a:prstGeom>
        </p:spPr>
      </p:pic>
      <p:sp>
        <p:nvSpPr>
          <p:cNvPr id="11" name="Rounded Rectangle 15">
            <a:extLst>
              <a:ext uri="{FF2B5EF4-FFF2-40B4-BE49-F238E27FC236}">
                <a16:creationId xmlns:a16="http://schemas.microsoft.com/office/drawing/2014/main" id="{9A20FBA0-3FC2-4F8F-B6DE-FD1D8B079FF9}"/>
              </a:ext>
            </a:extLst>
          </p:cNvPr>
          <p:cNvSpPr/>
          <p:nvPr/>
        </p:nvSpPr>
        <p:spPr>
          <a:xfrm>
            <a:off x="684129" y="4009608"/>
            <a:ext cx="4365602" cy="1086484"/>
          </a:xfrm>
          <a:prstGeom prst="roundRect">
            <a:avLst>
              <a:gd name="adj" fmla="val 11848"/>
            </a:avLst>
          </a:prstGeom>
          <a:solidFill>
            <a:srgbClr val="0078D4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</a:ln>
          <a:effectLst/>
        </p:spPr>
        <p:txBody>
          <a:bodyPr wrap="square" lIns="179285" tIns="134464" rIns="134464" bIns="134464" rtlCol="0" anchor="ctr">
            <a:noAutofit/>
          </a:bodyPr>
          <a:lstStyle/>
          <a:p>
            <a:pPr marL="0" marR="0" lvl="0" indent="0" algn="l" defTabSz="896386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Learn more 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aka.ms/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techdocs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  <a:p>
            <a:pPr marL="0" marR="0" lvl="0" indent="0" algn="l" defTabSz="896386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Get certified 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aka.ms/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microsoftlearn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896386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Sign up Developer newsletter: </a:t>
            </a:r>
            <a:r>
              <a: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aka.ms/</a:t>
            </a:r>
            <a:r>
              <a:rPr kumimoji="0" lang="en-ZA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usdevconnect</a:t>
            </a:r>
            <a:endParaRPr kumimoji="0" lang="en-Z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5E1E3F-E1B0-476A-8FD8-E9AD66584A5D}"/>
              </a:ext>
            </a:extLst>
          </p:cNvPr>
          <p:cNvGrpSpPr/>
          <p:nvPr/>
        </p:nvGrpSpPr>
        <p:grpSpPr>
          <a:xfrm>
            <a:off x="253533" y="2347236"/>
            <a:ext cx="347499" cy="336556"/>
            <a:chOff x="5798264" y="5000554"/>
            <a:chExt cx="347499" cy="336556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CAC05F25-6569-4609-B66F-87CD9AB96FD5}"/>
                </a:ext>
              </a:extLst>
            </p:cNvPr>
            <p:cNvSpPr/>
            <p:nvPr/>
          </p:nvSpPr>
          <p:spPr bwMode="auto">
            <a:xfrm>
              <a:off x="5887583" y="5083748"/>
              <a:ext cx="189757" cy="174273"/>
            </a:xfrm>
            <a:prstGeom prst="rightArrow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61C218-2CE0-4B09-B264-92507B9BDCF9}"/>
                </a:ext>
              </a:extLst>
            </p:cNvPr>
            <p:cNvSpPr/>
            <p:nvPr/>
          </p:nvSpPr>
          <p:spPr bwMode="auto">
            <a:xfrm>
              <a:off x="5798264" y="5000554"/>
              <a:ext cx="347499" cy="336556"/>
            </a:xfrm>
            <a:prstGeom prst="ellipse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C0412D-5193-4468-9523-2131171D3DBC}"/>
              </a:ext>
            </a:extLst>
          </p:cNvPr>
          <p:cNvGrpSpPr/>
          <p:nvPr/>
        </p:nvGrpSpPr>
        <p:grpSpPr>
          <a:xfrm>
            <a:off x="253533" y="3243325"/>
            <a:ext cx="347499" cy="336556"/>
            <a:chOff x="5798264" y="5000554"/>
            <a:chExt cx="347499" cy="336556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7DF1D73C-DA99-4675-B2AA-89EF645C14E2}"/>
                </a:ext>
              </a:extLst>
            </p:cNvPr>
            <p:cNvSpPr/>
            <p:nvPr/>
          </p:nvSpPr>
          <p:spPr bwMode="auto">
            <a:xfrm>
              <a:off x="5887583" y="5083748"/>
              <a:ext cx="189757" cy="174273"/>
            </a:xfrm>
            <a:prstGeom prst="rightArrow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E53ED89-EFC5-4914-A19A-C780EED44CA2}"/>
                </a:ext>
              </a:extLst>
            </p:cNvPr>
            <p:cNvSpPr/>
            <p:nvPr/>
          </p:nvSpPr>
          <p:spPr bwMode="auto">
            <a:xfrm>
              <a:off x="5798264" y="5000554"/>
              <a:ext cx="347499" cy="336556"/>
            </a:xfrm>
            <a:prstGeom prst="ellipse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306ECC-00CC-4EAE-9183-AC6F9577CECD}"/>
              </a:ext>
            </a:extLst>
          </p:cNvPr>
          <p:cNvGrpSpPr/>
          <p:nvPr/>
        </p:nvGrpSpPr>
        <p:grpSpPr>
          <a:xfrm>
            <a:off x="253533" y="4629903"/>
            <a:ext cx="347499" cy="336556"/>
            <a:chOff x="5798264" y="5000554"/>
            <a:chExt cx="347499" cy="336556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135726E4-E10C-4BDA-999B-C51314E699B8}"/>
                </a:ext>
              </a:extLst>
            </p:cNvPr>
            <p:cNvSpPr/>
            <p:nvPr/>
          </p:nvSpPr>
          <p:spPr bwMode="auto">
            <a:xfrm>
              <a:off x="5887583" y="5083748"/>
              <a:ext cx="189757" cy="174273"/>
            </a:xfrm>
            <a:prstGeom prst="rightArrow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7B55CE-7F7D-475D-B761-2084BAC7F56C}"/>
                </a:ext>
              </a:extLst>
            </p:cNvPr>
            <p:cNvSpPr/>
            <p:nvPr/>
          </p:nvSpPr>
          <p:spPr bwMode="auto">
            <a:xfrm>
              <a:off x="5798264" y="5000554"/>
              <a:ext cx="347499" cy="336556"/>
            </a:xfrm>
            <a:prstGeom prst="ellipse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982B68-54BB-4777-A3C4-025A6D4D25A9}"/>
              </a:ext>
            </a:extLst>
          </p:cNvPr>
          <p:cNvGrpSpPr/>
          <p:nvPr/>
        </p:nvGrpSpPr>
        <p:grpSpPr>
          <a:xfrm>
            <a:off x="8481525" y="1834556"/>
            <a:ext cx="2844162" cy="3775004"/>
            <a:chOff x="8481525" y="1834556"/>
            <a:chExt cx="2844162" cy="377500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1431237-CCF2-4F88-8ACC-7CBE42A328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633198" y="3834724"/>
              <a:ext cx="594360" cy="59436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561B673-648D-4774-828B-7038261C32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731327" y="1834556"/>
              <a:ext cx="594360" cy="59436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7895F94-4D09-486F-BD1C-2001E9B862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481525" y="2834640"/>
              <a:ext cx="594360" cy="59436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5CA6FBC-B3E4-4C2C-B039-D9B3BC2A8A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9633198" y="2867584"/>
              <a:ext cx="594360" cy="493171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143275E-8EFF-4BE0-A286-99F371754F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633198" y="1834556"/>
              <a:ext cx="594360" cy="59436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23F7F2C-A9A9-42D9-8A91-2671D6066D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8481525" y="1834556"/>
              <a:ext cx="594360" cy="59436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74C7A21-8A4D-4D1B-8033-31548656DE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8490069" y="3834724"/>
              <a:ext cx="594360" cy="59436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85AF17E-8B2C-422A-A60E-C3D9A2BDA9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0731327" y="2972070"/>
              <a:ext cx="594360" cy="25978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5902AE-CA6B-4CE8-8462-BC80662D7D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0731327" y="4000752"/>
              <a:ext cx="594360" cy="26230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E6FC831-7B0C-4DA7-98C9-85D817F339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907" y="5015200"/>
              <a:ext cx="408683" cy="59436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F1A50E5-4A8E-4439-BC84-F29727192D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9633198" y="5089372"/>
              <a:ext cx="594360" cy="44601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D018286-87A2-49A9-80A7-2D5725DA3F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0731327" y="5054172"/>
              <a:ext cx="594360" cy="446015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CE4B972-6C56-45BD-83EC-4F45926EDAE2}"/>
              </a:ext>
            </a:extLst>
          </p:cNvPr>
          <p:cNvSpPr/>
          <p:nvPr/>
        </p:nvSpPr>
        <p:spPr>
          <a:xfrm>
            <a:off x="1561432" y="413334"/>
            <a:ext cx="304121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9638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5291"/>
                </a:solidFill>
                <a:effectLst/>
                <a:uLnTx/>
                <a:uFillTx/>
                <a:latin typeface="Museo Sans For Dell"/>
                <a:ea typeface="+mn-ea"/>
                <a:cs typeface="+mn-cs"/>
              </a:rPr>
              <a:t>Let’s get Started!</a:t>
            </a:r>
          </a:p>
        </p:txBody>
      </p:sp>
    </p:spTree>
    <p:extLst>
      <p:ext uri="{BB962C8B-B14F-4D97-AF65-F5344CB8AC3E}">
        <p14:creationId xmlns:p14="http://schemas.microsoft.com/office/powerpoint/2010/main" val="281180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8501-A58A-4B9C-A714-34789C64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Using</a:t>
            </a:r>
            <a:r>
              <a:rPr lang="fr-BE" dirty="0"/>
              <a:t> the </a:t>
            </a:r>
            <a:r>
              <a:rPr lang="fr-BE" dirty="0" err="1"/>
              <a:t>Kubernetes</a:t>
            </a:r>
            <a:r>
              <a:rPr lang="fr-BE" dirty="0"/>
              <a:t> Dashboard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67191-4670-4A06-8BD4-1E841414E52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fr-B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9915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64BD0B7-B44A-4157-8FFE-1623770E57D5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fr-BE" dirty="0">
                <a:solidFill>
                  <a:schemeClr val="accent1"/>
                </a:solidFill>
              </a:rPr>
              <a:t>You </a:t>
            </a:r>
            <a:r>
              <a:rPr lang="fr-BE" dirty="0" err="1">
                <a:solidFill>
                  <a:schemeClr val="accent1"/>
                </a:solidFill>
              </a:rPr>
              <a:t>can’t</a:t>
            </a:r>
            <a:r>
              <a:rPr lang="fr-BE" dirty="0">
                <a:solidFill>
                  <a:schemeClr val="accent1"/>
                </a:solidFill>
              </a:rPr>
              <a:t> manage </a:t>
            </a:r>
            <a:r>
              <a:rPr lang="fr-BE" dirty="0" err="1">
                <a:solidFill>
                  <a:schemeClr val="accent1"/>
                </a:solidFill>
              </a:rPr>
              <a:t>what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 err="1">
                <a:solidFill>
                  <a:schemeClr val="accent1"/>
                </a:solidFill>
              </a:rPr>
              <a:t>you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 err="1">
                <a:solidFill>
                  <a:schemeClr val="accent1"/>
                </a:solidFill>
              </a:rPr>
              <a:t>don’t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 err="1">
                <a:solidFill>
                  <a:schemeClr val="accent1"/>
                </a:solidFill>
              </a:rPr>
              <a:t>see</a:t>
            </a:r>
            <a:r>
              <a:rPr lang="fr-BE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E9C0D-B4F7-4846-857C-C810D1F07302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246611" y="1794684"/>
            <a:ext cx="11277599" cy="3527864"/>
          </a:xfrm>
        </p:spPr>
        <p:txBody>
          <a:bodyPr/>
          <a:lstStyle/>
          <a:p>
            <a:pPr marL="457200" indent="-4572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b="0" dirty="0"/>
              <a:t>Kubernetes includes a </a:t>
            </a:r>
            <a:r>
              <a:rPr lang="en-US" b="0" dirty="0">
                <a:solidFill>
                  <a:schemeClr val="accent4"/>
                </a:solidFill>
              </a:rPr>
              <a:t>web dashboard </a:t>
            </a:r>
            <a:r>
              <a:rPr lang="en-US" b="0" dirty="0"/>
              <a:t>that can be used for </a:t>
            </a:r>
            <a:r>
              <a:rPr lang="en-US" b="0" dirty="0">
                <a:solidFill>
                  <a:schemeClr val="accent4"/>
                </a:solidFill>
              </a:rPr>
              <a:t>basic management operations</a:t>
            </a:r>
            <a:r>
              <a:rPr lang="en-US" b="0" dirty="0"/>
              <a:t>. This dashboard lets you view basic health status and metrics for your applications, create and deploy services, and edit existing applications.</a:t>
            </a:r>
            <a:endParaRPr lang="fr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5C2B0C-95EF-49FD-8EA2-7F8137C3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Kubernetes</a:t>
            </a:r>
            <a:r>
              <a:rPr lang="fr-BE" dirty="0"/>
              <a:t> Dashboard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EB32E7-E8D8-4B25-982B-C27F6A3B05B6}"/>
              </a:ext>
            </a:extLst>
          </p:cNvPr>
          <p:cNvSpPr/>
          <p:nvPr/>
        </p:nvSpPr>
        <p:spPr>
          <a:xfrm>
            <a:off x="667789" y="4603656"/>
            <a:ext cx="10815503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aks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browse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-group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AKSResourceGroup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AKSCluster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06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0CC9-643C-437A-9268-8D80AEB8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2750" dirty="0" err="1"/>
              <a:t>Using</a:t>
            </a:r>
            <a:r>
              <a:rPr lang="fr-BE" sz="2750" dirty="0"/>
              <a:t> the Default </a:t>
            </a:r>
            <a:r>
              <a:rPr lang="fr-BE" sz="2750" dirty="0" err="1"/>
              <a:t>Kubernetes</a:t>
            </a:r>
            <a:r>
              <a:rPr lang="fr-BE" sz="2750" dirty="0"/>
              <a:t>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0824C0-0529-4031-8D25-E292532C561A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215769" y="1623060"/>
            <a:ext cx="5646753" cy="2841061"/>
          </a:xfrm>
        </p:spPr>
        <p:txBody>
          <a:bodyPr/>
          <a:lstStyle/>
          <a:p>
            <a:pPr marL="514350" indent="-514350">
              <a:buClr>
                <a:schemeClr val="accent4"/>
              </a:buClr>
              <a:buAutoNum type="arabicPeriod"/>
            </a:pPr>
            <a:r>
              <a:rPr lang="fr-BE" dirty="0"/>
              <a:t>Install </a:t>
            </a:r>
            <a:r>
              <a:rPr lang="fr-BE" dirty="0" err="1"/>
              <a:t>latest</a:t>
            </a:r>
            <a:r>
              <a:rPr lang="fr-BE" dirty="0"/>
              <a:t> version of the </a:t>
            </a:r>
            <a:r>
              <a:rPr lang="fr-BE" dirty="0" err="1"/>
              <a:t>kubectl</a:t>
            </a:r>
            <a:r>
              <a:rPr lang="fr-BE" dirty="0"/>
              <a:t> CLI </a:t>
            </a:r>
            <a:r>
              <a:rPr lang="fr-BE" dirty="0" err="1"/>
              <a:t>tool</a:t>
            </a:r>
            <a:br>
              <a:rPr lang="fr-BE" dirty="0"/>
            </a:br>
            <a:endParaRPr lang="fr-BE" dirty="0"/>
          </a:p>
          <a:p>
            <a:pPr marL="514350" indent="-514350">
              <a:buClr>
                <a:schemeClr val="accent4"/>
              </a:buClr>
              <a:buAutoNum type="arabicPeriod"/>
            </a:pPr>
            <a:r>
              <a:rPr lang="fr-BE" dirty="0" err="1"/>
              <a:t>Connect</a:t>
            </a:r>
            <a:r>
              <a:rPr lang="fr-BE" dirty="0"/>
              <a:t> to the AKS Cluster </a:t>
            </a:r>
            <a:r>
              <a:rPr lang="fr-BE" dirty="0" err="1"/>
              <a:t>with</a:t>
            </a:r>
            <a:r>
              <a:rPr lang="fr-BE" dirty="0"/>
              <a:t> the correct </a:t>
            </a:r>
            <a:r>
              <a:rPr lang="fr-BE" dirty="0" err="1"/>
              <a:t>credentials</a:t>
            </a:r>
            <a:br>
              <a:rPr lang="fr-BE" dirty="0"/>
            </a:br>
            <a:endParaRPr lang="fr-BE" dirty="0"/>
          </a:p>
          <a:p>
            <a:pPr marL="514350" indent="-514350">
              <a:buClr>
                <a:schemeClr val="accent4"/>
              </a:buClr>
              <a:buAutoNum type="arabicPeriod"/>
            </a:pPr>
            <a:r>
              <a:rPr lang="fr-BE" dirty="0" err="1"/>
              <a:t>az</a:t>
            </a:r>
            <a:r>
              <a:rPr lang="fr-BE" dirty="0"/>
              <a:t> </a:t>
            </a:r>
            <a:r>
              <a:rPr lang="fr-BE" dirty="0" err="1"/>
              <a:t>aks</a:t>
            </a:r>
            <a:r>
              <a:rPr lang="fr-BE" dirty="0"/>
              <a:t> </a:t>
            </a:r>
            <a:r>
              <a:rPr lang="fr-BE" dirty="0" err="1"/>
              <a:t>browse</a:t>
            </a:r>
            <a:r>
              <a:rPr lang="fr-BE" dirty="0"/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04DFE-5AFE-4D28-99C1-92991B73D2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26652" y="2087880"/>
            <a:ext cx="5358765" cy="3383915"/>
          </a:xfrm>
          <a:prstGeom prst="rect">
            <a:avLst/>
          </a:prstGeom>
          <a:ln w="12696" cmpd="sng">
            <a:solidFill>
              <a:srgbClr val="666699"/>
            </a:solidFill>
            <a:prstDash val="solid"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1AB5A7A-9532-443F-AC9F-2EDCE44ACB11}"/>
              </a:ext>
            </a:extLst>
          </p:cNvPr>
          <p:cNvSpPr txBox="1">
            <a:spLocks/>
          </p:cNvSpPr>
          <p:nvPr/>
        </p:nvSpPr>
        <p:spPr>
          <a:xfrm>
            <a:off x="207818" y="791844"/>
            <a:ext cx="11499584" cy="682497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i="0" kern="1200" cap="none" spc="-49" baseline="0">
                <a:ln w="3175">
                  <a:noFill/>
                </a:ln>
                <a:solidFill>
                  <a:schemeClr val="tx1"/>
                </a:solidFill>
                <a:effectLst/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fr-BE" sz="2750" dirty="0">
                <a:solidFill>
                  <a:schemeClr val="tx2"/>
                </a:solidFill>
              </a:rPr>
              <a:t>You </a:t>
            </a:r>
            <a:r>
              <a:rPr lang="fr-BE" sz="2750" dirty="0" err="1">
                <a:solidFill>
                  <a:schemeClr val="tx2"/>
                </a:solidFill>
              </a:rPr>
              <a:t>don’t</a:t>
            </a:r>
            <a:r>
              <a:rPr lang="fr-BE" sz="2750" dirty="0">
                <a:solidFill>
                  <a:schemeClr val="tx2"/>
                </a:solidFill>
              </a:rPr>
              <a:t> have to use the Azure Monitor-</a:t>
            </a:r>
            <a:r>
              <a:rPr lang="fr-BE" sz="2750" dirty="0" err="1">
                <a:solidFill>
                  <a:schemeClr val="tx2"/>
                </a:solidFill>
              </a:rPr>
              <a:t>based</a:t>
            </a:r>
            <a:r>
              <a:rPr lang="fr-BE" sz="2750" dirty="0">
                <a:solidFill>
                  <a:schemeClr val="tx2"/>
                </a:solidFill>
              </a:rPr>
              <a:t> version…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5C7B44-19F7-44EE-BC5B-3553709932C6}"/>
              </a:ext>
            </a:extLst>
          </p:cNvPr>
          <p:cNvSpPr/>
          <p:nvPr/>
        </p:nvSpPr>
        <p:spPr bwMode="auto">
          <a:xfrm>
            <a:off x="559942" y="5101119"/>
            <a:ext cx="4613096" cy="1387011"/>
          </a:xfrm>
          <a:prstGeom prst="round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Could be beneficial in a multi-environment Kubernetes setup, as the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dashboard is native to Kubernetes, no matter where the cluster runs </a:t>
            </a:r>
          </a:p>
        </p:txBody>
      </p:sp>
    </p:spTree>
    <p:extLst>
      <p:ext uri="{BB962C8B-B14F-4D97-AF65-F5344CB8AC3E}">
        <p14:creationId xmlns:p14="http://schemas.microsoft.com/office/powerpoint/2010/main" val="2611540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0824C0-0529-4031-8D25-E292532C561A}"/>
              </a:ext>
            </a:extLst>
          </p:cNvPr>
          <p:cNvSpPr>
            <a:spLocks noGrp="1"/>
          </p:cNvSpPr>
          <p:nvPr>
            <p:ph idx="33"/>
          </p:nvPr>
        </p:nvSpPr>
        <p:spPr/>
        <p:txBody>
          <a:bodyPr/>
          <a:lstStyle/>
          <a:p>
            <a:pPr>
              <a:buClr>
                <a:schemeClr val="accent4"/>
              </a:buClr>
            </a:pPr>
            <a:r>
              <a:rPr lang="fr-BE" dirty="0"/>
              <a:t>Shows </a:t>
            </a:r>
            <a:r>
              <a:rPr lang="fr-BE" dirty="0" err="1"/>
              <a:t>detailed</a:t>
            </a:r>
            <a:r>
              <a:rPr lang="fr-BE" dirty="0"/>
              <a:t> information on:</a:t>
            </a:r>
          </a:p>
          <a:p>
            <a:pPr>
              <a:buClr>
                <a:schemeClr val="accent4"/>
              </a:buClr>
            </a:pPr>
            <a:r>
              <a:rPr lang="fr-BE" dirty="0"/>
              <a:t>- Jobs</a:t>
            </a:r>
            <a:br>
              <a:rPr lang="fr-BE" dirty="0"/>
            </a:br>
            <a:r>
              <a:rPr lang="fr-BE" dirty="0"/>
              <a:t>- </a:t>
            </a:r>
            <a:r>
              <a:rPr lang="fr-BE" dirty="0" err="1"/>
              <a:t>Pods</a:t>
            </a:r>
            <a:br>
              <a:rPr lang="fr-BE" dirty="0"/>
            </a:br>
            <a:r>
              <a:rPr lang="fr-BE" dirty="0"/>
              <a:t>- </a:t>
            </a:r>
            <a:r>
              <a:rPr lang="fr-BE" dirty="0" err="1"/>
              <a:t>Nodes</a:t>
            </a:r>
            <a:br>
              <a:rPr lang="fr-BE" dirty="0"/>
            </a:br>
            <a:r>
              <a:rPr lang="fr-BE" dirty="0"/>
              <a:t>-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2627C-9DFE-41A7-99BA-4963253CB1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21743" y="2218424"/>
            <a:ext cx="7753481" cy="2855688"/>
          </a:xfrm>
          <a:prstGeom prst="rect">
            <a:avLst/>
          </a:prstGeom>
          <a:ln w="12696" cmpd="sng">
            <a:solidFill>
              <a:srgbClr val="666699"/>
            </a:solidFill>
            <a:prstDash val="solid"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D15897-24AD-4A6D-9B94-2CEFD9CDD0CE}"/>
              </a:ext>
            </a:extLst>
          </p:cNvPr>
          <p:cNvSpPr/>
          <p:nvPr/>
        </p:nvSpPr>
        <p:spPr>
          <a:xfrm>
            <a:off x="5435164" y="5675542"/>
            <a:ext cx="6096000" cy="907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ea typeface="Calibri" panose="020F0502020204030204" pitchFamily="34" charset="0"/>
              </a:rPr>
              <a:t>kubectl</a:t>
            </a: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</a:rPr>
              <a:t> create </a:t>
            </a:r>
            <a:r>
              <a:rPr lang="en-US" b="1" dirty="0" err="1">
                <a:latin typeface="Consolas" panose="020B0609020204030204" pitchFamily="49" charset="0"/>
                <a:ea typeface="Calibri" panose="020F0502020204030204" pitchFamily="34" charset="0"/>
              </a:rPr>
              <a:t>clusterrolebinding</a:t>
            </a: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ea typeface="Calibri" panose="020F0502020204030204" pitchFamily="34" charset="0"/>
              </a:rPr>
              <a:t>kubernetes</a:t>
            </a: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</a:rPr>
              <a:t>-dashboard --</a:t>
            </a:r>
            <a:r>
              <a:rPr lang="en-US" b="1" dirty="0" err="1">
                <a:latin typeface="Consolas" panose="020B0609020204030204" pitchFamily="49" charset="0"/>
                <a:ea typeface="Calibri" panose="020F0502020204030204" pitchFamily="34" charset="0"/>
              </a:rPr>
              <a:t>clusterrole</a:t>
            </a: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</a:rPr>
              <a:t>=cluster-admin --</a:t>
            </a:r>
            <a:r>
              <a:rPr lang="en-US" b="1" dirty="0" err="1">
                <a:latin typeface="Consolas" panose="020B0609020204030204" pitchFamily="49" charset="0"/>
                <a:ea typeface="Calibri" panose="020F0502020204030204" pitchFamily="34" charset="0"/>
              </a:rPr>
              <a:t>serviceaccount</a:t>
            </a: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  <a:ea typeface="Calibri" panose="020F0502020204030204" pitchFamily="34" charset="0"/>
              </a:rPr>
              <a:t>kube-system:kubernetes-dashboard</a:t>
            </a:r>
            <a:endParaRPr lang="fr-BE" b="1" dirty="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C4D8A8-E795-487D-A7FA-A45256CC2B19}"/>
              </a:ext>
            </a:extLst>
          </p:cNvPr>
          <p:cNvSpPr/>
          <p:nvPr/>
        </p:nvSpPr>
        <p:spPr>
          <a:xfrm>
            <a:off x="190345" y="5625967"/>
            <a:ext cx="3371499" cy="102227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>
                <a:solidFill>
                  <a:schemeClr val="bg2"/>
                </a:solidFill>
              </a:rPr>
              <a:t>If AKS cluster </a:t>
            </a:r>
            <a:r>
              <a:rPr lang="fr-BE" sz="1600" dirty="0" err="1">
                <a:solidFill>
                  <a:schemeClr val="bg2"/>
                </a:solidFill>
              </a:rPr>
              <a:t>is</a:t>
            </a:r>
            <a:r>
              <a:rPr lang="fr-BE" sz="1600" dirty="0">
                <a:solidFill>
                  <a:schemeClr val="bg2"/>
                </a:solidFill>
              </a:rPr>
              <a:t> </a:t>
            </a:r>
            <a:r>
              <a:rPr lang="fr-BE" sz="1600" dirty="0" err="1">
                <a:solidFill>
                  <a:schemeClr val="bg2"/>
                </a:solidFill>
              </a:rPr>
              <a:t>using</a:t>
            </a:r>
            <a:r>
              <a:rPr lang="fr-BE" sz="1600" dirty="0">
                <a:solidFill>
                  <a:schemeClr val="bg2"/>
                </a:solidFill>
              </a:rPr>
              <a:t> RBAC, </a:t>
            </a:r>
            <a:r>
              <a:rPr lang="fr-BE" sz="1600" dirty="0" err="1">
                <a:solidFill>
                  <a:schemeClr val="bg2"/>
                </a:solidFill>
              </a:rPr>
              <a:t>your</a:t>
            </a:r>
            <a:r>
              <a:rPr lang="fr-BE" sz="1600" dirty="0">
                <a:solidFill>
                  <a:schemeClr val="bg2"/>
                </a:solidFill>
              </a:rPr>
              <a:t> </a:t>
            </a:r>
            <a:r>
              <a:rPr lang="fr-BE" sz="1600" dirty="0" err="1">
                <a:solidFill>
                  <a:schemeClr val="bg2"/>
                </a:solidFill>
              </a:rPr>
              <a:t>dashboard</a:t>
            </a:r>
            <a:r>
              <a:rPr lang="fr-BE" sz="1600" dirty="0">
                <a:solidFill>
                  <a:schemeClr val="bg2"/>
                </a:solidFill>
              </a:rPr>
              <a:t> </a:t>
            </a:r>
            <a:r>
              <a:rPr lang="fr-BE" sz="1600" dirty="0" err="1">
                <a:solidFill>
                  <a:schemeClr val="bg2"/>
                </a:solidFill>
              </a:rPr>
              <a:t>will</a:t>
            </a:r>
            <a:r>
              <a:rPr lang="fr-BE" sz="1600" dirty="0">
                <a:solidFill>
                  <a:schemeClr val="bg2"/>
                </a:solidFill>
              </a:rPr>
              <a:t> fail </a:t>
            </a:r>
            <a:r>
              <a:rPr lang="fr-BE" sz="1600" dirty="0" err="1">
                <a:solidFill>
                  <a:schemeClr val="bg2"/>
                </a:solidFill>
              </a:rPr>
              <a:t>because</a:t>
            </a:r>
            <a:r>
              <a:rPr lang="fr-BE" sz="1600" dirty="0">
                <a:solidFill>
                  <a:schemeClr val="bg2"/>
                </a:solidFill>
              </a:rPr>
              <a:t> of </a:t>
            </a:r>
            <a:r>
              <a:rPr lang="fr-BE" sz="1600" dirty="0" err="1">
                <a:solidFill>
                  <a:schemeClr val="bg2"/>
                </a:solidFill>
              </a:rPr>
              <a:t>missing</a:t>
            </a:r>
            <a:r>
              <a:rPr lang="fr-BE" sz="1600" dirty="0">
                <a:solidFill>
                  <a:schemeClr val="bg2"/>
                </a:solidFill>
              </a:rPr>
              <a:t> </a:t>
            </a:r>
            <a:r>
              <a:rPr lang="fr-BE" sz="1600" dirty="0" err="1">
                <a:solidFill>
                  <a:schemeClr val="bg2"/>
                </a:solidFill>
              </a:rPr>
              <a:t>rolebinding</a:t>
            </a:r>
            <a:r>
              <a:rPr lang="fr-BE" sz="1600" dirty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CB656E3-0BB1-4CD6-83A0-5BBD2A22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" y="213360"/>
            <a:ext cx="11277599" cy="594360"/>
          </a:xfrm>
        </p:spPr>
        <p:txBody>
          <a:bodyPr>
            <a:normAutofit/>
          </a:bodyPr>
          <a:lstStyle/>
          <a:p>
            <a:r>
              <a:rPr lang="fr-BE" sz="2750" dirty="0" err="1"/>
              <a:t>Using</a:t>
            </a:r>
            <a:r>
              <a:rPr lang="fr-BE" sz="2750" dirty="0"/>
              <a:t> the Default </a:t>
            </a:r>
            <a:r>
              <a:rPr lang="fr-BE" sz="2750" dirty="0" err="1"/>
              <a:t>Kubernetes</a:t>
            </a:r>
            <a:r>
              <a:rPr lang="fr-BE" sz="2750" dirty="0"/>
              <a:t> Dashboard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BCF7AEF-90BB-46F0-A97B-A80194D736F3}"/>
              </a:ext>
            </a:extLst>
          </p:cNvPr>
          <p:cNvSpPr txBox="1">
            <a:spLocks/>
          </p:cNvSpPr>
          <p:nvPr/>
        </p:nvSpPr>
        <p:spPr>
          <a:xfrm>
            <a:off x="207818" y="791844"/>
            <a:ext cx="11499584" cy="682497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i="0" kern="1200" cap="none" spc="-49" baseline="0">
                <a:ln w="3175">
                  <a:noFill/>
                </a:ln>
                <a:solidFill>
                  <a:schemeClr val="tx1"/>
                </a:solidFill>
                <a:effectLst/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fr-BE" sz="2750" dirty="0">
                <a:solidFill>
                  <a:schemeClr val="tx2"/>
                </a:solidFill>
              </a:rPr>
              <a:t>You </a:t>
            </a:r>
            <a:r>
              <a:rPr lang="fr-BE" sz="2750" dirty="0" err="1">
                <a:solidFill>
                  <a:schemeClr val="tx2"/>
                </a:solidFill>
              </a:rPr>
              <a:t>don’t</a:t>
            </a:r>
            <a:r>
              <a:rPr lang="fr-BE" sz="2750" dirty="0">
                <a:solidFill>
                  <a:schemeClr val="tx2"/>
                </a:solidFill>
              </a:rPr>
              <a:t> have to use the Azure Monitor-</a:t>
            </a:r>
            <a:r>
              <a:rPr lang="fr-BE" sz="2750" dirty="0" err="1">
                <a:solidFill>
                  <a:schemeClr val="tx2"/>
                </a:solidFill>
              </a:rPr>
              <a:t>based</a:t>
            </a:r>
            <a:r>
              <a:rPr lang="fr-BE" sz="2750" dirty="0">
                <a:solidFill>
                  <a:schemeClr val="tx2"/>
                </a:solidFill>
              </a:rPr>
              <a:t> version…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1A5EA94-04EF-4E4A-BAFA-F1E9532A6F0C}"/>
              </a:ext>
            </a:extLst>
          </p:cNvPr>
          <p:cNvSpPr/>
          <p:nvPr/>
        </p:nvSpPr>
        <p:spPr bwMode="auto">
          <a:xfrm>
            <a:off x="3960688" y="5681609"/>
            <a:ext cx="1099334" cy="1022279"/>
          </a:xfrm>
          <a:prstGeom prst="rightArrow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FIX</a:t>
            </a:r>
          </a:p>
        </p:txBody>
      </p:sp>
    </p:spTree>
    <p:extLst>
      <p:ext uri="{BB962C8B-B14F-4D97-AF65-F5344CB8AC3E}">
        <p14:creationId xmlns:p14="http://schemas.microsoft.com/office/powerpoint/2010/main" val="1197511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E60AF7-4755-4751-A8E2-1F80D71E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C65A74-46BE-47BC-A118-D47054425F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BE" dirty="0" err="1"/>
              <a:t>Using</a:t>
            </a:r>
            <a:r>
              <a:rPr lang="fr-BE" dirty="0"/>
              <a:t> the </a:t>
            </a:r>
            <a:r>
              <a:rPr lang="fr-BE" dirty="0" err="1"/>
              <a:t>Kubernetes</a:t>
            </a:r>
            <a:r>
              <a:rPr lang="fr-BE" dirty="0"/>
              <a:t> Dashboard</a:t>
            </a:r>
          </a:p>
        </p:txBody>
      </p:sp>
    </p:spTree>
    <p:extLst>
      <p:ext uri="{BB962C8B-B14F-4D97-AF65-F5344CB8AC3E}">
        <p14:creationId xmlns:p14="http://schemas.microsoft.com/office/powerpoint/2010/main" val="403301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B73A-A610-4A32-A446-7B710A86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600" dirty="0"/>
              <a:t>Section </a:t>
            </a:r>
            <a:r>
              <a:rPr lang="fr-BE" sz="3600" dirty="0" err="1"/>
              <a:t>Take-Aways</a:t>
            </a:r>
            <a:endParaRPr lang="fr-BE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0A433-EF7F-4510-AD9B-93AD5EDD9241}"/>
              </a:ext>
            </a:extLst>
          </p:cNvPr>
          <p:cNvSpPr>
            <a:spLocks noGrp="1"/>
          </p:cNvSpPr>
          <p:nvPr>
            <p:ph idx="32"/>
          </p:nvPr>
        </p:nvSpPr>
        <p:spPr/>
        <p:txBody>
          <a:bodyPr/>
          <a:lstStyle/>
          <a:p>
            <a:pPr marL="514350" indent="-514350">
              <a:buClr>
                <a:srgbClr val="0070C0"/>
              </a:buClr>
              <a:buAutoNum type="arabicPeriod"/>
            </a:pPr>
            <a:r>
              <a:rPr lang="fr-BE" dirty="0"/>
              <a:t>Azure </a:t>
            </a:r>
            <a:r>
              <a:rPr lang="fr-BE" dirty="0" err="1"/>
              <a:t>Kubernetes</a:t>
            </a:r>
            <a:r>
              <a:rPr lang="fr-BE" dirty="0"/>
              <a:t> Services has </a:t>
            </a:r>
            <a:r>
              <a:rPr lang="fr-BE" dirty="0" err="1"/>
              <a:t>built-in</a:t>
            </a:r>
            <a:r>
              <a:rPr lang="fr-BE" dirty="0"/>
              <a:t> </a:t>
            </a:r>
            <a:r>
              <a:rPr lang="fr-BE" dirty="0" err="1"/>
              <a:t>scaling</a:t>
            </a:r>
            <a:r>
              <a:rPr lang="fr-BE" dirty="0"/>
              <a:t> </a:t>
            </a:r>
            <a:r>
              <a:rPr lang="fr-BE" dirty="0" err="1"/>
              <a:t>features</a:t>
            </a:r>
            <a:br>
              <a:rPr lang="fr-BE" dirty="0"/>
            </a:br>
            <a:endParaRPr lang="fr-BE" dirty="0"/>
          </a:p>
          <a:p>
            <a:pPr marL="514350" indent="-514350">
              <a:buClr>
                <a:srgbClr val="0070C0"/>
              </a:buClr>
              <a:buAutoNum type="arabicPeriod"/>
            </a:pPr>
            <a:r>
              <a:rPr lang="fr-BE" dirty="0"/>
              <a:t>Azure </a:t>
            </a:r>
            <a:r>
              <a:rPr lang="fr-BE" dirty="0" err="1"/>
              <a:t>Kubernetes</a:t>
            </a:r>
            <a:r>
              <a:rPr lang="fr-BE" dirty="0"/>
              <a:t> Services </a:t>
            </a:r>
            <a:r>
              <a:rPr lang="fr-BE" dirty="0" err="1"/>
              <a:t>provides</a:t>
            </a:r>
            <a:r>
              <a:rPr lang="fr-BE" dirty="0"/>
              <a:t> Azure-</a:t>
            </a:r>
            <a:r>
              <a:rPr lang="fr-BE" dirty="0" err="1"/>
              <a:t>integrated</a:t>
            </a:r>
            <a:r>
              <a:rPr lang="fr-BE" dirty="0"/>
              <a:t> Monitoring, </a:t>
            </a:r>
            <a:r>
              <a:rPr lang="fr-BE" dirty="0" err="1"/>
              <a:t>relying</a:t>
            </a:r>
            <a:r>
              <a:rPr lang="fr-BE" dirty="0"/>
              <a:t> on Azure Monitor and Log Analytics</a:t>
            </a:r>
            <a:br>
              <a:rPr lang="fr-BE" dirty="0"/>
            </a:br>
            <a:endParaRPr lang="fr-BE" dirty="0"/>
          </a:p>
          <a:p>
            <a:pPr marL="514350" indent="-514350">
              <a:buClr>
                <a:srgbClr val="0070C0"/>
              </a:buClr>
              <a:buAutoNum type="arabicPeriod"/>
            </a:pPr>
            <a:r>
              <a:rPr lang="fr-BE" dirty="0"/>
              <a:t>AKS </a:t>
            </a:r>
            <a:r>
              <a:rPr lang="fr-BE" dirty="0" err="1"/>
              <a:t>provides</a:t>
            </a:r>
            <a:r>
              <a:rPr lang="fr-BE" dirty="0"/>
              <a:t> support to open the </a:t>
            </a:r>
            <a:r>
              <a:rPr lang="fr-BE" dirty="0" err="1"/>
              <a:t>traditional</a:t>
            </a:r>
            <a:r>
              <a:rPr lang="fr-BE" dirty="0"/>
              <a:t>« </a:t>
            </a:r>
            <a:r>
              <a:rPr lang="fr-BE" dirty="0" err="1"/>
              <a:t>Kubernetes</a:t>
            </a:r>
            <a:r>
              <a:rPr lang="fr-BE" dirty="0"/>
              <a:t> Dashboard » </a:t>
            </a:r>
            <a:br>
              <a:rPr lang="fr-BE" dirty="0"/>
            </a:br>
            <a:endParaRPr lang="fr-BE" dirty="0"/>
          </a:p>
          <a:p>
            <a:pPr marL="514350" indent="-514350">
              <a:buClr>
                <a:srgbClr val="0070C0"/>
              </a:buClr>
              <a:buAutoNum type="arabicPeriod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60507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B73A-A610-4A32-A446-7B710A86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600" dirty="0" err="1">
                <a:solidFill>
                  <a:schemeClr val="accent4"/>
                </a:solidFill>
              </a:rPr>
              <a:t>Overall</a:t>
            </a:r>
            <a:r>
              <a:rPr lang="fr-BE" sz="3600" dirty="0">
                <a:solidFill>
                  <a:schemeClr val="accent4"/>
                </a:solidFill>
              </a:rPr>
              <a:t> Workshop </a:t>
            </a:r>
            <a:r>
              <a:rPr lang="fr-BE" sz="3600" dirty="0" err="1">
                <a:solidFill>
                  <a:schemeClr val="accent4"/>
                </a:solidFill>
              </a:rPr>
              <a:t>Take-Aways</a:t>
            </a:r>
            <a:endParaRPr lang="fr-BE" sz="3600" dirty="0">
              <a:solidFill>
                <a:schemeClr val="accent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0A433-EF7F-4510-AD9B-93AD5EDD9241}"/>
              </a:ext>
            </a:extLst>
          </p:cNvPr>
          <p:cNvSpPr>
            <a:spLocks noGrp="1"/>
          </p:cNvSpPr>
          <p:nvPr>
            <p:ph idx="32"/>
          </p:nvPr>
        </p:nvSpPr>
        <p:spPr/>
        <p:txBody>
          <a:bodyPr/>
          <a:lstStyle/>
          <a:p>
            <a:pPr marL="514350" indent="-514350">
              <a:buClr>
                <a:srgbClr val="0070C0"/>
              </a:buClr>
              <a:buAutoNum type="arabicPeriod"/>
            </a:pPr>
            <a:r>
              <a:rPr lang="fr-BE" dirty="0"/>
              <a:t>Azure has all services </a:t>
            </a:r>
            <a:r>
              <a:rPr lang="fr-BE" dirty="0" err="1"/>
              <a:t>available</a:t>
            </a:r>
            <a:r>
              <a:rPr lang="fr-BE" dirty="0"/>
              <a:t> to assist in application migration and digital transformation </a:t>
            </a:r>
            <a:br>
              <a:rPr lang="fr-BE" dirty="0"/>
            </a:br>
            <a:endParaRPr lang="fr-BE" dirty="0"/>
          </a:p>
          <a:p>
            <a:pPr marL="514350" indent="-514350">
              <a:buClr>
                <a:srgbClr val="0070C0"/>
              </a:buClr>
              <a:buAutoNum type="arabicPeriod"/>
            </a:pPr>
            <a:r>
              <a:rPr lang="fr-BE" dirty="0"/>
              <a:t>Azure </a:t>
            </a:r>
            <a:r>
              <a:rPr lang="fr-BE" dirty="0" err="1"/>
              <a:t>integrates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Docker Containers, as an enabler for cloud migration and </a:t>
            </a:r>
            <a:r>
              <a:rPr lang="fr-BE" dirty="0" err="1"/>
              <a:t>integration</a:t>
            </a:r>
            <a:r>
              <a:rPr lang="fr-BE" dirty="0"/>
              <a:t> of </a:t>
            </a:r>
            <a:r>
              <a:rPr lang="fr-BE" dirty="0" err="1"/>
              <a:t>your</a:t>
            </a:r>
            <a:r>
              <a:rPr lang="fr-BE" dirty="0"/>
              <a:t> business-</a:t>
            </a:r>
            <a:r>
              <a:rPr lang="fr-BE" dirty="0" err="1"/>
              <a:t>critical</a:t>
            </a:r>
            <a:r>
              <a:rPr lang="fr-BE" dirty="0"/>
              <a:t> </a:t>
            </a:r>
            <a:r>
              <a:rPr lang="fr-BE" dirty="0" err="1"/>
              <a:t>workloads</a:t>
            </a:r>
            <a:br>
              <a:rPr lang="fr-BE" dirty="0"/>
            </a:br>
            <a:endParaRPr lang="fr-BE" dirty="0"/>
          </a:p>
          <a:p>
            <a:pPr marL="514350" indent="-514350">
              <a:buClr>
                <a:srgbClr val="0070C0"/>
              </a:buClr>
              <a:buAutoNum type="arabicPeriod"/>
            </a:pPr>
            <a:r>
              <a:rPr lang="fr-BE" dirty="0"/>
              <a:t>Azure </a:t>
            </a:r>
            <a:r>
              <a:rPr lang="fr-BE" dirty="0" err="1"/>
              <a:t>provides</a:t>
            </a:r>
            <a:r>
              <a:rPr lang="fr-BE" dirty="0"/>
              <a:t> </a:t>
            </a:r>
            <a:r>
              <a:rPr lang="fr-BE" dirty="0" err="1"/>
              <a:t>several</a:t>
            </a:r>
            <a:r>
              <a:rPr lang="fr-BE" dirty="0"/>
              <a:t> « Container Services », from </a:t>
            </a:r>
            <a:r>
              <a:rPr lang="fr-BE" dirty="0" err="1"/>
              <a:t>low-level</a:t>
            </a:r>
            <a:r>
              <a:rPr lang="fr-BE" dirty="0"/>
              <a:t> to </a:t>
            </a:r>
            <a:r>
              <a:rPr lang="fr-BE" dirty="0" err="1"/>
              <a:t>enterprise</a:t>
            </a:r>
            <a:r>
              <a:rPr lang="fr-BE" dirty="0"/>
              <a:t>-grade solutions, </a:t>
            </a:r>
            <a:r>
              <a:rPr lang="fr-BE" dirty="0" err="1"/>
              <a:t>including</a:t>
            </a:r>
            <a:r>
              <a:rPr lang="fr-BE" dirty="0"/>
              <a:t> end-to-end monitoring, </a:t>
            </a:r>
            <a:r>
              <a:rPr lang="fr-BE" dirty="0" err="1"/>
              <a:t>relying</a:t>
            </a:r>
            <a:r>
              <a:rPr lang="fr-BE" dirty="0"/>
              <a:t> on Azure </a:t>
            </a:r>
            <a:r>
              <a:rPr lang="fr-BE" dirty="0" err="1"/>
              <a:t>common</a:t>
            </a:r>
            <a:r>
              <a:rPr lang="fr-BE" dirty="0"/>
              <a:t> services</a:t>
            </a:r>
            <a:br>
              <a:rPr lang="fr-BE" dirty="0"/>
            </a:br>
            <a:endParaRPr lang="fr-BE" dirty="0"/>
          </a:p>
          <a:p>
            <a:pPr marL="514350" indent="-514350">
              <a:buClr>
                <a:srgbClr val="0070C0"/>
              </a:buClr>
              <a:buAutoNum type="arabicPeriod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6040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E3EA2829-FC22-4BBD-A5E3-771EA6C08ADE}"/>
              </a:ext>
            </a:extLst>
          </p:cNvPr>
          <p:cNvSpPr txBox="1">
            <a:spLocks/>
          </p:cNvSpPr>
          <p:nvPr/>
        </p:nvSpPr>
        <p:spPr>
          <a:xfrm>
            <a:off x="7761316" y="5632565"/>
            <a:ext cx="3543300" cy="392510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000" b="1" i="0" kern="1200">
                <a:solidFill>
                  <a:schemeClr val="accent2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6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19431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4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96522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DB0FF"/>
                </a:solidFill>
                <a:effectLst/>
                <a:uLnTx/>
                <a:uFillTx/>
                <a:latin typeface="Segoe UI Semibold" charset="0"/>
                <a:cs typeface="Segoe UI Semibold" charset="0"/>
              </a:rPr>
              <a:t>Peter De Tender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DB0FF"/>
              </a:solidFill>
              <a:effectLst/>
              <a:uLnTx/>
              <a:uFillTx/>
              <a:latin typeface="Segoe UI Semibold" charset="0"/>
              <a:cs typeface="Segoe UI Semibold" charset="0"/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B1CAE0A-7EB4-40B6-A0D1-1CE4FF205FE2}"/>
              </a:ext>
            </a:extLst>
          </p:cNvPr>
          <p:cNvSpPr txBox="1">
            <a:spLocks/>
          </p:cNvSpPr>
          <p:nvPr/>
        </p:nvSpPr>
        <p:spPr>
          <a:xfrm>
            <a:off x="7761316" y="6025075"/>
            <a:ext cx="4430684" cy="318060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6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19431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4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96522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@pdtit		@007FFFlearning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40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Thank you for having attended this workshop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E3EA2829-FC22-4BBD-A5E3-771EA6C08ADE}"/>
              </a:ext>
            </a:extLst>
          </p:cNvPr>
          <p:cNvSpPr txBox="1">
            <a:spLocks/>
          </p:cNvSpPr>
          <p:nvPr/>
        </p:nvSpPr>
        <p:spPr>
          <a:xfrm>
            <a:off x="7761316" y="5632565"/>
            <a:ext cx="3543300" cy="392510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000" b="1" i="0" kern="1200">
                <a:solidFill>
                  <a:schemeClr val="accent2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6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19431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4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96522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DB0FF"/>
                </a:solidFill>
                <a:effectLst/>
                <a:uLnTx/>
                <a:uFillTx/>
                <a:latin typeface="Segoe UI Semibold" charset="0"/>
                <a:cs typeface="Segoe UI Semibold" charset="0"/>
              </a:rPr>
              <a:t>Peter De Tender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DB0FF"/>
              </a:solidFill>
              <a:effectLst/>
              <a:uLnTx/>
              <a:uFillTx/>
              <a:latin typeface="Segoe UI Semibold" charset="0"/>
              <a:cs typeface="Segoe UI Semibold" charset="0"/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B1CAE0A-7EB4-40B6-A0D1-1CE4FF205FE2}"/>
              </a:ext>
            </a:extLst>
          </p:cNvPr>
          <p:cNvSpPr txBox="1">
            <a:spLocks/>
          </p:cNvSpPr>
          <p:nvPr/>
        </p:nvSpPr>
        <p:spPr>
          <a:xfrm>
            <a:off x="7761316" y="6025075"/>
            <a:ext cx="4430684" cy="318060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6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19431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4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96522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@pdtit		@007FFFlearning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charset="0"/>
              <a:cs typeface="Segoe UI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4FF6427-3B79-4E7B-AAD7-5401A7BF243C}"/>
              </a:ext>
            </a:extLst>
          </p:cNvPr>
          <p:cNvSpPr txBox="1">
            <a:spLocks/>
          </p:cNvSpPr>
          <p:nvPr/>
        </p:nvSpPr>
        <p:spPr>
          <a:xfrm>
            <a:off x="278296" y="5764696"/>
            <a:ext cx="11277600" cy="7689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132" rtl="0" eaLnBrk="1" latinLnBrk="0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defRPr lang="en-US" sz="6000" b="1" i="0" kern="1200" spc="-10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marR="0" lvl="0" indent="0" algn="l" defTabSz="91413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4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charset="0"/>
                <a:cs typeface="Segoe UI Semibold" charset="0"/>
              </a:rPr>
              <a:t>peter@pdtit.be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A3707D5-5102-4F66-B444-301AAB507987}"/>
              </a:ext>
            </a:extLst>
          </p:cNvPr>
          <p:cNvSpPr/>
          <p:nvPr/>
        </p:nvSpPr>
        <p:spPr>
          <a:xfrm>
            <a:off x="7949075" y="3624664"/>
            <a:ext cx="4055165" cy="165983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srgbClr val="41424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321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5F54D1-5626-4242-87DF-4594984FA916}"/>
              </a:ext>
            </a:extLst>
          </p:cNvPr>
          <p:cNvSpPr txBox="1"/>
          <p:nvPr/>
        </p:nvSpPr>
        <p:spPr>
          <a:xfrm>
            <a:off x="1557670" y="1876647"/>
            <a:ext cx="8670851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204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0984AC-5FFD-47BF-A391-D7679DABA05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6468590" y="4262994"/>
            <a:ext cx="5622897" cy="2250002"/>
          </a:xfrm>
          <a:ln>
            <a:solidFill>
              <a:schemeClr val="tx1"/>
            </a:solidFill>
          </a:ln>
        </p:spPr>
        <p:txBody>
          <a:bodyPr/>
          <a:lstStyle/>
          <a:p>
            <a:pPr algn="r"/>
            <a:r>
              <a:rPr lang="fr-BE" sz="2000" dirty="0">
                <a:hlinkClick r:id="rId2"/>
              </a:rPr>
              <a:t>peter@pdtit.be</a:t>
            </a:r>
            <a:endParaRPr lang="fr-BE" sz="2000" dirty="0"/>
          </a:p>
          <a:p>
            <a:pPr algn="r"/>
            <a:r>
              <a:rPr lang="fr-BE" sz="2000" dirty="0"/>
              <a:t>@</a:t>
            </a:r>
            <a:r>
              <a:rPr lang="fr-BE" sz="2000" dirty="0" err="1"/>
              <a:t>pdtit</a:t>
            </a:r>
            <a:r>
              <a:rPr lang="fr-BE" sz="2000" dirty="0"/>
              <a:t>	@007FFFLearning</a:t>
            </a:r>
          </a:p>
          <a:p>
            <a:pPr algn="r"/>
            <a:r>
              <a:rPr lang="fr-BE" sz="2000" dirty="0">
                <a:hlinkClick r:id="rId3"/>
              </a:rPr>
              <a:t>http://www.facebook.com/pdtit</a:t>
            </a:r>
            <a:endParaRPr lang="fr-BE" sz="2000" dirty="0"/>
          </a:p>
          <a:p>
            <a:pPr algn="r"/>
            <a:r>
              <a:rPr lang="fr-BE" sz="2000" dirty="0">
                <a:hlinkClick r:id="rId4"/>
              </a:rPr>
              <a:t>http://www.linkedin.com/in/pdtit</a:t>
            </a:r>
            <a:r>
              <a:rPr lang="fr-BE" sz="2000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E5B2340-4EA3-47E3-A78C-E8367BCA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2750" dirty="0"/>
              <a:t>About Me…</a:t>
            </a:r>
          </a:p>
        </p:txBody>
      </p:sp>
      <p:pic>
        <p:nvPicPr>
          <p:cNvPr id="3" name="Picture Placeholder 2" descr="A person wearing glasses and looking at the camera&#10;&#10;Description generated with very high confidence">
            <a:extLst>
              <a:ext uri="{FF2B5EF4-FFF2-40B4-BE49-F238E27FC236}">
                <a16:creationId xmlns:a16="http://schemas.microsoft.com/office/drawing/2014/main" id="{34ACBE10-1167-41A2-9607-B9650CBED465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3" r="16553"/>
          <a:stretch>
            <a:fillRect/>
          </a:stretch>
        </p:blipFill>
        <p:spPr>
          <a:xfrm>
            <a:off x="9646310" y="314848"/>
            <a:ext cx="2280159" cy="2280159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4381E6-2D1E-4297-B3D2-A4F1A848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1348"/>
            <a:ext cx="6442874" cy="4914900"/>
          </a:xfrm>
        </p:spPr>
        <p:txBody>
          <a:bodyPr/>
          <a:lstStyle/>
          <a:p>
            <a:r>
              <a:rPr lang="fr-BE" dirty="0">
                <a:solidFill>
                  <a:schemeClr val="tx2"/>
                </a:solidFill>
              </a:rPr>
              <a:t>Peter De Tender – MCT, Azure MVP</a:t>
            </a:r>
          </a:p>
          <a:p>
            <a:pPr marL="285750" indent="-285750">
              <a:buBlip>
                <a:blip r:embed="rId6">
                  <a:extLs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</a:buBlip>
            </a:pPr>
            <a:r>
              <a:rPr lang="fr-BE" sz="1800" dirty="0"/>
              <a:t>  CEO and Lead </a:t>
            </a:r>
            <a:r>
              <a:rPr lang="fr-BE" sz="1800" dirty="0" err="1"/>
              <a:t>Technical</a:t>
            </a:r>
            <a:r>
              <a:rPr lang="fr-BE" sz="1800" dirty="0"/>
              <a:t> Trainer of </a:t>
            </a:r>
            <a:r>
              <a:rPr lang="fr-BE" sz="1800" dirty="0">
                <a:solidFill>
                  <a:schemeClr val="tx2"/>
                </a:solidFill>
              </a:rPr>
              <a:t>007FFFLearning.com</a:t>
            </a:r>
            <a:r>
              <a:rPr lang="fr-BE" sz="1800" dirty="0"/>
              <a:t>, +20 </a:t>
            </a:r>
            <a:r>
              <a:rPr lang="fr-BE" sz="1800" dirty="0" err="1"/>
              <a:t>years</a:t>
            </a:r>
            <a:r>
              <a:rPr lang="fr-BE" sz="1800" dirty="0"/>
              <a:t> IT </a:t>
            </a:r>
            <a:r>
              <a:rPr lang="fr-BE" sz="1800" dirty="0" err="1"/>
              <a:t>experience</a:t>
            </a:r>
            <a:r>
              <a:rPr lang="fr-BE" sz="1800" dirty="0"/>
              <a:t>, </a:t>
            </a:r>
            <a:r>
              <a:rPr lang="fr-BE" sz="1800" dirty="0" err="1"/>
              <a:t>mainly</a:t>
            </a:r>
            <a:r>
              <a:rPr lang="fr-BE" sz="1800" dirty="0"/>
              <a:t> datacenters and Microsoft Infrastructure background</a:t>
            </a:r>
          </a:p>
          <a:p>
            <a:endParaRPr lang="fr-BE" sz="1800" dirty="0"/>
          </a:p>
          <a:p>
            <a:pPr marL="285750" indent="-285750">
              <a:buBlip>
                <a:blip r:embed="rId6">
                  <a:extLs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</a:buBlip>
            </a:pPr>
            <a:r>
              <a:rPr lang="fr-BE" sz="1800" dirty="0"/>
              <a:t>  Full-time in Azure </a:t>
            </a:r>
            <a:r>
              <a:rPr lang="fr-BE" sz="1800" dirty="0" err="1"/>
              <a:t>since</a:t>
            </a:r>
            <a:r>
              <a:rPr lang="fr-BE" sz="1800" dirty="0"/>
              <a:t> 2013 (Readiness &amp; Architect)</a:t>
            </a:r>
          </a:p>
          <a:p>
            <a:endParaRPr lang="fr-BE" sz="1800" dirty="0"/>
          </a:p>
          <a:p>
            <a:pPr marL="285750" indent="-285750">
              <a:buBlip>
                <a:blip r:embed="rId6">
                  <a:extLs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</a:buBlip>
            </a:pPr>
            <a:r>
              <a:rPr lang="fr-BE" sz="1800" dirty="0"/>
              <a:t>  Azure Advisor, Azure </a:t>
            </a:r>
            <a:r>
              <a:rPr lang="fr-BE" sz="1800" dirty="0" err="1"/>
              <a:t>Certified</a:t>
            </a:r>
            <a:r>
              <a:rPr lang="fr-BE" sz="1800" dirty="0"/>
              <a:t> Architect </a:t>
            </a:r>
          </a:p>
          <a:p>
            <a:endParaRPr lang="fr-BE" sz="1800" dirty="0"/>
          </a:p>
          <a:p>
            <a:pPr marL="285750" indent="-285750">
              <a:buBlip>
                <a:blip r:embed="rId6">
                  <a:extLs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</a:buBlip>
            </a:pPr>
            <a:r>
              <a:rPr lang="fr-BE" sz="1800" dirty="0"/>
              <a:t>  </a:t>
            </a:r>
            <a:r>
              <a:rPr lang="fr-BE" sz="1800" dirty="0" err="1"/>
              <a:t>Technical</a:t>
            </a:r>
            <a:r>
              <a:rPr lang="fr-BE" sz="1800" dirty="0"/>
              <a:t> Writer, Book </a:t>
            </a:r>
            <a:r>
              <a:rPr lang="fr-BE" sz="1800" dirty="0" err="1"/>
              <a:t>author</a:t>
            </a:r>
            <a:r>
              <a:rPr lang="fr-BE" sz="1800" dirty="0"/>
              <a:t>, </a:t>
            </a:r>
            <a:r>
              <a:rPr lang="fr-BE" sz="1800" dirty="0" err="1"/>
              <a:t>Courseware</a:t>
            </a:r>
            <a:r>
              <a:rPr lang="fr-BE" sz="1800" dirty="0"/>
              <a:t> Creator</a:t>
            </a:r>
          </a:p>
          <a:p>
            <a:endParaRPr lang="fr-BE" sz="1800" dirty="0"/>
          </a:p>
          <a:p>
            <a:pPr marL="285750" indent="-285750">
              <a:buBlip>
                <a:blip r:embed="rId6">
                  <a:extLs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</a:buBlip>
            </a:pPr>
            <a:r>
              <a:rPr lang="fr-BE" sz="1800" dirty="0"/>
              <a:t>  Living in Belgium, but traveling </a:t>
            </a:r>
            <a:r>
              <a:rPr lang="fr-BE" sz="1800" dirty="0" err="1"/>
              <a:t>worldwide</a:t>
            </a:r>
            <a:r>
              <a:rPr lang="fr-BE" sz="1800" dirty="0"/>
              <a:t> </a:t>
            </a:r>
            <a:br>
              <a:rPr lang="fr-BE" sz="1800" dirty="0"/>
            </a:br>
            <a:r>
              <a:rPr lang="fr-BE" sz="1800" dirty="0"/>
              <a:t>90% of </a:t>
            </a:r>
            <a:r>
              <a:rPr lang="fr-BE" sz="1800" dirty="0" err="1"/>
              <a:t>my</a:t>
            </a:r>
            <a:r>
              <a:rPr lang="fr-BE" sz="1800" dirty="0"/>
              <a:t> time, </a:t>
            </a:r>
            <a:r>
              <a:rPr lang="fr-BE" sz="1800" dirty="0" err="1"/>
              <a:t>helping</a:t>
            </a:r>
            <a:r>
              <a:rPr lang="fr-BE" sz="1800" dirty="0"/>
              <a:t> </a:t>
            </a:r>
            <a:r>
              <a:rPr lang="fr-BE" sz="1800" dirty="0" err="1"/>
              <a:t>larger</a:t>
            </a:r>
            <a:r>
              <a:rPr lang="fr-BE" sz="1800" dirty="0"/>
              <a:t> Microsoft </a:t>
            </a:r>
            <a:r>
              <a:rPr lang="fr-BE" sz="1800" dirty="0" err="1"/>
              <a:t>Partners</a:t>
            </a:r>
            <a:r>
              <a:rPr lang="fr-BE" sz="1800" dirty="0"/>
              <a:t>,</a:t>
            </a:r>
            <a:br>
              <a:rPr lang="fr-BE" sz="1800" dirty="0"/>
            </a:br>
            <a:r>
              <a:rPr lang="fr-BE" sz="1800" dirty="0" err="1"/>
              <a:t>customers</a:t>
            </a:r>
            <a:r>
              <a:rPr lang="fr-BE" sz="1800" dirty="0"/>
              <a:t> and Microsoft </a:t>
            </a:r>
            <a:r>
              <a:rPr lang="fr-BE" sz="1800" dirty="0" err="1"/>
              <a:t>FTEs</a:t>
            </a:r>
            <a:r>
              <a:rPr lang="fr-BE" sz="1800" dirty="0"/>
              <a:t> in </a:t>
            </a:r>
            <a:r>
              <a:rPr lang="fr-BE" sz="1800" dirty="0" err="1"/>
              <a:t>learning</a:t>
            </a:r>
            <a:r>
              <a:rPr lang="fr-BE" sz="1800" dirty="0"/>
              <a:t> about and </a:t>
            </a:r>
            <a:r>
              <a:rPr lang="fr-BE" sz="1800" dirty="0" err="1"/>
              <a:t>using</a:t>
            </a:r>
            <a:r>
              <a:rPr lang="fr-BE" sz="1800" dirty="0"/>
              <a:t> Azure, by </a:t>
            </a:r>
            <a:r>
              <a:rPr lang="fr-BE" sz="1800" dirty="0" err="1"/>
              <a:t>providing</a:t>
            </a:r>
            <a:r>
              <a:rPr lang="fr-BE" sz="1800" dirty="0"/>
              <a:t> workshops </a:t>
            </a:r>
            <a:r>
              <a:rPr lang="fr-BE" sz="1800" dirty="0" err="1"/>
              <a:t>with</a:t>
            </a:r>
            <a:r>
              <a:rPr lang="fr-BE" sz="1800" dirty="0"/>
              <a:t> passion</a:t>
            </a:r>
          </a:p>
        </p:txBody>
      </p:sp>
    </p:spTree>
    <p:extLst>
      <p:ext uri="{BB962C8B-B14F-4D97-AF65-F5344CB8AC3E}">
        <p14:creationId xmlns:p14="http://schemas.microsoft.com/office/powerpoint/2010/main" val="378464813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0270B5-22F4-450B-B9B1-1993F852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Workshop </a:t>
            </a:r>
            <a:r>
              <a:rPr lang="fr-BE" dirty="0" err="1"/>
              <a:t>delivery</a:t>
            </a:r>
            <a:endParaRPr lang="fr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7A06BC-5AAA-4743-8DA2-F038871A3F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167616"/>
          </a:xfrm>
        </p:spPr>
        <p:txBody>
          <a:bodyPr/>
          <a:lstStyle/>
          <a:p>
            <a:r>
              <a:rPr lang="fr-BE" dirty="0">
                <a:solidFill>
                  <a:srgbClr val="00B0F0"/>
                </a:solidFill>
              </a:rPr>
              <a:t>For the </a:t>
            </a:r>
            <a:r>
              <a:rPr lang="fr-BE" dirty="0" err="1">
                <a:solidFill>
                  <a:srgbClr val="00B0F0"/>
                </a:solidFill>
              </a:rPr>
              <a:t>technical</a:t>
            </a:r>
            <a:r>
              <a:rPr lang="fr-BE" dirty="0">
                <a:solidFill>
                  <a:srgbClr val="00B0F0"/>
                </a:solidFill>
              </a:rPr>
              <a:t> </a:t>
            </a:r>
            <a:r>
              <a:rPr lang="fr-BE" dirty="0" err="1">
                <a:solidFill>
                  <a:srgbClr val="00B0F0"/>
                </a:solidFill>
              </a:rPr>
              <a:t>trainers</a:t>
            </a:r>
            <a:r>
              <a:rPr lang="fr-BE" dirty="0">
                <a:solidFill>
                  <a:srgbClr val="00B0F0"/>
                </a:solidFill>
              </a:rPr>
              <a:t>:</a:t>
            </a:r>
          </a:p>
          <a:p>
            <a:endParaRPr lang="fr-BE" dirty="0">
              <a:solidFill>
                <a:srgbClr val="00B0F0"/>
              </a:solidFill>
            </a:endParaRPr>
          </a:p>
          <a:p>
            <a:pPr marL="342900" indent="-342900">
              <a:buFontTx/>
              <a:buChar char="-"/>
            </a:pPr>
            <a:r>
              <a:rPr lang="fr-BE" dirty="0" err="1"/>
              <a:t>Each</a:t>
            </a:r>
            <a:r>
              <a:rPr lang="fr-BE" dirty="0"/>
              <a:t> Module </a:t>
            </a:r>
            <a:r>
              <a:rPr lang="fr-BE" dirty="0" err="1"/>
              <a:t>could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presented</a:t>
            </a:r>
            <a:r>
              <a:rPr lang="fr-BE" dirty="0"/>
              <a:t> as a </a:t>
            </a:r>
            <a:r>
              <a:rPr lang="fr-BE" dirty="0" err="1"/>
              <a:t>stand-alone</a:t>
            </a:r>
            <a:r>
              <a:rPr lang="fr-BE" dirty="0"/>
              <a:t> module, </a:t>
            </a:r>
            <a:r>
              <a:rPr lang="fr-BE" dirty="0" err="1"/>
              <a:t>although</a:t>
            </a:r>
            <a:r>
              <a:rPr lang="fr-BE" dirty="0"/>
              <a:t> the full </a:t>
            </a:r>
            <a:r>
              <a:rPr lang="fr-BE" dirty="0" err="1"/>
              <a:t>potential</a:t>
            </a:r>
            <a:r>
              <a:rPr lang="fr-BE" dirty="0"/>
              <a:t> </a:t>
            </a:r>
            <a:r>
              <a:rPr lang="fr-BE" dirty="0" err="1"/>
              <a:t>comes</a:t>
            </a:r>
            <a:r>
              <a:rPr lang="fr-BE" dirty="0"/>
              <a:t> from </a:t>
            </a:r>
            <a:r>
              <a:rPr lang="fr-BE" dirty="0" err="1"/>
              <a:t>delivering</a:t>
            </a:r>
            <a:r>
              <a:rPr lang="fr-BE" dirty="0"/>
              <a:t> all modules</a:t>
            </a:r>
          </a:p>
          <a:p>
            <a:pPr marL="342900" indent="-342900">
              <a:buFontTx/>
              <a:buChar char="-"/>
            </a:pPr>
            <a:r>
              <a:rPr lang="fr-BE" dirty="0"/>
              <a:t>HOL are </a:t>
            </a:r>
            <a:r>
              <a:rPr lang="fr-BE" dirty="0" err="1"/>
              <a:t>somehow</a:t>
            </a:r>
            <a:r>
              <a:rPr lang="fr-BE" dirty="0"/>
              <a:t> </a:t>
            </a:r>
            <a:r>
              <a:rPr lang="fr-BE" dirty="0" err="1"/>
              <a:t>depending</a:t>
            </a:r>
            <a:r>
              <a:rPr lang="fr-BE" dirty="0"/>
              <a:t> on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, </a:t>
            </a:r>
            <a:r>
              <a:rPr lang="fr-BE" dirty="0" err="1"/>
              <a:t>starting</a:t>
            </a:r>
            <a:r>
              <a:rPr lang="fr-BE" dirty="0"/>
              <a:t> from the IAC-</a:t>
            </a:r>
            <a:r>
              <a:rPr lang="fr-BE" dirty="0" err="1"/>
              <a:t>lab</a:t>
            </a:r>
            <a:r>
              <a:rPr lang="fr-BE" dirty="0"/>
              <a:t>, </a:t>
            </a:r>
            <a:r>
              <a:rPr lang="fr-BE" dirty="0" err="1"/>
              <a:t>where</a:t>
            </a:r>
            <a:r>
              <a:rPr lang="fr-BE" dirty="0"/>
              <a:t> </a:t>
            </a:r>
            <a:r>
              <a:rPr lang="fr-BE" dirty="0" err="1"/>
              <a:t>students</a:t>
            </a:r>
            <a:r>
              <a:rPr lang="fr-BE" dirty="0"/>
              <a:t> deploy the VM-</a:t>
            </a:r>
            <a:r>
              <a:rPr lang="fr-BE" dirty="0" err="1"/>
              <a:t>based</a:t>
            </a:r>
            <a:r>
              <a:rPr lang="fr-BE" dirty="0"/>
              <a:t> source </a:t>
            </a:r>
            <a:r>
              <a:rPr lang="fr-BE" dirty="0" err="1"/>
              <a:t>environment</a:t>
            </a:r>
            <a:r>
              <a:rPr lang="fr-BE" dirty="0"/>
              <a:t>, </a:t>
            </a:r>
            <a:r>
              <a:rPr lang="fr-BE" dirty="0" err="1"/>
              <a:t>moving</a:t>
            </a:r>
            <a:r>
              <a:rPr lang="fr-BE" dirty="0"/>
              <a:t> to </a:t>
            </a:r>
            <a:r>
              <a:rPr lang="fr-BE" dirty="0" err="1"/>
              <a:t>WebApps</a:t>
            </a:r>
            <a:r>
              <a:rPr lang="fr-BE" dirty="0"/>
              <a:t>, SQL PaaS, Docker, Azure Container </a:t>
            </a:r>
            <a:r>
              <a:rPr lang="fr-BE" dirty="0" err="1"/>
              <a:t>Registry</a:t>
            </a:r>
            <a:r>
              <a:rPr lang="fr-BE" dirty="0"/>
              <a:t>, running Azure Container Instance, and </a:t>
            </a:r>
            <a:r>
              <a:rPr lang="fr-BE" dirty="0" err="1"/>
              <a:t>ultimately</a:t>
            </a:r>
            <a:r>
              <a:rPr lang="fr-BE" dirty="0"/>
              <a:t> Azure Container Services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Kubernetes</a:t>
            </a:r>
            <a:r>
              <a:rPr lang="fr-BE" dirty="0"/>
              <a:t>. (</a:t>
            </a:r>
            <a:r>
              <a:rPr lang="fr-BE" dirty="0" err="1"/>
              <a:t>only</a:t>
            </a:r>
            <a:r>
              <a:rPr lang="fr-BE" dirty="0"/>
              <a:t> </a:t>
            </a:r>
            <a:r>
              <a:rPr lang="fr-BE" dirty="0" err="1"/>
              <a:t>labs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could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skipped</a:t>
            </a:r>
            <a:r>
              <a:rPr lang="fr-BE" dirty="0"/>
              <a:t> are </a:t>
            </a:r>
            <a:r>
              <a:rPr lang="fr-BE" dirty="0" err="1"/>
              <a:t>WebApps</a:t>
            </a:r>
            <a:r>
              <a:rPr lang="fr-BE" dirty="0"/>
              <a:t> and AKS)</a:t>
            </a:r>
          </a:p>
          <a:p>
            <a:pPr marL="342900" indent="-342900">
              <a:buFontTx/>
              <a:buChar char="-"/>
            </a:pPr>
            <a:r>
              <a:rPr lang="fr-BE" dirty="0"/>
              <a:t>The HOL solution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a ASP.NET </a:t>
            </a:r>
            <a:r>
              <a:rPr lang="fr-BE" dirty="0" err="1"/>
              <a:t>Core</a:t>
            </a:r>
            <a:r>
              <a:rPr lang="fr-BE" dirty="0"/>
              <a:t> app « </a:t>
            </a:r>
            <a:r>
              <a:rPr lang="fr-BE" dirty="0" err="1"/>
              <a:t>SimplCommerce</a:t>
            </a:r>
            <a:r>
              <a:rPr lang="fr-BE" dirty="0"/>
              <a:t> » (Open Source), </a:t>
            </a:r>
            <a:r>
              <a:rPr lang="fr-BE" dirty="0" err="1"/>
              <a:t>using</a:t>
            </a:r>
            <a:r>
              <a:rPr lang="fr-BE" dirty="0"/>
              <a:t> SQL </a:t>
            </a:r>
            <a:r>
              <a:rPr lang="fr-BE" dirty="0" err="1"/>
              <a:t>Database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4623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0270B5-22F4-450B-B9B1-1993F852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Workshop </a:t>
            </a:r>
            <a:r>
              <a:rPr lang="fr-BE" dirty="0" err="1"/>
              <a:t>delivery</a:t>
            </a:r>
            <a:endParaRPr lang="fr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7A06BC-5AAA-4743-8DA2-F038871A3F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81356"/>
          </a:xfrm>
        </p:spPr>
        <p:txBody>
          <a:bodyPr/>
          <a:lstStyle/>
          <a:p>
            <a:r>
              <a:rPr lang="fr-BE" dirty="0">
                <a:solidFill>
                  <a:srgbClr val="00B0F0"/>
                </a:solidFill>
              </a:rPr>
              <a:t>For the </a:t>
            </a:r>
            <a:r>
              <a:rPr lang="fr-BE" dirty="0" err="1">
                <a:solidFill>
                  <a:srgbClr val="00B0F0"/>
                </a:solidFill>
              </a:rPr>
              <a:t>technical</a:t>
            </a:r>
            <a:r>
              <a:rPr lang="fr-BE" dirty="0">
                <a:solidFill>
                  <a:srgbClr val="00B0F0"/>
                </a:solidFill>
              </a:rPr>
              <a:t> </a:t>
            </a:r>
            <a:r>
              <a:rPr lang="fr-BE" dirty="0" err="1">
                <a:solidFill>
                  <a:srgbClr val="00B0F0"/>
                </a:solidFill>
              </a:rPr>
              <a:t>trainers</a:t>
            </a:r>
            <a:r>
              <a:rPr lang="fr-BE" dirty="0">
                <a:solidFill>
                  <a:srgbClr val="00B0F0"/>
                </a:solidFill>
              </a:rPr>
              <a:t>:</a:t>
            </a:r>
          </a:p>
          <a:p>
            <a:endParaRPr lang="fr-BE" dirty="0">
              <a:solidFill>
                <a:srgbClr val="00B0F0"/>
              </a:solidFill>
            </a:endParaRPr>
          </a:p>
          <a:p>
            <a:pPr marL="342900" indent="-342900">
              <a:buFontTx/>
              <a:buChar char="-"/>
            </a:pPr>
            <a:r>
              <a:rPr lang="fr-BE" dirty="0" err="1"/>
              <a:t>Whenever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detect</a:t>
            </a:r>
            <a:r>
              <a:rPr lang="fr-BE" dirty="0"/>
              <a:t>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mistakes</a:t>
            </a:r>
            <a:r>
              <a:rPr lang="fr-BE" dirty="0"/>
              <a:t>, issues, </a:t>
            </a:r>
            <a:r>
              <a:rPr lang="fr-BE" dirty="0" err="1"/>
              <a:t>wrong</a:t>
            </a:r>
            <a:r>
              <a:rPr lang="fr-BE" dirty="0"/>
              <a:t> </a:t>
            </a:r>
            <a:r>
              <a:rPr lang="fr-BE" dirty="0" err="1"/>
              <a:t>wordings</a:t>
            </a:r>
            <a:r>
              <a:rPr lang="fr-BE" dirty="0"/>
              <a:t>,… in </a:t>
            </a:r>
            <a:r>
              <a:rPr lang="fr-BE" dirty="0" err="1"/>
              <a:t>presentations</a:t>
            </a:r>
            <a:r>
              <a:rPr lang="fr-BE" dirty="0"/>
              <a:t> or LAB guides, </a:t>
            </a:r>
            <a:r>
              <a:rPr lang="fr-BE" dirty="0" err="1"/>
              <a:t>please</a:t>
            </a:r>
            <a:r>
              <a:rPr lang="fr-BE" dirty="0"/>
              <a:t> </a:t>
            </a:r>
            <a:r>
              <a:rPr lang="fr-BE" dirty="0" err="1"/>
              <a:t>send</a:t>
            </a:r>
            <a:r>
              <a:rPr lang="fr-BE" dirty="0"/>
              <a:t> an email to :</a:t>
            </a:r>
          </a:p>
          <a:p>
            <a:pPr marL="342900" indent="-342900">
              <a:buFontTx/>
              <a:buChar char="-"/>
            </a:pPr>
            <a:r>
              <a:rPr lang="fr-BE" dirty="0">
                <a:hlinkClick r:id="rId2"/>
              </a:rPr>
              <a:t>msdevseriessupport@007FFFLearning.com</a:t>
            </a:r>
            <a:r>
              <a:rPr lang="fr-BE" dirty="0"/>
              <a:t>, </a:t>
            </a:r>
            <a:r>
              <a:rPr lang="fr-BE" dirty="0" err="1"/>
              <a:t>subject</a:t>
            </a:r>
            <a:r>
              <a:rPr lang="fr-BE" dirty="0"/>
              <a:t> « Azure </a:t>
            </a:r>
            <a:r>
              <a:rPr lang="fr-BE" dirty="0" err="1"/>
              <a:t>Developer</a:t>
            </a:r>
            <a:r>
              <a:rPr lang="fr-BE" dirty="0"/>
              <a:t> </a:t>
            </a:r>
            <a:r>
              <a:rPr lang="fr-BE" dirty="0" err="1"/>
              <a:t>Series</a:t>
            </a:r>
            <a:r>
              <a:rPr lang="fr-BE" dirty="0"/>
              <a:t> – Containers », </a:t>
            </a:r>
            <a:r>
              <a:rPr lang="fr-BE" dirty="0" err="1"/>
              <a:t>so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can </a:t>
            </a:r>
            <a:r>
              <a:rPr lang="fr-BE" dirty="0" err="1"/>
              <a:t>take</a:t>
            </a:r>
            <a:r>
              <a:rPr lang="fr-BE" dirty="0"/>
              <a:t> care of </a:t>
            </a:r>
            <a:r>
              <a:rPr lang="fr-BE" dirty="0" err="1"/>
              <a:t>this</a:t>
            </a:r>
            <a:r>
              <a:rPr lang="fr-BE" dirty="0"/>
              <a:t> and fixing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immediately</a:t>
            </a:r>
            <a:endParaRPr lang="fr-BE" dirty="0"/>
          </a:p>
          <a:p>
            <a:pPr marL="342900" indent="-342900">
              <a:buFontTx/>
              <a:buChar char="-"/>
            </a:pPr>
            <a:r>
              <a:rPr lang="fr-BE" dirty="0" err="1"/>
              <a:t>Latest</a:t>
            </a:r>
            <a:r>
              <a:rPr lang="fr-BE" dirty="0"/>
              <a:t> version of all content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available</a:t>
            </a:r>
            <a:r>
              <a:rPr lang="fr-BE" dirty="0"/>
              <a:t> on GitHub:</a:t>
            </a:r>
          </a:p>
          <a:p>
            <a:pPr marL="342900" indent="-342900">
              <a:buFontTx/>
              <a:buChar char="-"/>
            </a:pPr>
            <a:r>
              <a:rPr lang="fr-BE" dirty="0"/>
              <a:t>http://www.github.com/007FFFLearning/MSDevSeriesSupport</a:t>
            </a:r>
          </a:p>
        </p:txBody>
      </p:sp>
    </p:spTree>
    <p:extLst>
      <p:ext uri="{BB962C8B-B14F-4D97-AF65-F5344CB8AC3E}">
        <p14:creationId xmlns:p14="http://schemas.microsoft.com/office/powerpoint/2010/main" val="164962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Application Migration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/>
              <a:t>Managing and Monitoring Azure Kubernetes Services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53D1E-D171-474C-ADAF-53615532AD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761316" y="5632565"/>
            <a:ext cx="3543300" cy="392510"/>
          </a:xfrm>
        </p:spPr>
        <p:txBody>
          <a:bodyPr/>
          <a:lstStyle/>
          <a:p>
            <a:r>
              <a:rPr lang="en-US" dirty="0"/>
              <a:t>Peter De Tender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92901A-2CD4-4C73-AA91-5691EDFBC4A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61316" y="6025075"/>
            <a:ext cx="4430684" cy="318060"/>
          </a:xfrm>
        </p:spPr>
        <p:txBody>
          <a:bodyPr/>
          <a:lstStyle/>
          <a:p>
            <a:r>
              <a:rPr lang="en-US" dirty="0"/>
              <a:t>@pdtit		@007FFFlearning</a:t>
            </a:r>
          </a:p>
        </p:txBody>
      </p:sp>
    </p:spTree>
    <p:extLst>
      <p:ext uri="{BB962C8B-B14F-4D97-AF65-F5344CB8AC3E}">
        <p14:creationId xmlns:p14="http://schemas.microsoft.com/office/powerpoint/2010/main" val="27263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63D0C2E-D5F5-4AC1-B90E-780B3FDA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Key Objectives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6E0070F3-493B-486A-870C-AF2706522316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553998"/>
          </a:xfrm>
        </p:spPr>
        <p:txBody>
          <a:bodyPr/>
          <a:lstStyle/>
          <a:p>
            <a:r>
              <a:rPr lang="fr-BE" dirty="0" err="1">
                <a:solidFill>
                  <a:schemeClr val="tx2"/>
                </a:solidFill>
              </a:rPr>
              <a:t>What</a:t>
            </a:r>
            <a:r>
              <a:rPr lang="fr-BE" dirty="0">
                <a:solidFill>
                  <a:schemeClr val="tx2"/>
                </a:solidFill>
              </a:rPr>
              <a:t> </a:t>
            </a:r>
            <a:r>
              <a:rPr lang="fr-BE" dirty="0" err="1">
                <a:solidFill>
                  <a:schemeClr val="tx2"/>
                </a:solidFill>
              </a:rPr>
              <a:t>you</a:t>
            </a:r>
            <a:r>
              <a:rPr lang="fr-BE" dirty="0">
                <a:solidFill>
                  <a:schemeClr val="tx2"/>
                </a:solidFill>
              </a:rPr>
              <a:t> </a:t>
            </a:r>
            <a:r>
              <a:rPr lang="fr-BE" dirty="0" err="1">
                <a:solidFill>
                  <a:schemeClr val="tx2"/>
                </a:solidFill>
              </a:rPr>
              <a:t>will</a:t>
            </a:r>
            <a:r>
              <a:rPr lang="fr-BE" dirty="0">
                <a:solidFill>
                  <a:schemeClr val="tx2"/>
                </a:solidFill>
              </a:rPr>
              <a:t> </a:t>
            </a:r>
            <a:r>
              <a:rPr lang="fr-BE" dirty="0" err="1">
                <a:solidFill>
                  <a:schemeClr val="tx2"/>
                </a:solidFill>
              </a:rPr>
              <a:t>learn</a:t>
            </a:r>
            <a:r>
              <a:rPr lang="fr-BE" dirty="0">
                <a:solidFill>
                  <a:schemeClr val="tx2"/>
                </a:solidFill>
              </a:rPr>
              <a:t> in </a:t>
            </a:r>
            <a:r>
              <a:rPr lang="fr-BE" dirty="0" err="1">
                <a:solidFill>
                  <a:schemeClr val="tx2"/>
                </a:solidFill>
              </a:rPr>
              <a:t>this</a:t>
            </a:r>
            <a:r>
              <a:rPr lang="fr-BE" dirty="0">
                <a:solidFill>
                  <a:schemeClr val="tx2"/>
                </a:solidFill>
              </a:rPr>
              <a:t> section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75ABF6E-BF99-4D62-B465-B1BEC02A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66900"/>
            <a:ext cx="11277599" cy="451404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BE" dirty="0" err="1"/>
              <a:t>Enabling</a:t>
            </a:r>
            <a:r>
              <a:rPr lang="fr-BE" dirty="0"/>
              <a:t> Container </a:t>
            </a:r>
            <a:r>
              <a:rPr lang="fr-BE" dirty="0" err="1"/>
              <a:t>Scalability</a:t>
            </a:r>
            <a:r>
              <a:rPr lang="fr-BE" dirty="0"/>
              <a:t> in AKS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BE" dirty="0"/>
              <a:t>Monitoring Azure </a:t>
            </a:r>
            <a:r>
              <a:rPr lang="fr-BE" dirty="0" err="1"/>
              <a:t>Kubernetes</a:t>
            </a:r>
            <a:r>
              <a:rPr lang="fr-BE" dirty="0"/>
              <a:t> Services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Kubernetes</a:t>
            </a:r>
            <a:r>
              <a:rPr lang="fr-BE" dirty="0"/>
              <a:t> </a:t>
            </a:r>
            <a:r>
              <a:rPr lang="fr-BE" dirty="0" err="1"/>
              <a:t>dashboard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Azure </a:t>
            </a:r>
            <a:r>
              <a:rPr lang="fr-BE" dirty="0" err="1"/>
              <a:t>Kubernetes</a:t>
            </a:r>
            <a:r>
              <a:rPr lang="fr-BE" dirty="0"/>
              <a:t> Services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2980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154D-B155-40D9-B0F7-BB361DCC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Note </a:t>
            </a:r>
            <a:r>
              <a:rPr lang="fr-BE" dirty="0" err="1"/>
              <a:t>regarding</a:t>
            </a:r>
            <a:r>
              <a:rPr lang="fr-BE" dirty="0"/>
              <a:t> Demos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899E9-9713-4784-8E13-3F212D79F2C1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60BAF-D8BA-44D1-AA27-956FCA5C2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66900"/>
            <a:ext cx="7255565" cy="4514047"/>
          </a:xfrm>
        </p:spPr>
        <p:txBody>
          <a:bodyPr/>
          <a:lstStyle/>
          <a:p>
            <a:r>
              <a:rPr lang="fr-BE" dirty="0"/>
              <a:t>The demo slides are </a:t>
            </a:r>
            <a:r>
              <a:rPr lang="fr-BE" dirty="0" err="1"/>
              <a:t>mainly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as a </a:t>
            </a:r>
            <a:r>
              <a:rPr lang="fr-BE" dirty="0" err="1"/>
              <a:t>placeholder</a:t>
            </a:r>
            <a:r>
              <a:rPr lang="fr-BE" dirty="0"/>
              <a:t> for in-</a:t>
            </a:r>
            <a:r>
              <a:rPr lang="fr-BE" dirty="0" err="1"/>
              <a:t>person</a:t>
            </a:r>
            <a:r>
              <a:rPr lang="fr-BE" dirty="0"/>
              <a:t> </a:t>
            </a:r>
            <a:r>
              <a:rPr lang="fr-BE" dirty="0" err="1"/>
              <a:t>delivery</a:t>
            </a:r>
            <a:r>
              <a:rPr lang="fr-BE" dirty="0"/>
              <a:t> of </a:t>
            </a:r>
            <a:r>
              <a:rPr lang="fr-BE" dirty="0" err="1"/>
              <a:t>this</a:t>
            </a:r>
            <a:r>
              <a:rPr lang="fr-BE" dirty="0"/>
              <a:t> workshop. </a:t>
            </a:r>
          </a:p>
          <a:p>
            <a:r>
              <a:rPr lang="fr-BE" dirty="0"/>
              <a:t>If </a:t>
            </a:r>
            <a:r>
              <a:rPr lang="fr-BE" dirty="0" err="1"/>
              <a:t>you</a:t>
            </a:r>
            <a:r>
              <a:rPr lang="fr-BE" dirty="0"/>
              <a:t> are </a:t>
            </a:r>
            <a:r>
              <a:rPr lang="fr-BE" dirty="0" err="1"/>
              <a:t>watching</a:t>
            </a:r>
            <a:r>
              <a:rPr lang="fr-BE" dirty="0"/>
              <a:t> </a:t>
            </a:r>
            <a:r>
              <a:rPr lang="fr-BE" dirty="0" err="1"/>
              <a:t>this</a:t>
            </a:r>
            <a:r>
              <a:rPr lang="fr-BE" dirty="0"/>
              <a:t> as a </a:t>
            </a:r>
            <a:r>
              <a:rPr lang="fr-BE" dirty="0" err="1"/>
              <a:t>recorded</a:t>
            </a:r>
            <a:r>
              <a:rPr lang="fr-BE" dirty="0"/>
              <a:t> session, know the demos are </a:t>
            </a:r>
            <a:r>
              <a:rPr lang="fr-BE" dirty="0" err="1"/>
              <a:t>snippets</a:t>
            </a:r>
            <a:r>
              <a:rPr lang="fr-BE" dirty="0"/>
              <a:t> from the full </a:t>
            </a:r>
            <a:r>
              <a:rPr lang="fr-BE" dirty="0" err="1"/>
              <a:t>lab</a:t>
            </a:r>
            <a:r>
              <a:rPr lang="fr-BE" dirty="0"/>
              <a:t> </a:t>
            </a:r>
            <a:r>
              <a:rPr lang="fr-BE" dirty="0" err="1"/>
              <a:t>exercise</a:t>
            </a:r>
            <a:r>
              <a:rPr lang="fr-BE" dirty="0"/>
              <a:t> </a:t>
            </a:r>
            <a:r>
              <a:rPr lang="fr-BE" dirty="0" err="1"/>
              <a:t>related</a:t>
            </a:r>
            <a:r>
              <a:rPr lang="fr-BE" dirty="0"/>
              <a:t> to </a:t>
            </a:r>
            <a:r>
              <a:rPr lang="fr-BE" dirty="0" err="1"/>
              <a:t>this</a:t>
            </a:r>
            <a:r>
              <a:rPr lang="fr-BE" dirty="0"/>
              <a:t> workshop module, and not </a:t>
            </a:r>
            <a:r>
              <a:rPr lang="fr-BE" dirty="0" err="1"/>
              <a:t>fully-orchestrated</a:t>
            </a:r>
            <a:r>
              <a:rPr lang="fr-BE" dirty="0"/>
              <a:t> demo scenarios.</a:t>
            </a:r>
          </a:p>
        </p:txBody>
      </p:sp>
      <p:pic>
        <p:nvPicPr>
          <p:cNvPr id="7" name="Graphic 6" descr="Information">
            <a:extLst>
              <a:ext uri="{FF2B5EF4-FFF2-40B4-BE49-F238E27FC236}">
                <a16:creationId xmlns:a16="http://schemas.microsoft.com/office/drawing/2014/main" id="{8FE10203-F76C-40F8-8D25-20061AE07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1694" y="2331720"/>
            <a:ext cx="2779643" cy="277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1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8501-A58A-4B9C-A714-34789C64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Enabling</a:t>
            </a:r>
            <a:r>
              <a:rPr lang="fr-BE" dirty="0"/>
              <a:t> Container </a:t>
            </a:r>
            <a:r>
              <a:rPr lang="fr-BE" dirty="0" err="1"/>
              <a:t>Scalability</a:t>
            </a:r>
            <a:endParaRPr lang="fr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67191-4670-4A06-8BD4-1E841414E52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fr-B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58627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e1a627c-c358-489e-8701-8def66738adc&quot;,&quot;TimeStamp&quot;:&quot;2018-09-05T09:16:07.1309456+02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e1a627c-c358-489e-8701-8def66738adc&quot;,&quot;TimeStamp&quot;:&quot;2018-09-05T09:16:07.1309456+02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e1a627c-c358-489e-8701-8def66738adc&quot;,&quot;TimeStamp&quot;:&quot;2018-09-05T09:16:07.1309456+02:00&quot;}"/>
</p:tagLst>
</file>

<file path=ppt/theme/theme1.xml><?xml version="1.0" encoding="utf-8"?>
<a:theme xmlns:a="http://schemas.openxmlformats.org/drawingml/2006/main" name="1_Dynamics 365">
  <a:themeElements>
    <a:clrScheme name="Custom 2">
      <a:dk1>
        <a:srgbClr val="3C3C41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090ED0-3BDA-49D1-ACF8-349EABE84FFF}" vid="{D8D86650-D1D0-4F72-97EB-6FE85552E638}"/>
    </a:ext>
  </a:extLst>
</a:theme>
</file>

<file path=ppt/theme/theme2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090ED0-3BDA-49D1-ACF8-349EABE84FFF}" vid="{C262C99B-FD24-4C21-8FB0-181F18668B79}"/>
    </a:ext>
  </a:extLst>
</a:theme>
</file>

<file path=ppt/theme/theme3.xml><?xml version="1.0" encoding="utf-8"?>
<a:theme xmlns:a="http://schemas.openxmlformats.org/drawingml/2006/main" name="2_Dynamics 365">
  <a:themeElements>
    <a:clrScheme name="Custom 2">
      <a:dk1>
        <a:srgbClr val="3C3C41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090ED0-3BDA-49D1-ACF8-349EABE84FFF}" vid="{D8D86650-D1D0-4F72-97EB-6FE85552E63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6AE5799258C0438E38F55647EB5033" ma:contentTypeVersion="8" ma:contentTypeDescription="Create a new document." ma:contentTypeScope="" ma:versionID="3a82994e103b246a471cbec86afe7cf1">
  <xsd:schema xmlns:xsd="http://www.w3.org/2001/XMLSchema" xmlns:xs="http://www.w3.org/2001/XMLSchema" xmlns:p="http://schemas.microsoft.com/office/2006/metadata/properties" xmlns:ns3="97ee6932-3042-4f1f-b8c2-a0a5d819edc1" targetNamespace="http://schemas.microsoft.com/office/2006/metadata/properties" ma:root="true" ma:fieldsID="a22f68ad7c52f4ccfa622840eb805357" ns3:_="">
    <xsd:import namespace="97ee6932-3042-4f1f-b8c2-a0a5d819ed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ee6932-3042-4f1f-b8c2-a0a5d819ed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97ee6932-3042-4f1f-b8c2-a0a5d819edc1"/>
  </ds:schemaRefs>
</ds:datastoreItem>
</file>

<file path=customXml/itemProps3.xml><?xml version="1.0" encoding="utf-8"?>
<ds:datastoreItem xmlns:ds="http://schemas.openxmlformats.org/officeDocument/2006/customXml" ds:itemID="{93F27621-6056-4D2A-807A-534CD8781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ee6932-3042-4f1f-b8c2-a0a5d819ed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Azure Training Day</Template>
  <TotalTime>42</TotalTime>
  <Words>868</Words>
  <Application>Microsoft Office PowerPoint</Application>
  <PresentationFormat>Widescreen</PresentationFormat>
  <Paragraphs>146</Paragraphs>
  <Slides>29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Museo Sans For Dell</vt:lpstr>
      <vt:lpstr>Segoe Pro Semibold</vt:lpstr>
      <vt:lpstr>Segoe Semibold</vt:lpstr>
      <vt:lpstr>Segoe UI</vt:lpstr>
      <vt:lpstr>Segoe UI Light</vt:lpstr>
      <vt:lpstr>Segoe UI Semibold</vt:lpstr>
      <vt:lpstr>Segoe UI Semilight</vt:lpstr>
      <vt:lpstr>Wingdings</vt:lpstr>
      <vt:lpstr>1_Dynamics 365</vt:lpstr>
      <vt:lpstr>WHITE TEMPLATE</vt:lpstr>
      <vt:lpstr>2_Dynamics 365</vt:lpstr>
      <vt:lpstr>PowerPoint Presentation</vt:lpstr>
      <vt:lpstr>   Presentation title</vt:lpstr>
      <vt:lpstr>About Me…</vt:lpstr>
      <vt:lpstr>Workshop delivery</vt:lpstr>
      <vt:lpstr>Workshop delivery</vt:lpstr>
      <vt:lpstr>Application Migration</vt:lpstr>
      <vt:lpstr>Key Objectives</vt:lpstr>
      <vt:lpstr>Note regarding Demos</vt:lpstr>
      <vt:lpstr>Enabling Container Scalability</vt:lpstr>
      <vt:lpstr>AKS Scale</vt:lpstr>
      <vt:lpstr>AKS Scale</vt:lpstr>
      <vt:lpstr>AKS Container AutoScaler</vt:lpstr>
      <vt:lpstr>Demo</vt:lpstr>
      <vt:lpstr>Monitoring AKS in Azure</vt:lpstr>
      <vt:lpstr>AKS Monitoring</vt:lpstr>
      <vt:lpstr>AKS Monitoring</vt:lpstr>
      <vt:lpstr>AKS Monitoring</vt:lpstr>
      <vt:lpstr>AKS Monitoring – Log Analytics</vt:lpstr>
      <vt:lpstr>Demo</vt:lpstr>
      <vt:lpstr>Using the Kubernetes Dashboard</vt:lpstr>
      <vt:lpstr>Kubernetes Dashboard</vt:lpstr>
      <vt:lpstr>Using the Default Kubernetes Dashboard</vt:lpstr>
      <vt:lpstr>Using the Default Kubernetes Dashboard</vt:lpstr>
      <vt:lpstr>Demo</vt:lpstr>
      <vt:lpstr>Section Take-Aways</vt:lpstr>
      <vt:lpstr>Overall Workshop Take-Aways</vt:lpstr>
      <vt:lpstr>Questions?</vt:lpstr>
      <vt:lpstr>Thank you for having attended this workshop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&lt;Event name&gt;</dc:subject>
  <dc:creator>Peter De Tender</dc:creator>
  <cp:keywords/>
  <dc:description/>
  <cp:lastModifiedBy>Peter De Tender</cp:lastModifiedBy>
  <cp:revision>4</cp:revision>
  <dcterms:created xsi:type="dcterms:W3CDTF">2019-08-23T16:04:37Z</dcterms:created>
  <dcterms:modified xsi:type="dcterms:W3CDTF">2019-08-23T16:46:57Z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0x0101000E6AE5799258C0438E38F55647EB5033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