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7" r:id="rId5"/>
    <p:sldId id="277" r:id="rId6"/>
    <p:sldId id="272" r:id="rId7"/>
    <p:sldId id="265" r:id="rId8"/>
    <p:sldId id="273" r:id="rId9"/>
    <p:sldId id="275" r:id="rId10"/>
    <p:sldId id="283" r:id="rId11"/>
    <p:sldId id="258" r:id="rId12"/>
    <p:sldId id="278" r:id="rId13"/>
    <p:sldId id="267" r:id="rId14"/>
    <p:sldId id="279" r:id="rId15"/>
    <p:sldId id="280" r:id="rId16"/>
    <p:sldId id="281" r:id="rId17"/>
    <p:sldId id="264" r:id="rId18"/>
    <p:sldId id="269" r:id="rId19"/>
    <p:sldId id="276" r:id="rId20"/>
    <p:sldId id="282" r:id="rId21"/>
    <p:sldId id="284" r:id="rId22"/>
    <p:sldId id="285" r:id="rId23"/>
    <p:sldId id="286" r:id="rId24"/>
  </p:sldIdLst>
  <p:sldSz cx="12188825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893730-43D9-4B3C-BB44-D15398209A07}">
          <p14:sldIdLst>
            <p14:sldId id="257"/>
            <p14:sldId id="277"/>
            <p14:sldId id="272"/>
            <p14:sldId id="265"/>
            <p14:sldId id="273"/>
            <p14:sldId id="275"/>
            <p14:sldId id="283"/>
            <p14:sldId id="258"/>
            <p14:sldId id="278"/>
            <p14:sldId id="267"/>
            <p14:sldId id="279"/>
            <p14:sldId id="280"/>
            <p14:sldId id="281"/>
            <p14:sldId id="264"/>
            <p14:sldId id="269"/>
            <p14:sldId id="276"/>
            <p14:sldId id="282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80" autoAdjust="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02.08.2016</a:t>
            </a:r>
            <a:endParaRPr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02.08.2016</a:t>
            </a:r>
            <a:endParaRPr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Asıl metin stillerini düzenlemek için tıklayın</a:t>
            </a:r>
          </a:p>
          <a:p>
            <a:pPr lvl="1" rtl="0"/>
            <a:r>
              <a:t>İkinci düzey</a:t>
            </a:r>
          </a:p>
          <a:p>
            <a:pPr lvl="2" rtl="0"/>
            <a:r>
              <a:t>Üçüncü düzey</a:t>
            </a:r>
          </a:p>
          <a:p>
            <a:pPr lvl="3" rtl="0"/>
            <a:r>
              <a:t>Dördüncü düzey</a:t>
            </a:r>
          </a:p>
          <a:p>
            <a:pPr lvl="4" rtl="0"/>
            <a:r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E61351F-DBB1-4664-ADA9-83BC7CB8848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83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 rtlCol="0">
            <a:normAutofit/>
          </a:bodyPr>
          <a:lstStyle>
            <a:lvl1pPr algn="l" rtl="0">
              <a:defRPr sz="6000"/>
            </a:lvl1pPr>
          </a:lstStyle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02.08.2016</a:t>
            </a:r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marL="1600200" algn="l" rtl="0">
              <a:defRPr/>
            </a:lvl6pPr>
            <a:lvl7pPr marL="1874520" algn="l" rtl="0">
              <a:defRPr/>
            </a:lvl7pPr>
            <a:lvl8pPr marL="2148840" algn="l" rtl="0">
              <a:defRPr/>
            </a:lvl8pPr>
            <a:lvl9pPr marL="2423160" algn="l" rtl="0">
              <a:defRPr/>
            </a:lvl9pPr>
          </a:lstStyle>
          <a:p>
            <a:pPr lvl="0" rtl="0"/>
            <a:r>
              <a:rPr lang="tr-TR"/>
              <a:t>Asıl metin stillerini düzenle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02.08.2016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 rtlCol="0"/>
          <a:lstStyle/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tr-TR"/>
              <a:t>Asıl metin stillerini düzenle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02.08.2016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tr-TR"/>
              <a:t>Asıl metin stillerini düzenle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02.08.2016</a:t>
            </a:r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rtlCol="0" anchor="b">
            <a:normAutofit/>
          </a:bodyPr>
          <a:lstStyle>
            <a:lvl1pPr algn="l" rtl="0">
              <a:defRPr sz="4800" b="0" i="0" cap="none" baseline="0"/>
            </a:lvl1pPr>
          </a:lstStyle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02.08.2016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tr-TR"/>
              <a:t>Asıl metin stillerini düzenle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tr-TR"/>
              <a:t>Asıl metin stillerini düzenle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02.08.2016</a:t>
            </a:r>
            <a:endParaRPr lang="en-US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 rtlCol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tr-TR"/>
              <a:t>Asıl metin stillerini düzenle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 rtlCol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tr-TR"/>
              <a:t>Asıl metin stillerini düzenle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02.08.2016</a:t>
            </a:r>
            <a:endParaRPr lang="en-US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02.08.2016</a:t>
            </a:r>
            <a:endParaRPr lang="en-US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02.08.2016</a:t>
            </a:r>
            <a:endParaRPr lang="en-US" dirty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tr-TR"/>
              <a:t>Asıl başlık stilini düzenlemek için tıklayın</a:t>
            </a:r>
            <a:endParaRPr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tr-TR"/>
              <a:t>Asıl metin stillerini düzenle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tr-TR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02.08.2016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Resim Yer Tutucusu 2" descr="Resim eklemek için boş yer tutucu. Yer tutucuya tıklayın ve eklemek istediğiniz resmi seçin.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tr-TR"/>
              <a:t>Resim eklemek için simgeye tıklayın</a:t>
            </a:r>
            <a:endParaRPr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tr-TR"/>
              <a:t>Asıl metin stillerini düzenle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"/>
              <a:t>Asıl başlık stili için tıklatın</a:t>
            </a:r>
            <a:endParaRPr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en-US"/>
              <a:t>02.08.2016</a:t>
            </a:r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225760" y="404664"/>
            <a:ext cx="11737304" cy="3200400"/>
          </a:xfrm>
        </p:spPr>
        <p:txBody>
          <a:bodyPr rtlCol="0"/>
          <a:lstStyle/>
          <a:p>
            <a:pPr algn="ctr"/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VRELAX</a:t>
            </a:r>
            <a:br>
              <a:rPr lang="tr-TR" dirty="0"/>
            </a:br>
            <a:r>
              <a:rPr lang="tr-TR" sz="4800" dirty="0"/>
              <a:t>INVESTIGATION OF RELAXING</a:t>
            </a:r>
            <a:endParaRPr lang="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865312" y="4495136"/>
            <a:ext cx="8458200" cy="1371600"/>
          </a:xfrm>
        </p:spPr>
        <p:txBody>
          <a:bodyPr rtlCol="0">
            <a:normAutofit fontScale="92500" lnSpcReduction="10000"/>
          </a:bodyPr>
          <a:lstStyle/>
          <a:p>
            <a:pPr algn="ctr"/>
            <a:r>
              <a:rPr lang="tr-TR" sz="2800" dirty="0">
                <a:latin typeface="Arial Narrow" panose="020B0606020202030204" pitchFamily="34" charset="0"/>
              </a:rPr>
              <a:t>Görkem Narinoğlu &amp; Umut Efiloğlu</a:t>
            </a:r>
          </a:p>
          <a:p>
            <a:endParaRPr lang="tr-TR" sz="2800" dirty="0">
              <a:latin typeface="Arial Narrow" panose="020B0606020202030204" pitchFamily="34" charset="0"/>
            </a:endParaRPr>
          </a:p>
          <a:p>
            <a:pPr algn="ctr"/>
            <a:r>
              <a:rPr lang="tr-TR" sz="2800" b="1" dirty="0">
                <a:latin typeface="Arial Narrow" panose="020B0606020202030204" pitchFamily="34" charset="0"/>
              </a:rPr>
              <a:t>Advisor: </a:t>
            </a:r>
            <a:r>
              <a:rPr lang="tr-TR" sz="2800" dirty="0">
                <a:latin typeface="Arial Narrow" panose="020B0606020202030204" pitchFamily="34" charset="0"/>
              </a:rPr>
              <a:t>Dr. </a:t>
            </a:r>
            <a:r>
              <a:rPr lang="tr-TR" sz="2800" dirty="0" err="1">
                <a:latin typeface="Arial Narrow" panose="020B0606020202030204" pitchFamily="34" charset="0"/>
              </a:rPr>
              <a:t>Faris</a:t>
            </a:r>
            <a:r>
              <a:rPr lang="tr-TR" sz="2800" dirty="0">
                <a:latin typeface="Arial Narrow" panose="020B0606020202030204" pitchFamily="34" charset="0"/>
              </a:rPr>
              <a:t> Serdar Taşel</a:t>
            </a:r>
          </a:p>
          <a:p>
            <a:pPr algn="ctr"/>
            <a:r>
              <a:rPr lang="tr-TR" sz="2800" b="1" dirty="0" err="1">
                <a:latin typeface="Arial Narrow" panose="020B0606020202030204" pitchFamily="34" charset="0"/>
              </a:rPr>
              <a:t>Co</a:t>
            </a:r>
            <a:r>
              <a:rPr lang="tr-TR" sz="2800" b="1" dirty="0">
                <a:latin typeface="Arial Narrow" panose="020B0606020202030204" pitchFamily="34" charset="0"/>
              </a:rPr>
              <a:t>-Advisor: </a:t>
            </a:r>
            <a:r>
              <a:rPr lang="tr-TR" sz="2800" dirty="0" err="1">
                <a:latin typeface="Arial Narrow" panose="020B0606020202030204" pitchFamily="34" charset="0"/>
              </a:rPr>
              <a:t>Asst</a:t>
            </a:r>
            <a:r>
              <a:rPr lang="tr-TR" sz="2800" dirty="0">
                <a:latin typeface="Arial Narrow" panose="020B0606020202030204" pitchFamily="34" charset="0"/>
              </a:rPr>
              <a:t>. Prof. Dr. Murat Yılmaz</a:t>
            </a:r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>
                <a:solidFill>
                  <a:srgbClr val="C00000"/>
                </a:solidFill>
              </a:rPr>
              <a:t>Solution / Planned Components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B8437E-969E-4450-A03B-FE6B57E0B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Voice Stress Analysis Structure</a:t>
            </a:r>
          </a:p>
          <a:p>
            <a:pPr>
              <a:lnSpc>
                <a:spcPct val="150000"/>
              </a:lnSpc>
            </a:pPr>
            <a:r>
              <a:rPr lang="en-US" dirty="0"/>
              <a:t>VR Environments/Scenarios with soothing music</a:t>
            </a:r>
          </a:p>
          <a:p>
            <a:pPr>
              <a:lnSpc>
                <a:spcPct val="150000"/>
              </a:lnSpc>
            </a:pPr>
            <a:r>
              <a:rPr lang="en-US" dirty="0"/>
              <a:t>Combine VR Application with Voice Stress Analysis Structure to operate them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8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89B1-A2C4-471C-8CCB-8515BF18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2024"/>
            <a:ext cx="9601200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Solution / </a:t>
            </a:r>
            <a:r>
              <a:rPr lang="tr-TR" dirty="0">
                <a:solidFill>
                  <a:srgbClr val="C00000"/>
                </a:solidFill>
              </a:rPr>
              <a:t>Activity </a:t>
            </a:r>
            <a:r>
              <a:rPr lang="tr-TR" dirty="0" err="1">
                <a:solidFill>
                  <a:srgbClr val="C00000"/>
                </a:solidFill>
              </a:rPr>
              <a:t>Diagram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5DD22D-C63D-4688-BE23-AD5C641CA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0" t="2089" r="29878" b="45475"/>
          <a:stretch/>
        </p:blipFill>
        <p:spPr>
          <a:xfrm>
            <a:off x="2908058" y="1340768"/>
            <a:ext cx="6372708" cy="5347215"/>
          </a:xfrm>
        </p:spPr>
      </p:pic>
    </p:spTree>
    <p:extLst>
      <p:ext uri="{BB962C8B-B14F-4D97-AF65-F5344CB8AC3E}">
        <p14:creationId xmlns:p14="http://schemas.microsoft.com/office/powerpoint/2010/main" val="30903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E617-EB39-4FFA-90DD-8C0C6623B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0"/>
            <a:ext cx="9601200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Solution / </a:t>
            </a:r>
            <a:r>
              <a:rPr lang="tr-TR" dirty="0">
                <a:solidFill>
                  <a:srgbClr val="C00000"/>
                </a:solidFill>
              </a:rPr>
              <a:t>Activity </a:t>
            </a:r>
            <a:r>
              <a:rPr lang="tr-TR" dirty="0" err="1">
                <a:solidFill>
                  <a:srgbClr val="C00000"/>
                </a:solidFill>
              </a:rPr>
              <a:t>Diagram</a:t>
            </a:r>
            <a:r>
              <a:rPr lang="tr-TR" dirty="0">
                <a:solidFill>
                  <a:srgbClr val="C00000"/>
                </a:solidFill>
              </a:rPr>
              <a:t> (</a:t>
            </a:r>
            <a:r>
              <a:rPr lang="tr-TR" dirty="0" err="1">
                <a:solidFill>
                  <a:srgbClr val="C00000"/>
                </a:solidFill>
              </a:rPr>
              <a:t>Cont</a:t>
            </a:r>
            <a:r>
              <a:rPr lang="tr-TR" dirty="0">
                <a:solidFill>
                  <a:srgbClr val="C00000"/>
                </a:solidFill>
              </a:rPr>
              <a:t>.)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7EEE8D-E70F-46D5-AB34-5D819891B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4" t="55000" r="19526"/>
          <a:stretch/>
        </p:blipFill>
        <p:spPr>
          <a:xfrm>
            <a:off x="2182071" y="1340768"/>
            <a:ext cx="7824682" cy="5112568"/>
          </a:xfrm>
        </p:spPr>
      </p:pic>
    </p:spTree>
    <p:extLst>
      <p:ext uri="{BB962C8B-B14F-4D97-AF65-F5344CB8AC3E}">
        <p14:creationId xmlns:p14="http://schemas.microsoft.com/office/powerpoint/2010/main" val="91241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E399-19C7-4B0E-B73E-FAF305E2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Solution / New Aspects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29899-AEE4-46C7-9A48-61208596F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700808"/>
            <a:ext cx="9601200" cy="4495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tr-TR" dirty="0"/>
              <a:t>VRelax</a:t>
            </a:r>
            <a:r>
              <a:rPr lang="en-US" dirty="0"/>
              <a:t> uses speech recognition and signal processing to measure stress level</a:t>
            </a:r>
          </a:p>
          <a:p>
            <a:pPr>
              <a:lnSpc>
                <a:spcPct val="150000"/>
              </a:lnSpc>
            </a:pPr>
            <a:r>
              <a:rPr lang="tr-TR" dirty="0"/>
              <a:t>VRelax</a:t>
            </a:r>
            <a:r>
              <a:rPr lang="en-US" dirty="0"/>
              <a:t> combines stress analysis and virtual reality</a:t>
            </a:r>
          </a:p>
          <a:p>
            <a:pPr>
              <a:lnSpc>
                <a:spcPct val="150000"/>
              </a:lnSpc>
            </a:pPr>
            <a:r>
              <a:rPr lang="tr-TR" dirty="0"/>
              <a:t>VRelax </a:t>
            </a:r>
            <a:r>
              <a:rPr lang="en-US" dirty="0"/>
              <a:t>makes relaxing easier and more meaningful with analyzed data</a:t>
            </a:r>
          </a:p>
        </p:txBody>
      </p:sp>
    </p:spTree>
    <p:extLst>
      <p:ext uri="{BB962C8B-B14F-4D97-AF65-F5344CB8AC3E}">
        <p14:creationId xmlns:p14="http://schemas.microsoft.com/office/powerpoint/2010/main" val="361611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>
                <a:solidFill>
                  <a:srgbClr val="C00000"/>
                </a:solidFill>
              </a:rPr>
              <a:t>Technology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en-GB" dirty="0">
                <a:solidFill>
                  <a:srgbClr val="C00000"/>
                </a:solidFill>
              </a:rPr>
              <a:t>Used</a:t>
            </a:r>
            <a:r>
              <a:rPr lang="tr-TR" dirty="0">
                <a:solidFill>
                  <a:srgbClr val="C00000"/>
                </a:solidFill>
              </a:rPr>
              <a:t> </a:t>
            </a:r>
            <a:endParaRPr lang="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DDD3E-3794-4416-B68A-28A15A43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76400"/>
            <a:ext cx="5880719" cy="4495800"/>
          </a:xfrm>
        </p:spPr>
        <p:txBody>
          <a:bodyPr/>
          <a:lstStyle/>
          <a:p>
            <a:r>
              <a:rPr lang="en-US" dirty="0"/>
              <a:t>Here are the tools that we plan</a:t>
            </a:r>
            <a:r>
              <a:rPr lang="tr-TR" dirty="0"/>
              <a:t> </a:t>
            </a:r>
            <a:r>
              <a:rPr lang="en-GB" dirty="0"/>
              <a:t>to</a:t>
            </a:r>
            <a:r>
              <a:rPr lang="tr-TR" dirty="0"/>
              <a:t> </a:t>
            </a:r>
            <a:r>
              <a:rPr lang="en-US" dirty="0"/>
              <a:t>use</a:t>
            </a:r>
            <a:r>
              <a:rPr lang="tr-TR" dirty="0"/>
              <a:t>;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Unreal</a:t>
            </a:r>
            <a:r>
              <a:rPr lang="tr-TR" dirty="0"/>
              <a:t> Engine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Blender</a:t>
            </a:r>
            <a:endParaRPr lang="tr-TR" dirty="0"/>
          </a:p>
          <a:p>
            <a:pPr lvl="1">
              <a:lnSpc>
                <a:spcPct val="150000"/>
              </a:lnSpc>
            </a:pPr>
            <a:r>
              <a:rPr lang="en-US" dirty="0"/>
              <a:t>Substance</a:t>
            </a:r>
            <a:r>
              <a:rPr lang="tr-TR" dirty="0"/>
              <a:t> </a:t>
            </a:r>
            <a:r>
              <a:rPr lang="en-US" dirty="0"/>
              <a:t>Painter</a:t>
            </a:r>
          </a:p>
          <a:p>
            <a:pPr lvl="1">
              <a:lnSpc>
                <a:spcPct val="150000"/>
              </a:lnSpc>
            </a:pPr>
            <a:r>
              <a:rPr lang="tr-TR" dirty="0"/>
              <a:t>MATLAB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Visual Studio</a:t>
            </a:r>
            <a:endParaRPr lang="tr-TR" dirty="0"/>
          </a:p>
        </p:txBody>
      </p:sp>
      <p:pic>
        <p:nvPicPr>
          <p:cNvPr id="2050" name="Picture 2" descr="https://upload.wikimedia.org/wikipedia/commons/2/21/Matlab_Logo.png">
            <a:extLst>
              <a:ext uri="{FF2B5EF4-FFF2-40B4-BE49-F238E27FC236}">
                <a16:creationId xmlns:a16="http://schemas.microsoft.com/office/drawing/2014/main" id="{682546A2-1FEF-41A1-9AAD-CD29B5521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697" y="4525995"/>
            <a:ext cx="1870368" cy="168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arif-duman.com/wp-content/uploads/2017/05/visual_studio_purple.png">
            <a:extLst>
              <a:ext uri="{FF2B5EF4-FFF2-40B4-BE49-F238E27FC236}">
                <a16:creationId xmlns:a16="http://schemas.microsoft.com/office/drawing/2014/main" id="{4539B59F-C85A-48C8-84B3-08D7A9094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556" y="2317391"/>
            <a:ext cx="3853060" cy="191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dn2.unrealengine.com/Unreal+Engine%2FUE-Logo-988x988-1dee3bc7f6714edf3c21ee71826ebab54ae02077.png">
            <a:extLst>
              <a:ext uri="{FF2B5EF4-FFF2-40B4-BE49-F238E27FC236}">
                <a16:creationId xmlns:a16="http://schemas.microsoft.com/office/drawing/2014/main" id="{143C226C-B051-4EBF-805D-01671BE1D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758" y="2341787"/>
            <a:ext cx="1865307" cy="186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dl2.macupdate.com/images/icons256/14085.png?d=1505245702">
            <a:extLst>
              <a:ext uri="{FF2B5EF4-FFF2-40B4-BE49-F238E27FC236}">
                <a16:creationId xmlns:a16="http://schemas.microsoft.com/office/drawing/2014/main" id="{3D31468E-53AF-4620-977B-41ECEFF2C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724" y="4525995"/>
            <a:ext cx="1441339" cy="144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support.allegorithmic.com/documentation/download/attachments/20316163/SPDOC?version=2&amp;modificationDate=1464808385759&amp;api=v2">
            <a:extLst>
              <a:ext uri="{FF2B5EF4-FFF2-40B4-BE49-F238E27FC236}">
                <a16:creationId xmlns:a16="http://schemas.microsoft.com/office/drawing/2014/main" id="{6A8BF06B-F856-41FF-9B57-9CC8ED00D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788" y="441376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37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700F-1B3F-444C-BBEB-0850892F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6A94A-03C5-4E38-B1C8-484B599E0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Analyze stress with voice signal processing and reduce it with relaxing scenarios</a:t>
            </a:r>
          </a:p>
          <a:p>
            <a:pPr>
              <a:lnSpc>
                <a:spcPct val="150000"/>
              </a:lnSpc>
            </a:pPr>
            <a:r>
              <a:rPr lang="en-US" dirty="0"/>
              <a:t>Virtual Reality System using HTC </a:t>
            </a:r>
            <a:r>
              <a:rPr lang="en-US" dirty="0" err="1"/>
              <a:t>Vive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New way to handle stress</a:t>
            </a:r>
          </a:p>
          <a:p>
            <a:pPr>
              <a:lnSpc>
                <a:spcPct val="150000"/>
              </a:lnSpc>
            </a:pPr>
            <a:r>
              <a:rPr lang="en-US" dirty="0"/>
              <a:t>Currently in development</a:t>
            </a:r>
          </a:p>
        </p:txBody>
      </p:sp>
    </p:spTree>
    <p:extLst>
      <p:ext uri="{BB962C8B-B14F-4D97-AF65-F5344CB8AC3E}">
        <p14:creationId xmlns:p14="http://schemas.microsoft.com/office/powerpoint/2010/main" val="80503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93813" y="188640"/>
            <a:ext cx="9601200" cy="1143000"/>
          </a:xfrm>
        </p:spPr>
        <p:txBody>
          <a:bodyPr rtlCol="0"/>
          <a:lstStyle/>
          <a:p>
            <a:r>
              <a:rPr lang="en-GB" dirty="0">
                <a:solidFill>
                  <a:srgbClr val="C00000"/>
                </a:solidFill>
              </a:rPr>
              <a:t>References</a:t>
            </a:r>
            <a:r>
              <a:rPr lang="tr-TR" dirty="0">
                <a:solidFill>
                  <a:srgbClr val="C00000"/>
                </a:solidFill>
              </a:rPr>
              <a:t> </a:t>
            </a:r>
            <a:endParaRPr lang="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A16FEF-2DCF-4955-B8CA-E88E4566B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484784"/>
            <a:ext cx="9601200" cy="4992216"/>
          </a:xfrm>
        </p:spPr>
        <p:txBody>
          <a:bodyPr>
            <a:normAutofit fontScale="85000" lnSpcReduction="20000"/>
          </a:bodyPr>
          <a:lstStyle/>
          <a:p>
            <a:r>
              <a:rPr lang="en-US" sz="1400" dirty="0"/>
              <a:t>J. Zhang, N. </a:t>
            </a:r>
            <a:r>
              <a:rPr lang="en-US" sz="1400" dirty="0" err="1"/>
              <a:t>Mbitiru</a:t>
            </a:r>
            <a:r>
              <a:rPr lang="en-US" sz="1400" dirty="0"/>
              <a:t>, P. Tay and R. Adams, "Analysis of Stress in speech using adaptive Empirical Mode Decomposition", 2009 Conference Record of the Forty-Third Asilomar Conference on Signals, Systems and Computers, 2009.</a:t>
            </a:r>
            <a:endParaRPr lang="tr-TR" sz="1400" dirty="0"/>
          </a:p>
          <a:p>
            <a:r>
              <a:rPr lang="en-US" sz="1400" dirty="0"/>
              <a:t>Relaxvr.co. (2018). Relax VR - Rest, Relaxation &amp; Meditation in Virtual Reality. [online] Available at: http://www.relaxvr.co/ [Accessed 10 Jan. 2018].</a:t>
            </a:r>
            <a:endParaRPr lang="tr-TR" sz="1400" dirty="0"/>
          </a:p>
          <a:p>
            <a:r>
              <a:rPr lang="en-US" sz="1400" dirty="0"/>
              <a:t>S. </a:t>
            </a:r>
            <a:r>
              <a:rPr lang="en-US" sz="1400" dirty="0" err="1"/>
              <a:t>Ruzzo</a:t>
            </a:r>
            <a:r>
              <a:rPr lang="en-US" sz="1400" dirty="0"/>
              <a:t>, "</a:t>
            </a:r>
            <a:r>
              <a:rPr lang="en-US" sz="1400" dirty="0" err="1"/>
              <a:t>Bravemind</a:t>
            </a:r>
            <a:r>
              <a:rPr lang="en-US" sz="1400" dirty="0"/>
              <a:t>: Virtual Reality Exposure Therapy", University of Southern California Institute, Los Angeles, 2005.</a:t>
            </a:r>
            <a:endParaRPr lang="tr-TR" sz="1400" dirty="0"/>
          </a:p>
          <a:p>
            <a:r>
              <a:rPr lang="en-US" sz="1400" dirty="0" err="1"/>
              <a:t>MonarchVR</a:t>
            </a:r>
            <a:r>
              <a:rPr lang="en-US" sz="1400" dirty="0"/>
              <a:t>. (</a:t>
            </a:r>
            <a:r>
              <a:rPr lang="en-US" sz="1400" dirty="0" err="1"/>
              <a:t>n.d.</a:t>
            </a:r>
            <a:r>
              <a:rPr lang="en-US" sz="1400" dirty="0"/>
              <a:t>). Home. [online] Available at: http://monarchvr.org/ [Accessed 10 Jan.</a:t>
            </a:r>
            <a:r>
              <a:rPr lang="tr-TR" sz="1400" dirty="0"/>
              <a:t> </a:t>
            </a:r>
            <a:r>
              <a:rPr lang="en-US" sz="1400" dirty="0"/>
              <a:t>2018].</a:t>
            </a:r>
            <a:endParaRPr lang="tr-TR" sz="1400" dirty="0"/>
          </a:p>
          <a:p>
            <a:r>
              <a:rPr lang="en-US" sz="1400" dirty="0"/>
              <a:t>C. Hopkins, R. </a:t>
            </a:r>
            <a:r>
              <a:rPr lang="en-US" sz="1400" dirty="0" err="1"/>
              <a:t>Ratley</a:t>
            </a:r>
            <a:r>
              <a:rPr lang="en-US" sz="1400" dirty="0"/>
              <a:t>, D. </a:t>
            </a:r>
            <a:r>
              <a:rPr lang="en-US" sz="1400" dirty="0" err="1"/>
              <a:t>Benincasa</a:t>
            </a:r>
            <a:r>
              <a:rPr lang="en-US" sz="1400" dirty="0"/>
              <a:t> and J. </a:t>
            </a:r>
            <a:r>
              <a:rPr lang="en-US" sz="1400" dirty="0" err="1"/>
              <a:t>Grieco</a:t>
            </a:r>
            <a:r>
              <a:rPr lang="en-US" sz="1400" dirty="0"/>
              <a:t>, "Evaluation of Voice Stress Analysis Technology", Proceedings of the 38th Annual Hawaii International Conference on System Sciences, 2005.</a:t>
            </a:r>
            <a:endParaRPr lang="tr-TR" sz="1400" dirty="0"/>
          </a:p>
          <a:p>
            <a:r>
              <a:rPr lang="en-US" sz="1400" dirty="0"/>
              <a:t>J. Hansen and S. </a:t>
            </a:r>
            <a:r>
              <a:rPr lang="en-US" sz="1400" dirty="0" err="1"/>
              <a:t>Bou-Ghazale</a:t>
            </a:r>
            <a:r>
              <a:rPr lang="en-US" sz="1400" dirty="0"/>
              <a:t>, "Getting Started with SUSAS: A Speech Under Simulated and Actual Stress Database", Fifth European Conference on Speech Communication and Technology, 1997.</a:t>
            </a:r>
            <a:endParaRPr lang="tr-TR" sz="1400" dirty="0"/>
          </a:p>
          <a:p>
            <a:r>
              <a:rPr lang="en-US" sz="1400" dirty="0"/>
              <a:t>"</a:t>
            </a:r>
            <a:r>
              <a:rPr lang="en-US" sz="1400" dirty="0" err="1"/>
              <a:t>Ar</a:t>
            </a:r>
            <a:r>
              <a:rPr lang="en-US" sz="1400" dirty="0"/>
              <a:t>-Ge | Mebitech Bilişim A.Ş.", KAYYEN, 2017. [Online]. Available: http://www.mebitech.com/arge?arge=17. [Accessed: 09- Dec- 2017].</a:t>
            </a:r>
            <a:endParaRPr lang="tr-TR" sz="1400" dirty="0"/>
          </a:p>
          <a:p>
            <a:r>
              <a:rPr lang="en-US" sz="1400" dirty="0"/>
              <a:t>A. M, C. Jorge and P. Couto, "Using a Game Engine for VR Simulations in Evacuation Planning", IEEE Computer Graphics and Applications, vol. 28, no. 3, pp. 6-12, 2008.</a:t>
            </a:r>
            <a:endParaRPr lang="tr-TR" sz="1400" dirty="0"/>
          </a:p>
          <a:p>
            <a:r>
              <a:rPr lang="en-US" sz="1400" dirty="0"/>
              <a:t>"Game Engine Technology by Unreal", Unrealengine.com, 2017. [Online]. Available: https://www.unrealengine.com/en-US/what-is-unreal-engine-4. [Accessed: 16- Dec- 2017].</a:t>
            </a:r>
            <a:endParaRPr lang="tr-TR" sz="1400" dirty="0"/>
          </a:p>
          <a:p>
            <a:r>
              <a:rPr lang="en-US" sz="1400" dirty="0" err="1"/>
              <a:t>B.Foundation</a:t>
            </a:r>
            <a:r>
              <a:rPr lang="en-US" sz="1400" dirty="0"/>
              <a:t>, “About – blender.org”, blender.org, 2016. [Online]. Available: https://www.blender.org/about/. [Accessed: 16-Dec-2017].</a:t>
            </a:r>
            <a:endParaRPr lang="tr-TR" sz="1400" dirty="0"/>
          </a:p>
          <a:p>
            <a:r>
              <a:rPr lang="en-US" sz="1400" dirty="0"/>
              <a:t>"Substance Painter", allegorithmic, 2018. [Online]. Available: https://www.allegorithmic.com/products/substance-painter. [Accessed: 12- Jan- 2018].</a:t>
            </a:r>
          </a:p>
        </p:txBody>
      </p:sp>
    </p:spTree>
    <p:extLst>
      <p:ext uri="{BB962C8B-B14F-4D97-AF65-F5344CB8AC3E}">
        <p14:creationId xmlns:p14="http://schemas.microsoft.com/office/powerpoint/2010/main" val="13653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nventionland.com/wp-content/uploads/2015/09/National_Thank_You_Day.png">
            <a:extLst>
              <a:ext uri="{FF2B5EF4-FFF2-40B4-BE49-F238E27FC236}">
                <a16:creationId xmlns:a16="http://schemas.microsoft.com/office/drawing/2014/main" id="{DDB10D48-3899-41CB-94CC-6DEA16D4D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80" y="1466782"/>
            <a:ext cx="7776864" cy="340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D65A70-5310-4BFC-A946-83D779AB0F8D}"/>
              </a:ext>
            </a:extLst>
          </p:cNvPr>
          <p:cNvSpPr/>
          <p:nvPr/>
        </p:nvSpPr>
        <p:spPr>
          <a:xfrm>
            <a:off x="3142084" y="3843046"/>
            <a:ext cx="35664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6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Any</a:t>
            </a:r>
            <a:r>
              <a:rPr lang="tr-TR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tr-TR" sz="36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Questions</a:t>
            </a:r>
            <a:r>
              <a:rPr lang="tr-TR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?</a:t>
            </a:r>
            <a:endParaRPr lang="en-US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00206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002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4BD86AB-D3FC-4DFC-99E4-88F280B84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C00000"/>
                </a:solidFill>
              </a:rPr>
              <a:t>How </a:t>
            </a:r>
            <a:r>
              <a:rPr lang="tr-TR" dirty="0" err="1">
                <a:solidFill>
                  <a:srgbClr val="C00000"/>
                </a:solidFill>
              </a:rPr>
              <a:t>Much</a:t>
            </a:r>
            <a:r>
              <a:rPr lang="tr-TR" dirty="0">
                <a:solidFill>
                  <a:srgbClr val="C00000"/>
                </a:solidFill>
              </a:rPr>
              <a:t> is </a:t>
            </a:r>
            <a:r>
              <a:rPr lang="tr-TR" dirty="0" err="1">
                <a:solidFill>
                  <a:srgbClr val="C00000"/>
                </a:solidFill>
              </a:rPr>
              <a:t>Stress</a:t>
            </a:r>
            <a:r>
              <a:rPr lang="tr-TR" dirty="0">
                <a:solidFill>
                  <a:srgbClr val="C00000"/>
                </a:solidFill>
              </a:rPr>
              <a:t> Evaluation </a:t>
            </a:r>
            <a:r>
              <a:rPr lang="tr-TR" dirty="0" err="1">
                <a:solidFill>
                  <a:srgbClr val="C00000"/>
                </a:solidFill>
              </a:rPr>
              <a:t>Successful</a:t>
            </a:r>
            <a:r>
              <a:rPr lang="tr-TR" dirty="0">
                <a:solidFill>
                  <a:srgbClr val="C00000"/>
                </a:solidFill>
              </a:rPr>
              <a:t>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76B13C-57F9-4A50-BE10-96928B73F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Frequency Power Coefficients (LFPC) gives highest accuracy (87.8% for stress, 89.2% for emotion classification).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Stress and Emotion in Speech Using Traditional and FFT Based Log Energy Features (T L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S W Foo; L C De Silva)</a:t>
            </a:r>
          </a:p>
          <a:p>
            <a:pPr marL="171450" indent="-171450"/>
            <a:r>
              <a:rPr lang="en-US" dirty="0">
                <a:latin typeface="Euphemia (Gövde)"/>
                <a:cs typeface="Times New Roman" panose="02020603050405020304" pitchFamily="18" charset="0"/>
              </a:rPr>
              <a:t>EMD is better than Traditional Fast Fourier Transform (FFT) method in the detection of stress in voice.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Stress in Speech Using Empirical Mode Decomposition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Nyaga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Mbitiru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Peter Tay, James Z. Zhang, Robert D. Adams)</a:t>
            </a: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dirty="0">
                <a:latin typeface="Euphemia (Gövde)"/>
                <a:cs typeface="Times New Roman" panose="02020603050405020304" pitchFamily="18" charset="0"/>
              </a:rPr>
              <a:t>This stress evaluation process is also evaluated/approved by psychologist(s).</a:t>
            </a:r>
          </a:p>
        </p:txBody>
      </p:sp>
    </p:spTree>
    <p:extLst>
      <p:ext uri="{BB962C8B-B14F-4D97-AF65-F5344CB8AC3E}">
        <p14:creationId xmlns:p14="http://schemas.microsoft.com/office/powerpoint/2010/main" val="2788548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8164661-CA09-4E81-9754-869FEA55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C00000"/>
                </a:solidFill>
              </a:rPr>
              <a:t>How </a:t>
            </a:r>
            <a:r>
              <a:rPr lang="tr-TR" dirty="0" err="1">
                <a:solidFill>
                  <a:srgbClr val="C00000"/>
                </a:solidFill>
              </a:rPr>
              <a:t>Will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 err="1">
                <a:solidFill>
                  <a:srgbClr val="C00000"/>
                </a:solidFill>
              </a:rPr>
              <a:t>The</a:t>
            </a:r>
            <a:r>
              <a:rPr lang="tr-TR" dirty="0">
                <a:solidFill>
                  <a:srgbClr val="C00000"/>
                </a:solidFill>
              </a:rPr>
              <a:t> Product Be </a:t>
            </a:r>
            <a:r>
              <a:rPr lang="tr-TR" dirty="0" err="1">
                <a:solidFill>
                  <a:srgbClr val="C00000"/>
                </a:solidFill>
              </a:rPr>
              <a:t>Tested</a:t>
            </a:r>
            <a:r>
              <a:rPr lang="tr-TR" dirty="0">
                <a:solidFill>
                  <a:srgbClr val="C00000"/>
                </a:solidFill>
              </a:rPr>
              <a:t>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D483A4A-1A2D-4FC6-83A8-F6E593E75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2" y="1957369"/>
            <a:ext cx="9601200" cy="4495800"/>
          </a:xfrm>
        </p:spPr>
        <p:txBody>
          <a:bodyPr/>
          <a:lstStyle/>
          <a:p>
            <a:r>
              <a:rPr lang="en-US" dirty="0"/>
              <a:t>Test group will be chosen by the psychologists.</a:t>
            </a:r>
          </a:p>
          <a:p>
            <a:r>
              <a:rPr lang="en-US" dirty="0"/>
              <a:t>This product will be tested under the supervision of psychologists.</a:t>
            </a:r>
          </a:p>
          <a:p>
            <a:r>
              <a:rPr lang="en-US" dirty="0"/>
              <a:t>Appropriate stimuli will be supplied to the patient(s).</a:t>
            </a:r>
          </a:p>
          <a:p>
            <a:r>
              <a:rPr lang="en-US" dirty="0"/>
              <a:t>After the occurred anxiety problem, VRelax will be tested.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00645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677B4C9-B983-4A8C-9B81-47B82432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Contents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AEB4BA5-1A26-471F-871C-8ED5BE06C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772816"/>
            <a:ext cx="9601200" cy="4495800"/>
          </a:xfrm>
        </p:spPr>
        <p:txBody>
          <a:bodyPr>
            <a:normAutofit/>
          </a:bodyPr>
          <a:lstStyle/>
          <a:p>
            <a:pPr marL="452438" indent="-457200">
              <a:buFont typeface="+mj-lt"/>
              <a:buAutoNum type="arabicPeriod"/>
            </a:pPr>
            <a:r>
              <a:rPr lang="en-US" sz="2000" dirty="0"/>
              <a:t>Company Information</a:t>
            </a:r>
            <a:endParaRPr lang="tr-TR" sz="2000" dirty="0"/>
          </a:p>
          <a:p>
            <a:pPr marL="452438" indent="-457200">
              <a:buFont typeface="+mj-lt"/>
              <a:buAutoNum type="arabicPeriod"/>
            </a:pPr>
            <a:r>
              <a:rPr lang="en-US" sz="2000" dirty="0"/>
              <a:t>Motivation</a:t>
            </a:r>
          </a:p>
          <a:p>
            <a:pPr marL="452438" indent="-457200">
              <a:buFont typeface="+mj-lt"/>
              <a:buAutoNum type="arabicPeriod"/>
            </a:pPr>
            <a:r>
              <a:rPr lang="en-US" sz="2000" dirty="0"/>
              <a:t>Problem</a:t>
            </a:r>
          </a:p>
          <a:p>
            <a:pPr marL="452438" indent="-457200">
              <a:buFont typeface="+mj-lt"/>
              <a:buAutoNum type="arabicPeriod"/>
            </a:pPr>
            <a:r>
              <a:rPr lang="en-US" sz="2000" dirty="0"/>
              <a:t>Analysis</a:t>
            </a:r>
            <a:endParaRPr lang="tr-TR" sz="2000" dirty="0"/>
          </a:p>
          <a:p>
            <a:pPr marL="452438" indent="-457200">
              <a:buFont typeface="+mj-lt"/>
              <a:buAutoNum type="arabicPeriod"/>
            </a:pPr>
            <a:r>
              <a:rPr lang="en-US" sz="2000" dirty="0"/>
              <a:t>Similar Applications</a:t>
            </a:r>
          </a:p>
          <a:p>
            <a:pPr marL="452438" indent="-457200">
              <a:buFont typeface="+mj-lt"/>
              <a:buAutoNum type="arabicPeriod"/>
            </a:pPr>
            <a:r>
              <a:rPr lang="en-US" sz="2000" dirty="0"/>
              <a:t>Solution</a:t>
            </a:r>
            <a:endParaRPr lang="tr-TR" sz="2000" dirty="0"/>
          </a:p>
          <a:p>
            <a:pPr marL="452438" indent="-457200">
              <a:buFont typeface="+mj-lt"/>
              <a:buAutoNum type="arabicPeriod"/>
            </a:pPr>
            <a:r>
              <a:rPr lang="en-US" sz="2000" dirty="0"/>
              <a:t>Technology</a:t>
            </a:r>
            <a:r>
              <a:rPr lang="tr-TR" sz="2000" dirty="0"/>
              <a:t> </a:t>
            </a:r>
            <a:r>
              <a:rPr lang="en-GB" sz="2000" dirty="0"/>
              <a:t>Used</a:t>
            </a:r>
          </a:p>
          <a:p>
            <a:pPr marL="452438" indent="-457200">
              <a:buFont typeface="+mj-lt"/>
              <a:buAutoNum type="arabicPeriod"/>
            </a:pPr>
            <a:r>
              <a:rPr lang="en-US" sz="2000" dirty="0"/>
              <a:t>Conclusion</a:t>
            </a:r>
          </a:p>
          <a:p>
            <a:pPr marL="452438" indent="-457200">
              <a:buFont typeface="+mj-lt"/>
              <a:buAutoNum type="arabicPeriod"/>
            </a:pPr>
            <a:r>
              <a:rPr lang="en-US" sz="2000" dirty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7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1207-FA0A-4B51-8CE9-F90BB13B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C00000"/>
                </a:solidFill>
              </a:rPr>
              <a:t>Why</a:t>
            </a:r>
            <a:r>
              <a:rPr lang="tr-TR" dirty="0">
                <a:solidFill>
                  <a:srgbClr val="C00000"/>
                </a:solidFill>
              </a:rPr>
              <a:t> HTC </a:t>
            </a:r>
            <a:r>
              <a:rPr lang="tr-TR" dirty="0" err="1">
                <a:solidFill>
                  <a:srgbClr val="C00000"/>
                </a:solidFill>
              </a:rPr>
              <a:t>Vive</a:t>
            </a:r>
            <a:r>
              <a:rPr lang="tr-TR" dirty="0">
                <a:solidFill>
                  <a:srgbClr val="C00000"/>
                </a:solidFill>
              </a:rPr>
              <a:t>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957A6-8108-4B7D-9807-C7FD41892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700808"/>
            <a:ext cx="9601200" cy="4495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Fully supports Unreal Engine</a:t>
            </a:r>
          </a:p>
          <a:p>
            <a:pPr>
              <a:lnSpc>
                <a:spcPct val="150000"/>
              </a:lnSpc>
            </a:pPr>
            <a:r>
              <a:rPr lang="en-US" dirty="0"/>
              <a:t>Has wide view angle and its technical features are better than its counterparts.</a:t>
            </a:r>
          </a:p>
          <a:p>
            <a:pPr>
              <a:lnSpc>
                <a:spcPct val="150000"/>
              </a:lnSpc>
            </a:pPr>
            <a:r>
              <a:rPr lang="en-US" dirty="0"/>
              <a:t>Proposer company has HTC </a:t>
            </a:r>
            <a:r>
              <a:rPr lang="en-US" dirty="0" err="1"/>
              <a:t>Vive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55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>
                <a:solidFill>
                  <a:srgbClr val="C00000"/>
                </a:solidFill>
              </a:rPr>
              <a:t>Company</a:t>
            </a:r>
            <a:r>
              <a:rPr lang="tr-TR" dirty="0">
                <a:solidFill>
                  <a:srgbClr val="C00000"/>
                </a:solidFill>
              </a:rPr>
              <a:t> Information</a:t>
            </a:r>
            <a:endParaRPr lang="tr" dirty="0">
              <a:solidFill>
                <a:srgbClr val="C00000"/>
              </a:solidFill>
            </a:endParaRP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1293812" y="1981200"/>
            <a:ext cx="9601200" cy="1735832"/>
          </a:xfrm>
        </p:spPr>
        <p:txBody>
          <a:bodyPr rtlCol="0"/>
          <a:lstStyle/>
          <a:p>
            <a:r>
              <a:rPr lang="en-US" dirty="0"/>
              <a:t>Mebitech was founded in 2012</a:t>
            </a:r>
          </a:p>
          <a:p>
            <a:r>
              <a:rPr lang="en-US" dirty="0"/>
              <a:t>Data</a:t>
            </a:r>
            <a:r>
              <a:rPr lang="tr-TR" dirty="0"/>
              <a:t> </a:t>
            </a:r>
            <a:r>
              <a:rPr lang="en-US" dirty="0"/>
              <a:t>centers located in Ankara and Istanbul</a:t>
            </a:r>
          </a:p>
          <a:p>
            <a:r>
              <a:rPr lang="en-US" dirty="0"/>
              <a:t>Customer services and IT software</a:t>
            </a:r>
          </a:p>
        </p:txBody>
      </p:sp>
      <p:pic>
        <p:nvPicPr>
          <p:cNvPr id="1026" name="Picture 2" descr="http://www.mebitech.com/content/img/logo.png">
            <a:extLst>
              <a:ext uri="{FF2B5EF4-FFF2-40B4-BE49-F238E27FC236}">
                <a16:creationId xmlns:a16="http://schemas.microsoft.com/office/drawing/2014/main" id="{B5E29C59-8646-41C6-BAC5-3D21F647A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124" y="4005064"/>
            <a:ext cx="5184576" cy="196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>
                <a:solidFill>
                  <a:srgbClr val="C00000"/>
                </a:solidFill>
              </a:rPr>
              <a:t>Motivation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3BF64F-EB78-42D5-BD6B-235B53245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76400"/>
            <a:ext cx="5880719" cy="4495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Creating a virtual environment is motivating</a:t>
            </a:r>
          </a:p>
          <a:p>
            <a:pPr>
              <a:lnSpc>
                <a:spcPct val="150000"/>
              </a:lnSpc>
            </a:pPr>
            <a:r>
              <a:rPr lang="en-US" dirty="0"/>
              <a:t>Serious games are beneficial</a:t>
            </a:r>
          </a:p>
          <a:p>
            <a:pPr>
              <a:lnSpc>
                <a:spcPct val="150000"/>
              </a:lnSpc>
            </a:pPr>
            <a:r>
              <a:rPr lang="en-US" dirty="0"/>
              <a:t>Combining aspects of psychology and computer engineering (e.g. stress treatment, signal processing and virtual reality)</a:t>
            </a:r>
          </a:p>
          <a:p>
            <a:endParaRPr lang="en-US" dirty="0"/>
          </a:p>
        </p:txBody>
      </p:sp>
      <p:pic>
        <p:nvPicPr>
          <p:cNvPr id="1026" name="Picture 2" descr="https://adlnet.gov/public/img/AdobeStock_61252036-e1481570267196.jpeg">
            <a:extLst>
              <a:ext uri="{FF2B5EF4-FFF2-40B4-BE49-F238E27FC236}">
                <a16:creationId xmlns:a16="http://schemas.microsoft.com/office/drawing/2014/main" id="{EF79A4F9-EA5F-46B8-A08F-002C88F96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596" y="2367347"/>
            <a:ext cx="3709540" cy="212330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6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5F9FEA-7A2A-4D8C-820E-C05542A4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C00000"/>
                </a:solidFill>
              </a:rPr>
              <a:t>Problem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1293813" y="1772816"/>
            <a:ext cx="9601200" cy="4495800"/>
          </a:xfrm>
        </p:spPr>
        <p:txBody>
          <a:bodyPr rtlCol="0"/>
          <a:lstStyle/>
          <a:p>
            <a:r>
              <a:rPr lang="en-US" dirty="0"/>
              <a:t>Intense anxiety problem</a:t>
            </a:r>
          </a:p>
          <a:p>
            <a:r>
              <a:rPr lang="en-US" dirty="0"/>
              <a:t>Troubles with psychological treatment</a:t>
            </a:r>
          </a:p>
          <a:p>
            <a:r>
              <a:rPr lang="en-US" dirty="0"/>
              <a:t>Handling stressful moments</a:t>
            </a:r>
          </a:p>
          <a:p>
            <a:r>
              <a:rPr lang="en-US" dirty="0"/>
              <a:t>Determining critical stress interval</a:t>
            </a:r>
          </a:p>
          <a:p>
            <a:r>
              <a:rPr lang="en-US" dirty="0"/>
              <a:t>Specifying stimuli for analysis</a:t>
            </a:r>
          </a:p>
        </p:txBody>
      </p:sp>
    </p:spTree>
    <p:extLst>
      <p:ext uri="{BB962C8B-B14F-4D97-AF65-F5344CB8AC3E}">
        <p14:creationId xmlns:p14="http://schemas.microsoft.com/office/powerpoint/2010/main" val="3231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" dirty="0">
                <a:solidFill>
                  <a:srgbClr val="C00000"/>
                </a:solidFill>
              </a:rPr>
              <a:t>Analysi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tr-TR" dirty="0">
                <a:solidFill>
                  <a:srgbClr val="C00000"/>
                </a:solidFill>
              </a:rPr>
              <a:t> / </a:t>
            </a:r>
            <a:r>
              <a:rPr lang="en-US" dirty="0">
                <a:solidFill>
                  <a:srgbClr val="C00000"/>
                </a:solidFill>
              </a:rPr>
              <a:t>Stress</a:t>
            </a:r>
            <a:r>
              <a:rPr lang="tr-TR" dirty="0">
                <a:solidFill>
                  <a:srgbClr val="C00000"/>
                </a:solidFill>
              </a:rPr>
              <a:t> Analysis </a:t>
            </a:r>
            <a:r>
              <a:rPr lang="en-US" dirty="0">
                <a:solidFill>
                  <a:srgbClr val="C00000"/>
                </a:solidFill>
              </a:rPr>
              <a:t>Structure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1293813" y="1844824"/>
            <a:ext cx="5808711" cy="4495800"/>
          </a:xfrm>
        </p:spPr>
        <p:txBody>
          <a:bodyPr rtlCol="0"/>
          <a:lstStyle/>
          <a:p>
            <a:r>
              <a:rPr lang="en-US" dirty="0"/>
              <a:t>Level of stimuli = Person's emotion</a:t>
            </a:r>
          </a:p>
          <a:p>
            <a:r>
              <a:rPr lang="en-US" dirty="0"/>
              <a:t>SUSAS (Speech Under Stress Database)</a:t>
            </a:r>
            <a:endParaRPr lang="tr-TR" dirty="0"/>
          </a:p>
          <a:p>
            <a:r>
              <a:rPr lang="tr-TR" dirty="0"/>
              <a:t>Voice </a:t>
            </a:r>
            <a:r>
              <a:rPr lang="en-US" dirty="0"/>
              <a:t>analysis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algorithms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2714F-E1A5-4A51-9ABC-174CF3FE8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24" y="1844824"/>
            <a:ext cx="4702389" cy="3539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747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B3FA-60C3-4BA3-A4A7-FFD09188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C00000"/>
                </a:solidFill>
              </a:rPr>
              <a:t>Analysis / How Is </a:t>
            </a:r>
            <a:r>
              <a:rPr lang="tr-TR" dirty="0" err="1">
                <a:solidFill>
                  <a:srgbClr val="C00000"/>
                </a:solidFill>
              </a:rPr>
              <a:t>Stress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 err="1">
                <a:solidFill>
                  <a:srgbClr val="C00000"/>
                </a:solidFill>
              </a:rPr>
              <a:t>Analyzed</a:t>
            </a:r>
            <a:r>
              <a:rPr lang="tr-TR" dirty="0">
                <a:solidFill>
                  <a:srgbClr val="C00000"/>
                </a:solidFill>
              </a:rPr>
              <a:t>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5C809-F1A1-453C-8B8E-6DA4B362F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948980"/>
            <a:ext cx="9601200" cy="4495800"/>
          </a:xfrm>
        </p:spPr>
        <p:txBody>
          <a:bodyPr>
            <a:normAutofit/>
          </a:bodyPr>
          <a:lstStyle/>
          <a:p>
            <a:r>
              <a:rPr lang="en-US" dirty="0"/>
              <a:t>Can be analyzed with voice signal processing</a:t>
            </a:r>
            <a:endParaRPr lang="tr-TR" dirty="0"/>
          </a:p>
          <a:p>
            <a:r>
              <a:rPr lang="tr-TR" dirty="0"/>
              <a:t>8 – 12 Hz </a:t>
            </a:r>
            <a:r>
              <a:rPr lang="tr-TR" dirty="0" err="1"/>
              <a:t>neutral</a:t>
            </a:r>
            <a:r>
              <a:rPr lang="tr-TR" dirty="0"/>
              <a:t> </a:t>
            </a:r>
            <a:r>
              <a:rPr lang="tr-TR" dirty="0" err="1"/>
              <a:t>voice</a:t>
            </a:r>
            <a:r>
              <a:rPr lang="tr-TR" dirty="0"/>
              <a:t> </a:t>
            </a:r>
            <a:r>
              <a:rPr lang="tr-TR" dirty="0" err="1"/>
              <a:t>range</a:t>
            </a:r>
            <a:endParaRPr lang="en-US" dirty="0"/>
          </a:p>
          <a:p>
            <a:r>
              <a:rPr lang="en-US" dirty="0"/>
              <a:t>There are different algorithms for analyze the voice</a:t>
            </a:r>
            <a:r>
              <a:rPr lang="tr-TR" dirty="0"/>
              <a:t> </a:t>
            </a:r>
            <a:r>
              <a:rPr lang="tr-TR" dirty="0" err="1"/>
              <a:t>signals</a:t>
            </a:r>
            <a:r>
              <a:rPr lang="en-US" dirty="0"/>
              <a:t> (e.g. EMD, Teager Energy Operator, FFT)</a:t>
            </a:r>
          </a:p>
          <a:p>
            <a:r>
              <a:rPr lang="en-US" dirty="0"/>
              <a:t>Converting audio data into signal</a:t>
            </a:r>
            <a:r>
              <a:rPr lang="tr-TR" dirty="0"/>
              <a:t> </a:t>
            </a:r>
            <a:r>
              <a:rPr lang="tr-TR" dirty="0" err="1"/>
              <a:t>modules</a:t>
            </a:r>
            <a:r>
              <a:rPr lang="tr-TR" dirty="0"/>
              <a:t> </a:t>
            </a:r>
            <a:r>
              <a:rPr lang="en-US" dirty="0"/>
              <a:t>called Intrinsic Mode Functions (IMFs)</a:t>
            </a:r>
          </a:p>
          <a:p>
            <a:r>
              <a:rPr lang="en-US" dirty="0"/>
              <a:t>Comparing frequency with SUSAS (Speech Under Stress Database) voice samples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8047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" dirty="0">
                <a:solidFill>
                  <a:srgbClr val="C00000"/>
                </a:solidFill>
              </a:rPr>
              <a:t>Analysi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tr-TR" dirty="0">
                <a:solidFill>
                  <a:srgbClr val="C00000"/>
                </a:solidFill>
              </a:rPr>
              <a:t> / VR Application</a:t>
            </a:r>
            <a:endParaRPr lang="t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10394-DA3F-412A-A6B2-6067FDC3C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933074"/>
            <a:ext cx="9601200" cy="4495800"/>
          </a:xfrm>
        </p:spPr>
        <p:txBody>
          <a:bodyPr/>
          <a:lstStyle/>
          <a:p>
            <a:r>
              <a:rPr lang="en-US" dirty="0"/>
              <a:t>More effective than common treatments</a:t>
            </a:r>
          </a:p>
          <a:p>
            <a:r>
              <a:rPr lang="en-US" dirty="0"/>
              <a:t>Human – Computer Interaction </a:t>
            </a:r>
          </a:p>
          <a:p>
            <a:r>
              <a:rPr lang="en-US" dirty="0"/>
              <a:t>Two distinct scenarios</a:t>
            </a:r>
          </a:p>
          <a:p>
            <a:r>
              <a:rPr lang="en-US" dirty="0"/>
              <a:t>Creating realistic environment</a:t>
            </a:r>
          </a:p>
          <a:p>
            <a:r>
              <a:rPr lang="en-US" dirty="0"/>
              <a:t>HTC </a:t>
            </a:r>
            <a:r>
              <a:rPr lang="en-US" dirty="0" err="1"/>
              <a:t>Vive</a:t>
            </a:r>
            <a:r>
              <a:rPr lang="en-US" dirty="0"/>
              <a:t> compatible</a:t>
            </a:r>
          </a:p>
          <a:p>
            <a:r>
              <a:rPr lang="en-US" dirty="0"/>
              <a:t>Works as a desktop application</a:t>
            </a:r>
          </a:p>
        </p:txBody>
      </p:sp>
      <p:pic>
        <p:nvPicPr>
          <p:cNvPr id="1026" name="Picture 2" descr="https://128g5r1o0b6t1pqxp71h4020-wpengine.netdna-ssl.com/wp-content/uploads/2017/05/htcvive.jpg">
            <a:extLst>
              <a:ext uri="{FF2B5EF4-FFF2-40B4-BE49-F238E27FC236}">
                <a16:creationId xmlns:a16="http://schemas.microsoft.com/office/drawing/2014/main" id="{51DA2146-9410-4CE0-8634-56D56C358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636" y="2019049"/>
            <a:ext cx="3377795" cy="28199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73176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5D2B4-D80E-442B-983C-5D8FCD72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C00000"/>
                </a:solidFill>
              </a:rPr>
              <a:t>Similar</a:t>
            </a:r>
            <a:r>
              <a:rPr lang="tr-TR" dirty="0">
                <a:solidFill>
                  <a:srgbClr val="C00000"/>
                </a:solidFill>
              </a:rPr>
              <a:t> Applications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0D9FA-B14C-49D1-92D7-BE310EC82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844824"/>
            <a:ext cx="9601200" cy="4495800"/>
          </a:xfrm>
        </p:spPr>
        <p:txBody>
          <a:bodyPr/>
          <a:lstStyle/>
          <a:p>
            <a:r>
              <a:rPr lang="en-US" dirty="0"/>
              <a:t>Relax VR which uses 360-degree videos to relax users</a:t>
            </a:r>
            <a:endParaRPr lang="tr-TR" dirty="0"/>
          </a:p>
          <a:p>
            <a:r>
              <a:rPr lang="en-US" dirty="0" err="1"/>
              <a:t>MonarchVR</a:t>
            </a:r>
            <a:r>
              <a:rPr lang="en-US" dirty="0"/>
              <a:t> is a mobile environmental and meditation application</a:t>
            </a:r>
            <a:endParaRPr lang="tr-TR" dirty="0"/>
          </a:p>
          <a:p>
            <a:r>
              <a:rPr lang="tr-TR" dirty="0" err="1"/>
              <a:t>Bravemind</a:t>
            </a:r>
            <a:r>
              <a:rPr lang="tr-TR" dirty="0"/>
              <a:t> </a:t>
            </a:r>
            <a:r>
              <a:rPr lang="en-US" dirty="0"/>
              <a:t>VR exposure therapy</a:t>
            </a:r>
            <a:r>
              <a:rPr lang="tr-TR" dirty="0"/>
              <a:t> </a:t>
            </a:r>
            <a:r>
              <a:rPr lang="en-US" dirty="0"/>
              <a:t>software</a:t>
            </a:r>
          </a:p>
        </p:txBody>
      </p:sp>
      <p:pic>
        <p:nvPicPr>
          <p:cNvPr id="2050" name="Picture 2" descr="https://tedxinnovations.ted.com/wp-content/uploads/2015/01/brave.png">
            <a:extLst>
              <a:ext uri="{FF2B5EF4-FFF2-40B4-BE49-F238E27FC236}">
                <a16:creationId xmlns:a16="http://schemas.microsoft.com/office/drawing/2014/main" id="{B5C3DF17-E4E3-47D8-A014-E5AA17BBD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92" y="3754785"/>
            <a:ext cx="5208443" cy="25858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54" name="Picture 6" descr="https://daks2k3a4ib2z.cloudfront.net/58576c1f10179cca02823a24/585a9d2dd80ec8f339da94c5_99991.gif">
            <a:extLst>
              <a:ext uri="{FF2B5EF4-FFF2-40B4-BE49-F238E27FC236}">
                <a16:creationId xmlns:a16="http://schemas.microsoft.com/office/drawing/2014/main" id="{0E33E30E-8622-439F-A3ED-B924E3EF8B0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12" y="3222536"/>
            <a:ext cx="3474773" cy="348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daks2k3a4ib2z.cloudfront.net/58576c1f10179cca02823a24/58576fc310179cca02823be4_Logo-Large-p-500x190.png">
            <a:extLst>
              <a:ext uri="{FF2B5EF4-FFF2-40B4-BE49-F238E27FC236}">
                <a16:creationId xmlns:a16="http://schemas.microsoft.com/office/drawing/2014/main" id="{DEB41F76-F5DE-4D8D-AD8F-59F8F0E58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672" y="4221088"/>
            <a:ext cx="28424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31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erraklık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2189_TF02801109_TF02801109" id="{F65A2576-DA79-4282-ABFF-97ECD9E1116F}" vid="{7B62105A-2D7F-4F84-A8F9-C5740624BCE6}"/>
    </a:ext>
  </a:extLst>
</a:theme>
</file>

<file path=ppt/theme/theme2.xml><?xml version="1.0" encoding="utf-8"?>
<a:theme xmlns:a="http://schemas.openxmlformats.org/drawingml/2006/main" name="Office Teması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249165-F638-412C-8E0A-DFB7045CA2E0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4873beb7-5857-4685-be1f-d57550cc96cc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Berraklık doğa sunusu (geniş ekran)</Template>
  <TotalTime>586</TotalTime>
  <Words>963</Words>
  <Application>Microsoft Office PowerPoint</Application>
  <PresentationFormat>Custom</PresentationFormat>
  <Paragraphs>102</Paragraphs>
  <Slides>20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Narrow</vt:lpstr>
      <vt:lpstr>Euphemia</vt:lpstr>
      <vt:lpstr>Euphemia (Gövde)</vt:lpstr>
      <vt:lpstr>Times New Roman</vt:lpstr>
      <vt:lpstr>Berraklık 16x9</vt:lpstr>
      <vt:lpstr>VRELAX INVESTIGATION OF RELAXING</vt:lpstr>
      <vt:lpstr>Contents</vt:lpstr>
      <vt:lpstr>Company Information</vt:lpstr>
      <vt:lpstr>Motivation</vt:lpstr>
      <vt:lpstr>Problem</vt:lpstr>
      <vt:lpstr>Analysis / Stress Analysis Structure</vt:lpstr>
      <vt:lpstr>Analysis / How Is Stress Analyzed?</vt:lpstr>
      <vt:lpstr>Analysis / VR Application</vt:lpstr>
      <vt:lpstr>Similar Applications</vt:lpstr>
      <vt:lpstr>Solution / Planned Components</vt:lpstr>
      <vt:lpstr>Solution / Activity Diagram</vt:lpstr>
      <vt:lpstr>Solution / Activity Diagram (Cont.)</vt:lpstr>
      <vt:lpstr>Solution / New Aspects</vt:lpstr>
      <vt:lpstr>Technology Used </vt:lpstr>
      <vt:lpstr>Conclusion</vt:lpstr>
      <vt:lpstr>References </vt:lpstr>
      <vt:lpstr>PowerPoint Presentation</vt:lpstr>
      <vt:lpstr>How Much is Stress Evaluation Successful?</vt:lpstr>
      <vt:lpstr>How Will The Product Be Tested?</vt:lpstr>
      <vt:lpstr>Why HTC Vive?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VRELAX INVESTIGATION OF RELAXING</dc:title>
  <dc:creator>Görkem Narinoğlu</dc:creator>
  <cp:lastModifiedBy>Görkem Narinoğlu</cp:lastModifiedBy>
  <cp:revision>68</cp:revision>
  <dcterms:created xsi:type="dcterms:W3CDTF">2018-01-14T17:02:45Z</dcterms:created>
  <dcterms:modified xsi:type="dcterms:W3CDTF">2018-05-15T13:02:32Z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