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8" r:id="rId2"/>
    <p:sldId id="256"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77" y="5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BCA58AB-651F-47CC-8AA2-46D143896DB5}" type="datetimeFigureOut">
              <a:rPr lang="en-IN" smtClean="0"/>
              <a:t>08-04-2024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67770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A58AB-651F-47CC-8AA2-46D143896DB5}"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215165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BCA58AB-651F-47CC-8AA2-46D143896DB5}" type="datetimeFigureOut">
              <a:rPr lang="en-IN" smtClean="0"/>
              <a:t>08-04-2024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3767057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BCA58AB-651F-47CC-8AA2-46D143896DB5}" type="datetimeFigureOut">
              <a:rPr lang="en-IN" smtClean="0"/>
              <a:t>08-04-2024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F68506A-F5AE-49FD-A437-7E3385E92C20}"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88976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BCA58AB-651F-47CC-8AA2-46D143896DB5}" type="datetimeFigureOut">
              <a:rPr lang="en-IN" smtClean="0"/>
              <a:t>08-04-2024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276078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CA58AB-651F-47CC-8AA2-46D143896DB5}"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3420014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CA58AB-651F-47CC-8AA2-46D143896DB5}"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1463797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A58AB-651F-47CC-8AA2-46D143896DB5}"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3781164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BCA58AB-651F-47CC-8AA2-46D143896DB5}" type="datetimeFigureOut">
              <a:rPr lang="en-IN" smtClean="0"/>
              <a:t>08-04-2024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982514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A58AB-651F-47CC-8AA2-46D143896DB5}"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99870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BCA58AB-651F-47CC-8AA2-46D143896DB5}" type="datetimeFigureOut">
              <a:rPr lang="en-IN" smtClean="0"/>
              <a:t>08-04-2024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92104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CA58AB-651F-47CC-8AA2-46D143896DB5}"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1783287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CA58AB-651F-47CC-8AA2-46D143896DB5}"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343847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CA58AB-651F-47CC-8AA2-46D143896DB5}"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3694202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A58AB-651F-47CC-8AA2-46D143896DB5}"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347598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A58AB-651F-47CC-8AA2-46D143896DB5}"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500459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A58AB-651F-47CC-8AA2-46D143896DB5}"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68506A-F5AE-49FD-A437-7E3385E92C20}" type="slidenum">
              <a:rPr lang="en-IN" smtClean="0"/>
              <a:t>‹#›</a:t>
            </a:fld>
            <a:endParaRPr lang="en-IN"/>
          </a:p>
        </p:txBody>
      </p:sp>
    </p:spTree>
    <p:extLst>
      <p:ext uri="{BB962C8B-B14F-4D97-AF65-F5344CB8AC3E}">
        <p14:creationId xmlns:p14="http://schemas.microsoft.com/office/powerpoint/2010/main" val="378104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CA58AB-651F-47CC-8AA2-46D143896DB5}" type="datetimeFigureOut">
              <a:rPr lang="en-IN" smtClean="0"/>
              <a:t>08-04-2024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68506A-F5AE-49FD-A437-7E3385E92C20}" type="slidenum">
              <a:rPr lang="en-IN" smtClean="0"/>
              <a:t>‹#›</a:t>
            </a:fld>
            <a:endParaRPr lang="en-IN"/>
          </a:p>
        </p:txBody>
      </p:sp>
    </p:spTree>
    <p:extLst>
      <p:ext uri="{BB962C8B-B14F-4D97-AF65-F5344CB8AC3E}">
        <p14:creationId xmlns:p14="http://schemas.microsoft.com/office/powerpoint/2010/main" val="208583296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2F5128-BFAE-9EA6-3392-27E77E6B159C}"/>
              </a:ext>
            </a:extLst>
          </p:cNvPr>
          <p:cNvSpPr txBox="1"/>
          <p:nvPr/>
        </p:nvSpPr>
        <p:spPr>
          <a:xfrm>
            <a:off x="1082842" y="1905506"/>
            <a:ext cx="10026316" cy="3046988"/>
          </a:xfrm>
          <a:prstGeom prst="rect">
            <a:avLst/>
          </a:prstGeom>
          <a:noFill/>
        </p:spPr>
        <p:txBody>
          <a:bodyPr wrap="square" rtlCol="0">
            <a:spAutoFit/>
          </a:bodyPr>
          <a:lstStyle/>
          <a:p>
            <a: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t>1.</a:t>
            </a:r>
            <a:r>
              <a:rPr lang="en-IN" sz="3200" b="1" dirty="0">
                <a:latin typeface="Microsoft JhengHei" panose="020B0604030504040204" pitchFamily="34" charset="-120"/>
                <a:ea typeface="Microsoft JhengHei" panose="020B0604030504040204" pitchFamily="34" charset="-120"/>
                <a:cs typeface="Times New Roman" panose="02020603050405020304" pitchFamily="18" charset="0"/>
              </a:rPr>
              <a:t>NAME</a:t>
            </a:r>
            <a: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t>: Kanish </a:t>
            </a:r>
            <a:r>
              <a:rPr lang="en-IN" sz="3200" dirty="0" err="1">
                <a:latin typeface="Microsoft JhengHei" panose="020B0604030504040204" pitchFamily="34" charset="-120"/>
                <a:ea typeface="Microsoft JhengHei" panose="020B0604030504040204" pitchFamily="34" charset="-120"/>
                <a:cs typeface="Times New Roman" panose="02020603050405020304" pitchFamily="18" charset="0"/>
              </a:rPr>
              <a:t>Prethive</a:t>
            </a:r>
            <a: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t>. M</a:t>
            </a:r>
            <a:b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br>
            <a: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t>2.</a:t>
            </a:r>
            <a:r>
              <a:rPr lang="en-IN" sz="3200" b="1" dirty="0">
                <a:latin typeface="Microsoft JhengHei" panose="020B0604030504040204" pitchFamily="34" charset="-120"/>
                <a:ea typeface="Microsoft JhengHei" panose="020B0604030504040204" pitchFamily="34" charset="-120"/>
                <a:cs typeface="Times New Roman" panose="02020603050405020304" pitchFamily="18" charset="0"/>
              </a:rPr>
              <a:t>DEPARTMENT</a:t>
            </a:r>
            <a: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t>: Computer Science And Engineering</a:t>
            </a:r>
          </a:p>
          <a:p>
            <a: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t>3.</a:t>
            </a:r>
            <a:r>
              <a:rPr lang="en-IN" sz="3200" b="1" dirty="0">
                <a:latin typeface="Microsoft JhengHei" panose="020B0604030504040204" pitchFamily="34" charset="-120"/>
                <a:ea typeface="Microsoft JhengHei" panose="020B0604030504040204" pitchFamily="34" charset="-120"/>
                <a:cs typeface="Times New Roman" panose="02020603050405020304" pitchFamily="18" charset="0"/>
              </a:rPr>
              <a:t>COLLAGE</a:t>
            </a:r>
            <a: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t>: Park Collage of Engineering and Technology </a:t>
            </a:r>
          </a:p>
          <a:p>
            <a: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t>4.</a:t>
            </a:r>
            <a:r>
              <a:rPr lang="en-IN" sz="3200" b="1" dirty="0">
                <a:latin typeface="Microsoft JhengHei" panose="020B0604030504040204" pitchFamily="34" charset="-120"/>
                <a:ea typeface="Microsoft JhengHei" panose="020B0604030504040204" pitchFamily="34" charset="-120"/>
                <a:cs typeface="Times New Roman" panose="02020603050405020304" pitchFamily="18" charset="0"/>
              </a:rPr>
              <a:t>MAIL ID</a:t>
            </a:r>
            <a:r>
              <a:rPr lang="en-IN" sz="3200" dirty="0">
                <a:latin typeface="Microsoft JhengHei" panose="020B0604030504040204" pitchFamily="34" charset="-120"/>
                <a:ea typeface="Microsoft JhengHei" panose="020B0604030504040204" pitchFamily="34" charset="-120"/>
                <a:cs typeface="Times New Roman" panose="02020603050405020304" pitchFamily="18" charset="0"/>
              </a:rPr>
              <a:t>: kaniprethive007@gmail.com</a:t>
            </a:r>
          </a:p>
        </p:txBody>
      </p:sp>
    </p:spTree>
    <p:extLst>
      <p:ext uri="{BB962C8B-B14F-4D97-AF65-F5344CB8AC3E}">
        <p14:creationId xmlns:p14="http://schemas.microsoft.com/office/powerpoint/2010/main" val="2809681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FC374A-7117-FAE1-BE3A-A83754A906D4}"/>
              </a:ext>
            </a:extLst>
          </p:cNvPr>
          <p:cNvSpPr txBox="1"/>
          <p:nvPr/>
        </p:nvSpPr>
        <p:spPr>
          <a:xfrm>
            <a:off x="159026" y="1391479"/>
            <a:ext cx="10866783" cy="6555641"/>
          </a:xfrm>
          <a:prstGeom prst="rect">
            <a:avLst/>
          </a:prstGeom>
          <a:noFill/>
        </p:spPr>
        <p:txBody>
          <a:bodyPr wrap="square" rtlCol="0">
            <a:spAutoFit/>
          </a:bodyPr>
          <a:lstStyle/>
          <a:p>
            <a:endParaRPr lang="en-US" sz="2400" b="0" i="0" dirty="0">
              <a:solidFill>
                <a:srgbClr val="ECECEC"/>
              </a:solidFill>
              <a:effectLst/>
              <a:latin typeface="Söhne"/>
            </a:endParaRPr>
          </a:p>
          <a:p>
            <a:pPr marL="285750" indent="-285750">
              <a:buFont typeface="Arial" panose="020B0604020202020204" pitchFamily="34" charset="0"/>
              <a:buChar char="•"/>
            </a:pPr>
            <a:r>
              <a:rPr lang="en-US" sz="2400" b="1" i="0" dirty="0">
                <a:effectLst/>
                <a:latin typeface="Söhne"/>
              </a:rPr>
              <a:t>Fine-tuning and Optimization</a:t>
            </a:r>
            <a:r>
              <a:rPr lang="en-US" sz="2400" b="0" i="0" dirty="0">
                <a:effectLst/>
                <a:latin typeface="Söhne"/>
              </a:rPr>
              <a:t>: Fine-tune the GAN model and optimize hyperparameters to improve performance and convergence. Techniques like gradient clipping, learning rate scheduling, and regularization can be applied to stabilize training and enhance generalization.</a:t>
            </a:r>
          </a:p>
          <a:p>
            <a:pPr marL="285750" indent="-285750">
              <a:buFont typeface="Arial" panose="020B0604020202020204" pitchFamily="34" charset="0"/>
              <a:buChar char="•"/>
            </a:pPr>
            <a:r>
              <a:rPr lang="en-US" sz="2400" b="1" i="0" dirty="0">
                <a:effectLst/>
                <a:latin typeface="Söhne"/>
              </a:rPr>
              <a:t>Inference and Deployment</a:t>
            </a:r>
            <a:r>
              <a:rPr lang="en-US" sz="2400" b="0" i="0" dirty="0">
                <a:effectLst/>
                <a:latin typeface="Söhne"/>
              </a:rPr>
              <a:t>: Once trained, the GAN model can be used for inference to generate summaries or highlights for new input videos. Deployment considerations may include optimizing the model for inference speed and integrating it into existing video processing pipelines or applications.</a:t>
            </a:r>
          </a:p>
          <a:p>
            <a:pPr marL="285750" indent="-285750">
              <a:buFont typeface="Arial" panose="020B0604020202020204" pitchFamily="34" charset="0"/>
              <a:buChar char="•"/>
            </a:pPr>
            <a:r>
              <a:rPr lang="en-US" sz="2400" b="1" i="0" dirty="0">
                <a:effectLst/>
                <a:latin typeface="Söhne"/>
              </a:rPr>
              <a:t>Iterative Improvement</a:t>
            </a:r>
            <a:r>
              <a:rPr lang="en-US" sz="2400" b="0" i="0" dirty="0">
                <a:effectLst/>
                <a:latin typeface="Söhne"/>
              </a:rPr>
              <a:t>: Continuously iterate on the modeling approach based on feedback and performance evaluation results. This may involve experimenting with different architectural variations, loss functions, or training strategies to further improve the quality and efficiency of video summarization and highlight generation</a:t>
            </a:r>
            <a:r>
              <a:rPr lang="en-US" sz="2400" b="0" i="0" dirty="0">
                <a:solidFill>
                  <a:srgbClr val="ECECEC"/>
                </a:solidFill>
                <a:effectLst/>
                <a:latin typeface="Söhne"/>
              </a:rPr>
              <a:t>.</a:t>
            </a:r>
          </a:p>
          <a:p>
            <a:pPr marL="285750" indent="-285750">
              <a:buFont typeface="Arial" panose="020B0604020202020204" pitchFamily="34" charset="0"/>
              <a:buChar char="•"/>
            </a:pPr>
            <a:endParaRPr lang="en-US" b="0" i="0" dirty="0">
              <a:solidFill>
                <a:srgbClr val="ECECEC"/>
              </a:solidFill>
              <a:effectLst/>
              <a:latin typeface="Söhne"/>
            </a:endParaRPr>
          </a:p>
          <a:p>
            <a:pPr marL="285750" indent="-285750">
              <a:buFont typeface="Arial" panose="020B0604020202020204" pitchFamily="34" charset="0"/>
              <a:buChar char="•"/>
            </a:pPr>
            <a:endParaRPr lang="en-US" b="0" i="0" dirty="0">
              <a:solidFill>
                <a:srgbClr val="ECECEC"/>
              </a:solidFill>
              <a:effectLst/>
              <a:latin typeface="Söhne"/>
            </a:endParaRPr>
          </a:p>
          <a:p>
            <a:pPr marL="285750" indent="-285750">
              <a:buFont typeface="Arial" panose="020B0604020202020204" pitchFamily="34" charset="0"/>
              <a:buChar char="•"/>
            </a:pPr>
            <a:endParaRPr lang="en-US" b="0" i="0" dirty="0">
              <a:solidFill>
                <a:srgbClr val="ECECEC"/>
              </a:solidFill>
              <a:effectLst/>
              <a:latin typeface="Söhne"/>
            </a:endParaRPr>
          </a:p>
          <a:p>
            <a:pPr marL="285750" indent="-285750">
              <a:buFont typeface="Arial" panose="020B0604020202020204" pitchFamily="34" charset="0"/>
              <a:buChar char="•"/>
            </a:pPr>
            <a:endParaRPr lang="en-US" b="0" i="0" dirty="0">
              <a:solidFill>
                <a:srgbClr val="ECECEC"/>
              </a:solidFill>
              <a:effectLst/>
              <a:latin typeface="Söhne"/>
            </a:endParaRPr>
          </a:p>
          <a:p>
            <a:endParaRPr lang="en-US" b="0" i="0" dirty="0">
              <a:solidFill>
                <a:srgbClr val="ECECEC"/>
              </a:solidFill>
              <a:effectLst/>
              <a:latin typeface="Söhne"/>
            </a:endParaRPr>
          </a:p>
          <a:p>
            <a:endParaRPr lang="en-IN" dirty="0"/>
          </a:p>
        </p:txBody>
      </p:sp>
    </p:spTree>
    <p:extLst>
      <p:ext uri="{BB962C8B-B14F-4D97-AF65-F5344CB8AC3E}">
        <p14:creationId xmlns:p14="http://schemas.microsoft.com/office/powerpoint/2010/main" val="123287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6400-2CA2-1735-8B56-50EF216A62E5}"/>
              </a:ext>
            </a:extLst>
          </p:cNvPr>
          <p:cNvSpPr>
            <a:spLocks noGrp="1"/>
          </p:cNvSpPr>
          <p:nvPr>
            <p:ph type="title"/>
          </p:nvPr>
        </p:nvSpPr>
        <p:spPr/>
        <p:txBody>
          <a:bodyPr>
            <a:normAutofit/>
          </a:bodyPr>
          <a:lstStyle/>
          <a:p>
            <a:pPr algn="ctr"/>
            <a:r>
              <a:rPr lang="en-IN" sz="4400" b="1" dirty="0">
                <a:latin typeface="Microsoft JhengHei" panose="020B0604030504040204" pitchFamily="34" charset="-120"/>
                <a:ea typeface="Microsoft JhengHei" panose="020B0604030504040204" pitchFamily="34" charset="-120"/>
              </a:rPr>
              <a:t>RESULT</a:t>
            </a:r>
          </a:p>
        </p:txBody>
      </p:sp>
      <p:sp>
        <p:nvSpPr>
          <p:cNvPr id="3" name="Content Placeholder 2">
            <a:extLst>
              <a:ext uri="{FF2B5EF4-FFF2-40B4-BE49-F238E27FC236}">
                <a16:creationId xmlns:a16="http://schemas.microsoft.com/office/drawing/2014/main" id="{F15AC2EB-56D1-97CB-96B7-E789AEE40034}"/>
              </a:ext>
            </a:extLst>
          </p:cNvPr>
          <p:cNvSpPr>
            <a:spLocks noGrp="1"/>
          </p:cNvSpPr>
          <p:nvPr>
            <p:ph idx="1"/>
          </p:nvPr>
        </p:nvSpPr>
        <p:spPr>
          <a:xfrm>
            <a:off x="685801" y="2065867"/>
            <a:ext cx="6666720" cy="4003629"/>
          </a:xfrm>
        </p:spPr>
        <p:txBody>
          <a:bodyPr anchor="t">
            <a:normAutofit/>
          </a:bodyPr>
          <a:lstStyle/>
          <a:p>
            <a:pPr marL="0" indent="0">
              <a:buNone/>
            </a:pPr>
            <a:r>
              <a:rPr lang="en-US" sz="2000" b="0" i="0" dirty="0">
                <a:effectLst/>
                <a:latin typeface="Söhne"/>
              </a:rPr>
              <a:t>We trained a computer program called a GAN to summarize videos and pick out the most interesting parts. After testing it on different videos, we found that it does a good job of picking out important scenes. We compared what our program picked with what people said were the important parts. It turns out that our program's summaries are pretty similar to what people said! When we looked at the highlights our program made, they looked pretty good too. They kept the important stuff and looked just like the original videos.</a:t>
            </a:r>
            <a:endParaRPr lang="en-US" sz="20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70686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84081-54C3-4167-ABB7-B09E669DD997}"/>
              </a:ext>
            </a:extLst>
          </p:cNvPr>
          <p:cNvSpPr>
            <a:spLocks noGrp="1"/>
          </p:cNvSpPr>
          <p:nvPr>
            <p:ph type="title"/>
          </p:nvPr>
        </p:nvSpPr>
        <p:spPr/>
        <p:txBody>
          <a:bodyPr>
            <a:normAutofit/>
          </a:bodyPr>
          <a:lstStyle/>
          <a:p>
            <a:pPr algn="ctr"/>
            <a:r>
              <a:rPr lang="en-IN" sz="4400" b="1" dirty="0">
                <a:latin typeface="Microsoft JhengHei" panose="020B0604030504040204" pitchFamily="34" charset="-120"/>
                <a:ea typeface="Microsoft JhengHei" panose="020B0604030504040204" pitchFamily="34" charset="-120"/>
              </a:rPr>
              <a:t>CONCLUTION</a:t>
            </a:r>
          </a:p>
        </p:txBody>
      </p:sp>
      <p:sp>
        <p:nvSpPr>
          <p:cNvPr id="3" name="Content Placeholder 2">
            <a:extLst>
              <a:ext uri="{FF2B5EF4-FFF2-40B4-BE49-F238E27FC236}">
                <a16:creationId xmlns:a16="http://schemas.microsoft.com/office/drawing/2014/main" id="{87525356-BC36-DDA3-6DB8-C7A03ABDED17}"/>
              </a:ext>
            </a:extLst>
          </p:cNvPr>
          <p:cNvSpPr>
            <a:spLocks noGrp="1"/>
          </p:cNvSpPr>
          <p:nvPr>
            <p:ph idx="1"/>
          </p:nvPr>
        </p:nvSpPr>
        <p:spPr/>
        <p:txBody>
          <a:bodyPr anchor="t">
            <a:normAutofit/>
          </a:bodyPr>
          <a:lstStyle/>
          <a:p>
            <a:pPr>
              <a:lnSpc>
                <a:spcPct val="150000"/>
              </a:lnSpc>
            </a:pPr>
            <a:r>
              <a:rPr lang="en-US" sz="2000" b="0" i="0" dirty="0">
                <a:effectLst/>
                <a:latin typeface="Söhne"/>
              </a:rPr>
              <a:t>In conclusion, our GAN model for video summarization and highlight generation shows promising results. By automatically identifying key moments in videos and generating concise summaries and engaging highlights, our model offers an efficient and effective solution for content analysis and presentation. The evaluation results demonstrate that our model produces summaries that closely match human-labeled annotations and maintains visual fidelity in the generated highlights. This suggests that our approach can streamline content consumption and enhance user engagement across various multimedia platforms.</a:t>
            </a:r>
            <a:endParaRPr lang="en-IN" sz="20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1715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8133-2979-DA3A-B5E8-50DF7D69BE78}"/>
              </a:ext>
            </a:extLst>
          </p:cNvPr>
          <p:cNvSpPr>
            <a:spLocks noGrp="1"/>
          </p:cNvSpPr>
          <p:nvPr>
            <p:ph type="ctrTitle"/>
          </p:nvPr>
        </p:nvSpPr>
        <p:spPr>
          <a:xfrm>
            <a:off x="472440" y="1964267"/>
            <a:ext cx="10687685" cy="2421464"/>
          </a:xfrm>
        </p:spPr>
        <p:txBody>
          <a:bodyPr>
            <a:normAutofit fontScale="90000"/>
          </a:bodyPr>
          <a:lstStyle/>
          <a:p>
            <a:pPr algn="ctr"/>
            <a:r>
              <a:rPr lang="en-US" sz="6000" dirty="0">
                <a:latin typeface="Yu Gothic UI" panose="020B0500000000000000" pitchFamily="34" charset="-128"/>
                <a:ea typeface="Yu Gothic UI" panose="020B0500000000000000" pitchFamily="34" charset="-128"/>
              </a:rPr>
              <a:t>GANS FOR VIDEO SUMMARIZATION AND HIGHLIGHT GENARATION</a:t>
            </a:r>
            <a:endParaRPr lang="en-IN" sz="6000" dirty="0">
              <a:latin typeface="Yu Gothic UI" panose="020B0500000000000000" pitchFamily="34" charset="-128"/>
              <a:ea typeface="Yu Gothic UI" panose="020B0500000000000000" pitchFamily="34" charset="-128"/>
            </a:endParaRPr>
          </a:p>
        </p:txBody>
      </p:sp>
    </p:spTree>
    <p:extLst>
      <p:ext uri="{BB962C8B-B14F-4D97-AF65-F5344CB8AC3E}">
        <p14:creationId xmlns:p14="http://schemas.microsoft.com/office/powerpoint/2010/main" val="49141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82E04-E1B4-867E-8119-C4B80BB8F49F}"/>
              </a:ext>
            </a:extLst>
          </p:cNvPr>
          <p:cNvSpPr>
            <a:spLocks noGrp="1"/>
          </p:cNvSpPr>
          <p:nvPr>
            <p:ph sz="half" idx="1"/>
          </p:nvPr>
        </p:nvSpPr>
        <p:spPr>
          <a:xfrm>
            <a:off x="685802" y="609600"/>
            <a:ext cx="4995334" cy="5181601"/>
          </a:xfrm>
        </p:spPr>
        <p:txBody>
          <a:bodyPr anchor="ctr">
            <a:normAutofit lnSpcReduction="10000"/>
          </a:bodyPr>
          <a:lstStyle/>
          <a:p>
            <a:pPr marL="0" indent="0" algn="ctr">
              <a:buNone/>
            </a:pPr>
            <a:r>
              <a:rPr lang="en-IN" sz="6000" dirty="0"/>
              <a:t>AGENDA</a:t>
            </a:r>
          </a:p>
        </p:txBody>
      </p:sp>
      <p:sp>
        <p:nvSpPr>
          <p:cNvPr id="4" name="Content Placeholder 3">
            <a:extLst>
              <a:ext uri="{FF2B5EF4-FFF2-40B4-BE49-F238E27FC236}">
                <a16:creationId xmlns:a16="http://schemas.microsoft.com/office/drawing/2014/main" id="{31CC3CD9-2EF9-89A1-DAE5-5AF232AD5594}"/>
              </a:ext>
            </a:extLst>
          </p:cNvPr>
          <p:cNvSpPr>
            <a:spLocks noGrp="1"/>
          </p:cNvSpPr>
          <p:nvPr>
            <p:ph sz="half" idx="2"/>
          </p:nvPr>
        </p:nvSpPr>
        <p:spPr>
          <a:xfrm>
            <a:off x="5821895" y="609601"/>
            <a:ext cx="4995332" cy="5181600"/>
          </a:xfrm>
        </p:spPr>
        <p:txBody>
          <a:bodyPr anchor="t">
            <a:normAutofit lnSpcReduction="10000"/>
          </a:bodyPr>
          <a:lstStyle/>
          <a:p>
            <a:pPr marL="514350" indent="-514350">
              <a:buFont typeface="+mj-lt"/>
              <a:buAutoNum type="arabicPeriod"/>
            </a:pPr>
            <a:r>
              <a:rPr lang="en-IN" sz="3200" dirty="0"/>
              <a:t>PROBLAM STATEMENTS</a:t>
            </a:r>
          </a:p>
          <a:p>
            <a:pPr marL="514350" indent="-514350">
              <a:buFont typeface="+mj-lt"/>
              <a:buAutoNum type="arabicPeriod"/>
            </a:pPr>
            <a:r>
              <a:rPr lang="en-IN" sz="3200" dirty="0"/>
              <a:t>PROJECT OVERVIEW</a:t>
            </a:r>
          </a:p>
          <a:p>
            <a:pPr marL="514350" indent="-514350">
              <a:buFont typeface="+mj-lt"/>
              <a:buAutoNum type="arabicPeriod"/>
            </a:pPr>
            <a:r>
              <a:rPr lang="en-IN" sz="3200" dirty="0"/>
              <a:t>END USERS</a:t>
            </a:r>
          </a:p>
          <a:p>
            <a:pPr marL="514350" indent="-514350">
              <a:buFont typeface="+mj-lt"/>
              <a:buAutoNum type="arabicPeriod"/>
            </a:pPr>
            <a:r>
              <a:rPr lang="en-IN" sz="3200" dirty="0"/>
              <a:t>PROPOSITION</a:t>
            </a:r>
          </a:p>
          <a:p>
            <a:pPr marL="514350" indent="-514350">
              <a:buFont typeface="+mj-lt"/>
              <a:buAutoNum type="arabicPeriod"/>
            </a:pPr>
            <a:r>
              <a:rPr lang="en-IN" sz="3200" dirty="0"/>
              <a:t>WOW FACTORS</a:t>
            </a:r>
          </a:p>
          <a:p>
            <a:pPr marL="514350" indent="-514350">
              <a:buFont typeface="+mj-lt"/>
              <a:buAutoNum type="arabicPeriod"/>
            </a:pPr>
            <a:r>
              <a:rPr lang="en-IN" sz="3200" dirty="0"/>
              <a:t>MODELLING APPROCH</a:t>
            </a:r>
          </a:p>
          <a:p>
            <a:pPr marL="514350" indent="-514350">
              <a:buFont typeface="+mj-lt"/>
              <a:buAutoNum type="arabicPeriod"/>
            </a:pPr>
            <a:r>
              <a:rPr lang="en-IN" sz="3200" dirty="0"/>
              <a:t>RESULT</a:t>
            </a:r>
          </a:p>
          <a:p>
            <a:pPr marL="514350" indent="-514350">
              <a:buFont typeface="+mj-lt"/>
              <a:buAutoNum type="arabicPeriod"/>
            </a:pPr>
            <a:r>
              <a:rPr lang="en-IN" sz="3200" dirty="0"/>
              <a:t>CONCLUTION</a:t>
            </a:r>
          </a:p>
          <a:p>
            <a:pPr>
              <a:buFont typeface="Arial" panose="020B0604020202020204" pitchFamily="34" charset="0"/>
              <a:buChar char="•"/>
            </a:pPr>
            <a:endParaRPr lang="en-IN" sz="2800" dirty="0"/>
          </a:p>
        </p:txBody>
      </p:sp>
    </p:spTree>
    <p:extLst>
      <p:ext uri="{BB962C8B-B14F-4D97-AF65-F5344CB8AC3E}">
        <p14:creationId xmlns:p14="http://schemas.microsoft.com/office/powerpoint/2010/main" val="224808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6705-6CC3-FE2A-D9B6-700E5454845B}"/>
              </a:ext>
            </a:extLst>
          </p:cNvPr>
          <p:cNvSpPr>
            <a:spLocks noGrp="1"/>
          </p:cNvSpPr>
          <p:nvPr>
            <p:ph type="title"/>
          </p:nvPr>
        </p:nvSpPr>
        <p:spPr/>
        <p:txBody>
          <a:bodyPr>
            <a:normAutofit/>
          </a:bodyPr>
          <a:lstStyle/>
          <a:p>
            <a:pPr algn="ctr"/>
            <a:r>
              <a:rPr lang="en-IN" sz="4000" b="1" dirty="0">
                <a:latin typeface="Microsoft JhengHei" panose="020B0604030504040204" pitchFamily="34" charset="-120"/>
                <a:ea typeface="Microsoft JhengHei" panose="020B0604030504040204" pitchFamily="34" charset="-120"/>
              </a:rPr>
              <a:t>Problem statements</a:t>
            </a:r>
          </a:p>
        </p:txBody>
      </p:sp>
      <p:sp>
        <p:nvSpPr>
          <p:cNvPr id="3" name="Content Placeholder 2">
            <a:extLst>
              <a:ext uri="{FF2B5EF4-FFF2-40B4-BE49-F238E27FC236}">
                <a16:creationId xmlns:a16="http://schemas.microsoft.com/office/drawing/2014/main" id="{968076EC-C81D-8132-F9FE-A4822A41D9C7}"/>
              </a:ext>
            </a:extLst>
          </p:cNvPr>
          <p:cNvSpPr>
            <a:spLocks noGrp="1"/>
          </p:cNvSpPr>
          <p:nvPr>
            <p:ph idx="1"/>
          </p:nvPr>
        </p:nvSpPr>
        <p:spPr/>
        <p:txBody>
          <a:bodyPr anchor="t">
            <a:normAutofit/>
          </a:bodyPr>
          <a:lstStyle/>
          <a:p>
            <a:r>
              <a:rPr lang="en-US" sz="2000" b="0" i="0" dirty="0">
                <a:effectLst/>
                <a:latin typeface="Söhne"/>
              </a:rPr>
              <a:t>Videos often contain vast amounts of data, making it challenging for viewers to grasp the main points efficiently. Manual summarization is time-consuming and may overlook essential details.</a:t>
            </a:r>
          </a:p>
          <a:p>
            <a:r>
              <a:rPr lang="en-US" sz="2000" b="0" i="0" dirty="0">
                <a:effectLst/>
                <a:latin typeface="Söhne"/>
              </a:rPr>
              <a:t>Human-based summarization and highlight selection are subjective and prone to bias. There's a need for an objective and consistent approach to extract key information from videos.</a:t>
            </a:r>
            <a:endParaRPr lang="en-US" sz="2000" dirty="0">
              <a:latin typeface="Söhne"/>
            </a:endParaRPr>
          </a:p>
          <a:p>
            <a:r>
              <a:rPr lang="en-US" sz="2000" b="0" i="0" dirty="0">
                <a:effectLst/>
                <a:latin typeface="Söhne"/>
              </a:rPr>
              <a:t>Existing automation techniques for video summarization often rely on predefined rules or heuristics, lacking adaptability to diverse video content and contexts.</a:t>
            </a:r>
          </a:p>
          <a:p>
            <a:r>
              <a:rPr lang="en-US" sz="2000" b="0" i="0" dirty="0">
                <a:effectLst/>
                <a:latin typeface="Söhne"/>
              </a:rPr>
              <a:t>Traditional algorithms for video summarization may suffer from inefficiency in handling large-scale datasets or real-time processing requirements.</a:t>
            </a:r>
            <a:endParaRPr lang="en-IN" sz="20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0415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362A-F6F6-6CEE-E42E-F454E42D098B}"/>
              </a:ext>
            </a:extLst>
          </p:cNvPr>
          <p:cNvSpPr>
            <a:spLocks noGrp="1"/>
          </p:cNvSpPr>
          <p:nvPr>
            <p:ph type="title"/>
          </p:nvPr>
        </p:nvSpPr>
        <p:spPr/>
        <p:txBody>
          <a:bodyPr>
            <a:normAutofit/>
          </a:bodyPr>
          <a:lstStyle/>
          <a:p>
            <a:pPr algn="ctr"/>
            <a:r>
              <a:rPr lang="en-IN" sz="4400" b="1" dirty="0">
                <a:latin typeface="Microsoft JhengHei" panose="020B0604030504040204" pitchFamily="34" charset="-120"/>
                <a:ea typeface="Microsoft JhengHei" panose="020B0604030504040204" pitchFamily="34" charset="-120"/>
              </a:rPr>
              <a:t>Project overview</a:t>
            </a:r>
          </a:p>
        </p:txBody>
      </p:sp>
      <p:sp>
        <p:nvSpPr>
          <p:cNvPr id="3" name="Content Placeholder 2">
            <a:extLst>
              <a:ext uri="{FF2B5EF4-FFF2-40B4-BE49-F238E27FC236}">
                <a16:creationId xmlns:a16="http://schemas.microsoft.com/office/drawing/2014/main" id="{9A913308-42F8-7E96-1A51-2C38D4096483}"/>
              </a:ext>
            </a:extLst>
          </p:cNvPr>
          <p:cNvSpPr>
            <a:spLocks noGrp="1"/>
          </p:cNvSpPr>
          <p:nvPr>
            <p:ph idx="1"/>
          </p:nvPr>
        </p:nvSpPr>
        <p:spPr/>
        <p:txBody>
          <a:bodyPr anchor="t"/>
          <a:lstStyle/>
          <a:p>
            <a:r>
              <a:rPr lang="en-US" b="0" i="0" dirty="0">
                <a:effectLst/>
                <a:latin typeface="Söhne"/>
              </a:rPr>
              <a:t>The project aims to address the challenges of video summarization and highlight generation by leveraging Generative Adversarial Networks (GANs). By harnessing the power of GANs, we aim to automate and enhance the process of extracting key information from videos, making it more efficient, objective, and adaptable to diverse content.</a:t>
            </a:r>
          </a:p>
          <a:p>
            <a:r>
              <a:rPr lang="en-US" b="0" i="0" dirty="0">
                <a:effectLst/>
                <a:latin typeface="Söhne"/>
              </a:rPr>
              <a:t>Video content is often lengthy and complex, making it challenging for viewers to extract relevant information efficiently. Manual summarization is time-consuming and subjective, leading to inconsistencies and biases. Existing automated methods may lack adaptability and struggle with real-time processing requirements.</a:t>
            </a:r>
            <a:endParaRPr lang="en-US" dirty="0">
              <a:latin typeface="Söhne"/>
            </a:endParaRPr>
          </a:p>
          <a:p>
            <a:r>
              <a:rPr lang="en-US" b="0" i="0" dirty="0">
                <a:effectLst/>
                <a:latin typeface="Söhne"/>
              </a:rPr>
              <a:t>The primary objective of the project is to develop a GAN-based framework for video summarization and highlight generation that addresses the limitations of traditional methods. This includes improving efficiency, objectivity, adaptability, and quality of generated summaries and highlights.</a:t>
            </a:r>
            <a:endParaRPr lang="en-IN" dirty="0"/>
          </a:p>
        </p:txBody>
      </p:sp>
    </p:spTree>
    <p:extLst>
      <p:ext uri="{BB962C8B-B14F-4D97-AF65-F5344CB8AC3E}">
        <p14:creationId xmlns:p14="http://schemas.microsoft.com/office/powerpoint/2010/main" val="15516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839A-1139-B592-58F1-7C2244499932}"/>
              </a:ext>
            </a:extLst>
          </p:cNvPr>
          <p:cNvSpPr>
            <a:spLocks noGrp="1"/>
          </p:cNvSpPr>
          <p:nvPr>
            <p:ph type="title"/>
          </p:nvPr>
        </p:nvSpPr>
        <p:spPr/>
        <p:txBody>
          <a:bodyPr>
            <a:normAutofit/>
          </a:bodyPr>
          <a:lstStyle/>
          <a:p>
            <a:pPr algn="ctr"/>
            <a:r>
              <a:rPr lang="en-IN" sz="4400" b="1" dirty="0">
                <a:latin typeface="Microsoft JhengHei" panose="020B0604030504040204" pitchFamily="34" charset="-120"/>
                <a:ea typeface="Microsoft JhengHei" panose="020B0604030504040204" pitchFamily="34" charset="-120"/>
              </a:rPr>
              <a:t>End users</a:t>
            </a:r>
          </a:p>
        </p:txBody>
      </p:sp>
      <p:sp>
        <p:nvSpPr>
          <p:cNvPr id="3" name="Content Placeholder 2">
            <a:extLst>
              <a:ext uri="{FF2B5EF4-FFF2-40B4-BE49-F238E27FC236}">
                <a16:creationId xmlns:a16="http://schemas.microsoft.com/office/drawing/2014/main" id="{9FCC07FF-2E25-39FA-F12C-83ACD764FE0D}"/>
              </a:ext>
            </a:extLst>
          </p:cNvPr>
          <p:cNvSpPr>
            <a:spLocks noGrp="1"/>
          </p:cNvSpPr>
          <p:nvPr>
            <p:ph idx="1"/>
          </p:nvPr>
        </p:nvSpPr>
        <p:spPr/>
        <p:txBody>
          <a:bodyPr anchor="t">
            <a:normAutofit/>
          </a:bodyPr>
          <a:lstStyle/>
          <a:p>
            <a:pPr marL="514350" indent="-514350">
              <a:buFont typeface="+mj-lt"/>
              <a:buAutoNum type="arabicPeriod"/>
            </a:pPr>
            <a:r>
              <a:rPr lang="en-IN" sz="2800" b="1" i="0" dirty="0">
                <a:effectLst/>
                <a:latin typeface="Söhne"/>
              </a:rPr>
              <a:t>Media Production Companies</a:t>
            </a:r>
          </a:p>
          <a:p>
            <a:pPr marL="514350" indent="-514350">
              <a:buFont typeface="+mj-lt"/>
              <a:buAutoNum type="arabicPeriod"/>
            </a:pPr>
            <a:r>
              <a:rPr lang="en-IN" sz="2800" b="1" i="0" dirty="0">
                <a:effectLst/>
                <a:latin typeface="Söhne"/>
              </a:rPr>
              <a:t>Content Creators and Influencers</a:t>
            </a:r>
          </a:p>
          <a:p>
            <a:pPr marL="514350" indent="-514350">
              <a:buFont typeface="+mj-lt"/>
              <a:buAutoNum type="arabicPeriod"/>
            </a:pPr>
            <a:r>
              <a:rPr lang="en-IN" sz="2800" b="1" i="0" dirty="0">
                <a:effectLst/>
                <a:latin typeface="Söhne"/>
              </a:rPr>
              <a:t>News Organizations</a:t>
            </a:r>
            <a:endParaRPr lang="en-IN" sz="2800" b="1" dirty="0">
              <a:latin typeface="Söhne"/>
            </a:endParaRPr>
          </a:p>
          <a:p>
            <a:pPr marL="514350" indent="-514350">
              <a:buFont typeface="+mj-lt"/>
              <a:buAutoNum type="arabicPeriod"/>
            </a:pPr>
            <a:r>
              <a:rPr lang="en-IN" sz="2800" b="1" i="0" dirty="0">
                <a:effectLst/>
                <a:latin typeface="Söhne"/>
              </a:rPr>
              <a:t>Educational Institutions</a:t>
            </a:r>
          </a:p>
          <a:p>
            <a:pPr marL="514350" indent="-514350">
              <a:buFont typeface="+mj-lt"/>
              <a:buAutoNum type="arabicPeriod"/>
            </a:pPr>
            <a:r>
              <a:rPr lang="en-IN" sz="2800" b="1" i="0" dirty="0">
                <a:effectLst/>
                <a:latin typeface="Söhne"/>
              </a:rPr>
              <a:t>Entertainment Platforms</a:t>
            </a:r>
          </a:p>
          <a:p>
            <a:pPr marL="514350" indent="-514350">
              <a:buFont typeface="+mj-lt"/>
              <a:buAutoNum type="arabicPeriod"/>
            </a:pPr>
            <a:endParaRPr lang="en-IN" sz="2800" dirty="0"/>
          </a:p>
        </p:txBody>
      </p:sp>
    </p:spTree>
    <p:extLst>
      <p:ext uri="{BB962C8B-B14F-4D97-AF65-F5344CB8AC3E}">
        <p14:creationId xmlns:p14="http://schemas.microsoft.com/office/powerpoint/2010/main" val="606098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4E92-FD1F-FF21-21DE-E594C10A8DE3}"/>
              </a:ext>
            </a:extLst>
          </p:cNvPr>
          <p:cNvSpPr>
            <a:spLocks noGrp="1"/>
          </p:cNvSpPr>
          <p:nvPr>
            <p:ph type="title"/>
          </p:nvPr>
        </p:nvSpPr>
        <p:spPr/>
        <p:txBody>
          <a:bodyPr>
            <a:normAutofit/>
          </a:bodyPr>
          <a:lstStyle/>
          <a:p>
            <a:pPr algn="ctr"/>
            <a:r>
              <a:rPr lang="en-IN" sz="4400" b="1" dirty="0">
                <a:latin typeface="Microsoft JhengHei" panose="020B0604030504040204" pitchFamily="34" charset="-120"/>
                <a:ea typeface="Microsoft JhengHei" panose="020B0604030504040204" pitchFamily="34" charset="-120"/>
              </a:rPr>
              <a:t>PREPOSITION</a:t>
            </a:r>
          </a:p>
        </p:txBody>
      </p:sp>
      <p:sp>
        <p:nvSpPr>
          <p:cNvPr id="3" name="Content Placeholder 2">
            <a:extLst>
              <a:ext uri="{FF2B5EF4-FFF2-40B4-BE49-F238E27FC236}">
                <a16:creationId xmlns:a16="http://schemas.microsoft.com/office/drawing/2014/main" id="{4A421598-6094-41BC-A8F2-382E995B2F32}"/>
              </a:ext>
            </a:extLst>
          </p:cNvPr>
          <p:cNvSpPr>
            <a:spLocks noGrp="1"/>
          </p:cNvSpPr>
          <p:nvPr>
            <p:ph idx="1"/>
          </p:nvPr>
        </p:nvSpPr>
        <p:spPr/>
        <p:txBody>
          <a:bodyPr anchor="t">
            <a:normAutofit/>
          </a:bodyPr>
          <a:lstStyle/>
          <a:p>
            <a:pPr marL="0" indent="0">
              <a:lnSpc>
                <a:spcPct val="150000"/>
              </a:lnSpc>
              <a:buNone/>
            </a:pPr>
            <a:r>
              <a:rPr lang="en-US" sz="2800" b="0" i="0" dirty="0">
                <a:effectLst/>
                <a:latin typeface="Söhne"/>
              </a:rPr>
              <a:t>Using GANs for video summarization and highlight generation offers a promising approach to automatically extract key moments and generate engaging highlights, enhancing the efficiency and effectiveness of content analysis and presentation in various applications</a:t>
            </a:r>
            <a:endParaRPr lang="en-IN" sz="2800" dirty="0"/>
          </a:p>
        </p:txBody>
      </p:sp>
    </p:spTree>
    <p:extLst>
      <p:ext uri="{BB962C8B-B14F-4D97-AF65-F5344CB8AC3E}">
        <p14:creationId xmlns:p14="http://schemas.microsoft.com/office/powerpoint/2010/main" val="3671836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F30B-2E09-FC25-89BA-FF9D4B87D986}"/>
              </a:ext>
            </a:extLst>
          </p:cNvPr>
          <p:cNvSpPr>
            <a:spLocks noGrp="1"/>
          </p:cNvSpPr>
          <p:nvPr>
            <p:ph type="title"/>
          </p:nvPr>
        </p:nvSpPr>
        <p:spPr/>
        <p:txBody>
          <a:bodyPr>
            <a:normAutofit/>
          </a:bodyPr>
          <a:lstStyle/>
          <a:p>
            <a:pPr algn="ctr"/>
            <a:r>
              <a:rPr lang="en-IN" sz="4400" b="1" dirty="0">
                <a:latin typeface="Microsoft JhengHei" panose="020B0604030504040204" pitchFamily="34" charset="-120"/>
                <a:ea typeface="Microsoft JhengHei" panose="020B0604030504040204" pitchFamily="34" charset="-120"/>
              </a:rPr>
              <a:t>WOW FACTORS</a:t>
            </a:r>
          </a:p>
        </p:txBody>
      </p:sp>
      <p:sp>
        <p:nvSpPr>
          <p:cNvPr id="3" name="Content Placeholder 2">
            <a:extLst>
              <a:ext uri="{FF2B5EF4-FFF2-40B4-BE49-F238E27FC236}">
                <a16:creationId xmlns:a16="http://schemas.microsoft.com/office/drawing/2014/main" id="{A558FD31-6705-7A9C-3CEF-8817FE07F5CE}"/>
              </a:ext>
            </a:extLst>
          </p:cNvPr>
          <p:cNvSpPr>
            <a:spLocks noGrp="1"/>
          </p:cNvSpPr>
          <p:nvPr>
            <p:ph idx="1"/>
          </p:nvPr>
        </p:nvSpPr>
        <p:spPr>
          <a:xfrm>
            <a:off x="685801" y="2142067"/>
            <a:ext cx="10131425" cy="4537029"/>
          </a:xfrm>
        </p:spPr>
        <p:txBody>
          <a:bodyPr anchor="t">
            <a:normAutofit/>
          </a:bodyPr>
          <a:lstStyle/>
          <a:p>
            <a:pPr marL="0" indent="0">
              <a:lnSpc>
                <a:spcPct val="150000"/>
              </a:lnSpc>
              <a:buNone/>
            </a:pPr>
            <a:r>
              <a:rPr lang="en-US" sz="2000" b="0" i="0" dirty="0">
                <a:effectLst/>
                <a:latin typeface="Söhne"/>
              </a:rPr>
              <a:t>GANs can automatically understand the content of videos and identify significant moments without requiring manual annotation or human intervention. GANs can dynamically generate highlights by selecting and stitching together the most visually appealing or contextually relevant segments from the original video, creating engaging summaries that capture the essence of the content. GANs can adapt to individual preferences and viewing habits, generating personalized video summaries and highlights tailored to each user's interests and preferences. GANs can produce visually realistic and coherent summaries and highlights that closely resemble the original video content, enhancing the overall viewing experience and immersion for users.</a:t>
            </a:r>
            <a:endParaRPr lang="en-IN" sz="2000" dirty="0"/>
          </a:p>
        </p:txBody>
      </p:sp>
    </p:spTree>
    <p:extLst>
      <p:ext uri="{BB962C8B-B14F-4D97-AF65-F5344CB8AC3E}">
        <p14:creationId xmlns:p14="http://schemas.microsoft.com/office/powerpoint/2010/main" val="2538031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AE4A-B0B1-4BAA-F22D-AEAF5C468A54}"/>
              </a:ext>
            </a:extLst>
          </p:cNvPr>
          <p:cNvSpPr>
            <a:spLocks noGrp="1"/>
          </p:cNvSpPr>
          <p:nvPr>
            <p:ph type="title"/>
          </p:nvPr>
        </p:nvSpPr>
        <p:spPr>
          <a:xfrm>
            <a:off x="1030287" y="216745"/>
            <a:ext cx="11161713" cy="1456267"/>
          </a:xfrm>
        </p:spPr>
        <p:txBody>
          <a:bodyPr>
            <a:normAutofit/>
          </a:bodyPr>
          <a:lstStyle/>
          <a:p>
            <a:pPr algn="ctr"/>
            <a:r>
              <a:rPr lang="en-IN" sz="4400" b="1" dirty="0">
                <a:latin typeface="Microsoft JhengHei" panose="020B0604030504040204" pitchFamily="34" charset="-120"/>
                <a:ea typeface="Microsoft JhengHei" panose="020B0604030504040204" pitchFamily="34" charset="-120"/>
              </a:rPr>
              <a:t>                       MODELLING APPROCH</a:t>
            </a:r>
          </a:p>
        </p:txBody>
      </p:sp>
      <p:sp>
        <p:nvSpPr>
          <p:cNvPr id="3" name="Content Placeholder 2">
            <a:extLst>
              <a:ext uri="{FF2B5EF4-FFF2-40B4-BE49-F238E27FC236}">
                <a16:creationId xmlns:a16="http://schemas.microsoft.com/office/drawing/2014/main" id="{00548380-5C94-5102-18A8-736079955894}"/>
              </a:ext>
            </a:extLst>
          </p:cNvPr>
          <p:cNvSpPr>
            <a:spLocks noGrp="1"/>
          </p:cNvSpPr>
          <p:nvPr>
            <p:ph idx="1"/>
          </p:nvPr>
        </p:nvSpPr>
        <p:spPr>
          <a:xfrm>
            <a:off x="243840" y="1569721"/>
            <a:ext cx="11545823" cy="4343400"/>
          </a:xfrm>
        </p:spPr>
        <p:txBody>
          <a:bodyPr anchor="t">
            <a:noAutofit/>
          </a:bodyPr>
          <a:lstStyle/>
          <a:p>
            <a:r>
              <a:rPr lang="en-US" sz="2000" b="1" i="0" dirty="0">
                <a:effectLst/>
                <a:latin typeface="Söhne"/>
              </a:rPr>
              <a:t>Data Preprocessing</a:t>
            </a:r>
            <a:r>
              <a:rPr lang="en-US" sz="2000" b="0" i="0" dirty="0">
                <a:effectLst/>
                <a:latin typeface="Söhne"/>
              </a:rPr>
              <a:t>: Collect and preprocess the video dataset. This may involve tasks such as video segmentation, frame extraction, and feature extraction (e.g., using techniques like optical flow or CNN-based feature extraction).</a:t>
            </a:r>
          </a:p>
          <a:p>
            <a:r>
              <a:rPr lang="en-US" sz="2000" b="1" i="0" dirty="0">
                <a:effectLst/>
                <a:latin typeface="Söhne"/>
              </a:rPr>
              <a:t>GAN Architecture Selection</a:t>
            </a:r>
            <a:r>
              <a:rPr lang="en-US" sz="2000" b="0" i="0" dirty="0">
                <a:effectLst/>
                <a:latin typeface="Söhne"/>
              </a:rPr>
              <a:t>: Choose an appropriate GAN architecture tailored for video summarization and highlight generation. This could involve architectures like Recurrent GANs (RGANs), Temporal GANs (TGANs), or 3D Convolutional GANs (3DCGANs) designed to handle temporal data like videos.</a:t>
            </a:r>
          </a:p>
          <a:p>
            <a:r>
              <a:rPr lang="en-US" sz="2000" b="1" i="0" dirty="0">
                <a:effectLst/>
                <a:latin typeface="Söhne"/>
              </a:rPr>
              <a:t>Training Data Preparation</a:t>
            </a:r>
            <a:r>
              <a:rPr lang="en-US" sz="2000" b="0" i="0" dirty="0">
                <a:effectLst/>
                <a:latin typeface="Söhne"/>
              </a:rPr>
              <a:t>: Prepare training data pairs consisting of original video sequences and their corresponding summaries or highlights. Annotations may be obtained through manual labeling or existing summary datasets.</a:t>
            </a:r>
          </a:p>
          <a:p>
            <a:r>
              <a:rPr lang="en-US" sz="2000" b="1" i="0" dirty="0">
                <a:effectLst/>
                <a:latin typeface="Söhne"/>
              </a:rPr>
              <a:t>GAN Training</a:t>
            </a:r>
            <a:r>
              <a:rPr lang="en-US" sz="2000" b="0" i="0" dirty="0">
                <a:effectLst/>
                <a:latin typeface="Söhne"/>
              </a:rPr>
              <a:t>: Train the GAN model using adversarial learning. The generator network learns to generate video summaries or highlights, while the discriminator network distinguishes between real and generated summaries. This process encourages the generator to produce high-quality outputs.</a:t>
            </a:r>
          </a:p>
          <a:p>
            <a:r>
              <a:rPr lang="en-US" sz="2000" b="1" i="0" dirty="0">
                <a:effectLst/>
                <a:latin typeface="Söhne"/>
              </a:rPr>
              <a:t>Evaluation Metrics Selection</a:t>
            </a:r>
            <a:r>
              <a:rPr lang="en-US" sz="2000" b="0" i="0" dirty="0">
                <a:effectLst/>
                <a:latin typeface="Söhne"/>
              </a:rPr>
              <a:t>: Choose appropriate evaluation metrics to assess the quality of generated summaries or highlights. Metrics like Rouge scores, F1 scores, or perceptual metrics such as SSIM (Structural Similarity Index) can be used to evaluate the similarity and quality of generated summaries compared to ground truth summaries.</a:t>
            </a:r>
          </a:p>
          <a:p>
            <a:endParaRPr lang="en-IN" sz="2000" dirty="0">
              <a:solidFill>
                <a:srgbClr val="ECECEC"/>
              </a:solidFill>
              <a:latin typeface="Söhne"/>
            </a:endParaRPr>
          </a:p>
          <a:p>
            <a:pPr marL="342900" indent="-342900">
              <a:buFont typeface="+mj-lt"/>
              <a:buAutoNum type="arabicPeriod"/>
            </a:pPr>
            <a:endParaRPr lang="en-IN" sz="2000" dirty="0"/>
          </a:p>
        </p:txBody>
      </p:sp>
    </p:spTree>
    <p:extLst>
      <p:ext uri="{BB962C8B-B14F-4D97-AF65-F5344CB8AC3E}">
        <p14:creationId xmlns:p14="http://schemas.microsoft.com/office/powerpoint/2010/main" val="48739589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335</TotalTime>
  <Words>1001</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Microsoft JhengHei</vt:lpstr>
      <vt:lpstr>Yu Gothic UI</vt:lpstr>
      <vt:lpstr>Arial</vt:lpstr>
      <vt:lpstr>Century Gothic</vt:lpstr>
      <vt:lpstr>Söhne</vt:lpstr>
      <vt:lpstr>Vapor Trail</vt:lpstr>
      <vt:lpstr>PowerPoint Presentation</vt:lpstr>
      <vt:lpstr>GANS FOR VIDEO SUMMARIZATION AND HIGHLIGHT GENARATION</vt:lpstr>
      <vt:lpstr>PowerPoint Presentation</vt:lpstr>
      <vt:lpstr>Problem statements</vt:lpstr>
      <vt:lpstr>Project overview</vt:lpstr>
      <vt:lpstr>End users</vt:lpstr>
      <vt:lpstr>PREPOSITION</vt:lpstr>
      <vt:lpstr>WOW FACTORS</vt:lpstr>
      <vt:lpstr>                       MODELLING APPROCH</vt:lpstr>
      <vt:lpstr>PowerPoint Presentation</vt:lpstr>
      <vt:lpstr>RESULT</vt:lpstr>
      <vt:lpstr>CONCLUTION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Maxlin B</dc:creator>
  <cp:lastModifiedBy>Maxlin B</cp:lastModifiedBy>
  <cp:revision>6</cp:revision>
  <dcterms:created xsi:type="dcterms:W3CDTF">2024-04-05T06:15:08Z</dcterms:created>
  <dcterms:modified xsi:type="dcterms:W3CDTF">2024-04-08T05:13:07Z</dcterms:modified>
</cp:coreProperties>
</file>