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300" r:id="rId5"/>
    <p:sldId id="267" r:id="rId6"/>
    <p:sldId id="268" r:id="rId7"/>
    <p:sldId id="283" r:id="rId8"/>
    <p:sldId id="269" r:id="rId9"/>
    <p:sldId id="284" r:id="rId10"/>
    <p:sldId id="271" r:id="rId11"/>
    <p:sldId id="270" r:id="rId12"/>
    <p:sldId id="309" r:id="rId13"/>
    <p:sldId id="27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emf"/><Relationship Id="rId12" Type="http://schemas.openxmlformats.org/officeDocument/2006/relationships/notesSlide" Target="../notesSlides/notesSlide2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1.xml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9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0" Type="http://schemas.openxmlformats.org/officeDocument/2006/relationships/notesSlide" Target="../notesSlides/notesSlide8.xml"/><Relationship Id="rId1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2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0.bin"/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8385" y="2131060"/>
            <a:ext cx="10095230" cy="2181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66495" y="732155"/>
            <a:ext cx="86639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汇报人：张威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研究方向：基于深度学习的语音识别声学模型的研究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导师：曹毅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66495" y="2131060"/>
            <a:ext cx="83997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这一周主要工作：</a:t>
            </a:r>
            <a:endParaRPr lang="zh-CN" altLang="zh-CN"/>
          </a:p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）搭建好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DCNN_CTC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的语音识别系统，并训练好三个模型，最高识别率到达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69%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左右；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）正在学习语言模型，刚找到一个学习的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demo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）创新的搭建了两种模型，见后；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）论文：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①  Long Short-Term Memory Recurrent Neural Network-Based Acoustic Model Using Connectionist Temporal Classification on a Large-Scale Training Corpus         </a:t>
            </a: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②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基于BLSTM_CTC和WFST的端到端中文语音识别系统_姚煜</a:t>
            </a: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③  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基于CTC准则的普通话识别及改进_张立民</a:t>
            </a: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1815" y="549275"/>
            <a:ext cx="1108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网络训练曲线走势图</a:t>
            </a:r>
            <a:endParaRPr lang="zh-CN" altLang="en-US"/>
          </a:p>
        </p:txBody>
      </p:sp>
      <p:graphicFrame>
        <p:nvGraphicFramePr>
          <p:cNvPr id="5" name="对象 4"/>
          <p:cNvGraphicFramePr/>
          <p:nvPr/>
        </p:nvGraphicFramePr>
        <p:xfrm>
          <a:off x="1496060" y="1110615"/>
          <a:ext cx="6151880" cy="5353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648700" imgH="8597900" progId="Visio.Drawing.15">
                  <p:embed/>
                </p:oleObj>
              </mc:Choice>
              <mc:Fallback>
                <p:oleObj name="" r:id="rId1" imgW="8648700" imgH="8597900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96060" y="1110615"/>
                        <a:ext cx="6151880" cy="5353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159875" y="1721485"/>
            <a:ext cx="25869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由作图可以看出，神经网络在训练前中期，网络的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WER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整体在螺旋式下降，但是随着训练的不断叠加，网络的拟合的程度越来越好，在训练的后期容易出现过拟合现象，为此，我们可以采用两种方法解决这过拟合问题：正则化、网络训练到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Best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位置时停止训练。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8965" y="567690"/>
            <a:ext cx="109740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下两周主要工作：</a:t>
            </a:r>
            <a:endParaRPr lang="zh-CN" altLang="zh-CN"/>
          </a:p>
          <a:p>
            <a:r>
              <a:rPr lang="zh-CN" altLang="zh-CN"/>
              <a:t>  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）完善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DCNN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的网络结构，寻求最佳的拟合方式；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）由于网络结构在训练到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28w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左右的数据的时候，网络存在过拟合现象，以前的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Dropout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对于解决过拟合现象在开始训练的时候很明显，在训练中后期效果不明显，准备采用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正则化加以尝试；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）尝试我的模型结构，跟之前对比，并寻找新模型的最佳拟合点；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）争取在开学之前搭建完整的语音识别系统；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）继续看论文；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0745" y="172085"/>
            <a:ext cx="5532755" cy="65138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4896485" y="377825"/>
          <a:ext cx="1527175" cy="610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2070100" imgH="8166100" progId="Visio.Drawing.15">
                  <p:embed/>
                </p:oleObj>
              </mc:Choice>
              <mc:Fallback>
                <p:oleObj name="" r:id="rId1" imgW="2070100" imgH="8166100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96485" y="377825"/>
                        <a:ext cx="1527175" cy="610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9608820" y="377825"/>
          <a:ext cx="1527175" cy="610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2070100" imgH="8115300" progId="Visio.Drawing.15">
                  <p:embed/>
                </p:oleObj>
              </mc:Choice>
              <mc:Fallback>
                <p:oleObj name="" r:id="rId3" imgW="2070100" imgH="811530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08820" y="377825"/>
                        <a:ext cx="1527175" cy="610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7197090" y="377825"/>
          <a:ext cx="1527175" cy="610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2070100" imgH="8115300" progId="Visio.Drawing.15">
                  <p:embed/>
                </p:oleObj>
              </mc:Choice>
              <mc:Fallback>
                <p:oleObj name="" r:id="rId5" imgW="2070100" imgH="8115300" progId="Visio.Drawing.15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97090" y="377825"/>
                        <a:ext cx="1527175" cy="610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2550795" y="377825"/>
          <a:ext cx="1527175" cy="610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2070100" imgH="8166100" progId="Visio.Drawing.15">
                  <p:embed/>
                </p:oleObj>
              </mc:Choice>
              <mc:Fallback>
                <p:oleObj name="" r:id="rId7" imgW="2070100" imgH="8166100" progId="Visio.Drawing.15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50795" y="377825"/>
                        <a:ext cx="1527175" cy="610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37210" y="377825"/>
            <a:ext cx="2691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初构模型：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842645" y="377825"/>
          <a:ext cx="1527175" cy="610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2070100" imgH="8166100" progId="Visio.Drawing.15">
                  <p:embed/>
                </p:oleObj>
              </mc:Choice>
              <mc:Fallback>
                <p:oleObj name="" r:id="rId1" imgW="2070100" imgH="8166100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42645" y="377825"/>
                        <a:ext cx="1527175" cy="610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266555" y="1929130"/>
            <a:ext cx="23393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第一个模型由于是初始模型，未加任何优化措施，故</a:t>
            </a:r>
            <a:r>
              <a:rPr lang="en-US" altLang="zh-CN"/>
              <a:t>dev_wer=0.65</a:t>
            </a:r>
            <a:r>
              <a:rPr lang="zh-CN" altLang="en-US"/>
              <a:t>左右</a:t>
            </a:r>
            <a:r>
              <a:rPr lang="en-US" altLang="zh-CN"/>
              <a:t>,test_dev=0.62;</a:t>
            </a:r>
            <a:endParaRPr lang="en-US" altLang="zh-CN"/>
          </a:p>
          <a:p>
            <a:r>
              <a:rPr lang="zh-CN" altLang="zh-CN"/>
              <a:t>模型运行</a:t>
            </a:r>
            <a:r>
              <a:rPr lang="en-US" altLang="zh-CN"/>
              <a:t>2d18h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790" y="628650"/>
            <a:ext cx="2379345" cy="5600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820" y="628015"/>
            <a:ext cx="2650490" cy="58521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8945" y="566420"/>
            <a:ext cx="1129411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D11_750 :</a:t>
            </a:r>
            <a:endParaRPr lang="zh-CN" altLang="en-US"/>
          </a:p>
          <a:p>
            <a:r>
              <a:rPr lang="zh-CN" altLang="en-US"/>
              <a:t>  True: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su</a:t>
            </a:r>
            <a:r>
              <a:rPr lang="zh-CN" altLang="en-US"/>
              <a:t>1 bei3 jun1 de5 yi4 xie1 ai4 guo2 jiang4 shi4 ma3 zhan4 shan1 li3 du4 tang2 ju4 wu3 su1 bing3 ai4 deng4 tie3 mei2 deng3 ye3 fen4 qi3 kang4 zhan4 </a:t>
            </a:r>
            <a:endParaRPr lang="zh-CN" altLang="en-US"/>
          </a:p>
          <a:p>
            <a:r>
              <a:rPr lang="zh-CN" altLang="en-US">
                <a:sym typeface="+mn-ea"/>
              </a:rPr>
              <a:t> 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Training Data:617000</a:t>
            </a:r>
            <a:endParaRPr lang="zh-CN" altLang="en-US"/>
          </a:p>
          <a:p>
            <a:r>
              <a:rPr lang="zh-CN" altLang="en-US"/>
              <a:t>  Pred:</a:t>
            </a:r>
            <a:endParaRPr lang="zh-CN" altLang="en-US"/>
          </a:p>
          <a:p>
            <a:r>
              <a:rPr lang="zh-CN" altLang="en-US"/>
              <a:t>    ['sun1', 'bei3', 'jun1', 'de5', 'yi2', 'xian3', 'er2', 'an4', 'guo2', 'jiang4', 'shi4', 'man3', 'zhan4', 'shan1', 'li3', 'yi2', 'dong1', 'dong4', 'pai4', 'jun1', 'wu3', 'su1', 'ding3', 'an4', 'dan4', 'tian2', 'mei2', 'deng3', 'ye3', 'fen4', 'qi3', 'kang4', 'zheng4']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Training Data:630000</a:t>
            </a:r>
            <a:endParaRPr lang="zh-CN" altLang="en-US"/>
          </a:p>
          <a:p>
            <a:r>
              <a:rPr lang="zh-CN" altLang="en-US"/>
              <a:t>  Pred: </a:t>
            </a:r>
            <a:endParaRPr lang="zh-CN" altLang="en-US"/>
          </a:p>
          <a:p>
            <a:r>
              <a:rPr lang="zh-CN" altLang="en-US"/>
              <a:t>    ['su1', 'dei3', 'jun1', 'de5', 'yi2', 'xian3', 'er2', 'an4', 'guo2', 'jiao4', 'shi4', 'man3', 'zhan4', 'shan1', 'li3', 'yi2', 'dong1', 'dong4', 'pai4', 'jun1', 'wu3', 'su1', 'ding3', 'ai4', 'an4', 'dan4', 'tian2', 'mei2', 'deng3', 'ye3', 'fen4', 'qing3', 'kang4', 'zheng3']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Training Data:640000</a:t>
            </a:r>
            <a:endParaRPr lang="zh-CN" altLang="en-US"/>
          </a:p>
          <a:p>
            <a:r>
              <a:rPr lang="zh-CN" altLang="en-US"/>
              <a:t>  Pred:</a:t>
            </a:r>
            <a:endParaRPr lang="zh-CN" altLang="en-US"/>
          </a:p>
          <a:p>
            <a:r>
              <a:rPr lang="zh-CN" altLang="en-US"/>
              <a:t>    ['su1', 'bei3', 'jun1', 'de5', 'yi2', 'xian3', 'er2', 'an4', 'guo2', 'jiao4', 'shi4', 'ma3', 'zhan4', 'shan1', 'li3', 'dong1', 'dong4', 'pai4', 'jun1', 'wu3', 'su1', 'ding3', 'an4', 'dan4', 'tie3', 'mei2', 'deng3', 'ye3', 'fen4', 'qi3', 'kang4', 'zheng4']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945" y="226060"/>
            <a:ext cx="8933180" cy="266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5" y="6424295"/>
            <a:ext cx="9022715" cy="419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55315" y="377825"/>
            <a:ext cx="84658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在此基础上，我对模型进行了优化，引入了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BN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Batch Normalition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Dropout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根据论文，将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conv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层之后加上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BN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DNN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之后加上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BN+Dropout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0.3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），并将第一层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DNN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的神经元数设置为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1024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（依据论文 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Long Short-Term Memory Recurrent Neural Network-Based Acoustic Model Using Connectionist Temporal Classification on a Large-Scale Training Corpus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），对于同样一句测试集的语料的测试结果如下所示：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659765" y="377825"/>
          <a:ext cx="1527175" cy="610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2070100" imgH="8166100" progId="Visio.Drawing.15">
                  <p:embed/>
                </p:oleObj>
              </mc:Choice>
              <mc:Fallback>
                <p:oleObj name="" r:id="rId1" imgW="2070100" imgH="8166100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9765" y="377825"/>
                        <a:ext cx="1527175" cy="610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851785" y="336550"/>
            <a:ext cx="9347200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Pred 250000:</a:t>
            </a:r>
            <a:endParaRPr lang="zh-CN" altLang="en-US"/>
          </a:p>
          <a:p>
            <a:r>
              <a:rPr lang="zh-CN" altLang="en-US"/>
              <a:t>  ['su1', 'bei4', 'jun1', 'de5', 'er4', 'guo2', 'shi2', 'ma3', 'zhen1', 'shan1', 'li3', 'dong1', 'ta1', 'ju4', 'wu3', 'su1', 'ding3', 'ai4', 'dan4', 'mei2', 'deng3', 'ye3', 'fei1', 'qi3', 'ka3', 'zhi4']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Pred 300000:</a:t>
            </a:r>
            <a:endParaRPr lang="zh-CN" altLang="en-US"/>
          </a:p>
          <a:p>
            <a:r>
              <a:rPr lang="zh-CN" altLang="en-US"/>
              <a:t>  ['su1', 'bei4', 'jun1', 'de5', 'er4', 'guo2', 'shi4', 'ma3', 'zhang1', 'shan1', 'li3', 'dong1', 'ta1', 'ju4', 'wu3', 'su1', 'ding3', 'dan4', 'mei2', 'deng3', 'ye3', 'fei1', 'qi3', 'kan4', 'ka3', 'zhi1']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Pred 350000:</a:t>
            </a:r>
            <a:endParaRPr lang="zh-CN" altLang="en-US"/>
          </a:p>
          <a:p>
            <a:r>
              <a:rPr lang="zh-CN" altLang="en-US"/>
              <a:t>  ['su1', 'bei4', 'jun1', 'li3', 'er4', 'guo2', 'shi4', 'ma3', 'zhen1', 'shan1', 'li3', 'dong1', 'ta1', 'ju4', 'wu3', 'su1', 'ding3', 'ai4', 'dan4', 'mei2', 'deng3', 'ye3', 'fei1', 'qi3', 'ka3', 'zhi1']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Pred 400000</a:t>
            </a:r>
            <a:endParaRPr lang="zh-CN" altLang="en-US"/>
          </a:p>
          <a:p>
            <a:r>
              <a:rPr lang="zh-CN" altLang="en-US"/>
              <a:t>  ['su1', 'bei4', 'jun1', 'li3', 'er4', 'guo2', 'shi4', 'ma3', 'zhen1', 'shan1', 'li3', 'dong1', 'ta1', 'ju4', 'wu3', 'su1', 'ding3', 'ai4', 'dan4', 'tie3', 'mei2', 'gan3', 'ye3', 'fei1', 'qi3', 'kan4', 'ka3', 'zhi4']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Pred 490000:</a:t>
            </a:r>
            <a:endParaRPr lang="zh-CN" altLang="en-US"/>
          </a:p>
          <a:p>
            <a:r>
              <a:rPr lang="zh-CN" altLang="en-US"/>
              <a:t>  ['su1', 'bei4', 'jun1', 'le5', 'er4', 'guo2', 'xian4', 'shi4', 'man3', 'zhen1', 'shan1', 'li3', 'du2', 'dong1', 'ta1', 'ju4', 'wu3', 'su1', 'ding3', 'dan4', 'tian2', 'mei2', 'gan3', 'ye3', 'fei1', 'qi3', 'kan4', 'ka3', 'zhi1']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0" y="6421755"/>
            <a:ext cx="11838305" cy="381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450" y="435610"/>
            <a:ext cx="3226435" cy="58413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377825"/>
            <a:ext cx="3017520" cy="5807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930" y="435610"/>
            <a:ext cx="2976880" cy="5701030"/>
          </a:xfrm>
          <a:prstGeom prst="rect">
            <a:avLst/>
          </a:prstGeom>
        </p:spPr>
      </p:pic>
      <p:graphicFrame>
        <p:nvGraphicFramePr>
          <p:cNvPr id="5" name="对象 4"/>
          <p:cNvGraphicFramePr/>
          <p:nvPr/>
        </p:nvGraphicFramePr>
        <p:xfrm>
          <a:off x="612140" y="435610"/>
          <a:ext cx="1527175" cy="606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4" imgW="2070100" imgH="8115300" progId="Visio.Drawing.15">
                  <p:embed/>
                </p:oleObj>
              </mc:Choice>
              <mc:Fallback>
                <p:oleObj name="" r:id="rId4" imgW="2070100" imgH="811530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140" y="435610"/>
                        <a:ext cx="1527175" cy="6066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8960" y="906145"/>
            <a:ext cx="9916795" cy="7293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True:</a:t>
            </a:r>
            <a:endParaRPr lang="zh-CN" altLang="en-US"/>
          </a:p>
          <a:p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su</a:t>
            </a:r>
            <a:r>
              <a:rPr lang="zh-CN" altLang="en-US">
                <a:sym typeface="+mn-ea"/>
              </a:rPr>
              <a:t>1 bei3 jun1 de5 yi4 xie1 ai4 guo2 jiang4 shi4 ma3 zhan4 shan1 li3 du4 tang2 ju4 wu3 su1 bing3 ai4 deng4 tie3 mei2 deng3 ye3 fen4 qi3 kang4 zhan4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Pred 198000:</a:t>
            </a:r>
            <a:endParaRPr lang="zh-CN" altLang="en-US"/>
          </a:p>
          <a:p>
            <a:r>
              <a:rPr lang="zh-CN" altLang="en-US"/>
              <a:t>  ['su1', 'bei3', 'jun1', 'de5', 'yi2', 'ai4', 'guo2', 'jiang4', 'shi4', 'ma3', 'zhan4', 'shan1', 'li3', 'du4', 'tan2', 'ju4', 'wu3', 'wu4', 'su1', 'ding3', 'ai4', 'dan4', 'tian2', 'mei2', 'deng3', 'ye3', 'fen4', 'qi3', 'kang4', 'zhi1']</a:t>
            </a:r>
            <a:endParaRPr lang="zh-CN" altLang="en-US"/>
          </a:p>
          <a:p>
            <a:r>
              <a:rPr lang="zh-CN" altLang="en-US"/>
              <a:t>  [*Test Result] Speech Recognition test set word error ratio : 47.824754902 %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Pred 284000:</a:t>
            </a:r>
            <a:endParaRPr lang="zh-CN" altLang="en-US"/>
          </a:p>
          <a:p>
            <a:r>
              <a:rPr lang="zh-CN" altLang="en-US"/>
              <a:t>  ['su1', 'wei3', 'jing1', 'li3', 'yi2', 'xia4', 'ai4', 'guo2', 'jiang4', 'shi4', 'ma3', 'zhan4', 'shan1', 'li3', 'du4', 'tan2', 'ju4', 'wu3', 'su1', 'ding3', 'ai4', 'dan4', 'tian2', 'mei2', 'deng3', 'ye3', 'fen4', 'qi3', 'kan4', 'zheng4']</a:t>
            </a:r>
            <a:endParaRPr lang="zh-CN" altLang="en-US"/>
          </a:p>
          <a:p>
            <a:r>
              <a:rPr lang="zh-CN" altLang="en-US"/>
              <a:t>  [*Test Result] Speech Recognition test set word error ratio : 31.1724325924 %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Pred 302000:</a:t>
            </a:r>
            <a:endParaRPr lang="zh-CN" altLang="en-US"/>
          </a:p>
          <a:p>
            <a:r>
              <a:rPr lang="zh-CN" altLang="en-US"/>
              <a:t>  [*Test Result] Speech Recognition test set word error ratio : 31.4558966711 %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Pred 324000:</a:t>
            </a:r>
            <a:endParaRPr lang="zh-CN" altLang="en-US"/>
          </a:p>
          <a:p>
            <a:r>
              <a:rPr lang="zh-CN" altLang="en-US"/>
              <a:t>  [*Test Result] Speech Recognition test set word error ratio : 31.1132747507 %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8960" y="537845"/>
            <a:ext cx="935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b="1">
                <a:latin typeface="宋体" panose="02010600030101010101" pitchFamily="2" charset="-122"/>
                <a:ea typeface="宋体" panose="02010600030101010101" pitchFamily="2" charset="-122"/>
              </a:rPr>
              <a:t>在模型一的基础上，我们添加了两层卷积，并做了一些优化，效果如下：</a:t>
            </a:r>
            <a:endParaRPr lang="zh-CN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800735" y="218440"/>
          <a:ext cx="1310640" cy="6421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2070100" imgH="9982200" progId="Visio.Drawing.15">
                  <p:embed/>
                </p:oleObj>
              </mc:Choice>
              <mc:Fallback>
                <p:oleObj name="" r:id="rId1" imgW="2070100" imgH="9982200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0735" y="218440"/>
                        <a:ext cx="1310640" cy="6421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994660" y="381000"/>
            <a:ext cx="9126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目前正在寻找那种神经网络能最好的拟合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Thchs30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数据集。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电脑正在跑左边这个模型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660" y="1090930"/>
            <a:ext cx="6466840" cy="27997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660" y="3946525"/>
            <a:ext cx="6771640" cy="1752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510" y="3890645"/>
            <a:ext cx="6581140" cy="2505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1500" y="948690"/>
            <a:ext cx="2421255" cy="525653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/>
          <p:nvPr/>
        </p:nvGraphicFramePr>
        <p:xfrm>
          <a:off x="353695" y="161925"/>
          <a:ext cx="3183890" cy="6534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4279900" imgH="8737600" progId="Visio.Drawing.15">
                  <p:embed/>
                </p:oleObj>
              </mc:Choice>
              <mc:Fallback>
                <p:oleObj name="" r:id="rId1" imgW="4279900" imgH="8737600" progId="Visio.Drawing.15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3695" y="161925"/>
                        <a:ext cx="3183890" cy="6534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 descr="cnn_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0" y="54610"/>
            <a:ext cx="3446145" cy="6642100"/>
          </a:xfrm>
          <a:prstGeom prst="rect">
            <a:avLst/>
          </a:prstGeom>
        </p:spPr>
      </p:pic>
      <p:graphicFrame>
        <p:nvGraphicFramePr>
          <p:cNvPr id="13" name="对象 12"/>
          <p:cNvGraphicFramePr/>
          <p:nvPr/>
        </p:nvGraphicFramePr>
        <p:xfrm>
          <a:off x="8630920" y="108585"/>
          <a:ext cx="3183890" cy="6534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4" imgW="4279900" imgH="8737600" progId="Visio.Drawing.15">
                  <p:embed/>
                </p:oleObj>
              </mc:Choice>
              <mc:Fallback>
                <p:oleObj name="" r:id="rId4" imgW="4279900" imgH="8737600" progId="Visio.Drawing.15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30920" y="108585"/>
                        <a:ext cx="3183890" cy="6534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825750" y="108585"/>
            <a:ext cx="185229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针对以往的只追求深度的神经网络模型，我们可以采用增加宽度来实现神经网络模型，</a:t>
            </a:r>
            <a:r>
              <a:rPr lang="zh-CN" altLang="en-US">
                <a:solidFill>
                  <a:srgbClr val="FF0000"/>
                </a:solidFill>
              </a:rPr>
              <a:t>也可以在前几层增加宽度，或者中间、后面层增加宽度来丰富我们的语音特征，</a:t>
            </a:r>
            <a:r>
              <a:rPr lang="en-US" altLang="zh-CN">
                <a:solidFill>
                  <a:srgbClr val="FF0000"/>
                </a:solidFill>
              </a:rPr>
              <a:t>CNN</a:t>
            </a:r>
            <a:r>
              <a:rPr lang="zh-CN" altLang="en-US">
                <a:solidFill>
                  <a:srgbClr val="FF0000"/>
                </a:solidFill>
              </a:rPr>
              <a:t>主要起的是提取高维特征的过程。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1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3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8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9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4410</Words>
  <Application>WPS 演示</Application>
  <PresentationFormat>宽屏</PresentationFormat>
  <Paragraphs>104</Paragraphs>
  <Slides>11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Shylock1414806619</cp:lastModifiedBy>
  <cp:revision>29</cp:revision>
  <dcterms:created xsi:type="dcterms:W3CDTF">2018-03-01T02:03:00Z</dcterms:created>
  <dcterms:modified xsi:type="dcterms:W3CDTF">2018-07-31T01:43:51Z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