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56" r:id="rId4"/>
    <p:sldId id="257" r:id="rId5"/>
    <p:sldId id="258" r:id="rId6"/>
    <p:sldId id="259" r:id="rId7"/>
    <p:sldId id="262" r:id="rId8"/>
    <p:sldId id="263" r:id="rId9"/>
    <p:sldId id="261"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image" Target="../media/image3.e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6.emf"/><Relationship Id="rId3" Type="http://schemas.openxmlformats.org/officeDocument/2006/relationships/oleObject" Target="../embeddings/oleObject5.bin"/><Relationship Id="rId2" Type="http://schemas.openxmlformats.org/officeDocument/2006/relationships/image" Target="../media/image5.e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91515" y="732155"/>
            <a:ext cx="8663940" cy="922020"/>
          </a:xfrm>
          <a:prstGeom prst="rect">
            <a:avLst/>
          </a:prstGeom>
          <a:noFill/>
        </p:spPr>
        <p:txBody>
          <a:bodyPr wrap="square" rtlCol="0" anchor="t">
            <a:spAutoFit/>
          </a:bodyPr>
          <a:p>
            <a:r>
              <a:rPr lang="zh-CN" altLang="zh-CN">
                <a:latin typeface="宋体" panose="02010600030101010101" pitchFamily="2" charset="-122"/>
                <a:ea typeface="宋体" panose="02010600030101010101" pitchFamily="2" charset="-122"/>
                <a:sym typeface="+mn-ea"/>
              </a:rPr>
              <a:t>汇报人：张威</a:t>
            </a:r>
            <a:endParaRPr lang="zh-CN" altLang="zh-CN">
              <a:latin typeface="宋体" panose="02010600030101010101" pitchFamily="2" charset="-122"/>
              <a:ea typeface="宋体" panose="02010600030101010101" pitchFamily="2" charset="-122"/>
            </a:endParaRPr>
          </a:p>
          <a:p>
            <a:r>
              <a:rPr lang="zh-CN" altLang="zh-CN">
                <a:latin typeface="宋体" panose="02010600030101010101" pitchFamily="2" charset="-122"/>
                <a:ea typeface="宋体" panose="02010600030101010101" pitchFamily="2" charset="-122"/>
                <a:sym typeface="+mn-ea"/>
              </a:rPr>
              <a:t>研究方向：基于深度学习的语音识别声学模型的研究</a:t>
            </a:r>
            <a:endParaRPr lang="zh-CN" altLang="zh-CN">
              <a:latin typeface="宋体" panose="02010600030101010101" pitchFamily="2" charset="-122"/>
              <a:ea typeface="宋体" panose="02010600030101010101" pitchFamily="2" charset="-122"/>
            </a:endParaRPr>
          </a:p>
          <a:p>
            <a:r>
              <a:rPr lang="zh-CN" altLang="zh-CN">
                <a:latin typeface="宋体" panose="02010600030101010101" pitchFamily="2" charset="-122"/>
                <a:ea typeface="宋体" panose="02010600030101010101" pitchFamily="2" charset="-122"/>
                <a:sym typeface="+mn-ea"/>
              </a:rPr>
              <a:t>导师：曹毅</a:t>
            </a:r>
            <a:endParaRPr lang="zh-CN" altLang="en-US"/>
          </a:p>
        </p:txBody>
      </p:sp>
      <p:sp>
        <p:nvSpPr>
          <p:cNvPr id="2" name="文本框 1"/>
          <p:cNvSpPr txBox="1"/>
          <p:nvPr/>
        </p:nvSpPr>
        <p:spPr>
          <a:xfrm>
            <a:off x="691515" y="2504440"/>
            <a:ext cx="10974070" cy="2030095"/>
          </a:xfrm>
          <a:prstGeom prst="rect">
            <a:avLst/>
          </a:prstGeom>
          <a:noFill/>
        </p:spPr>
        <p:txBody>
          <a:bodyPr wrap="square" rtlCol="0">
            <a:spAutoFit/>
          </a:bodyPr>
          <a:p>
            <a:r>
              <a:rPr lang="zh-CN" altLang="zh-CN"/>
              <a:t>上周要求完成：</a:t>
            </a:r>
            <a:endParaRPr lang="zh-CN" altLang="zh-CN"/>
          </a:p>
          <a:p>
            <a:r>
              <a:rPr lang="zh-CN" altLang="zh-CN"/>
              <a:t>  </a:t>
            </a:r>
            <a:r>
              <a:rPr lang="zh-CN" alt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zh-CN">
                <a:latin typeface="宋体" panose="02010600030101010101" pitchFamily="2" charset="-122"/>
                <a:ea typeface="宋体" panose="02010600030101010101" pitchFamily="2" charset="-122"/>
                <a:cs typeface="宋体" panose="02010600030101010101" pitchFamily="2" charset="-122"/>
              </a:rPr>
              <a:t>）完善</a:t>
            </a:r>
            <a:r>
              <a:rPr lang="en-US" altLang="zh-CN">
                <a:latin typeface="宋体" panose="02010600030101010101" pitchFamily="2" charset="-122"/>
                <a:ea typeface="宋体" panose="02010600030101010101" pitchFamily="2" charset="-122"/>
                <a:cs typeface="宋体" panose="02010600030101010101" pitchFamily="2" charset="-122"/>
              </a:rPr>
              <a:t>DCNN</a:t>
            </a:r>
            <a:r>
              <a:rPr lang="zh-CN" altLang="en-US">
                <a:latin typeface="宋体" panose="02010600030101010101" pitchFamily="2" charset="-122"/>
                <a:ea typeface="宋体" panose="02010600030101010101" pitchFamily="2" charset="-122"/>
                <a:cs typeface="宋体" panose="02010600030101010101" pitchFamily="2" charset="-122"/>
              </a:rPr>
              <a:t>的网络结构，寻求最佳的拟合方式；</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）由于网络结构在训练到</a:t>
            </a:r>
            <a:r>
              <a:rPr lang="en-US" altLang="zh-CN">
                <a:latin typeface="宋体" panose="02010600030101010101" pitchFamily="2" charset="-122"/>
                <a:ea typeface="宋体" panose="02010600030101010101" pitchFamily="2" charset="-122"/>
                <a:cs typeface="宋体" panose="02010600030101010101" pitchFamily="2" charset="-122"/>
              </a:rPr>
              <a:t>28w</a:t>
            </a:r>
            <a:r>
              <a:rPr lang="zh-CN" altLang="en-US">
                <a:latin typeface="宋体" panose="02010600030101010101" pitchFamily="2" charset="-122"/>
                <a:ea typeface="宋体" panose="02010600030101010101" pitchFamily="2" charset="-122"/>
                <a:cs typeface="宋体" panose="02010600030101010101" pitchFamily="2" charset="-122"/>
              </a:rPr>
              <a:t>左右的数据的时候，网络存在过拟合现象，以前的</a:t>
            </a:r>
            <a:r>
              <a:rPr lang="en-US" altLang="zh-CN">
                <a:latin typeface="宋体" panose="02010600030101010101" pitchFamily="2" charset="-122"/>
                <a:ea typeface="宋体" panose="02010600030101010101" pitchFamily="2" charset="-122"/>
                <a:cs typeface="宋体" panose="02010600030101010101" pitchFamily="2" charset="-122"/>
              </a:rPr>
              <a:t>Dropout</a:t>
            </a:r>
            <a:r>
              <a:rPr lang="zh-CN" altLang="en-US">
                <a:latin typeface="宋体" panose="02010600030101010101" pitchFamily="2" charset="-122"/>
                <a:ea typeface="宋体" panose="02010600030101010101" pitchFamily="2" charset="-122"/>
                <a:cs typeface="宋体" panose="02010600030101010101" pitchFamily="2" charset="-122"/>
              </a:rPr>
              <a:t>对于解决过拟合现象在开始训练的时候很明显，在训练中后期效果不明显，准备采用</a:t>
            </a:r>
            <a:r>
              <a:rPr lang="en-US" altLang="zh-CN">
                <a:latin typeface="宋体" panose="02010600030101010101" pitchFamily="2" charset="-122"/>
                <a:ea typeface="宋体" panose="02010600030101010101" pitchFamily="2" charset="-122"/>
                <a:cs typeface="宋体" panose="02010600030101010101" pitchFamily="2" charset="-122"/>
              </a:rPr>
              <a:t>L1</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L2</a:t>
            </a:r>
            <a:r>
              <a:rPr lang="zh-CN" altLang="en-US">
                <a:latin typeface="宋体" panose="02010600030101010101" pitchFamily="2" charset="-122"/>
                <a:ea typeface="宋体" panose="02010600030101010101" pitchFamily="2" charset="-122"/>
                <a:cs typeface="宋体" panose="02010600030101010101" pitchFamily="2" charset="-122"/>
              </a:rPr>
              <a:t>正则化加以尝试；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）尝试我的模型结构，跟之前对比，并寻找新模型的最佳拟合点；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）争取在开学之前搭建完整的语音识别系统；</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5</a:t>
            </a:r>
            <a:r>
              <a:rPr lang="zh-CN" altLang="en-US">
                <a:latin typeface="宋体" panose="02010600030101010101" pitchFamily="2" charset="-122"/>
                <a:ea typeface="宋体" panose="02010600030101010101" pitchFamily="2" charset="-122"/>
                <a:cs typeface="宋体" panose="02010600030101010101" pitchFamily="2" charset="-122"/>
              </a:rPr>
              <a:t>）继续看论文；</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91515" y="2414270"/>
            <a:ext cx="11252835" cy="2030095"/>
          </a:xfrm>
          <a:prstGeom prst="rect">
            <a:avLst/>
          </a:prstGeom>
          <a:noFill/>
        </p:spPr>
        <p:txBody>
          <a:bodyPr wrap="square" rtlCol="0">
            <a:spAutoFit/>
          </a:bodyPr>
          <a:p>
            <a:r>
              <a:rPr lang="zh-CN" altLang="en-US"/>
              <a:t>这周主要工作：</a:t>
            </a:r>
            <a:endParaRPr lang="zh-CN" altLang="en-US"/>
          </a:p>
          <a:p>
            <a:r>
              <a:rPr lang="zh-CN" altLang="en-US"/>
              <a:t>  （</a:t>
            </a:r>
            <a:r>
              <a:rPr lang="en-US" altLang="zh-CN"/>
              <a:t>1</a:t>
            </a:r>
            <a:r>
              <a:rPr lang="zh-CN" altLang="en-US"/>
              <a:t>）正在完善</a:t>
            </a:r>
            <a:r>
              <a:rPr lang="en-US" altLang="zh-CN"/>
              <a:t>DCNN</a:t>
            </a:r>
            <a:r>
              <a:rPr lang="zh-CN" altLang="en-US"/>
              <a:t>结构，最佳拟合点正在逐步缩小范围；</a:t>
            </a:r>
            <a:endParaRPr lang="zh-CN" altLang="en-US"/>
          </a:p>
          <a:p>
            <a:r>
              <a:rPr lang="zh-CN" altLang="en-US"/>
              <a:t>  （</a:t>
            </a:r>
            <a:r>
              <a:rPr lang="en-US" altLang="zh-CN"/>
              <a:t>2</a:t>
            </a:r>
            <a:r>
              <a:rPr lang="zh-CN" altLang="en-US"/>
              <a:t>）将网络模型的</a:t>
            </a:r>
            <a:r>
              <a:rPr lang="en-US" altLang="zh-CN"/>
              <a:t>WER</a:t>
            </a:r>
            <a:r>
              <a:rPr lang="zh-CN" altLang="en-US"/>
              <a:t>降低到</a:t>
            </a:r>
            <a:r>
              <a:rPr lang="en-US" altLang="zh-CN"/>
              <a:t>28.44</a:t>
            </a:r>
            <a:r>
              <a:rPr lang="zh-CN" altLang="en-US"/>
              <a:t>±</a:t>
            </a:r>
            <a:r>
              <a:rPr lang="en-US" altLang="zh-CN"/>
              <a:t>0.15%</a:t>
            </a:r>
            <a:r>
              <a:rPr lang="zh-CN" altLang="en-US"/>
              <a:t>；尝试使用正则化，并得出初步结论；</a:t>
            </a:r>
            <a:endParaRPr lang="zh-CN" altLang="en-US"/>
          </a:p>
          <a:p>
            <a:r>
              <a:rPr lang="en-US" altLang="zh-CN"/>
              <a:t>  </a:t>
            </a:r>
            <a:r>
              <a:rPr lang="zh-CN" altLang="en-US"/>
              <a:t>（</a:t>
            </a:r>
            <a:r>
              <a:rPr lang="en-US" altLang="zh-CN"/>
              <a:t>3</a:t>
            </a:r>
            <a:r>
              <a:rPr lang="zh-CN" altLang="en-US"/>
              <a:t>）还未跑我的结构模型，简称为</a:t>
            </a:r>
            <a:r>
              <a:rPr lang="en-US" altLang="zh-CN"/>
              <a:t>DWCNN</a:t>
            </a:r>
            <a:r>
              <a:rPr lang="zh-CN" altLang="en-US"/>
              <a:t>；</a:t>
            </a:r>
            <a:endParaRPr lang="zh-CN" altLang="en-US"/>
          </a:p>
          <a:p>
            <a:r>
              <a:rPr lang="zh-CN" altLang="en-US"/>
              <a:t>  （</a:t>
            </a:r>
            <a:r>
              <a:rPr lang="en-US" altLang="zh-CN"/>
              <a:t>4</a:t>
            </a:r>
            <a:r>
              <a:rPr lang="zh-CN" altLang="en-US"/>
              <a:t>）暑假期间去</a:t>
            </a:r>
            <a:r>
              <a:rPr lang="en-US" altLang="zh-CN"/>
              <a:t>BIT</a:t>
            </a:r>
            <a:r>
              <a:rPr lang="zh-CN" altLang="en-US"/>
              <a:t>，完成了</a:t>
            </a:r>
            <a:r>
              <a:rPr lang="en-US" altLang="zh-CN"/>
              <a:t>ASR</a:t>
            </a:r>
            <a:r>
              <a:rPr lang="zh-CN" altLang="en-US"/>
              <a:t>的整个系统；</a:t>
            </a:r>
            <a:endParaRPr lang="zh-CN" altLang="en-US"/>
          </a:p>
          <a:p>
            <a:r>
              <a:rPr lang="zh-CN" altLang="en-US"/>
              <a:t>  </a:t>
            </a:r>
            <a:endParaRPr lang="zh-CN" altLang="en-US"/>
          </a:p>
          <a:p>
            <a:r>
              <a:rPr lang="zh-CN" altLang="en-US"/>
              <a:t>  （</a:t>
            </a:r>
            <a:r>
              <a:rPr lang="en-US" altLang="zh-CN"/>
              <a:t>5</a:t>
            </a:r>
            <a:r>
              <a:rPr lang="zh-CN" altLang="en-US"/>
              <a:t>）继续看论文，</a:t>
            </a:r>
            <a:endParaRPr lang="en-US" altLang="zh-CN"/>
          </a:p>
        </p:txBody>
      </p:sp>
      <p:pic>
        <p:nvPicPr>
          <p:cNvPr id="4" name="图片 3"/>
          <p:cNvPicPr>
            <a:picLocks noChangeAspect="1"/>
          </p:cNvPicPr>
          <p:nvPr/>
        </p:nvPicPr>
        <p:blipFill>
          <a:blip r:embed="rId1"/>
          <a:stretch>
            <a:fillRect/>
          </a:stretch>
        </p:blipFill>
        <p:spPr>
          <a:xfrm>
            <a:off x="2792095" y="3964940"/>
            <a:ext cx="8689975" cy="569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8785" y="683260"/>
            <a:ext cx="8312785" cy="5354320"/>
          </a:xfrm>
          <a:prstGeom prst="rect">
            <a:avLst/>
          </a:prstGeom>
          <a:noFill/>
        </p:spPr>
        <p:txBody>
          <a:bodyPr wrap="square" rtlCol="0">
            <a:spAutoFit/>
          </a:bodyPr>
          <a:p>
            <a:r>
              <a:rPr lang="zh-CN" altLang="en-US"/>
              <a:t>一、模型结构的设计：</a:t>
            </a:r>
            <a:endParaRPr lang="zh-CN" altLang="en-US"/>
          </a:p>
          <a:p>
            <a:endParaRPr lang="zh-CN" altLang="en-US"/>
          </a:p>
          <a:p>
            <a:r>
              <a:rPr lang="zh-CN" altLang="en-US"/>
              <a:t>  我采用该结构设计的声学模型最低的</a:t>
            </a:r>
            <a:r>
              <a:rPr lang="en-US" altLang="zh-CN"/>
              <a:t>WER</a:t>
            </a:r>
            <a:r>
              <a:rPr lang="zh-CN" altLang="en-US"/>
              <a:t>在</a:t>
            </a:r>
            <a:r>
              <a:rPr lang="en-US" altLang="zh-CN"/>
              <a:t>28.44</a:t>
            </a:r>
            <a:r>
              <a:rPr lang="zh-CN" altLang="en-US"/>
              <a:t>±</a:t>
            </a:r>
            <a:r>
              <a:rPr lang="en-US" altLang="zh-CN"/>
              <a:t>0.15%</a:t>
            </a:r>
            <a:r>
              <a:rPr lang="zh-CN" altLang="en-US"/>
              <a:t>，但是该模型还有可优化之处，我们对此结构并没有进行更深的挖掘，将模型的</a:t>
            </a:r>
            <a:r>
              <a:rPr lang="en-US" altLang="zh-CN"/>
              <a:t>WER</a:t>
            </a:r>
            <a:r>
              <a:rPr lang="zh-CN" altLang="en-US"/>
              <a:t>降低在</a:t>
            </a:r>
            <a:r>
              <a:rPr lang="en-US" altLang="zh-CN"/>
              <a:t>28%</a:t>
            </a:r>
            <a:r>
              <a:rPr lang="zh-CN" altLang="en-US"/>
              <a:t>以内。</a:t>
            </a:r>
            <a:endParaRPr lang="zh-CN" altLang="en-US"/>
          </a:p>
          <a:p>
            <a:endParaRPr lang="zh-CN" altLang="en-US"/>
          </a:p>
          <a:p>
            <a:r>
              <a:rPr lang="zh-CN" altLang="en-US"/>
              <a:t>Pred 334000</a:t>
            </a:r>
            <a:endParaRPr lang="zh-CN" altLang="en-US"/>
          </a:p>
          <a:p>
            <a:r>
              <a:rPr lang="zh-CN" altLang="en-US"/>
              <a:t>  ['su1', 'bei3', 'jun1', 'li3', 'yi4', 'ai4', 'guo2', 'jiang4', 'shi4', 'ma3', 'zhan4', 'shan1', 'li3', 'du4', 'tang2', 'ju4', 'wu3', 'su1', 'ding3', 'ai4', 'dan4', 'tian2', 'tie3', 'mei2', 'deng3', 'ye3', 'fen4', 'qi3', 'kang4', 'zhan4']</a:t>
            </a:r>
            <a:endParaRPr lang="zh-CN" altLang="en-US"/>
          </a:p>
          <a:p>
            <a:endParaRPr lang="zh-CN" altLang="en-US"/>
          </a:p>
          <a:p>
            <a:r>
              <a:rPr lang="zh-CN" altLang="en-US"/>
              <a:t>[*Test Result] Speech Recognition test set word error ratio : </a:t>
            </a:r>
            <a:r>
              <a:rPr lang="zh-CN" altLang="en-US">
                <a:solidFill>
                  <a:srgbClr val="FF0000"/>
                </a:solidFill>
              </a:rPr>
              <a:t>28.444460880391503 %</a:t>
            </a:r>
            <a:endParaRPr lang="zh-CN" altLang="en-US">
              <a:solidFill>
                <a:srgbClr val="FF0000"/>
              </a:solidFill>
            </a:endParaRPr>
          </a:p>
          <a:p>
            <a:endParaRPr lang="zh-CN" altLang="en-US"/>
          </a:p>
          <a:p>
            <a:r>
              <a:rPr lang="zh-CN" altLang="en-US"/>
              <a:t>D11_750 东北军 的 一些 爱国 将士 马 占 山 李杜 唐 聚 伍 苏 炳 艾 邓 铁梅 等 也 奋起 抗战</a:t>
            </a:r>
            <a:endParaRPr lang="zh-CN" altLang="en-US"/>
          </a:p>
          <a:p>
            <a:endParaRPr lang="zh-CN" altLang="en-US"/>
          </a:p>
          <a:p>
            <a:r>
              <a:rPr lang="zh-CN" altLang="en-US">
                <a:sym typeface="+mn-ea"/>
              </a:rPr>
              <a:t>D11_750 苏顶爱但田铁煤等也分起抗战</a:t>
            </a:r>
            <a:endParaRPr lang="zh-CN" altLang="en-US">
              <a:sym typeface="+mn-ea"/>
            </a:endParaRPr>
          </a:p>
          <a:p>
            <a:endParaRPr lang="zh-CN" altLang="en-US"/>
          </a:p>
          <a:p>
            <a:r>
              <a:rPr lang="zh-CN" altLang="en-US">
                <a:solidFill>
                  <a:srgbClr val="FF0000"/>
                </a:solidFill>
              </a:rPr>
              <a:t>  模型对于人名、地名识别率很差，导致在拼音转汉字的时候出现错误很多，但是对于单字、单词的识别率很高 。</a:t>
            </a:r>
            <a:endParaRPr lang="zh-CN" altLang="en-US">
              <a:solidFill>
                <a:srgbClr val="FF0000"/>
              </a:solidFill>
            </a:endParaRPr>
          </a:p>
        </p:txBody>
      </p:sp>
      <p:graphicFrame>
        <p:nvGraphicFramePr>
          <p:cNvPr id="5" name="对象 4"/>
          <p:cNvGraphicFramePr/>
          <p:nvPr/>
        </p:nvGraphicFramePr>
        <p:xfrm>
          <a:off x="142240" y="218440"/>
          <a:ext cx="1310640" cy="6421755"/>
        </p:xfrm>
        <a:graphic>
          <a:graphicData uri="http://schemas.openxmlformats.org/presentationml/2006/ole">
            <mc:AlternateContent xmlns:mc="http://schemas.openxmlformats.org/markup-compatibility/2006">
              <mc:Choice xmlns:v="urn:schemas-microsoft-com:vml" Requires="v">
                <p:oleObj spid="_x0000_s6" name="" r:id="rId1" imgW="2070100" imgH="9982200" progId="Visio.Drawing.15">
                  <p:embed/>
                </p:oleObj>
              </mc:Choice>
              <mc:Fallback>
                <p:oleObj name="" r:id="rId1" imgW="2070100" imgH="9982200" progId="Visio.Drawing.15">
                  <p:embed/>
                  <p:pic>
                    <p:nvPicPr>
                      <p:cNvPr id="0" name="图片 2"/>
                      <p:cNvPicPr/>
                      <p:nvPr/>
                    </p:nvPicPr>
                    <p:blipFill>
                      <a:blip r:embed="rId2"/>
                      <a:stretch>
                        <a:fillRect/>
                      </a:stretch>
                    </p:blipFill>
                    <p:spPr>
                      <a:xfrm>
                        <a:off x="142240" y="218440"/>
                        <a:ext cx="1310640" cy="64217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4">
                                            <p:txEl>
                                              <p:pRg st="13" end="13"/>
                                            </p:txEl>
                                          </p:spTgt>
                                        </p:tgtEl>
                                        <p:attrNameLst>
                                          <p:attrName>style.visibility</p:attrName>
                                        </p:attrNameLst>
                                      </p:cBhvr>
                                      <p:to>
                                        <p:strVal val="visible"/>
                                      </p:to>
                                    </p:set>
                                    <p:anim calcmode="lin" valueType="num">
                                      <p:cBhvr additive="base">
                                        <p:cTn id="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7685" y="595630"/>
            <a:ext cx="9275445" cy="2306955"/>
          </a:xfrm>
          <a:prstGeom prst="rect">
            <a:avLst/>
          </a:prstGeom>
          <a:noFill/>
        </p:spPr>
        <p:txBody>
          <a:bodyPr wrap="square" rtlCol="0">
            <a:spAutoFit/>
          </a:bodyPr>
          <a:p>
            <a:r>
              <a:rPr lang="zh-CN" altLang="en-US"/>
              <a:t>在寻优的过程中，我先去除一层的</a:t>
            </a:r>
            <a:r>
              <a:rPr lang="en-US" altLang="zh-CN"/>
              <a:t>CNN</a:t>
            </a:r>
            <a:r>
              <a:rPr lang="zh-CN" altLang="en-US"/>
              <a:t>结构，得出结论如下：</a:t>
            </a:r>
            <a:endParaRPr lang="zh-CN" altLang="en-US"/>
          </a:p>
          <a:p>
            <a:r>
              <a:rPr lang="zh-CN" altLang="en-US"/>
              <a:t> </a:t>
            </a:r>
            <a:endParaRPr lang="zh-CN" altLang="en-US"/>
          </a:p>
          <a:p>
            <a:r>
              <a:rPr lang="zh-CN" altLang="en-US"/>
              <a:t> Pred 714000</a:t>
            </a:r>
            <a:endParaRPr lang="zh-CN" altLang="en-US"/>
          </a:p>
          <a:p>
            <a:r>
              <a:rPr lang="zh-CN" altLang="en-US"/>
              <a:t>['su1', 'bei4', 'jun1', 'yi2', 'xian3', 'ai4', 'guo2', 'jiang4', 'shi4', 'ma3', 'zhan4', 'shan1', 'li3', 'dong4', 'tang2', 'ju4', 'wu3', 'su1', 'ding3', 'ai4', 'dan4', 'tian2', 'mei2', 'deng3', 'ye3', 'fen4', 'qi3', 'kang4', 'zhan4']</a:t>
            </a:r>
            <a:endParaRPr lang="zh-CN" altLang="en-US"/>
          </a:p>
          <a:p>
            <a:r>
              <a:rPr lang="zh-CN" altLang="en-US"/>
              <a:t>[*Error] data input is too long 1476</a:t>
            </a:r>
            <a:endParaRPr lang="zh-CN" altLang="en-US"/>
          </a:p>
          <a:p>
            <a:r>
              <a:rPr lang="zh-CN" altLang="en-US"/>
              <a:t>[*Test Result] Speech Recognition test set word error ratio : 28.488837937453006 %</a:t>
            </a:r>
            <a:endParaRPr lang="zh-CN" altLang="en-US"/>
          </a:p>
        </p:txBody>
      </p:sp>
      <p:graphicFrame>
        <p:nvGraphicFramePr>
          <p:cNvPr id="2" name="对象 1"/>
          <p:cNvGraphicFramePr/>
          <p:nvPr/>
        </p:nvGraphicFramePr>
        <p:xfrm>
          <a:off x="232410" y="483870"/>
          <a:ext cx="1389380" cy="5890260"/>
        </p:xfrm>
        <a:graphic>
          <a:graphicData uri="http://schemas.openxmlformats.org/presentationml/2006/ole">
            <mc:AlternateContent xmlns:mc="http://schemas.openxmlformats.org/markup-compatibility/2006">
              <mc:Choice xmlns:v="urn:schemas-microsoft-com:vml" Requires="v">
                <p:oleObj spid="_x0000_s3" name="" r:id="rId1" imgW="2070100" imgH="9982200" progId="Visio.Drawing.15">
                  <p:embed/>
                </p:oleObj>
              </mc:Choice>
              <mc:Fallback>
                <p:oleObj name="" r:id="rId1" imgW="2070100" imgH="9982200" progId="Visio.Drawing.15">
                  <p:embed/>
                  <p:pic>
                    <p:nvPicPr>
                      <p:cNvPr id="0" name="图片 2"/>
                      <p:cNvPicPr/>
                      <p:nvPr/>
                    </p:nvPicPr>
                    <p:blipFill>
                      <a:blip r:embed="rId2"/>
                      <a:stretch>
                        <a:fillRect/>
                      </a:stretch>
                    </p:blipFill>
                    <p:spPr>
                      <a:xfrm>
                        <a:off x="232410" y="483870"/>
                        <a:ext cx="1389380" cy="5890260"/>
                      </a:xfrm>
                      <a:prstGeom prst="rect">
                        <a:avLst/>
                      </a:prstGeom>
                    </p:spPr>
                  </p:pic>
                </p:oleObj>
              </mc:Fallback>
            </mc:AlternateContent>
          </a:graphicData>
        </a:graphic>
      </p:graphicFrame>
      <p:graphicFrame>
        <p:nvGraphicFramePr>
          <p:cNvPr id="5" name="对象 4"/>
          <p:cNvGraphicFramePr/>
          <p:nvPr/>
        </p:nvGraphicFramePr>
        <p:xfrm>
          <a:off x="10626725" y="46990"/>
          <a:ext cx="1370965" cy="6764020"/>
        </p:xfrm>
        <a:graphic>
          <a:graphicData uri="http://schemas.openxmlformats.org/presentationml/2006/ole">
            <mc:AlternateContent xmlns:mc="http://schemas.openxmlformats.org/markup-compatibility/2006">
              <mc:Choice xmlns:v="urn:schemas-microsoft-com:vml" Requires="v">
                <p:oleObj spid="_x0000_s6" name="" r:id="rId3" imgW="2070100" imgH="9982200" progId="Visio.Drawing.15">
                  <p:embed/>
                </p:oleObj>
              </mc:Choice>
              <mc:Fallback>
                <p:oleObj name="" r:id="rId3" imgW="2070100" imgH="9982200" progId="Visio.Drawing.15">
                  <p:embed/>
                  <p:pic>
                    <p:nvPicPr>
                      <p:cNvPr id="0" name="图片 5"/>
                      <p:cNvPicPr/>
                      <p:nvPr/>
                    </p:nvPicPr>
                    <p:blipFill>
                      <a:blip r:embed="rId4"/>
                      <a:stretch>
                        <a:fillRect/>
                      </a:stretch>
                    </p:blipFill>
                    <p:spPr>
                      <a:xfrm>
                        <a:off x="10626725" y="46990"/>
                        <a:ext cx="1370965" cy="6764020"/>
                      </a:xfrm>
                      <a:prstGeom prst="rect">
                        <a:avLst/>
                      </a:prstGeom>
                    </p:spPr>
                  </p:pic>
                </p:oleObj>
              </mc:Fallback>
            </mc:AlternateContent>
          </a:graphicData>
        </a:graphic>
      </p:graphicFrame>
      <p:sp>
        <p:nvSpPr>
          <p:cNvPr id="7" name="文本框 6"/>
          <p:cNvSpPr txBox="1"/>
          <p:nvPr/>
        </p:nvSpPr>
        <p:spPr>
          <a:xfrm>
            <a:off x="1797685" y="3123565"/>
            <a:ext cx="8684260" cy="2306955"/>
          </a:xfrm>
          <a:prstGeom prst="rect">
            <a:avLst/>
          </a:prstGeom>
          <a:noFill/>
        </p:spPr>
        <p:txBody>
          <a:bodyPr wrap="square" rtlCol="0">
            <a:spAutoFit/>
          </a:bodyPr>
          <a:p>
            <a:r>
              <a:rPr lang="en-US" altLang="zh-CN"/>
              <a:t>  </a:t>
            </a:r>
            <a:r>
              <a:rPr lang="zh-CN" altLang="zh-CN"/>
              <a:t>理论上来讲模型的深度越深，模型的拟合能力越强，根据何凯明</a:t>
            </a:r>
            <a:r>
              <a:rPr lang="en-US" altLang="zh-CN"/>
              <a:t>15</a:t>
            </a:r>
            <a:r>
              <a:rPr lang="zh-CN" altLang="en-US"/>
              <a:t>年残差网络的文章：更深的网络的表现能力至少应该等于底层的神经网络的表层能力，可能是我们的网络虽然在深度上加深，但是我们的网络中的参数并没有进行训练，甚至出现了退化的现象，这就要求我们采用残差的思想来解决，</a:t>
            </a:r>
            <a:r>
              <a:rPr lang="en-US" altLang="zh-CN"/>
              <a:t>Qian</a:t>
            </a:r>
            <a:r>
              <a:rPr lang="zh-CN" altLang="en-US"/>
              <a:t>的论文也是在采用残差网络来进行设计网络，使模型的表现能力更强。</a:t>
            </a:r>
            <a:endParaRPr lang="zh-CN" altLang="en-US"/>
          </a:p>
          <a:p>
            <a:r>
              <a:rPr lang="zh-CN" altLang="en-US"/>
              <a:t>  但是我们的模型可能出现了退化的现象，目前还不准备采用残差的思想进行解决，最后此网络的最后的</a:t>
            </a:r>
            <a:r>
              <a:rPr lang="en-US" altLang="zh-CN"/>
              <a:t>WER</a:t>
            </a:r>
            <a:r>
              <a:rPr lang="zh-CN" altLang="en-US"/>
              <a:t>是在</a:t>
            </a:r>
            <a:r>
              <a:rPr lang="en-US" altLang="zh-CN"/>
              <a:t>34.24%</a:t>
            </a:r>
            <a:r>
              <a:rPr lang="zh-CN" altLang="en-US"/>
              <a:t>。</a:t>
            </a:r>
            <a:endParaRPr lang="zh-CN" altLang="en-US"/>
          </a:p>
          <a:p>
            <a:endParaRPr lang="zh-CN" altLang="en-US"/>
          </a:p>
        </p:txBody>
      </p:sp>
      <p:sp>
        <p:nvSpPr>
          <p:cNvPr id="8" name="文本框 7"/>
          <p:cNvSpPr txBox="1"/>
          <p:nvPr/>
        </p:nvSpPr>
        <p:spPr>
          <a:xfrm>
            <a:off x="1797685" y="5265420"/>
            <a:ext cx="8419465" cy="645160"/>
          </a:xfrm>
          <a:prstGeom prst="rect">
            <a:avLst/>
          </a:prstGeom>
          <a:noFill/>
        </p:spPr>
        <p:txBody>
          <a:bodyPr wrap="square" rtlCol="0">
            <a:spAutoFit/>
          </a:bodyPr>
          <a:p>
            <a:r>
              <a:rPr lang="en-US" altLang="zh-CN"/>
              <a:t>  </a:t>
            </a:r>
            <a:r>
              <a:rPr lang="zh-CN" altLang="en-US"/>
              <a:t>下一步先准备在该模型的基础上，减去一层的卷积层，看看表现能力；之后在上一页的模型进行试验，看看效果。</a:t>
            </a:r>
            <a:endParaRPr lang="zh-CN" altLang="en-US"/>
          </a:p>
        </p:txBody>
      </p:sp>
      <p:sp>
        <p:nvSpPr>
          <p:cNvPr id="9" name="文本框 8"/>
          <p:cNvSpPr txBox="1"/>
          <p:nvPr/>
        </p:nvSpPr>
        <p:spPr>
          <a:xfrm>
            <a:off x="1797685" y="6005830"/>
            <a:ext cx="8036560" cy="368300"/>
          </a:xfrm>
          <a:prstGeom prst="rect">
            <a:avLst/>
          </a:prstGeom>
          <a:noFill/>
        </p:spPr>
        <p:txBody>
          <a:bodyPr wrap="square" rtlCol="0">
            <a:spAutoFit/>
          </a:bodyPr>
          <a:p>
            <a:r>
              <a:rPr lang="zh-CN" altLang="en-US"/>
              <a:t>最新结果，</a:t>
            </a:r>
            <a:r>
              <a:rPr lang="en-US" altLang="zh-CN"/>
              <a:t>PER≈28.11%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66265" y="919480"/>
            <a:ext cx="8460105" cy="5354320"/>
          </a:xfrm>
          <a:prstGeom prst="rect">
            <a:avLst/>
          </a:prstGeom>
          <a:noFill/>
        </p:spPr>
        <p:txBody>
          <a:bodyPr wrap="square" rtlCol="0">
            <a:spAutoFit/>
          </a:bodyPr>
          <a:p>
            <a:r>
              <a:rPr lang="zh-CN" altLang="en-US"/>
              <a:t>二、当模型的</a:t>
            </a:r>
            <a:r>
              <a:rPr lang="en-US" altLang="zh-CN"/>
              <a:t>WER</a:t>
            </a:r>
            <a:r>
              <a:rPr lang="zh-CN" altLang="en-US"/>
              <a:t>到达了</a:t>
            </a:r>
            <a:r>
              <a:rPr lang="en-US" altLang="zh-CN"/>
              <a:t>28.44%</a:t>
            </a:r>
            <a:r>
              <a:rPr lang="zh-CN" altLang="en-US"/>
              <a:t>，我们采用</a:t>
            </a:r>
            <a:r>
              <a:rPr lang="en-US" altLang="zh-CN"/>
              <a:t>L1 </a:t>
            </a:r>
            <a:r>
              <a:rPr lang="zh-CN" altLang="en-US"/>
              <a:t>、</a:t>
            </a:r>
            <a:r>
              <a:rPr lang="en-US" altLang="zh-CN"/>
              <a:t>L2</a:t>
            </a:r>
            <a:r>
              <a:rPr lang="zh-CN" altLang="en-US"/>
              <a:t>正则化方法应用于神经网络中，但是根据我们的试验发现正则化方法虽然在试验的初期对于过拟合有一定的缓解能力，但是在训练后期，跟</a:t>
            </a:r>
            <a:r>
              <a:rPr lang="en-US" altLang="zh-CN"/>
              <a:t>Dropout</a:t>
            </a:r>
            <a:r>
              <a:rPr lang="zh-CN" altLang="en-US"/>
              <a:t>类似，还是避免不了小语料的过拟合现象的发生，正在不断优化试验的性能，不断的改进模型。</a:t>
            </a:r>
            <a:endParaRPr lang="zh-CN" altLang="en-US"/>
          </a:p>
          <a:p>
            <a:endParaRPr lang="zh-CN" altLang="en-US"/>
          </a:p>
          <a:p>
            <a:r>
              <a:rPr lang="zh-CN" altLang="en-US"/>
              <a:t>三、完成了语言模型的构建，但是语言模型存在很大的缺陷，如下所示：</a:t>
            </a:r>
            <a:endParaRPr lang="zh-CN" altLang="en-US"/>
          </a:p>
          <a:p>
            <a:r>
              <a:rPr lang="zh-CN" altLang="en-US"/>
              <a:t>   </a:t>
            </a:r>
            <a:r>
              <a:rPr lang="zh-CN" altLang="en-US">
                <a:latin typeface="Calibri" panose="020F0502020204030204" charset="0"/>
              </a:rPr>
              <a:t>①对于人名、地点名识别存在很大的问题，因为人名存在很多歧义、重名等很多问题，地点名对于地点比较突出的地方识别很好，但是对于众多地点的名称，拼音转汉字的准确率还是太低，但是后期可以通过在字典中加入字典，并不断提高字典的词频来不断提高地点名的识别率。</a:t>
            </a:r>
            <a:endParaRPr lang="zh-CN" altLang="en-US">
              <a:latin typeface="Calibri" panose="020F0502020204030204" charset="0"/>
            </a:endParaRPr>
          </a:p>
          <a:p>
            <a:r>
              <a:rPr lang="zh-CN" altLang="en-US">
                <a:latin typeface="Calibri" panose="020F0502020204030204" charset="0"/>
              </a:rPr>
              <a:t>  ②发邮件给 基于CTC准则的普通话识别及改进_张立民 通信作者，至今未回，因为我严重怀疑他的论文造假，因为我们现在识别出的都是</a:t>
            </a:r>
            <a:r>
              <a:rPr lang="en-US" altLang="zh-CN">
                <a:latin typeface="Calibri" panose="020F0502020204030204" charset="0"/>
              </a:rPr>
              <a:t>PER</a:t>
            </a:r>
            <a:r>
              <a:rPr lang="zh-CN" altLang="en-US">
                <a:latin typeface="Calibri" panose="020F0502020204030204" charset="0"/>
              </a:rPr>
              <a:t>，</a:t>
            </a:r>
            <a:r>
              <a:rPr lang="en-US" altLang="zh-CN">
                <a:latin typeface="Calibri" panose="020F0502020204030204" charset="0"/>
              </a:rPr>
              <a:t>WER</a:t>
            </a:r>
            <a:r>
              <a:rPr lang="zh-CN" altLang="en-US">
                <a:latin typeface="Calibri" panose="020F0502020204030204" charset="0"/>
              </a:rPr>
              <a:t>是在</a:t>
            </a:r>
            <a:r>
              <a:rPr lang="en-US" altLang="zh-CN">
                <a:latin typeface="Calibri" panose="020F0502020204030204" charset="0"/>
              </a:rPr>
              <a:t>PER</a:t>
            </a:r>
            <a:r>
              <a:rPr lang="zh-CN" altLang="en-US">
                <a:latin typeface="Calibri" panose="020F0502020204030204" charset="0"/>
              </a:rPr>
              <a:t>的基础上进一步做了错误率的计算，理论上</a:t>
            </a:r>
            <a:r>
              <a:rPr lang="en-US" altLang="zh-CN">
                <a:latin typeface="Calibri" panose="020F0502020204030204" charset="0"/>
              </a:rPr>
              <a:t>PER &lt;= WER</a:t>
            </a:r>
            <a:r>
              <a:rPr lang="zh-CN" altLang="en-US">
                <a:latin typeface="Calibri" panose="020F0502020204030204" charset="0"/>
              </a:rPr>
              <a:t>，后期论文我准备还是以</a:t>
            </a:r>
            <a:r>
              <a:rPr lang="en-US" altLang="zh-CN">
                <a:latin typeface="Calibri" panose="020F0502020204030204" charset="0"/>
              </a:rPr>
              <a:t>PER</a:t>
            </a:r>
            <a:r>
              <a:rPr lang="zh-CN" altLang="en-US">
                <a:latin typeface="Calibri" panose="020F0502020204030204" charset="0"/>
              </a:rPr>
              <a:t>作为我的评判标准，论文内部适当写一些语言模型的知识。</a:t>
            </a:r>
            <a:endParaRPr lang="zh-CN" altLang="en-US">
              <a:latin typeface="Calibri" panose="020F0502020204030204" charset="0"/>
            </a:endParaRPr>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5425" y="814070"/>
            <a:ext cx="9201150" cy="3138170"/>
          </a:xfrm>
          <a:prstGeom prst="rect">
            <a:avLst/>
          </a:prstGeom>
          <a:noFill/>
        </p:spPr>
        <p:txBody>
          <a:bodyPr wrap="square" rtlCol="0">
            <a:spAutoFit/>
          </a:bodyPr>
          <a:p>
            <a:r>
              <a:rPr lang="zh-CN" altLang="en-US"/>
              <a:t>四、论文阅读</a:t>
            </a:r>
            <a:endParaRPr lang="zh-CN" altLang="en-US"/>
          </a:p>
          <a:p>
            <a:r>
              <a:rPr lang="zh-CN" altLang="en-US"/>
              <a:t>  （</a:t>
            </a:r>
            <a:r>
              <a:rPr lang="en-US" altLang="zh-CN"/>
              <a:t>1</a:t>
            </a:r>
            <a:r>
              <a:rPr lang="zh-CN" altLang="en-US"/>
              <a:t>）Deep Residual Learning for Image Recognition</a:t>
            </a:r>
            <a:endParaRPr lang="zh-CN" altLang="en-US"/>
          </a:p>
          <a:p>
            <a:r>
              <a:rPr lang="zh-CN" altLang="en-US"/>
              <a:t>  （</a:t>
            </a:r>
            <a:r>
              <a:rPr lang="en-US" altLang="zh-CN"/>
              <a:t>2</a:t>
            </a:r>
            <a:r>
              <a:rPr lang="zh-CN" altLang="en-US"/>
              <a:t>）</a:t>
            </a:r>
            <a:r>
              <a:rPr lang="en-US" altLang="zh-CN"/>
              <a:t>Google Inception V1—V4</a:t>
            </a:r>
            <a:endParaRPr lang="en-US" altLang="zh-CN"/>
          </a:p>
          <a:p>
            <a:r>
              <a:rPr lang="en-US" altLang="zh-CN"/>
              <a:t>   </a:t>
            </a:r>
            <a:r>
              <a:rPr lang="zh-CN" altLang="en-US"/>
              <a:t>上周主要把精力放在图像方面的论文上，刚准备做</a:t>
            </a:r>
            <a:r>
              <a:rPr lang="en-US" altLang="zh-CN"/>
              <a:t>Residual Networks</a:t>
            </a:r>
            <a:r>
              <a:rPr lang="zh-CN" altLang="en-US"/>
              <a:t>，终于在</a:t>
            </a:r>
            <a:r>
              <a:rPr lang="en-US" altLang="zh-CN"/>
              <a:t>IEEE ACM</a:t>
            </a:r>
            <a:r>
              <a:rPr lang="zh-CN" altLang="en-US"/>
              <a:t>期刊找到了上海交大实验室发表的一篇论文，作者</a:t>
            </a:r>
            <a:r>
              <a:rPr lang="en-US" altLang="zh-CN"/>
              <a:t>Yanmin Qian</a:t>
            </a:r>
            <a:r>
              <a:rPr lang="zh-CN" altLang="en-US"/>
              <a:t>发表的一篇关于</a:t>
            </a:r>
            <a:r>
              <a:rPr lang="en-US" altLang="zh-CN"/>
              <a:t>DCRN</a:t>
            </a:r>
            <a:r>
              <a:rPr lang="zh-CN" altLang="en-US"/>
              <a:t>（</a:t>
            </a:r>
            <a:r>
              <a:rPr lang="en-US" altLang="zh-CN"/>
              <a:t>Deep Convolution Residual Networks</a:t>
            </a:r>
            <a:r>
              <a:rPr lang="zh-CN" altLang="en-US"/>
              <a:t>），跟预想的一样，他成功的把关于</a:t>
            </a:r>
            <a:r>
              <a:rPr lang="en-US" altLang="zh-CN"/>
              <a:t>Residual</a:t>
            </a:r>
            <a:r>
              <a:rPr lang="zh-CN" altLang="en-US"/>
              <a:t>的方面做完了。。。</a:t>
            </a:r>
            <a:endParaRPr lang="zh-CN" altLang="en-US"/>
          </a:p>
          <a:p>
            <a:r>
              <a:rPr lang="zh-CN" altLang="en-US"/>
              <a:t>  于是我准备另起炉灶，直接用我设计的</a:t>
            </a:r>
            <a:r>
              <a:rPr lang="en-US" altLang="zh-CN"/>
              <a:t>model</a:t>
            </a:r>
            <a:r>
              <a:rPr lang="zh-CN" altLang="en-US"/>
              <a:t>进行试验，并且我准备在我实验中增加三种创新外加一种优势，就算实验结果</a:t>
            </a:r>
            <a:r>
              <a:rPr lang="en-US" altLang="zh-CN"/>
              <a:t>DWCNN</a:t>
            </a:r>
            <a:r>
              <a:rPr lang="zh-CN" altLang="en-US"/>
              <a:t>没有</a:t>
            </a:r>
            <a:r>
              <a:rPr lang="en-US" altLang="zh-CN"/>
              <a:t>DCNN</a:t>
            </a:r>
            <a:r>
              <a:rPr lang="zh-CN" altLang="en-US"/>
              <a:t>好，我都会把通过一种手段变得很好。</a:t>
            </a:r>
            <a:endParaRPr lang="zh-CN" altLang="en-US"/>
          </a:p>
          <a:p>
            <a:r>
              <a:rPr lang="zh-CN" altLang="en-US"/>
              <a:t>  </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07820" y="830580"/>
            <a:ext cx="8600440" cy="368300"/>
          </a:xfrm>
          <a:prstGeom prst="rect">
            <a:avLst/>
          </a:prstGeom>
          <a:noFill/>
        </p:spPr>
        <p:txBody>
          <a:bodyPr wrap="square" rtlCol="0">
            <a:spAutoFit/>
          </a:bodyPr>
          <a:p>
            <a:r>
              <a:rPr lang="zh-CN" altLang="en-US"/>
              <a:t>五、试验架构</a:t>
            </a:r>
            <a:endParaRPr lang="zh-CN" altLang="en-US"/>
          </a:p>
        </p:txBody>
      </p:sp>
      <p:graphicFrame>
        <p:nvGraphicFramePr>
          <p:cNvPr id="2" name="对象 1"/>
          <p:cNvGraphicFramePr/>
          <p:nvPr/>
        </p:nvGraphicFramePr>
        <p:xfrm>
          <a:off x="1729740" y="431800"/>
          <a:ext cx="8732520" cy="5994400"/>
        </p:xfrm>
        <a:graphic>
          <a:graphicData uri="http://schemas.openxmlformats.org/presentationml/2006/ole">
            <mc:AlternateContent xmlns:mc="http://schemas.openxmlformats.org/markup-compatibility/2006">
              <mc:Choice xmlns:v="urn:schemas-microsoft-com:vml" Requires="v">
                <p:oleObj spid="_x0000_s3" name="" r:id="rId1" imgW="11671300" imgH="8013700" progId="Visio.Drawing.15">
                  <p:embed/>
                </p:oleObj>
              </mc:Choice>
              <mc:Fallback>
                <p:oleObj name="" r:id="rId1" imgW="11671300" imgH="8013700" progId="Visio.Drawing.15">
                  <p:embed/>
                  <p:pic>
                    <p:nvPicPr>
                      <p:cNvPr id="0" name="图片 2"/>
                      <p:cNvPicPr/>
                      <p:nvPr/>
                    </p:nvPicPr>
                    <p:blipFill>
                      <a:blip r:embed="rId2"/>
                      <a:stretch>
                        <a:fillRect/>
                      </a:stretch>
                    </p:blipFill>
                    <p:spPr>
                      <a:xfrm>
                        <a:off x="1729740" y="431800"/>
                        <a:ext cx="8732520" cy="5994400"/>
                      </a:xfrm>
                      <a:prstGeom prst="rect">
                        <a:avLst/>
                      </a:prstGeom>
                    </p:spPr>
                  </p:pic>
                </p:oleObj>
              </mc:Fallback>
            </mc:AlternateContent>
          </a:graphicData>
        </a:graphic>
      </p:graphicFrame>
      <p:graphicFrame>
        <p:nvGraphicFramePr>
          <p:cNvPr id="5" name="对象 4"/>
          <p:cNvGraphicFramePr/>
          <p:nvPr/>
        </p:nvGraphicFramePr>
        <p:xfrm>
          <a:off x="1729740" y="431800"/>
          <a:ext cx="8732520" cy="5994400"/>
        </p:xfrm>
        <a:graphic>
          <a:graphicData uri="http://schemas.openxmlformats.org/presentationml/2006/ole">
            <mc:AlternateContent xmlns:mc="http://schemas.openxmlformats.org/markup-compatibility/2006">
              <mc:Choice xmlns:v="urn:schemas-microsoft-com:vml" Requires="v">
                <p:oleObj spid="_x0000_s6" name="" r:id="rId3" imgW="11671300" imgH="8013700" progId="Visio.Drawing.15">
                  <p:embed/>
                </p:oleObj>
              </mc:Choice>
              <mc:Fallback>
                <p:oleObj name="" r:id="rId3" imgW="11671300" imgH="8013700" progId="Visio.Drawing.15">
                  <p:embed/>
                  <p:pic>
                    <p:nvPicPr>
                      <p:cNvPr id="0" name="图片 5"/>
                      <p:cNvPicPr/>
                      <p:nvPr/>
                    </p:nvPicPr>
                    <p:blipFill>
                      <a:blip r:embed="rId4"/>
                      <a:stretch>
                        <a:fillRect/>
                      </a:stretch>
                    </p:blipFill>
                    <p:spPr>
                      <a:xfrm>
                        <a:off x="1729740" y="431800"/>
                        <a:ext cx="8732520" cy="59944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30400" y="1065530"/>
            <a:ext cx="8331200" cy="3692525"/>
          </a:xfrm>
          <a:prstGeom prst="rect">
            <a:avLst/>
          </a:prstGeom>
          <a:noFill/>
        </p:spPr>
        <p:txBody>
          <a:bodyPr wrap="square" rtlCol="0">
            <a:spAutoFit/>
          </a:bodyPr>
          <a:p>
            <a:r>
              <a:rPr lang="zh-CN" altLang="en-US"/>
              <a:t>六、论文创新点及优势</a:t>
            </a:r>
            <a:endParaRPr lang="zh-CN" altLang="en-US"/>
          </a:p>
          <a:p>
            <a:endParaRPr lang="zh-CN" altLang="en-US"/>
          </a:p>
          <a:p>
            <a:r>
              <a:rPr lang="zh-CN" altLang="en-US"/>
              <a:t> （</a:t>
            </a:r>
            <a:r>
              <a:rPr lang="en-US" altLang="zh-CN"/>
              <a:t>1</a:t>
            </a:r>
            <a:r>
              <a:rPr lang="zh-CN" altLang="en-US"/>
              <a:t>）创新的而采用的语谱图作为语音的输入，针对</a:t>
            </a:r>
            <a:r>
              <a:rPr lang="en-US" altLang="zh-CN"/>
              <a:t>CNN</a:t>
            </a:r>
            <a:r>
              <a:rPr lang="zh-CN" altLang="en-US"/>
              <a:t>的特性，模型的输入更加合理；</a:t>
            </a:r>
            <a:endParaRPr lang="zh-CN" altLang="en-US"/>
          </a:p>
          <a:p>
            <a:r>
              <a:rPr lang="zh-CN" altLang="en-US"/>
              <a:t> （</a:t>
            </a:r>
            <a:r>
              <a:rPr lang="en-US" altLang="zh-CN"/>
              <a:t>2</a:t>
            </a:r>
            <a:r>
              <a:rPr lang="zh-CN" altLang="en-US"/>
              <a:t>）创新的使用多特征融合的方式构建语音识别声学模型，相较于以往只在深度加深的声学模型，该模型更具有创新性；</a:t>
            </a:r>
            <a:endParaRPr lang="zh-CN" altLang="en-US"/>
          </a:p>
          <a:p>
            <a:r>
              <a:rPr lang="zh-CN" altLang="en-US"/>
              <a:t>  （</a:t>
            </a:r>
            <a:r>
              <a:rPr lang="en-US" altLang="zh-CN"/>
              <a:t>3</a:t>
            </a:r>
            <a:r>
              <a:rPr lang="zh-CN" altLang="en-US"/>
              <a:t>）创新的使用</a:t>
            </a:r>
            <a:r>
              <a:rPr lang="en-US" altLang="zh-CN"/>
              <a:t>attention</a:t>
            </a:r>
            <a:r>
              <a:rPr lang="zh-CN" altLang="en-US"/>
              <a:t>机制和</a:t>
            </a:r>
            <a:r>
              <a:rPr lang="en-US" altLang="zh-CN"/>
              <a:t>CTC</a:t>
            </a:r>
            <a:r>
              <a:rPr lang="zh-CN" altLang="en-US"/>
              <a:t>混合系统于语音识别系统，针对</a:t>
            </a:r>
            <a:r>
              <a:rPr lang="en-US" altLang="zh-CN"/>
              <a:t>CNN</a:t>
            </a:r>
            <a:r>
              <a:rPr lang="zh-CN" altLang="en-US"/>
              <a:t>只能在局部信息进行联系，</a:t>
            </a:r>
            <a:r>
              <a:rPr lang="en-US" altLang="zh-CN"/>
              <a:t>DNN</a:t>
            </a:r>
            <a:r>
              <a:rPr lang="zh-CN" altLang="en-US"/>
              <a:t>对于信息的前后关系的建模能力较弱，我们创新的使用</a:t>
            </a:r>
            <a:r>
              <a:rPr lang="en-US" altLang="zh-CN"/>
              <a:t>attention</a:t>
            </a:r>
            <a:r>
              <a:rPr lang="zh-CN" altLang="en-US"/>
              <a:t>机制融合声学模型中，使模型的效果更佳，具备更强的时序序列的处理能力；</a:t>
            </a:r>
            <a:endParaRPr lang="zh-CN" altLang="en-US"/>
          </a:p>
          <a:p>
            <a:r>
              <a:rPr lang="zh-CN" altLang="en-US"/>
              <a:t>  （</a:t>
            </a:r>
            <a:r>
              <a:rPr lang="en-US" altLang="zh-CN"/>
              <a:t>4</a:t>
            </a:r>
            <a:r>
              <a:rPr lang="zh-CN" altLang="en-US"/>
              <a:t>）优势：针对</a:t>
            </a:r>
            <a:r>
              <a:rPr lang="en-US" altLang="zh-CN"/>
              <a:t>CNN</a:t>
            </a:r>
            <a:r>
              <a:rPr lang="zh-CN" altLang="en-US"/>
              <a:t>训练速度快，对于平移、位置等不变性的特征，我们使用</a:t>
            </a:r>
            <a:r>
              <a:rPr lang="en-US" altLang="zh-CN"/>
              <a:t>CNN</a:t>
            </a:r>
            <a:r>
              <a:rPr lang="zh-CN" altLang="en-US"/>
              <a:t>训练速度相较于</a:t>
            </a:r>
            <a:r>
              <a:rPr lang="en-US" altLang="zh-CN"/>
              <a:t>LSTM RNN</a:t>
            </a:r>
            <a:r>
              <a:rPr lang="zh-CN" altLang="en-US"/>
              <a:t>网络，速度提升</a:t>
            </a:r>
            <a:r>
              <a:rPr lang="en-US" altLang="zh-CN"/>
              <a:t>2-5</a:t>
            </a:r>
            <a:r>
              <a:rPr lang="zh-CN" altLang="en-US"/>
              <a:t>倍之间。</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500"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66545" y="1046480"/>
            <a:ext cx="9059545" cy="1753235"/>
          </a:xfrm>
          <a:prstGeom prst="rect">
            <a:avLst/>
          </a:prstGeom>
          <a:noFill/>
        </p:spPr>
        <p:txBody>
          <a:bodyPr wrap="square" rtlCol="0">
            <a:spAutoFit/>
          </a:bodyPr>
          <a:p>
            <a:r>
              <a:rPr lang="zh-CN" altLang="en-US"/>
              <a:t>七、下两周工作</a:t>
            </a:r>
            <a:endParaRPr lang="zh-CN" altLang="en-US"/>
          </a:p>
          <a:p>
            <a:r>
              <a:rPr lang="zh-CN" altLang="en-US"/>
              <a:t>  （</a:t>
            </a:r>
            <a:r>
              <a:rPr lang="en-US" altLang="zh-CN"/>
              <a:t>1</a:t>
            </a:r>
            <a:r>
              <a:rPr lang="zh-CN" altLang="en-US"/>
              <a:t>）不断优化</a:t>
            </a:r>
            <a:r>
              <a:rPr lang="en-US" altLang="zh-CN"/>
              <a:t>DCNN-CTC</a:t>
            </a:r>
            <a:r>
              <a:rPr lang="zh-CN" altLang="en-US"/>
              <a:t>模型，争取跑出比</a:t>
            </a:r>
            <a:r>
              <a:rPr lang="en-US" altLang="zh-CN"/>
              <a:t>GMM-HMM</a:t>
            </a:r>
            <a:r>
              <a:rPr lang="zh-CN" altLang="en-US"/>
              <a:t>更优的模型；</a:t>
            </a:r>
            <a:endParaRPr lang="zh-CN" altLang="en-US"/>
          </a:p>
          <a:p>
            <a:r>
              <a:rPr lang="zh-CN" altLang="en-US"/>
              <a:t>  （</a:t>
            </a:r>
            <a:r>
              <a:rPr lang="en-US" altLang="zh-CN"/>
              <a:t>2</a:t>
            </a:r>
            <a:r>
              <a:rPr lang="zh-CN" altLang="en-US"/>
              <a:t>）争取跑</a:t>
            </a:r>
            <a:r>
              <a:rPr lang="en-US" altLang="zh-CN"/>
              <a:t>DWCNN-CTC</a:t>
            </a:r>
            <a:r>
              <a:rPr lang="zh-CN" altLang="en-US"/>
              <a:t>模型，并利用一些优化手段进行模型的优化；</a:t>
            </a:r>
            <a:endParaRPr lang="zh-CN" altLang="en-US"/>
          </a:p>
          <a:p>
            <a:r>
              <a:rPr lang="zh-CN" altLang="en-US"/>
              <a:t>  （</a:t>
            </a:r>
            <a:r>
              <a:rPr lang="en-US" altLang="zh-CN"/>
              <a:t>3</a:t>
            </a:r>
            <a:r>
              <a:rPr lang="zh-CN" altLang="en-US"/>
              <a:t>）</a:t>
            </a:r>
            <a:r>
              <a:rPr lang="en-US" altLang="zh-CN"/>
              <a:t>attention</a:t>
            </a:r>
            <a:r>
              <a:rPr lang="zh-CN" altLang="en-US"/>
              <a:t>机制找出一篇经典论文，作为引用；</a:t>
            </a:r>
            <a:endParaRPr lang="zh-CN" altLang="en-US"/>
          </a:p>
          <a:p>
            <a:r>
              <a:rPr lang="zh-CN" altLang="en-US"/>
              <a:t>  （</a:t>
            </a:r>
            <a:r>
              <a:rPr lang="en-US" altLang="zh-CN"/>
              <a:t>4</a:t>
            </a:r>
            <a:r>
              <a:rPr lang="zh-CN" altLang="en-US"/>
              <a:t>）继续看论文，借助于图像领域的优化方法，逐渐迁移到语音领域；</a:t>
            </a:r>
            <a:endParaRPr lang="zh-CN" altLang="en-US"/>
          </a:p>
          <a:p>
            <a:r>
              <a:rPr lang="zh-CN" altLang="en-US"/>
              <a:t>  （</a:t>
            </a:r>
            <a:r>
              <a:rPr lang="en-US" altLang="zh-CN"/>
              <a:t>5</a:t>
            </a:r>
            <a:r>
              <a:rPr lang="zh-CN" altLang="en-US"/>
              <a:t>）寻找主机，继续跑我的模型，并行。</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2866</Words>
  <Application>WPS 演示</Application>
  <PresentationFormat>宽屏</PresentationFormat>
  <Paragraphs>85</Paragraphs>
  <Slides>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8</vt:i4>
      </vt:variant>
    </vt:vector>
  </HeadingPairs>
  <TitlesOfParts>
    <vt:vector size="21" baseType="lpstr">
      <vt:lpstr>Arial</vt:lpstr>
      <vt:lpstr>宋体</vt:lpstr>
      <vt:lpstr>Wingdings</vt:lpstr>
      <vt:lpstr>Calibri</vt:lpstr>
      <vt:lpstr>微软雅黑</vt:lpstr>
      <vt:lpstr>Arial Unicode MS</vt:lpstr>
      <vt:lpstr>Calibri Light</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Shylock1414806619</cp:lastModifiedBy>
  <cp:revision>6</cp:revision>
  <dcterms:created xsi:type="dcterms:W3CDTF">2018-08-17T23:59:00Z</dcterms:created>
  <dcterms:modified xsi:type="dcterms:W3CDTF">2018-08-19T05:25:04Z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