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60" r:id="rId3"/>
    <p:sldId id="261" r:id="rId5"/>
    <p:sldId id="262" r:id="rId6"/>
    <p:sldId id="263" r:id="rId7"/>
    <p:sldId id="264" r:id="rId8"/>
    <p:sldId id="265" r:id="rId9"/>
    <p:sldId id="256"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860" autoAdjust="0"/>
    <p:restoredTop sz="94660"/>
  </p:normalViewPr>
  <p:slideViewPr>
    <p:cSldViewPr snapToGrid="0">
      <p:cViewPr varScale="1">
        <p:scale>
          <a:sx n="115" d="100"/>
          <a:sy n="115" d="100"/>
        </p:scale>
        <p:origin x="61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25A8C7-CC1A-4A08-9B4B-31F43B054C7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1B693-632D-4080-9CF6-EA28B66DC801}"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eaLnBrk="0" fontAlgn="base" latinLnBrk="0" hangingPunct="0">
              <a:lnSpc>
                <a:spcPct val="100000"/>
              </a:lnSpc>
              <a:spcBef>
                <a:spcPct val="0"/>
              </a:spcBef>
              <a:spcAft>
                <a:spcPct val="0"/>
              </a:spcAft>
              <a:buClrTx/>
              <a:buSzTx/>
              <a:buFontTx/>
              <a:buNone/>
              <a:defRPr/>
            </a:pPr>
            <a:fld id="{39AD698A-D66C-4FA1-BBD8-F72AE9E6E751}"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微软雅黑" panose="020B0503020204020204" pitchFamily="34" charset="-122"/>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微软雅黑" panose="020B0503020204020204" pitchFamily="34"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854199"/>
            <a:ext cx="9144000" cy="1655763"/>
          </a:xfrm>
        </p:spPr>
        <p:txBody>
          <a:bodyPr anchor="b">
            <a:normAutofit/>
          </a:bodyPr>
          <a:lstStyle>
            <a:lvl1pPr algn="ctr">
              <a:defRPr sz="7200" b="0"/>
            </a:lvl1pPr>
          </a:lstStyle>
          <a:p>
            <a:r>
              <a:rPr lang="zh-CN" altLang="en-US" dirty="0"/>
              <a:t>单击此处编辑标题</a:t>
            </a:r>
            <a:endParaRPr lang="zh-CN" altLang="en-US" dirty="0"/>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dirty="0"/>
              <a:t>单击此处编辑母版标题样式</a:t>
            </a:r>
            <a:endParaRPr lang="zh-CN" altLang="en-US" dirty="0"/>
          </a:p>
        </p:txBody>
      </p:sp>
      <p:sp>
        <p:nvSpPr>
          <p:cNvPr id="3" name="内容占位符 2"/>
          <p:cNvSpPr>
            <a:spLocks noGrp="1"/>
          </p:cNvSpPr>
          <p:nvPr>
            <p:ph idx="1"/>
          </p:nvPr>
        </p:nvSpPr>
        <p:spPr/>
        <p:txBody>
          <a:bodyPr/>
          <a:lstStyle>
            <a:lvl1pPr>
              <a:defRPr sz="2400"/>
            </a:lvl1pPr>
            <a:lvl2pPr>
              <a:defRPr sz="2000"/>
            </a:lvl2pPr>
            <a:lvl3pPr>
              <a:defRPr sz="1800"/>
            </a:lvl3pPr>
            <a:lvl4pPr>
              <a:defRPr sz="1800"/>
            </a:lvl4pPr>
            <a:lvl5pPr>
              <a:defRPr sz="18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5" name="标题 4"/>
          <p:cNvSpPr>
            <a:spLocks noGrp="1"/>
          </p:cNvSpPr>
          <p:nvPr>
            <p:ph type="title" hasCustomPrompt="1"/>
          </p:nvPr>
        </p:nvSpPr>
        <p:spPr>
          <a:xfrm>
            <a:off x="838200" y="2187443"/>
            <a:ext cx="10515600" cy="2483115"/>
          </a:xfrm>
        </p:spPr>
        <p:txBody>
          <a:bodyPr>
            <a:normAutofit/>
          </a:bodyPr>
          <a:lstStyle>
            <a:lvl1pPr algn="ctr">
              <a:defRPr sz="6000" b="0"/>
            </a:lvl1pPr>
          </a:lstStyle>
          <a:p>
            <a:r>
              <a:rPr lang="zh-CN" altLang="en-US" dirty="0"/>
              <a:t>单击此处编辑标题</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chor="ctr" anchorCtr="0"/>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6172200" y="1825625"/>
            <a:ext cx="5181600" cy="4351338"/>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nchor="ctr" anchorCtr="0"/>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238500" y="2159000"/>
            <a:ext cx="5715000" cy="1382450"/>
          </a:xfrm>
        </p:spPr>
        <p:txBody>
          <a:bodyPr anchor="b" anchorCtr="0">
            <a:normAutofit/>
          </a:bodyPr>
          <a:lstStyle>
            <a:lvl1pPr algn="ctr">
              <a:defRPr sz="8000" b="0">
                <a:solidFill>
                  <a:schemeClr val="tx1"/>
                </a:solidFill>
              </a:defRPr>
            </a:lvl1pPr>
          </a:lstStyle>
          <a:p>
            <a:r>
              <a:rPr lang="zh-CN" altLang="en-US" dirty="0"/>
              <a:t>编辑标题</a:t>
            </a:r>
            <a:endParaRPr lang="zh-CN" altLang="en-US" dirty="0"/>
          </a:p>
        </p:txBody>
      </p:sp>
      <p:sp>
        <p:nvSpPr>
          <p:cNvPr id="3" name="日期占位符 2"/>
          <p:cNvSpPr>
            <a:spLocks noGrp="1"/>
          </p:cNvSpPr>
          <p:nvPr>
            <p:ph type="dt" sz="half" idx="10"/>
          </p:nvPr>
        </p:nvSpPr>
        <p:spPr/>
        <p:txBody>
          <a:bodyPr/>
          <a:lstStyle/>
          <a:p>
            <a:fld id="{20DD7636-5BE1-44BC-BB5F-15739D9E18E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87C0E1D-24C4-406F-9615-DBDA8D2D1F93}" type="slidenum">
              <a:rPr lang="zh-CN" altLang="en-US" smtClean="0"/>
            </a:fld>
            <a:endParaRPr lang="zh-CN" altLang="en-US"/>
          </a:p>
        </p:txBody>
      </p:sp>
      <p:sp>
        <p:nvSpPr>
          <p:cNvPr id="37" name="内容占位符 36"/>
          <p:cNvSpPr>
            <a:spLocks noGrp="1"/>
          </p:cNvSpPr>
          <p:nvPr>
            <p:ph sz="quarter" idx="13" hasCustomPrompt="1"/>
          </p:nvPr>
        </p:nvSpPr>
        <p:spPr>
          <a:xfrm>
            <a:off x="3238500" y="3733201"/>
            <a:ext cx="5715000" cy="1185937"/>
          </a:xfrm>
        </p:spPr>
        <p:txBody>
          <a:bodyPr>
            <a:normAutofit/>
          </a:bodyPr>
          <a:lstStyle>
            <a:lvl1pPr marL="0" indent="0" algn="ctr">
              <a:buNone/>
              <a:defRPr sz="3200">
                <a:solidFill>
                  <a:schemeClr val="tx1"/>
                </a:solidFill>
              </a:defRPr>
            </a:lvl1pPr>
          </a:lstStyle>
          <a:p>
            <a:pPr lvl="0"/>
            <a:r>
              <a:rPr lang="zh-CN" altLang="en-US" dirty="0"/>
              <a:t>编辑文本</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838200" y="713673"/>
            <a:ext cx="4681654" cy="1428161"/>
          </a:xfrm>
        </p:spPr>
        <p:txBody>
          <a:bodyPr anchor="t" anchorCtr="0">
            <a:normAutofit/>
          </a:bodyPr>
          <a:lstStyle>
            <a:lvl1pPr>
              <a:defRPr sz="3600"/>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642517" y="713673"/>
            <a:ext cx="5711882" cy="540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838200" y="2313873"/>
            <a:ext cx="4681654" cy="381158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444898" y="365125"/>
            <a:ext cx="908901" cy="5811838"/>
          </a:xfrm>
        </p:spPr>
        <p:txBody>
          <a:bodyPr vert="eaVert">
            <a:normAutofit/>
          </a:bodyPr>
          <a:lstStyle>
            <a:lvl1pPr>
              <a:defRPr sz="4400"/>
            </a:lvl1pPr>
          </a:lstStyle>
          <a:p>
            <a:r>
              <a:rPr lang="zh-CN" altLang="en-US" dirty="0"/>
              <a:t>单击此处编辑标题</a:t>
            </a:r>
            <a:endParaRPr lang="zh-CN" altLang="en-US" dirty="0"/>
          </a:p>
        </p:txBody>
      </p:sp>
      <p:sp>
        <p:nvSpPr>
          <p:cNvPr id="3" name="竖排文字占位符 2"/>
          <p:cNvSpPr>
            <a:spLocks noGrp="1"/>
          </p:cNvSpPr>
          <p:nvPr>
            <p:ph type="body" orient="vert" idx="1"/>
          </p:nvPr>
        </p:nvSpPr>
        <p:spPr>
          <a:xfrm>
            <a:off x="838199" y="365125"/>
            <a:ext cx="9446443"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3.xml"/><Relationship Id="rId12" Type="http://schemas.openxmlformats.org/officeDocument/2006/relationships/tags" Target="../tags/tag2.xml"/><Relationship Id="rId11" Type="http://schemas.openxmlformats.org/officeDocument/2006/relationships/tags" Target="../tags/tag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标题占位符 1"/>
          <p:cNvSpPr>
            <a:spLocks noGrp="1"/>
          </p:cNvSpPr>
          <p:nvPr>
            <p:ph type="title"/>
            <p:custDataLst>
              <p:tags r:id="rId11"/>
            </p:custDataLst>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8" name="文本占位符 2"/>
          <p:cNvSpPr>
            <a:spLocks noGrp="1"/>
          </p:cNvSpPr>
          <p:nvPr>
            <p:ph type="body" idx="1"/>
            <p:custDataLst>
              <p:tags r:id="rId12"/>
            </p:custDataLst>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D997B5FA-0921-464F-AAE1-844C04324D75}" type="datetimeFigureOut">
              <a:rPr lang="zh-CN" altLang="en-US" smtClean="0"/>
            </a:fld>
            <a:endParaRPr lang="zh-CN" altLang="en-US" dirty="0"/>
          </a:p>
        </p:txBody>
      </p:sp>
      <p:sp>
        <p:nvSpPr>
          <p:cNvPr id="10"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endParaRPr lang="zh-CN" altLang="en-US"/>
          </a:p>
        </p:txBody>
      </p:sp>
      <p:sp>
        <p:nvSpPr>
          <p:cNvPr id="11"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ctr">
              <a:defRPr sz="1200">
                <a:solidFill>
                  <a:schemeClr val="bg1">
                    <a:lumMod val="50000"/>
                  </a:schemeClr>
                </a:solidFill>
                <a:latin typeface="黑体" panose="02010609060101010101" pitchFamily="49" charset="-122"/>
                <a:ea typeface="黑体" panose="02010609060101010101" pitchFamily="49" charset="-122"/>
              </a:defRPr>
            </a:lvl1pPr>
          </a:lstStyle>
          <a:p>
            <a:fld id="{565CE74E-AB26-4998-AD42-012C4C1AD076}" type="slidenum">
              <a:rPr lang="zh-CN" altLang="en-US" smtClean="0"/>
            </a:fld>
            <a:endParaRPr lang="zh-CN" altLang="en-US"/>
          </a:p>
        </p:txBody>
      </p:sp>
      <p:sp>
        <p:nvSpPr>
          <p:cNvPr id="2"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xml"/><Relationship Id="rId2" Type="http://schemas.openxmlformats.org/officeDocument/2006/relationships/tags" Target="../tags/tag5.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6.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vmlDrawing" Target="../drawings/vmlDrawing1.vml"/><Relationship Id="rId5" Type="http://schemas.openxmlformats.org/officeDocument/2006/relationships/slideLayout" Target="../slideLayouts/slideLayout1.xml"/><Relationship Id="rId4" Type="http://schemas.openxmlformats.org/officeDocument/2006/relationships/tags" Target="../tags/tag8.xml"/><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vmlDrawing" Target="../drawings/vmlDrawing2.vml"/><Relationship Id="rId4" Type="http://schemas.openxmlformats.org/officeDocument/2006/relationships/slideLayout" Target="../slideLayouts/slideLayout1.xml"/><Relationship Id="rId3" Type="http://schemas.openxmlformats.org/officeDocument/2006/relationships/tags" Target="../tags/tag9.xml"/><Relationship Id="rId2" Type="http://schemas.openxmlformats.org/officeDocument/2006/relationships/image" Target="../media/image6.emf"/><Relationship Id="rId1" Type="http://schemas.openxmlformats.org/officeDocument/2006/relationships/oleObject" Target="../embeddings/oleObject2.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91920" y="883285"/>
            <a:ext cx="6813550" cy="922020"/>
          </a:xfrm>
          <a:prstGeom prst="rect">
            <a:avLst/>
          </a:prstGeom>
          <a:noFill/>
        </p:spPr>
        <p:txBody>
          <a:bodyPr wrap="square" rtlCol="0" anchor="t">
            <a:spAutoFit/>
          </a:bodyPr>
          <a:p>
            <a:r>
              <a:rPr lang="zh-CN" altLang="zh-CN">
                <a:latin typeface="宋体" panose="02010600030101010101" pitchFamily="2" charset="-122"/>
                <a:ea typeface="宋体" panose="02010600030101010101" pitchFamily="2" charset="-122"/>
                <a:sym typeface="+mn-ea"/>
              </a:rPr>
              <a:t>汇报人：张威</a:t>
            </a:r>
            <a:endParaRPr lang="zh-CN" altLang="zh-CN">
              <a:latin typeface="宋体" panose="02010600030101010101" pitchFamily="2" charset="-122"/>
              <a:ea typeface="宋体" panose="02010600030101010101" pitchFamily="2" charset="-122"/>
            </a:endParaRPr>
          </a:p>
          <a:p>
            <a:r>
              <a:rPr lang="zh-CN" altLang="zh-CN">
                <a:latin typeface="宋体" panose="02010600030101010101" pitchFamily="2" charset="-122"/>
                <a:ea typeface="宋体" panose="02010600030101010101" pitchFamily="2" charset="-122"/>
                <a:sym typeface="+mn-ea"/>
              </a:rPr>
              <a:t>研究方向：基于深度学习的语音识别声学模型的研究</a:t>
            </a:r>
            <a:endParaRPr lang="zh-CN" altLang="zh-CN">
              <a:latin typeface="宋体" panose="02010600030101010101" pitchFamily="2" charset="-122"/>
              <a:ea typeface="宋体" panose="02010600030101010101" pitchFamily="2" charset="-122"/>
            </a:endParaRPr>
          </a:p>
          <a:p>
            <a:r>
              <a:rPr lang="zh-CN" altLang="zh-CN">
                <a:latin typeface="宋体" panose="02010600030101010101" pitchFamily="2" charset="-122"/>
                <a:ea typeface="宋体" panose="02010600030101010101" pitchFamily="2" charset="-122"/>
                <a:sym typeface="+mn-ea"/>
              </a:rPr>
              <a:t>导师：曹毅</a:t>
            </a:r>
            <a:endParaRPr lang="zh-CN" altLang="en-US"/>
          </a:p>
        </p:txBody>
      </p:sp>
      <p:sp>
        <p:nvSpPr>
          <p:cNvPr id="3" name="文本框 2"/>
          <p:cNvSpPr txBox="1"/>
          <p:nvPr/>
        </p:nvSpPr>
        <p:spPr>
          <a:xfrm>
            <a:off x="1392555" y="1859915"/>
            <a:ext cx="8818880" cy="1476375"/>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cs typeface="宋体" panose="02010600030101010101" pitchFamily="2" charset="-122"/>
                <a:sym typeface="+mn-ea"/>
              </a:rPr>
              <a:t>上两周要求完成：</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1</a:t>
            </a:r>
            <a:r>
              <a:rPr lang="zh-CN" altLang="en-US">
                <a:latin typeface="宋体" panose="02010600030101010101" pitchFamily="2" charset="-122"/>
                <a:ea typeface="宋体" panose="02010600030101010101" pitchFamily="2" charset="-122"/>
                <a:cs typeface="宋体" panose="02010600030101010101" pitchFamily="2" charset="-122"/>
                <a:sym typeface="+mn-ea"/>
              </a:rPr>
              <a:t>）争取跑完所有模型试验，并在此基础上试验</a:t>
            </a:r>
            <a:r>
              <a:rPr lang="en-US" altLang="zh-CN">
                <a:latin typeface="宋体" panose="02010600030101010101" pitchFamily="2" charset="-122"/>
                <a:ea typeface="宋体" panose="02010600030101010101" pitchFamily="2" charset="-122"/>
                <a:cs typeface="宋体" panose="02010600030101010101" pitchFamily="2" charset="-122"/>
                <a:sym typeface="+mn-ea"/>
              </a:rPr>
              <a:t>attention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机制，准备在全连接层融入</a:t>
            </a:r>
            <a:r>
              <a:rPr lang="en-US" altLang="zh-CN">
                <a:latin typeface="宋体" panose="02010600030101010101" pitchFamily="2" charset="-122"/>
                <a:ea typeface="宋体" panose="02010600030101010101" pitchFamily="2" charset="-122"/>
                <a:cs typeface="宋体" panose="02010600030101010101" pitchFamily="2" charset="-122"/>
                <a:sym typeface="+mn-ea"/>
              </a:rPr>
              <a:t>attention</a:t>
            </a:r>
            <a:r>
              <a:rPr lang="zh-CN" altLang="en-US">
                <a:latin typeface="宋体" panose="02010600030101010101" pitchFamily="2" charset="-122"/>
                <a:ea typeface="宋体" panose="02010600030101010101" pitchFamily="2" charset="-122"/>
                <a:cs typeface="宋体" panose="02010600030101010101" pitchFamily="2" charset="-122"/>
                <a:sym typeface="+mn-ea"/>
              </a:rPr>
              <a:t>机制，学习写</a:t>
            </a:r>
            <a:r>
              <a:rPr lang="en-US" altLang="zh-CN">
                <a:latin typeface="宋体" panose="02010600030101010101" pitchFamily="2" charset="-122"/>
                <a:ea typeface="宋体" panose="02010600030101010101" pitchFamily="2" charset="-122"/>
                <a:cs typeface="宋体" panose="02010600030101010101" pitchFamily="2" charset="-122"/>
                <a:sym typeface="+mn-ea"/>
              </a:rPr>
              <a:t>attention</a:t>
            </a:r>
            <a:r>
              <a:rPr lang="zh-CN" altLang="en-US">
                <a:latin typeface="宋体" panose="02010600030101010101" pitchFamily="2" charset="-122"/>
                <a:ea typeface="宋体" panose="02010600030101010101" pitchFamily="2" charset="-122"/>
                <a:cs typeface="宋体" panose="02010600030101010101" pitchFamily="2" charset="-122"/>
                <a:sym typeface="+mn-ea"/>
              </a:rPr>
              <a:t>公式，阅读相关论文；</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2</a:t>
            </a:r>
            <a:r>
              <a:rPr lang="zh-CN" altLang="en-US">
                <a:latin typeface="宋体" panose="02010600030101010101" pitchFamily="2" charset="-122"/>
                <a:ea typeface="宋体" panose="02010600030101010101" pitchFamily="2" charset="-122"/>
                <a:cs typeface="宋体" panose="02010600030101010101" pitchFamily="2" charset="-122"/>
                <a:sym typeface="+mn-ea"/>
              </a:rPr>
              <a:t>）继续看论文，学习写论文结构；</a:t>
            </a:r>
            <a:endParaRPr lang="zh-CN" altLang="en-US">
              <a:latin typeface="宋体" panose="02010600030101010101" pitchFamily="2" charset="-122"/>
              <a:ea typeface="宋体" panose="02010600030101010101" pitchFamily="2" charset="-122"/>
              <a:cs typeface="宋体" panose="02010600030101010101" pitchFamily="2" charset="-122"/>
              <a:sym typeface="+mn-ea"/>
            </a:endParaRPr>
          </a:p>
          <a:p>
            <a:r>
              <a:rPr lang="zh-CN" altLang="en-US">
                <a:latin typeface="宋体" panose="02010600030101010101" pitchFamily="2" charset="-122"/>
                <a:ea typeface="宋体" panose="02010600030101010101" pitchFamily="2" charset="-122"/>
                <a:cs typeface="宋体" panose="02010600030101010101" pitchFamily="2" charset="-122"/>
                <a:sym typeface="+mn-ea"/>
              </a:rPr>
              <a:t>  （</a:t>
            </a:r>
            <a:r>
              <a:rPr lang="en-US" altLang="zh-CN">
                <a:latin typeface="宋体" panose="02010600030101010101" pitchFamily="2" charset="-122"/>
                <a:ea typeface="宋体" panose="02010600030101010101" pitchFamily="2" charset="-122"/>
                <a:cs typeface="宋体" panose="02010600030101010101" pitchFamily="2" charset="-122"/>
                <a:sym typeface="+mn-ea"/>
              </a:rPr>
              <a:t>3</a:t>
            </a:r>
            <a:r>
              <a:rPr lang="zh-CN" altLang="en-US">
                <a:latin typeface="宋体" panose="02010600030101010101" pitchFamily="2" charset="-122"/>
                <a:ea typeface="宋体" panose="02010600030101010101" pitchFamily="2" charset="-122"/>
                <a:cs typeface="宋体" panose="02010600030101010101" pitchFamily="2" charset="-122"/>
                <a:sym typeface="+mn-ea"/>
              </a:rPr>
              <a:t>）完善模型。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nvSpPr>
        <p:spPr>
          <a:xfrm>
            <a:off x="1392555" y="3411855"/>
            <a:ext cx="10281285" cy="258445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这两周完成工作：</a:t>
            </a:r>
            <a:endParaRPr lang="zh-CN" altLang="en-US"/>
          </a:p>
          <a:p>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）模型只剩下四组试验没有跑完，并在曹老师的指引下设计一种网络架构</a:t>
            </a:r>
            <a:r>
              <a:rPr lang="en-US" altLang="zh-CN">
                <a:latin typeface="宋体" panose="02010600030101010101" pitchFamily="2" charset="-122"/>
                <a:ea typeface="宋体" panose="02010600030101010101" pitchFamily="2" charset="-122"/>
                <a:cs typeface="宋体" panose="02010600030101010101" pitchFamily="2" charset="-122"/>
              </a:rPr>
              <a:t>CBCNN</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）自己从头设计了二分类图像识别（刀具识别、简单的人脸识别）、视频动作识别（</a:t>
            </a:r>
            <a:r>
              <a:rPr lang="en-US" altLang="zh-CN">
                <a:latin typeface="宋体" panose="02010600030101010101" pitchFamily="2" charset="-122"/>
                <a:ea typeface="宋体" panose="02010600030101010101" pitchFamily="2" charset="-122"/>
                <a:cs typeface="宋体" panose="02010600030101010101" pitchFamily="2" charset="-122"/>
              </a:rPr>
              <a:t>7.5%acc</a:t>
            </a:r>
            <a:r>
              <a:rPr lang="zh-CN" altLang="en-US">
                <a:latin typeface="宋体" panose="02010600030101010101" pitchFamily="2" charset="-122"/>
                <a:ea typeface="宋体" panose="02010600030101010101" pitchFamily="2" charset="-122"/>
                <a:cs typeface="宋体" panose="02010600030101010101" pitchFamily="2" charset="-122"/>
              </a:rPr>
              <a:t>）、参加一个图像识别比赛（</a:t>
            </a:r>
            <a:r>
              <a:rPr lang="en-US" altLang="zh-CN">
                <a:latin typeface="宋体" panose="02010600030101010101" pitchFamily="2" charset="-122"/>
                <a:ea typeface="宋体" panose="02010600030101010101" pitchFamily="2" charset="-122"/>
                <a:cs typeface="宋体" panose="02010600030101010101" pitchFamily="2" charset="-122"/>
              </a:rPr>
              <a:t>13/146</a:t>
            </a:r>
            <a:r>
              <a:rPr lang="zh-CN" altLang="en-US">
                <a:latin typeface="宋体" panose="02010600030101010101" pitchFamily="2" charset="-122"/>
                <a:ea typeface="宋体" panose="02010600030101010101" pitchFamily="2" charset="-122"/>
                <a:cs typeface="宋体" panose="02010600030101010101" pitchFamily="2" charset="-122"/>
              </a:rPr>
              <a:t>），正在参加</a:t>
            </a:r>
            <a:r>
              <a:rPr lang="en-US" altLang="zh-CN">
                <a:latin typeface="宋体" panose="02010600030101010101" pitchFamily="2" charset="-122"/>
                <a:ea typeface="宋体" panose="02010600030101010101" pitchFamily="2" charset="-122"/>
                <a:cs typeface="宋体" panose="02010600030101010101" pitchFamily="2" charset="-122"/>
              </a:rPr>
              <a:t>AI Challenge</a:t>
            </a:r>
            <a:r>
              <a:rPr lang="zh-CN" altLang="en-US">
                <a:latin typeface="宋体" panose="02010600030101010101" pitchFamily="2" charset="-122"/>
                <a:ea typeface="宋体" panose="02010600030101010101" pitchFamily="2" charset="-122"/>
                <a:cs typeface="宋体" panose="02010600030101010101" pitchFamily="2" charset="-122"/>
              </a:rPr>
              <a:t>农作物识别挑战赛</a:t>
            </a:r>
            <a:r>
              <a:rPr lang="zh-CN" altLang="en-US">
                <a:latin typeface="宋体" panose="02010600030101010101" pitchFamily="2" charset="-122"/>
                <a:ea typeface="宋体" panose="02010600030101010101" pitchFamily="2" charset="-122"/>
                <a:cs typeface="宋体" panose="02010600030101010101" pitchFamily="2" charset="-122"/>
              </a:rPr>
              <a:t>；</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）主要论文阅读：</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zh-CN" altLang="en-US">
                <a:latin typeface="Calibri" panose="020F0502020204030204" pitchFamily="34" charset="0"/>
                <a:ea typeface="宋体" panose="02010600030101010101" pitchFamily="2" charset="-122"/>
                <a:cs typeface="宋体" panose="02010600030101010101" pitchFamily="2" charset="-122"/>
              </a:rPr>
              <a:t>①Densely Connected Convolutional Networks；</a:t>
            </a:r>
            <a:endParaRPr lang="zh-CN" altLang="en-US">
              <a:latin typeface="Calibri" panose="020F0502020204030204" pitchFamily="34" charset="0"/>
              <a:ea typeface="宋体" panose="02010600030101010101" pitchFamily="2" charset="-122"/>
              <a:cs typeface="宋体" panose="02010600030101010101" pitchFamily="2" charset="-122"/>
            </a:endParaRPr>
          </a:p>
          <a:p>
            <a:r>
              <a:rPr lang="zh-CN" altLang="en-US">
                <a:latin typeface="Calibri" panose="020F0502020204030204" pitchFamily="34" charset="0"/>
                <a:ea typeface="宋体" panose="02010600030101010101" pitchFamily="2" charset="-122"/>
                <a:cs typeface="宋体" panose="02010600030101010101" pitchFamily="2" charset="-122"/>
              </a:rPr>
              <a:t>    ②DENSENET FOR DENSE FLOW ；</a:t>
            </a:r>
            <a:endParaRPr lang="zh-CN" altLang="en-US">
              <a:latin typeface="Calibri" panose="020F0502020204030204" pitchFamily="34" charset="0"/>
              <a:ea typeface="宋体" panose="02010600030101010101" pitchFamily="2" charset="-122"/>
              <a:cs typeface="宋体" panose="02010600030101010101" pitchFamily="2" charset="-122"/>
            </a:endParaRPr>
          </a:p>
          <a:p>
            <a:r>
              <a:rPr lang="zh-CN" altLang="en-US">
                <a:latin typeface="Calibri" panose="020F0502020204030204" pitchFamily="34" charset="0"/>
                <a:ea typeface="宋体" panose="02010600030101010101" pitchFamily="2" charset="-122"/>
                <a:cs typeface="宋体" panose="02010600030101010101" pitchFamily="2" charset="-122"/>
              </a:rPr>
              <a:t>    </a:t>
            </a:r>
            <a:endParaRPr lang="zh-CN" altLang="en-US">
              <a:latin typeface="Calibri" panose="020F0502020204030204" pitchFamily="34" charset="0"/>
              <a:ea typeface="宋体" panose="02010600030101010101" pitchFamily="2" charset="-122"/>
              <a:cs typeface="宋体" panose="02010600030101010101" pitchFamily="2" charset="-122"/>
            </a:endParaRPr>
          </a:p>
          <a:p>
            <a:endParaRPr lang="en-US" altLang="zh-CN">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additive="base">
                                        <p:cTn id="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additive="base">
                                        <p:cTn id="15"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 calcmode="lin" valueType="num">
                                      <p:cBhvr additive="base">
                                        <p:cTn id="23"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 calcmode="lin" valueType="num">
                                      <p:cBhvr additive="base">
                                        <p:cTn id="2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14960" y="755015"/>
            <a:ext cx="9252585" cy="368300"/>
          </a:xfrm>
          <a:prstGeom prst="rect">
            <a:avLst/>
          </a:prstGeom>
          <a:noFill/>
        </p:spPr>
        <p:txBody>
          <a:bodyPr wrap="square" rtlCol="0">
            <a:spAutoFit/>
          </a:bodyPr>
          <a:p>
            <a:r>
              <a:rPr lang="zh-CN" altLang="en-US"/>
              <a:t>一、试验结果</a:t>
            </a:r>
            <a:endParaRPr lang="zh-CN" altLang="en-US"/>
          </a:p>
        </p:txBody>
      </p:sp>
      <p:pic>
        <p:nvPicPr>
          <p:cNvPr id="4" name="图片 3"/>
          <p:cNvPicPr>
            <a:picLocks noChangeAspect="1"/>
          </p:cNvPicPr>
          <p:nvPr/>
        </p:nvPicPr>
        <p:blipFill>
          <a:blip r:embed="rId1"/>
          <a:stretch>
            <a:fillRect/>
          </a:stretch>
        </p:blipFill>
        <p:spPr>
          <a:xfrm>
            <a:off x="685165" y="1123315"/>
            <a:ext cx="10695305" cy="514286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55650" y="744855"/>
            <a:ext cx="10680700" cy="3415030"/>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1.1</a:t>
            </a:r>
            <a:r>
              <a:rPr lang="zh-CN" altLang="en-US">
                <a:latin typeface="宋体" panose="02010600030101010101" pitchFamily="2" charset="-122"/>
                <a:ea typeface="宋体" panose="02010600030101010101" pitchFamily="2" charset="-122"/>
                <a:cs typeface="宋体" panose="02010600030101010101" pitchFamily="2" charset="-122"/>
              </a:rPr>
              <a:t>模型的问题与思考</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问题：</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1.1.1 </a:t>
            </a:r>
            <a:r>
              <a:rPr lang="zh-CN" altLang="en-US">
                <a:latin typeface="宋体" panose="02010600030101010101" pitchFamily="2" charset="-122"/>
                <a:ea typeface="宋体" panose="02010600030101010101" pitchFamily="2" charset="-122"/>
                <a:cs typeface="宋体" panose="02010600030101010101" pitchFamily="2" charset="-122"/>
              </a:rPr>
              <a:t>模型存在过拟合现象，模型越优化，往往过拟合现象越明显；</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1.1.2 </a:t>
            </a:r>
            <a:r>
              <a:rPr lang="zh-CN" altLang="en-US">
                <a:latin typeface="宋体" panose="02010600030101010101" pitchFamily="2" charset="-122"/>
                <a:ea typeface="宋体" panose="02010600030101010101" pitchFamily="2" charset="-122"/>
                <a:cs typeface="宋体" panose="02010600030101010101" pitchFamily="2" charset="-122"/>
              </a:rPr>
              <a:t>设计的</a:t>
            </a:r>
            <a:r>
              <a:rPr lang="en-US" altLang="zh-CN">
                <a:latin typeface="宋体" panose="02010600030101010101" pitchFamily="2" charset="-122"/>
                <a:ea typeface="宋体" panose="02010600030101010101" pitchFamily="2" charset="-122"/>
                <a:cs typeface="宋体" panose="02010600030101010101" pitchFamily="2" charset="-122"/>
              </a:rPr>
              <a:t>CBCNN</a:t>
            </a:r>
            <a:r>
              <a:rPr lang="zh-CN" altLang="en-US">
                <a:latin typeface="宋体" panose="02010600030101010101" pitchFamily="2" charset="-122"/>
                <a:ea typeface="宋体" panose="02010600030101010101" pitchFamily="2" charset="-122"/>
                <a:cs typeface="宋体" panose="02010600030101010101" pitchFamily="2" charset="-122"/>
              </a:rPr>
              <a:t>结构虽然教传统的</a:t>
            </a:r>
            <a:r>
              <a:rPr lang="en-US" altLang="zh-CN">
                <a:latin typeface="宋体" panose="02010600030101010101" pitchFamily="2" charset="-122"/>
                <a:ea typeface="宋体" panose="02010600030101010101" pitchFamily="2" charset="-122"/>
                <a:cs typeface="宋体" panose="02010600030101010101" pitchFamily="2" charset="-122"/>
              </a:rPr>
              <a:t>DCNN</a:t>
            </a:r>
            <a:r>
              <a:rPr lang="zh-CN" altLang="en-US">
                <a:latin typeface="宋体" panose="02010600030101010101" pitchFamily="2" charset="-122"/>
                <a:ea typeface="宋体" panose="02010600030101010101" pitchFamily="2" charset="-122"/>
                <a:cs typeface="宋体" panose="02010600030101010101" pitchFamily="2" charset="-122"/>
              </a:rPr>
              <a:t>有一定的提升，但是还是存在过拟合现象；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1.1.3 </a:t>
            </a:r>
            <a:r>
              <a:rPr lang="zh-CN" altLang="en-US">
                <a:latin typeface="宋体" panose="02010600030101010101" pitchFamily="2" charset="-122"/>
                <a:ea typeface="宋体" panose="02010600030101010101" pitchFamily="2" charset="-122"/>
                <a:cs typeface="宋体" panose="02010600030101010101" pitchFamily="2" charset="-122"/>
              </a:rPr>
              <a:t>多路结构相较于单路结构虽然识别率有相对的提升，但是参数较多，且结构存在过拟合现象；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en-US" altLang="zh-CN">
                <a:latin typeface="宋体" panose="02010600030101010101" pitchFamily="2" charset="-122"/>
                <a:ea typeface="宋体" panose="02010600030101010101" pitchFamily="2" charset="-122"/>
                <a:cs typeface="宋体" panose="02010600030101010101" pitchFamily="2" charset="-122"/>
              </a:rPr>
              <a:t>  1.1.4 </a:t>
            </a:r>
            <a:r>
              <a:rPr lang="zh-CN" altLang="en-US">
                <a:latin typeface="宋体" panose="02010600030101010101" pitchFamily="2" charset="-122"/>
                <a:ea typeface="宋体" panose="02010600030101010101" pitchFamily="2" charset="-122"/>
                <a:cs typeface="宋体" panose="02010600030101010101" pitchFamily="2" charset="-122"/>
              </a:rPr>
              <a:t>只做了语音识别的声学模型的模块，缺少语言模型模块，从整体语音识别系统上讲缺少一部分；</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思考：</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1.1.1 </a:t>
            </a:r>
            <a:r>
              <a:rPr lang="zh-CN" altLang="en-US">
                <a:latin typeface="宋体" panose="02010600030101010101" pitchFamily="2" charset="-122"/>
                <a:ea typeface="宋体" panose="02010600030101010101" pitchFamily="2" charset="-122"/>
                <a:cs typeface="宋体" panose="02010600030101010101" pitchFamily="2" charset="-122"/>
              </a:rPr>
              <a:t>阅读用</a:t>
            </a:r>
            <a:r>
              <a:rPr lang="en-US" altLang="zh-CN">
                <a:latin typeface="宋体" panose="02010600030101010101" pitchFamily="2" charset="-122"/>
                <a:ea typeface="宋体" panose="02010600030101010101" pitchFamily="2" charset="-122"/>
                <a:cs typeface="宋体" panose="02010600030101010101" pitchFamily="2" charset="-122"/>
              </a:rPr>
              <a:t>Thchs30</a:t>
            </a:r>
            <a:r>
              <a:rPr lang="zh-CN" altLang="en-US">
                <a:latin typeface="宋体" panose="02010600030101010101" pitchFamily="2" charset="-122"/>
                <a:ea typeface="宋体" panose="02010600030101010101" pitchFamily="2" charset="-122"/>
                <a:cs typeface="宋体" panose="02010600030101010101" pitchFamily="2" charset="-122"/>
              </a:rPr>
              <a:t>语料做的语音识别系统，均没有谈及验证集的错误率，是否他们的模型也存在过拟合现象？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1.1.2</a:t>
            </a:r>
            <a:r>
              <a:rPr lang="zh-CN" altLang="en-US">
                <a:latin typeface="宋体" panose="02010600030101010101" pitchFamily="2" charset="-122"/>
                <a:ea typeface="宋体" panose="02010600030101010101" pitchFamily="2" charset="-122"/>
                <a:cs typeface="宋体" panose="02010600030101010101" pitchFamily="2" charset="-122"/>
              </a:rPr>
              <a:t>是否有一种网络结构或方法能缓和或解决在低资源语料的情况下语音识别的过拟合现象，从国内外低资源的语料环境下做试验，基本缺少验证集的错误率计算。</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pic>
        <p:nvPicPr>
          <p:cNvPr id="3" name="图片 2"/>
          <p:cNvPicPr>
            <a:picLocks noChangeAspect="1"/>
          </p:cNvPicPr>
          <p:nvPr/>
        </p:nvPicPr>
        <p:blipFill>
          <a:blip r:embed="rId1"/>
          <a:stretch>
            <a:fillRect/>
          </a:stretch>
        </p:blipFill>
        <p:spPr>
          <a:xfrm>
            <a:off x="755650" y="4159885"/>
            <a:ext cx="5200015" cy="2381250"/>
          </a:xfrm>
          <a:prstGeom prst="rect">
            <a:avLst/>
          </a:prstGeom>
        </p:spPr>
      </p:pic>
      <p:pic>
        <p:nvPicPr>
          <p:cNvPr id="5" name="图片 4"/>
          <p:cNvPicPr>
            <a:picLocks noChangeAspect="1"/>
          </p:cNvPicPr>
          <p:nvPr/>
        </p:nvPicPr>
        <p:blipFill>
          <a:blip r:embed="rId2"/>
          <a:stretch>
            <a:fillRect/>
          </a:stretch>
        </p:blipFill>
        <p:spPr>
          <a:xfrm>
            <a:off x="6334125" y="4229735"/>
            <a:ext cx="4942840" cy="2409825"/>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anim calcmode="lin" valueType="num">
                                      <p:cBhvr additive="base">
                                        <p:cTn id="11"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 calcmode="lin" valueType="num">
                                      <p:cBhvr additive="base">
                                        <p:cTn id="1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 calcmode="lin" valueType="num">
                                      <p:cBhvr additive="base">
                                        <p:cTn id="19"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anim calcmode="lin" valueType="num">
                                      <p:cBhvr additive="base">
                                        <p:cTn id="23"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 calcmode="lin" valueType="num">
                                      <p:cBhvr additive="base">
                                        <p:cTn id="29"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anim calcmode="lin" valueType="num">
                                      <p:cBhvr additive="base">
                                        <p:cTn id="33"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anim calcmode="lin" valueType="num">
                                      <p:cBhvr additive="base">
                                        <p:cTn id="37"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 calcmode="lin" valueType="num">
                                      <p:cBhvr additive="base">
                                        <p:cTn id="43" dur="500" fill="hold"/>
                                        <p:tgtEl>
                                          <p:spTgt spid="3"/>
                                        </p:tgtEl>
                                        <p:attrNameLst>
                                          <p:attrName>ppt_x</p:attrName>
                                        </p:attrNameLst>
                                      </p:cBhvr>
                                      <p:tavLst>
                                        <p:tav tm="0">
                                          <p:val>
                                            <p:strVal val="#ppt_x"/>
                                          </p:val>
                                        </p:tav>
                                        <p:tav tm="100000">
                                          <p:val>
                                            <p:strVal val="#ppt_x"/>
                                          </p:val>
                                        </p:tav>
                                      </p:tavLst>
                                    </p:anim>
                                    <p:anim calcmode="lin" valueType="num">
                                      <p:cBhvr additive="base">
                                        <p:cTn id="4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additive="base">
                                        <p:cTn id="49" dur="500" fill="hold"/>
                                        <p:tgtEl>
                                          <p:spTgt spid="5"/>
                                        </p:tgtEl>
                                        <p:attrNameLst>
                                          <p:attrName>ppt_x</p:attrName>
                                        </p:attrNameLst>
                                      </p:cBhvr>
                                      <p:tavLst>
                                        <p:tav tm="0">
                                          <p:val>
                                            <p:strVal val="#ppt_x"/>
                                          </p:val>
                                        </p:tav>
                                        <p:tav tm="100000">
                                          <p:val>
                                            <p:strVal val="#ppt_x"/>
                                          </p:val>
                                        </p:tav>
                                      </p:tavLst>
                                    </p:anim>
                                    <p:anim calcmode="lin" valueType="num">
                                      <p:cBhvr additive="base">
                                        <p:cTn id="5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426210" y="730885"/>
            <a:ext cx="9400540" cy="507746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二、图像识别、视频动作识别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个人主页： https://github.com/zw76859420</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2.1</a:t>
            </a:r>
            <a:r>
              <a:rPr lang="zh-CN" altLang="en-US">
                <a:latin typeface="宋体" panose="02010600030101010101" pitchFamily="2" charset="-122"/>
                <a:ea typeface="宋体" panose="02010600030101010101" pitchFamily="2" charset="-122"/>
              </a:rPr>
              <a:t>基于深度学习的图像识别</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2.1.1</a:t>
            </a:r>
            <a:r>
              <a:rPr lang="zh-CN" altLang="en-US">
                <a:latin typeface="宋体" panose="02010600030101010101" pitchFamily="2" charset="-122"/>
                <a:ea typeface="宋体" panose="02010600030101010101" pitchFamily="2" charset="-122"/>
              </a:rPr>
              <a:t>张柏芝和蔡依林图像分类</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识别率为</a:t>
            </a:r>
            <a:r>
              <a:rPr lang="en-US" altLang="zh-CN">
                <a:latin typeface="宋体" panose="02010600030101010101" pitchFamily="2" charset="-122"/>
                <a:ea typeface="宋体" panose="02010600030101010101" pitchFamily="2" charset="-122"/>
              </a:rPr>
              <a:t>1.0</a:t>
            </a:r>
            <a:r>
              <a:rPr lang="zh-CN" altLang="en-US">
                <a:latin typeface="宋体" panose="02010600030101010101" pitchFamily="2" charset="-122"/>
                <a:ea typeface="宋体" panose="02010600030101010101" pitchFamily="2" charset="-122"/>
              </a:rPr>
              <a:t>，已经上传到我的远程仓库；</a:t>
            </a:r>
            <a:endParaRPr lang="zh-CN" altLang="en-US">
              <a:latin typeface="宋体" panose="02010600030101010101" pitchFamily="2" charset="-122"/>
              <a:ea typeface="宋体" panose="02010600030101010101" pitchFamily="2" charset="-122"/>
            </a:endParaRPr>
          </a:p>
          <a:p>
            <a:r>
              <a:rPr lang="en-US" altLang="zh-CN">
                <a:latin typeface="宋体" panose="02010600030101010101" pitchFamily="2" charset="-122"/>
                <a:ea typeface="宋体" panose="02010600030101010101" pitchFamily="2" charset="-122"/>
              </a:rPr>
              <a:t>    2.1.2</a:t>
            </a:r>
            <a:r>
              <a:rPr lang="zh-CN" altLang="en-US">
                <a:latin typeface="宋体" panose="02010600030101010101" pitchFamily="2" charset="-122"/>
                <a:ea typeface="宋体" panose="02010600030101010101" pitchFamily="2" charset="-122"/>
              </a:rPr>
              <a:t>刀具识别</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机器学习课程作业，现采用深度学习方法，</a:t>
            </a:r>
            <a:r>
              <a:rPr lang="zh-CN" altLang="en-US">
                <a:latin typeface="宋体" panose="02010600030101010101" pitchFamily="2" charset="-122"/>
                <a:ea typeface="宋体" panose="02010600030101010101" pitchFamily="2" charset="-122"/>
                <a:sym typeface="+mn-ea"/>
              </a:rPr>
              <a:t>识别率为</a:t>
            </a:r>
            <a:r>
              <a:rPr lang="en-US" altLang="zh-CN">
                <a:latin typeface="宋体" panose="02010600030101010101" pitchFamily="2" charset="-122"/>
                <a:ea typeface="宋体" panose="02010600030101010101" pitchFamily="2" charset="-122"/>
                <a:sym typeface="+mn-ea"/>
              </a:rPr>
              <a:t>1.0</a:t>
            </a:r>
            <a:r>
              <a:rPr lang="zh-CN" altLang="en-US">
                <a:latin typeface="宋体" panose="02010600030101010101" pitchFamily="2" charset="-122"/>
                <a:ea typeface="宋体" panose="02010600030101010101" pitchFamily="2" charset="-122"/>
                <a:sym typeface="+mn-ea"/>
              </a:rPr>
              <a:t>，已经上传到我的远程仓库；</a:t>
            </a:r>
            <a:endParaRPr lang="zh-CN" altLang="en-US">
              <a:latin typeface="宋体" panose="02010600030101010101" pitchFamily="2" charset="-122"/>
              <a:ea typeface="宋体" panose="02010600030101010101" pitchFamily="2" charset="-122"/>
              <a:sym typeface="+mn-ea"/>
            </a:endParaRPr>
          </a:p>
          <a:p>
            <a:r>
              <a:rPr lang="zh-CN" altLang="en-US">
                <a:latin typeface="宋体" panose="02010600030101010101" pitchFamily="2" charset="-122"/>
                <a:ea typeface="宋体" panose="02010600030101010101" pitchFamily="2" charset="-122"/>
              </a:rPr>
              <a:t>    总结：目前我做的图像识别均是在小数据集，少分类的图像识别人物，因此识别率较高；</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2.1.3</a:t>
            </a:r>
            <a:r>
              <a:rPr lang="zh-CN" altLang="en-US">
                <a:latin typeface="宋体" panose="02010600030101010101" pitchFamily="2" charset="-122"/>
                <a:ea typeface="宋体" panose="02010600030101010101" pitchFamily="2" charset="-122"/>
              </a:rPr>
              <a:t>云彩识别</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与郑州大学一位不认识的同学组队参加中国气象局举办的</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云彩识别</a:t>
            </a:r>
            <a:r>
              <a:rPr lang="en-US" altLang="zh-CN">
                <a:latin typeface="宋体" panose="02010600030101010101" pitchFamily="2" charset="-122"/>
                <a:ea typeface="宋体" panose="02010600030101010101" pitchFamily="2" charset="-122"/>
              </a:rPr>
              <a:t>’</a:t>
            </a:r>
            <a:r>
              <a:rPr lang="zh-CN" altLang="en-US">
                <a:latin typeface="宋体" panose="02010600030101010101" pitchFamily="2" charset="-122"/>
                <a:ea typeface="宋体" panose="02010600030101010101" pitchFamily="2" charset="-122"/>
              </a:rPr>
              <a:t>比赛，识别率为</a:t>
            </a:r>
            <a:r>
              <a:rPr lang="en-US" altLang="zh-CN">
                <a:latin typeface="宋体" panose="02010600030101010101" pitchFamily="2" charset="-122"/>
                <a:ea typeface="宋体" panose="02010600030101010101" pitchFamily="2" charset="-122"/>
              </a:rPr>
              <a:t>73.31%</a:t>
            </a:r>
            <a:r>
              <a:rPr lang="zh-CN" altLang="en-US">
                <a:latin typeface="宋体" panose="02010600030101010101" pitchFamily="2" charset="-122"/>
                <a:ea typeface="宋体" panose="02010600030101010101" pitchFamily="2" charset="-122"/>
              </a:rPr>
              <a:t>，队伍排名</a:t>
            </a:r>
            <a:r>
              <a:rPr lang="en-US" altLang="zh-CN">
                <a:latin typeface="宋体" panose="02010600030101010101" pitchFamily="2" charset="-122"/>
                <a:ea typeface="宋体" panose="02010600030101010101" pitchFamily="2" charset="-122"/>
              </a:rPr>
              <a:t>13/146</a:t>
            </a:r>
            <a:r>
              <a:rPr lang="zh-CN" altLang="en-US">
                <a:latin typeface="宋体" panose="02010600030101010101" pitchFamily="2" charset="-122"/>
                <a:ea typeface="宋体" panose="02010600030101010101" pitchFamily="2" charset="-122"/>
              </a:rPr>
              <a:t>，在下面网站可以查询；https://www.datafountain.cn/competitions/315/details/rank?sch=1369&amp;page=1&amp;type=A</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2.1.4</a:t>
            </a:r>
            <a:r>
              <a:rPr lang="zh-CN" altLang="en-US">
                <a:latin typeface="宋体" panose="02010600030101010101" pitchFamily="2" charset="-122"/>
                <a:ea typeface="宋体" panose="02010600030101010101" pitchFamily="2" charset="-122"/>
              </a:rPr>
              <a:t>农作物识别</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正在跟实验室组队参加比赛，下周准备筹划；</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a:t>
            </a:r>
            <a:r>
              <a:rPr lang="en-US" altLang="zh-CN">
                <a:latin typeface="宋体" panose="02010600030101010101" pitchFamily="2" charset="-122"/>
                <a:ea typeface="宋体" panose="02010600030101010101" pitchFamily="2" charset="-122"/>
              </a:rPr>
              <a:t>2.2</a:t>
            </a:r>
            <a:r>
              <a:rPr lang="zh-CN" altLang="en-US">
                <a:latin typeface="宋体" panose="02010600030101010101" pitchFamily="2" charset="-122"/>
                <a:ea typeface="宋体" panose="02010600030101010101" pitchFamily="2" charset="-122"/>
              </a:rPr>
              <a:t>基于深度学习的视频动作识别</a:t>
            </a:r>
            <a:endParaRPr lang="zh-CN" altLang="en-US">
              <a:latin typeface="宋体" panose="02010600030101010101" pitchFamily="2" charset="-122"/>
              <a:ea typeface="宋体" panose="02010600030101010101" pitchFamily="2" charset="-122"/>
            </a:endParaRPr>
          </a:p>
          <a:p>
            <a:r>
              <a:rPr lang="zh-CN" altLang="en-US">
                <a:latin typeface="宋体" panose="02010600030101010101" pitchFamily="2" charset="-122"/>
                <a:ea typeface="宋体" panose="02010600030101010101" pitchFamily="2" charset="-122"/>
              </a:rPr>
              <a:t>    采用</a:t>
            </a:r>
            <a:r>
              <a:rPr lang="en-US" altLang="zh-CN">
                <a:latin typeface="宋体" panose="02010600030101010101" pitchFamily="2" charset="-122"/>
                <a:ea typeface="宋体" panose="02010600030101010101" pitchFamily="2" charset="-122"/>
              </a:rPr>
              <a:t>C3D</a:t>
            </a:r>
            <a:r>
              <a:rPr lang="zh-CN" altLang="en-US">
                <a:latin typeface="宋体" panose="02010600030101010101" pitchFamily="2" charset="-122"/>
                <a:ea typeface="宋体" panose="02010600030101010101" pitchFamily="2" charset="-122"/>
              </a:rPr>
              <a:t>方法，进行视频动作识别，最后识别率我</a:t>
            </a:r>
            <a:r>
              <a:rPr lang="en-US" altLang="zh-CN">
                <a:latin typeface="宋体" panose="02010600030101010101" pitchFamily="2" charset="-122"/>
                <a:ea typeface="宋体" panose="02010600030101010101" pitchFamily="2" charset="-122"/>
              </a:rPr>
              <a:t>7.51%</a:t>
            </a:r>
            <a:r>
              <a:rPr lang="zh-CN" altLang="en-US">
                <a:latin typeface="宋体" panose="02010600030101010101" pitchFamily="2" charset="-122"/>
                <a:ea typeface="宋体" panose="02010600030101010101" pitchFamily="2" charset="-122"/>
              </a:rPr>
              <a:t>，目前正在优化，从数据输入到网络结构的设计上进行优化。</a:t>
            </a:r>
            <a:endParaRPr lang="zh-CN" altLang="en-US">
              <a:latin typeface="宋体" panose="02010600030101010101" pitchFamily="2" charset="-122"/>
              <a:ea typeface="宋体" panose="02010600030101010101" pitchFamily="2"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38250" y="629920"/>
            <a:ext cx="9714865" cy="922020"/>
          </a:xfrm>
          <a:prstGeom prst="rect">
            <a:avLst/>
          </a:prstGeom>
          <a:noFill/>
        </p:spPr>
        <p:txBody>
          <a:bodyPr wrap="square" rtlCol="0">
            <a:spAutoFit/>
          </a:bodyPr>
          <a:p>
            <a:r>
              <a:rPr lang="zh-CN" altLang="en-US"/>
              <a:t>三、论文阅读</a:t>
            </a:r>
            <a:endParaRPr lang="zh-CN" altLang="en-US"/>
          </a:p>
          <a:p>
            <a:r>
              <a:rPr lang="zh-CN" altLang="en-US"/>
              <a:t>    </a:t>
            </a:r>
            <a:r>
              <a:rPr lang="en-US" altLang="zh-CN"/>
              <a:t>3.1</a:t>
            </a:r>
            <a:r>
              <a:rPr lang="zh-CN" altLang="en-US"/>
              <a:t>依据</a:t>
            </a:r>
            <a:r>
              <a:rPr lang="en-US" altLang="zh-CN"/>
              <a:t>Densenet</a:t>
            </a:r>
            <a:r>
              <a:rPr lang="zh-CN" altLang="en-US"/>
              <a:t>和</a:t>
            </a:r>
            <a:r>
              <a:rPr lang="en-US" altLang="zh-CN"/>
              <a:t>HMM</a:t>
            </a:r>
            <a:r>
              <a:rPr lang="zh-CN" altLang="en-US"/>
              <a:t>理论，设计了新的构型；</a:t>
            </a:r>
            <a:endParaRPr lang="zh-CN" altLang="en-US"/>
          </a:p>
          <a:p>
            <a:r>
              <a:rPr lang="zh-CN" altLang="en-US"/>
              <a:t>  </a:t>
            </a:r>
            <a:endParaRPr lang="zh-CN" altLang="en-US"/>
          </a:p>
        </p:txBody>
      </p:sp>
      <p:pic>
        <p:nvPicPr>
          <p:cNvPr id="8" name="图片 7" descr="9[$@W185R7ZKX~NB$8V@979"/>
          <p:cNvPicPr>
            <a:picLocks noChangeAspect="1"/>
          </p:cNvPicPr>
          <p:nvPr/>
        </p:nvPicPr>
        <p:blipFill>
          <a:blip r:embed="rId1"/>
          <a:stretch>
            <a:fillRect/>
          </a:stretch>
        </p:blipFill>
        <p:spPr>
          <a:xfrm>
            <a:off x="676910" y="1551940"/>
            <a:ext cx="5730240" cy="4325620"/>
          </a:xfrm>
          <a:prstGeom prst="rect">
            <a:avLst/>
          </a:prstGeom>
        </p:spPr>
      </p:pic>
      <p:graphicFrame>
        <p:nvGraphicFramePr>
          <p:cNvPr id="9" name="对象 8"/>
          <p:cNvGraphicFramePr/>
          <p:nvPr/>
        </p:nvGraphicFramePr>
        <p:xfrm>
          <a:off x="7155180" y="1278255"/>
          <a:ext cx="4589780" cy="5326380"/>
        </p:xfrm>
        <a:graphic>
          <a:graphicData uri="http://schemas.openxmlformats.org/presentationml/2006/ole">
            <mc:AlternateContent xmlns:mc="http://schemas.openxmlformats.org/markup-compatibility/2006">
              <mc:Choice xmlns:v="urn:schemas-microsoft-com:vml" Requires="v">
                <p:oleObj spid="_x0000_s10" name="" r:id="rId2" imgW="9499600" imgH="13906500" progId="Visio.Drawing.15">
                  <p:embed/>
                </p:oleObj>
              </mc:Choice>
              <mc:Fallback>
                <p:oleObj name="" r:id="rId2" imgW="9499600" imgH="13906500" progId="Visio.Drawing.15">
                  <p:embed/>
                  <p:pic>
                    <p:nvPicPr>
                      <p:cNvPr id="0" name="图片 9"/>
                      <p:cNvPicPr/>
                      <p:nvPr/>
                    </p:nvPicPr>
                    <p:blipFill>
                      <a:blip r:embed="rId3"/>
                      <a:stretch>
                        <a:fillRect/>
                      </a:stretch>
                    </p:blipFill>
                    <p:spPr>
                      <a:xfrm>
                        <a:off x="7155180" y="1278255"/>
                        <a:ext cx="4589780" cy="5326380"/>
                      </a:xfrm>
                      <a:prstGeom prst="rect">
                        <a:avLst/>
                      </a:prstGeom>
                    </p:spPr>
                  </p:pic>
                </p:oleObj>
              </mc:Fallback>
            </mc:AlternateContent>
          </a:graphicData>
        </a:graphic>
      </p:graphicFrame>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500"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241925" y="1692275"/>
            <a:ext cx="9112250" cy="368300"/>
          </a:xfrm>
          <a:prstGeom prst="rect">
            <a:avLst/>
          </a:prstGeom>
          <a:noFill/>
        </p:spPr>
        <p:txBody>
          <a:bodyPr wrap="square" rtlCol="0">
            <a:spAutoFit/>
          </a:bodyPr>
          <a:p>
            <a:r>
              <a:rPr lang="en-US" altLang="zh-CN"/>
              <a:t>3.2</a:t>
            </a:r>
            <a:r>
              <a:rPr lang="zh-CN" altLang="en-US"/>
              <a:t>根据曹老师的思想，初步设计了</a:t>
            </a:r>
            <a:r>
              <a:rPr lang="en-US" altLang="zh-CN"/>
              <a:t>CBCNN</a:t>
            </a:r>
            <a:r>
              <a:rPr lang="zh-CN" altLang="en-US"/>
              <a:t>网络结构</a:t>
            </a:r>
            <a:endParaRPr lang="zh-CN" altLang="en-US"/>
          </a:p>
        </p:txBody>
      </p:sp>
      <p:graphicFrame>
        <p:nvGraphicFramePr>
          <p:cNvPr id="13" name="对象 12"/>
          <p:cNvGraphicFramePr/>
          <p:nvPr/>
        </p:nvGraphicFramePr>
        <p:xfrm>
          <a:off x="574040" y="86360"/>
          <a:ext cx="4193540" cy="6853555"/>
        </p:xfrm>
        <a:graphic>
          <a:graphicData uri="http://schemas.openxmlformats.org/presentationml/2006/ole">
            <mc:AlternateContent xmlns:mc="http://schemas.openxmlformats.org/markup-compatibility/2006">
              <mc:Choice xmlns:v="urn:schemas-microsoft-com:vml" Requires="v">
                <p:oleObj spid="_x0000_s14" name="" r:id="rId1" imgW="7924800" imgH="16573500" progId="Visio.Drawing.15">
                  <p:embed/>
                </p:oleObj>
              </mc:Choice>
              <mc:Fallback>
                <p:oleObj name="" r:id="rId1" imgW="7924800" imgH="16573500" progId="Visio.Drawing.15">
                  <p:embed/>
                  <p:pic>
                    <p:nvPicPr>
                      <p:cNvPr id="0" name="图片 13"/>
                      <p:cNvPicPr/>
                      <p:nvPr/>
                    </p:nvPicPr>
                    <p:blipFill>
                      <a:blip r:embed="rId2"/>
                      <a:stretch>
                        <a:fillRect/>
                      </a:stretch>
                    </p:blipFill>
                    <p:spPr>
                      <a:xfrm>
                        <a:off x="574040" y="86360"/>
                        <a:ext cx="4193540" cy="6853555"/>
                      </a:xfrm>
                      <a:prstGeom prst="rect">
                        <a:avLst/>
                      </a:prstGeom>
                    </p:spPr>
                  </p:pic>
                </p:oleObj>
              </mc:Fallback>
            </mc:AlternateContent>
          </a:graphicData>
        </a:graphic>
      </p:graphicFrame>
      <p:sp>
        <p:nvSpPr>
          <p:cNvPr id="3" name="文本框 2"/>
          <p:cNvSpPr txBox="1"/>
          <p:nvPr/>
        </p:nvSpPr>
        <p:spPr>
          <a:xfrm>
            <a:off x="5241925" y="2749550"/>
            <a:ext cx="5471160" cy="2306955"/>
          </a:xfrm>
          <a:prstGeom prst="rect">
            <a:avLst/>
          </a:prstGeom>
          <a:noFill/>
        </p:spPr>
        <p:txBody>
          <a:bodyPr wrap="square" rtlCol="0">
            <a:spAutoFit/>
          </a:bodyPr>
          <a:p>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目前</a:t>
            </a:r>
            <a:r>
              <a:rPr lang="en-US" altLang="zh-CN">
                <a:latin typeface="宋体" panose="02010600030101010101" pitchFamily="2" charset="-122"/>
                <a:ea typeface="宋体" panose="02010600030101010101" pitchFamily="2" charset="-122"/>
                <a:cs typeface="宋体" panose="02010600030101010101" pitchFamily="2" charset="-122"/>
              </a:rPr>
              <a:t>CBCNN</a:t>
            </a:r>
            <a:r>
              <a:rPr lang="zh-CN" altLang="en-US">
                <a:latin typeface="宋体" panose="02010600030101010101" pitchFamily="2" charset="-122"/>
                <a:ea typeface="宋体" panose="02010600030101010101" pitchFamily="2" charset="-122"/>
                <a:cs typeface="宋体" panose="02010600030101010101" pitchFamily="2" charset="-122"/>
              </a:rPr>
              <a:t>网络结构跑出了</a:t>
            </a:r>
            <a:r>
              <a:rPr lang="en-US" altLang="zh-CN">
                <a:latin typeface="宋体" panose="02010600030101010101" pitchFamily="2" charset="-122"/>
                <a:ea typeface="宋体" panose="02010600030101010101" pitchFamily="2" charset="-122"/>
                <a:cs typeface="宋体" panose="02010600030101010101" pitchFamily="2" charset="-122"/>
              </a:rPr>
              <a:t>23.99%</a:t>
            </a:r>
            <a:r>
              <a:rPr lang="zh-CN" altLang="en-US">
                <a:latin typeface="宋体" panose="02010600030101010101" pitchFamily="2" charset="-122"/>
                <a:ea typeface="宋体" panose="02010600030101010101" pitchFamily="2" charset="-122"/>
                <a:cs typeface="宋体" panose="02010600030101010101" pitchFamily="2" charset="-122"/>
              </a:rPr>
              <a:t>的错误率，该模型虽然在识别率上初步表现不错，可以挖掘；</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但是该模型结构参数会更多，模型运行起来更加复杂，模型也会出现过拟合现象，以后将不断优化此模型，基于</a:t>
            </a:r>
            <a:r>
              <a:rPr lang="en-US" altLang="zh-CN">
                <a:latin typeface="宋体" panose="02010600030101010101" pitchFamily="2" charset="-122"/>
                <a:ea typeface="宋体" panose="02010600030101010101" pitchFamily="2" charset="-122"/>
                <a:cs typeface="宋体" panose="02010600030101010101" pitchFamily="2" charset="-122"/>
              </a:rPr>
              <a:t>VGG</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Resnet</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Densenet</a:t>
            </a:r>
            <a:r>
              <a:rPr lang="zh-CN" altLang="en-US">
                <a:latin typeface="宋体" panose="02010600030101010101" pitchFamily="2" charset="-122"/>
                <a:ea typeface="宋体" panose="02010600030101010101" pitchFamily="2" charset="-122"/>
                <a:cs typeface="宋体" panose="02010600030101010101" pitchFamily="2" charset="-122"/>
              </a:rPr>
              <a:t>、</a:t>
            </a:r>
            <a:r>
              <a:rPr lang="en-US" altLang="zh-CN">
                <a:latin typeface="宋体" panose="02010600030101010101" pitchFamily="2" charset="-122"/>
                <a:ea typeface="宋体" panose="02010600030101010101" pitchFamily="2" charset="-122"/>
                <a:cs typeface="宋体" panose="02010600030101010101" pitchFamily="2" charset="-122"/>
              </a:rPr>
              <a:t>Inception</a:t>
            </a:r>
            <a:r>
              <a:rPr lang="zh-CN" altLang="en-US">
                <a:latin typeface="宋体" panose="02010600030101010101" pitchFamily="2" charset="-122"/>
                <a:ea typeface="宋体" panose="02010600030101010101" pitchFamily="2" charset="-122"/>
                <a:cs typeface="宋体" panose="02010600030101010101" pitchFamily="2" charset="-122"/>
              </a:rPr>
              <a:t>等优秀网络结构从图像、视频中找灵感。设计网络。</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92175" y="1039495"/>
            <a:ext cx="10407650" cy="2030095"/>
          </a:xfrm>
          <a:prstGeom prst="rect">
            <a:avLst/>
          </a:prstGeom>
          <a:noFill/>
        </p:spPr>
        <p:txBody>
          <a:bodyPr wrap="square" rtlCol="0">
            <a:spAutoFit/>
          </a:bodyPr>
          <a:p>
            <a:r>
              <a:rPr lang="zh-CN" altLang="en-US"/>
              <a:t>四、下两周工作</a:t>
            </a:r>
            <a:endParaRPr lang="zh-CN" altLang="en-US"/>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1</a:t>
            </a:r>
            <a:r>
              <a:rPr lang="zh-CN" altLang="en-US">
                <a:latin typeface="宋体" panose="02010600030101010101" pitchFamily="2" charset="-122"/>
                <a:ea typeface="宋体" panose="02010600030101010101" pitchFamily="2" charset="-122"/>
                <a:cs typeface="宋体" panose="02010600030101010101" pitchFamily="2" charset="-122"/>
              </a:rPr>
              <a:t>）完成语音识别全部试验内容；</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2</a:t>
            </a:r>
            <a:r>
              <a:rPr lang="zh-CN" altLang="en-US">
                <a:latin typeface="宋体" panose="02010600030101010101" pitchFamily="2" charset="-122"/>
                <a:ea typeface="宋体" panose="02010600030101010101" pitchFamily="2" charset="-122"/>
                <a:cs typeface="宋体" panose="02010600030101010101" pitchFamily="2" charset="-122"/>
              </a:rPr>
              <a:t>）理解视频动作识别的全部流程；</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3</a:t>
            </a:r>
            <a:r>
              <a:rPr lang="zh-CN" altLang="en-US">
                <a:latin typeface="宋体" panose="02010600030101010101" pitchFamily="2" charset="-122"/>
                <a:ea typeface="宋体" panose="02010600030101010101" pitchFamily="2" charset="-122"/>
                <a:cs typeface="宋体" panose="02010600030101010101" pitchFamily="2" charset="-122"/>
              </a:rPr>
              <a:t>）优化云彩识别，争取做到前十，开始着手做农作物识别；</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  （</a:t>
            </a:r>
            <a:r>
              <a:rPr lang="en-US" altLang="zh-CN">
                <a:latin typeface="宋体" panose="02010600030101010101" pitchFamily="2" charset="-122"/>
                <a:ea typeface="宋体" panose="02010600030101010101" pitchFamily="2" charset="-122"/>
                <a:cs typeface="宋体" panose="02010600030101010101" pitchFamily="2" charset="-122"/>
              </a:rPr>
              <a:t>4</a:t>
            </a:r>
            <a:r>
              <a:rPr lang="zh-CN" altLang="en-US">
                <a:latin typeface="宋体" panose="02010600030101010101" pitchFamily="2" charset="-122"/>
                <a:ea typeface="宋体" panose="02010600030101010101" pitchFamily="2" charset="-122"/>
                <a:cs typeface="宋体" panose="02010600030101010101" pitchFamily="2" charset="-122"/>
              </a:rPr>
              <a:t>）继续看论文。</a:t>
            </a:r>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a:p>
            <a:endParaRPr lang="zh-CN" altLang="en-US">
              <a:latin typeface="宋体" panose="02010600030101010101" pitchFamily="2" charset="-122"/>
              <a:ea typeface="宋体" panose="02010600030101010101" pitchFamily="2" charset="-122"/>
              <a:cs typeface="宋体" panose="02010600030101010101" pitchFamily="2" charset="-122"/>
            </a:endParaRPr>
          </a:p>
        </p:txBody>
      </p:sp>
    </p:spTree>
    <p:custDataLst>
      <p:tags r:id="rId1"/>
    </p:custDataLst>
  </p:cSld>
  <p:clrMapOvr>
    <a:masterClrMapping/>
  </p:clrMapOvr>
</p:sld>
</file>

<file path=ppt/tags/tag1.xml><?xml version="1.0" encoding="utf-8"?>
<p:tagLst xmlns:p="http://schemas.openxmlformats.org/presentationml/2006/main">
  <p:tag name="KSO_WM_TAG_VERSION" val="1.0"/>
  <p:tag name="KSO_WM_TEMPLATE_CATEGORY" val="custom"/>
  <p:tag name="KSO_WM_TEMPLATE_INDEX" val="20184553"/>
</p:tagLst>
</file>

<file path=ppt/tags/tag10.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2.xml><?xml version="1.0" encoding="utf-8"?>
<p:tagLst xmlns:p="http://schemas.openxmlformats.org/presentationml/2006/main">
  <p:tag name="KSO_WM_TAG_VERSION" val="1.0"/>
  <p:tag name="KSO_WM_TEMPLATE_CATEGORY" val="custom"/>
  <p:tag name="KSO_WM_TEMPLATE_INDEX" val="20184553"/>
</p:tagLst>
</file>

<file path=ppt/tags/tag3.xml><?xml version="1.0" encoding="utf-8"?>
<p:tagLst xmlns:p="http://schemas.openxmlformats.org/presentationml/2006/main">
  <p:tag name="KSO_WM_TEMPLATE_TOPIC_DEFAULT" val="1"/>
  <p:tag name="KSO_WM_TEMPLATE_JOB_ID" val="2"/>
  <p:tag name="KSO_WM_TEMPLATE_SCENE_ID" val="1"/>
  <p:tag name="KSO_WM_TEMPLATE_OUTLINE_ID" val="15"/>
  <p:tag name="KSO_WM_TEMPLATE_TOPIC_ID" val="2869567"/>
  <p:tag name="KSO_WM_BEAUTIFY_FLAG" val="#wm#"/>
  <p:tag name="KSO_WM_TAG_VERSION" val="1.0"/>
  <p:tag name="KSO_WM_TEMPLATE_INDEX" val="20184553"/>
  <p:tag name="KSO_WM_TEMPLATE_CATEGORY" val="custom"/>
  <p:tag name="KSO_WM_TEMPLATE_THUMBS_INDEX" val="1、6、10、14、20、26、27、28、29、31"/>
</p:tagLst>
</file>

<file path=ppt/tags/tag4.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5.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6.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7.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8.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ags/tag9.xml><?xml version="1.0" encoding="utf-8"?>
<p:tagLst xmlns:p="http://schemas.openxmlformats.org/presentationml/2006/main">
  <p:tag name="KSO_WM_SLIDE_SUBTYPE" val="pureTxt"/>
  <p:tag name="KSO_WM_TEMPLATE_TOPIC_DEFAULT" val="1"/>
  <p:tag name="KSO_WM_TEMPLATE_JOB_ID" val="2"/>
  <p:tag name="KSO_WM_TEMPLATE_SCENE_ID" val="1"/>
  <p:tag name="KSO_WM_TEMPLATE_OUTLINE_ID" val="15"/>
  <p:tag name="KSO_WM_TEMPLATE_TOPIC_ID" val="2869567"/>
  <p:tag name="KSO_WM_SLIDE_SIZE" val="828*343"/>
  <p:tag name="KSO_WM_SLIDE_POSITION" val="66*144"/>
  <p:tag name="KSO_WM_BEAUTIFY_FLAG" val="#wm#"/>
  <p:tag name="KSO_WM_SLIDE_TYPE" val="title"/>
  <p:tag name="KSO_WM_SLIDE_LAYOUT_CNT" val="1_1"/>
  <p:tag name="KSO_WM_SLIDE_LAYOUT" val="a_b"/>
  <p:tag name="KSO_WM_SLIDE_ITEM_CNT" val="2"/>
  <p:tag name="KSO_WM_SLIDE_INDEX" val="1"/>
  <p:tag name="KSO_WM_SLIDE_ID" val="custom20184553_1"/>
  <p:tag name="KSO_WM_TAG_VERSION" val="1.0"/>
  <p:tag name="KSO_WM_TEMPLATE_INDEX" val="20184553"/>
  <p:tag name="KSO_WM_TEMPLATE_CATEGORY" val="custom"/>
  <p:tag name="KSO_WM_TEMPLATE_THUMBS_INDEX" val="1、6、10、14、20、26、27、28、29、31"/>
</p:tagLst>
</file>

<file path=ppt/theme/theme1.xml><?xml version="1.0" encoding="utf-8"?>
<a:theme xmlns:a="http://schemas.openxmlformats.org/drawingml/2006/main" name="Office 主题">
  <a:themeElements>
    <a:clrScheme name="自定义 214">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1524</Words>
  <Application>WPS 演示</Application>
  <PresentationFormat>宽屏</PresentationFormat>
  <Paragraphs>66</Paragraphs>
  <Slides>7</Slides>
  <Notes>31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2</vt:i4>
      </vt:variant>
      <vt:variant>
        <vt:lpstr>幻灯片标题</vt:lpstr>
      </vt:variant>
      <vt:variant>
        <vt:i4>7</vt:i4>
      </vt:variant>
    </vt:vector>
  </HeadingPairs>
  <TitlesOfParts>
    <vt:vector size="17" baseType="lpstr">
      <vt:lpstr>Arial</vt:lpstr>
      <vt:lpstr>宋体</vt:lpstr>
      <vt:lpstr>Wingdings</vt:lpstr>
      <vt:lpstr>黑体</vt:lpstr>
      <vt:lpstr>Calibri</vt:lpstr>
      <vt:lpstr>微软雅黑</vt:lpstr>
      <vt:lpstr>Arial Unicode MS</vt:lpstr>
      <vt:lpstr>Office 主题</vt:lpstr>
      <vt:lpstr>Visio.Drawing.15</vt:lpstr>
      <vt:lpstr>Visio.Drawing.15</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Shylock1414806619</cp:lastModifiedBy>
  <cp:revision>10</cp:revision>
  <dcterms:created xsi:type="dcterms:W3CDTF">2018-03-01T02:03:00Z</dcterms:created>
  <dcterms:modified xsi:type="dcterms:W3CDTF">2018-09-15T12:56:43Z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2052-10.1.0.7469</vt:lpwstr>
  </property>
</Properties>
</file>